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</p:sldMasterIdLst>
  <p:notesMasterIdLst>
    <p:notesMasterId r:id="rId13"/>
  </p:notesMasterIdLst>
  <p:sldIdLst>
    <p:sldId id="302" r:id="rId4"/>
    <p:sldId id="308" r:id="rId5"/>
    <p:sldId id="309" r:id="rId6"/>
    <p:sldId id="310" r:id="rId7"/>
    <p:sldId id="311" r:id="rId8"/>
    <p:sldId id="312" r:id="rId9"/>
    <p:sldId id="303" r:id="rId10"/>
    <p:sldId id="305" r:id="rId11"/>
    <p:sldId id="292" r:id="rId12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AEDF2"/>
    <a:srgbClr val="DFECF9"/>
    <a:srgbClr val="DCEEEB"/>
    <a:srgbClr val="E9F6F7"/>
    <a:srgbClr val="F4DEE6"/>
    <a:srgbClr val="DFFFFF"/>
    <a:srgbClr val="E1F6FF"/>
    <a:srgbClr val="D2E6F5"/>
    <a:srgbClr val="E8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 autoAdjust="0"/>
  </p:normalViewPr>
  <p:slideViewPr>
    <p:cSldViewPr>
      <p:cViewPr varScale="1">
        <p:scale>
          <a:sx n="70" d="100"/>
          <a:sy n="70" d="100"/>
        </p:scale>
        <p:origin x="354" y="66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2024-10-11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4542E1A-933C-494A-AB6D-073C99C09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2024-10-11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7F790AA-282D-774C-AEF0-7E6F8569B9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534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6DD1DFD3-54C5-434D-8423-18D74B433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2024-10-11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2024-10-11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2024-10-11</a:t>
            </a:fld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7" name="Bildobjekt 16" descr="En bild som visar text&#10;&#10;Automatiskt genererad beskrivning">
            <a:extLst>
              <a:ext uri="{FF2B5EF4-FFF2-40B4-BE49-F238E27FC236}">
                <a16:creationId xmlns:a16="http://schemas.microsoft.com/office/drawing/2014/main" id="{075D774F-4E6F-1844-B712-A99F35567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2024-10-11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EBD7BB17-570B-114C-9B84-4592E8B1DD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534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2024-10-11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2024-10-11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F82B0268-300D-2547-890D-231FC75C08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2024-10-11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51A651C-ABD9-5E43-AC00-024D64307242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BE254C1-404A-AA42-81B2-4A2CABE4D1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29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D2EDB30C-DBDF-C34F-BE24-F26FE446F4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534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EA61BE2-8BBA-C042-8442-E6E9F9879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2024-10-11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2024-10-11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2024-10-11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490B8BE7-E1A0-FD4F-85AC-10E863CC7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2024-10-11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CCC92BC5-DE9B-7D46-9E5A-64C79CEF67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534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2024-10-11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1A12C79-6D3A-134B-8D83-245D0999D3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534" y="9296248"/>
            <a:ext cx="4680520" cy="17158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2024-10-11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D20934B8-94A7-E940-958E-05FA3B8DA3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534" y="9296248"/>
            <a:ext cx="4680520" cy="17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operativt.com/2018/04/04/strategi-minutfingrar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sv-se/foto/236214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7556F-F43F-414C-AB15-9375B4786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Psykisk ohälsa på SÄBO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BAA9208-E740-AB47-B2E5-0B60CE68D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Eva Rosendal, Kurator</a:t>
            </a:r>
          </a:p>
          <a:p>
            <a:r>
              <a:rPr lang="sv-SE" dirty="0"/>
              <a:t>Närvården </a:t>
            </a:r>
            <a:r>
              <a:rPr lang="sv-SE" dirty="0" err="1"/>
              <a:t>Ullvi</a:t>
            </a:r>
            <a:r>
              <a:rPr lang="sv-SE" dirty="0"/>
              <a:t> Tuna</a:t>
            </a:r>
          </a:p>
        </p:txBody>
      </p:sp>
    </p:spTree>
    <p:extLst>
      <p:ext uri="{BB962C8B-B14F-4D97-AF65-F5344CB8AC3E}">
        <p14:creationId xmlns:p14="http://schemas.microsoft.com/office/powerpoint/2010/main" val="91525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5BB4CC-1914-DD3E-7930-B89334BC3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>
            <a:normAutofit/>
          </a:bodyPr>
          <a:lstStyle/>
          <a:p>
            <a:r>
              <a:rPr lang="sv-SE" sz="3900"/>
              <a:t>Undersöka hur det psykosociala behovet ser ut och tillgodoses på våra SÄBO.</a:t>
            </a:r>
          </a:p>
          <a:p>
            <a:r>
              <a:rPr lang="sv-SE" sz="3900"/>
              <a:t>Identifiera och belysa viktiga faktorer för äldres psykiska hälsa, generellt och individuellt.</a:t>
            </a:r>
          </a:p>
          <a:p>
            <a:r>
              <a:rPr lang="sv-SE" sz="3900"/>
              <a:t>Höja/stärka kompetensen hos personalen inom det psykosociala perspektivet så att de i sin tur kan stärka det psykosociala måendet hos de boende.</a:t>
            </a:r>
          </a:p>
        </p:txBody>
      </p:sp>
      <p:pic>
        <p:nvPicPr>
          <p:cNvPr id="12" name="Platshållare för innehåll 11" descr="En bild som visar finger, nagel, tumme, person&#10;&#10;Automatiskt genererad beskrivning">
            <a:extLst>
              <a:ext uri="{FF2B5EF4-FFF2-40B4-BE49-F238E27FC236}">
                <a16:creationId xmlns:a16="http://schemas.microsoft.com/office/drawing/2014/main" id="{2F293088-2933-8CA6-12EB-C5C51176C1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12546631" y="3406775"/>
            <a:ext cx="3988980" cy="5976000"/>
          </a:xfrm>
          <a:noFill/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795830-C5B9-3743-A8D3-33BECA2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DD91084E-ABA3-4AA4-9862-3A3A8F7AC594}" type="datetime1">
              <a:rPr lang="sv-SE" smtClean="0"/>
              <a:pPr>
                <a:spcAft>
                  <a:spcPts val="600"/>
                </a:spcAft>
              </a:pPr>
              <a:t>2024-10-11</a:t>
            </a:fld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51658A9-DD3F-4141-9919-097CCD8D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E29CA32-34E4-204D-BB0A-71350192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Syfte</a:t>
            </a:r>
          </a:p>
        </p:txBody>
      </p:sp>
    </p:spTree>
    <p:extLst>
      <p:ext uri="{BB962C8B-B14F-4D97-AF65-F5344CB8AC3E}">
        <p14:creationId xmlns:p14="http://schemas.microsoft.com/office/powerpoint/2010/main" val="328257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2D127ED-F53D-974E-92F9-41B015CF456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7129ABF-34AF-4771-8C65-17474087DDAF}" type="datetime1">
              <a:rPr lang="sv-SE" smtClean="0"/>
              <a:pPr>
                <a:spcAft>
                  <a:spcPts val="600"/>
                </a:spcAft>
              </a:pPr>
              <a:t>2024-10-11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3D58E62-D8ED-BB4F-83A2-63D8E7BCE2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pic>
        <p:nvPicPr>
          <p:cNvPr id="8" name="Bildobjekt 7" descr="En bild som visar person, finger, klädsel, nagel&#10;&#10;Automatiskt genererad beskrivning">
            <a:extLst>
              <a:ext uri="{FF2B5EF4-FFF2-40B4-BE49-F238E27FC236}">
                <a16:creationId xmlns:a16="http://schemas.microsoft.com/office/drawing/2014/main" id="{42785B57-44FE-1C78-383A-6B2AD9EA01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59" r="19556" b="4948"/>
          <a:stretch/>
        </p:blipFill>
        <p:spPr>
          <a:xfrm>
            <a:off x="10404000" y="702000"/>
            <a:ext cx="9007200" cy="9921227"/>
          </a:xfrm>
          <a:prstGeom prst="rect">
            <a:avLst/>
          </a:prstGeo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5681FF-4736-A645-8981-895D63D8A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4142507"/>
            <a:ext cx="7828734" cy="466564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Känslan av sammanhang</a:t>
            </a:r>
          </a:p>
          <a:p>
            <a:r>
              <a:rPr lang="sv-SE" dirty="0"/>
              <a:t>Fysisk aktivitet</a:t>
            </a:r>
          </a:p>
          <a:p>
            <a:r>
              <a:rPr lang="sv-SE" dirty="0"/>
              <a:t>Goda kostvanor</a:t>
            </a:r>
          </a:p>
          <a:p>
            <a:r>
              <a:rPr lang="sv-SE" dirty="0"/>
              <a:t>Uppmärksammande och bemötande</a:t>
            </a:r>
          </a:p>
          <a:p>
            <a:r>
              <a:rPr lang="sv-SE" dirty="0"/>
              <a:t>Stimulans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9416DD-6E1F-D04A-BE91-BDD110DB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Viktiga faktorer för äldres psykiska hälsa</a:t>
            </a:r>
          </a:p>
        </p:txBody>
      </p:sp>
    </p:spTree>
    <p:extLst>
      <p:ext uri="{BB962C8B-B14F-4D97-AF65-F5344CB8AC3E}">
        <p14:creationId xmlns:p14="http://schemas.microsoft.com/office/powerpoint/2010/main" val="12747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2D127ED-F53D-974E-92F9-41B015CF456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7129ABF-34AF-4771-8C65-17474087DDAF}" type="datetime1">
              <a:rPr lang="sv-SE" smtClean="0"/>
              <a:pPr>
                <a:spcAft>
                  <a:spcPts val="600"/>
                </a:spcAft>
              </a:pPr>
              <a:t>2024-10-11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3D58E62-D8ED-BB4F-83A2-63D8E7BCE2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pic>
        <p:nvPicPr>
          <p:cNvPr id="7" name="Bildobjekt 6" descr="En bild som visar Människoansikte, klädsel, person, halsduk">
            <a:extLst>
              <a:ext uri="{FF2B5EF4-FFF2-40B4-BE49-F238E27FC236}">
                <a16:creationId xmlns:a16="http://schemas.microsoft.com/office/drawing/2014/main" id="{9549ABF0-06D9-95D1-4CF7-5144A3C18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28270"/>
          <a:stretch/>
        </p:blipFill>
        <p:spPr>
          <a:xfrm>
            <a:off x="10404000" y="702000"/>
            <a:ext cx="9007200" cy="9907200"/>
          </a:xfrm>
          <a:prstGeom prst="rect">
            <a:avLst/>
          </a:prstGeo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A9416DD-6E1F-D04A-BE91-BDD110DB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99" y="3062387"/>
            <a:ext cx="7828734" cy="4139596"/>
          </a:xfrm>
        </p:spPr>
        <p:txBody>
          <a:bodyPr anchor="b">
            <a:noAutofit/>
          </a:bodyPr>
          <a:lstStyle/>
          <a:p>
            <a:r>
              <a:rPr lang="sv-SE" dirty="0"/>
              <a:t>Psykisk sjukdom/ohälsa, såsom depression, är vanligare än demens hos äldre men det uppmärksammas sällan.</a:t>
            </a:r>
          </a:p>
        </p:txBody>
      </p:sp>
    </p:spTree>
    <p:extLst>
      <p:ext uri="{BB962C8B-B14F-4D97-AF65-F5344CB8AC3E}">
        <p14:creationId xmlns:p14="http://schemas.microsoft.com/office/powerpoint/2010/main" val="402244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3E271D6-7D50-7C43-B453-16A7D1098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>
            <a:normAutofit/>
          </a:bodyPr>
          <a:lstStyle/>
          <a:p>
            <a:r>
              <a:rPr lang="sv-SE" sz="3600"/>
              <a:t>Samtal med boende som önskar eller där personal upplever/ser ett behov.</a:t>
            </a:r>
          </a:p>
          <a:p>
            <a:r>
              <a:rPr lang="sv-SE" sz="3600"/>
              <a:t>Egen utbildning i äldres psykiska hälsa.</a:t>
            </a:r>
          </a:p>
          <a:p>
            <a:r>
              <a:rPr lang="sv-SE" sz="3600"/>
              <a:t>Medverkat som utbildare i specialistundersköterskeutbildningen riktad mot Nära vård.</a:t>
            </a:r>
          </a:p>
          <a:p>
            <a:r>
              <a:rPr lang="sv-SE" sz="3600"/>
              <a:t>Föreläst på planeringsdag för kommunal personal utifrån det psykosociala perspektivet.</a:t>
            </a:r>
          </a:p>
          <a:p>
            <a:r>
              <a:rPr lang="sv-SE" sz="3600"/>
              <a:t>Handlett personal på SÄBO i individärenden samt på gruppnivå.</a:t>
            </a:r>
          </a:p>
        </p:txBody>
      </p:sp>
      <p:pic>
        <p:nvPicPr>
          <p:cNvPr id="9" name="Bildobjekt 8" descr="En bild som visar frukt, träd, äpple, utomhus">
            <a:extLst>
              <a:ext uri="{FF2B5EF4-FFF2-40B4-BE49-F238E27FC236}">
                <a16:creationId xmlns:a16="http://schemas.microsoft.com/office/drawing/2014/main" id="{4D5301EA-A969-B76B-7612-F00BFA0D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/>
          <a:stretch/>
        </p:blipFill>
        <p:spPr>
          <a:xfrm>
            <a:off x="10252515" y="2248868"/>
            <a:ext cx="8638421" cy="5976000"/>
          </a:xfrm>
          <a:prstGeom prst="rect">
            <a:avLst/>
          </a:prstGeom>
          <a:noFill/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721DD9-C17E-7340-84E4-437C0E09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929E917-5370-4653-ABC0-4F0AA954FE77}" type="datetime1">
              <a:rPr lang="sv-SE" smtClean="0"/>
              <a:pPr>
                <a:spcAft>
                  <a:spcPts val="600"/>
                </a:spcAft>
              </a:pPr>
              <a:t>2024-10-11</a:t>
            </a:fld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F6CB8E-4A9C-144B-BAF7-DC7E2D2C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6D60EB7-A9B4-B54B-81A8-434A377D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Tillvägagångssätt</a:t>
            </a:r>
          </a:p>
        </p:txBody>
      </p:sp>
    </p:spTree>
    <p:extLst>
      <p:ext uri="{BB962C8B-B14F-4D97-AF65-F5344CB8AC3E}">
        <p14:creationId xmlns:p14="http://schemas.microsoft.com/office/powerpoint/2010/main" val="357501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klädsel, person, Människoansikte, Pensionär&#10;&#10;Automatiskt genererad beskrivning">
            <a:extLst>
              <a:ext uri="{FF2B5EF4-FFF2-40B4-BE49-F238E27FC236}">
                <a16:creationId xmlns:a16="http://schemas.microsoft.com/office/drawing/2014/main" id="{403FF4EE-7AA1-A0C8-27DC-B44B75F02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" r="-1" b="43777"/>
          <a:stretch/>
        </p:blipFill>
        <p:spPr>
          <a:xfrm>
            <a:off x="979042" y="2486323"/>
            <a:ext cx="8903145" cy="6896452"/>
          </a:xfrm>
          <a:prstGeom prst="rect">
            <a:avLst/>
          </a:prstGeom>
          <a:noFill/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3E271D6-7D50-7C43-B453-16A7D1098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2486323"/>
            <a:ext cx="8638421" cy="6896452"/>
          </a:xfrm>
        </p:spPr>
        <p:txBody>
          <a:bodyPr>
            <a:normAutofit/>
          </a:bodyPr>
          <a:lstStyle/>
          <a:p>
            <a:r>
              <a:rPr lang="sv-SE" sz="2400" dirty="0"/>
              <a:t>Jag känner mig ensam. Personalen har inte tid att prata och jag får inga besök.</a:t>
            </a:r>
          </a:p>
          <a:p>
            <a:r>
              <a:rPr lang="sv-SE" sz="2400" dirty="0"/>
              <a:t>Jag har alltid arbetat med händerna men efter min stroke kan jag inte det. Jag skulle vilja baka, det tycker jag om.</a:t>
            </a:r>
          </a:p>
          <a:p>
            <a:r>
              <a:rPr lang="sv-SE" sz="2400" dirty="0"/>
              <a:t>Det finns aktiviteter på boendet men inget som passar mig.</a:t>
            </a:r>
          </a:p>
          <a:p>
            <a:r>
              <a:rPr lang="sv-SE" sz="2400" dirty="0"/>
              <a:t>Jag har svårt att äta pga. min ångest.</a:t>
            </a:r>
          </a:p>
          <a:p>
            <a:r>
              <a:rPr lang="sv-SE" sz="2400" dirty="0"/>
              <a:t>Jag gråter ofta på natten. De säger att jag ska larma men jag vill inte störa.</a:t>
            </a:r>
          </a:p>
          <a:p>
            <a:r>
              <a:rPr lang="sv-SE" sz="2400" dirty="0"/>
              <a:t>Jag är rädd att en annan boende ska döda mig, han har försökt strypa mig tidigare. Personalen byter bara samtalsämne när jag försöker prata med dem.</a:t>
            </a:r>
          </a:p>
          <a:p>
            <a:r>
              <a:rPr lang="sv-SE" sz="2400" dirty="0"/>
              <a:t>Jag vill träna på boendets gym, men inte själv.</a:t>
            </a:r>
          </a:p>
          <a:p>
            <a:r>
              <a:rPr lang="sv-SE" sz="2400" dirty="0"/>
              <a:t>Jag har ångest över att inte vara en tillräckligt bra förälder.</a:t>
            </a:r>
          </a:p>
          <a:p>
            <a:r>
              <a:rPr lang="sv-SE" sz="2400" dirty="0"/>
              <a:t>Jag har svårt att hantera att min partner har gått bort.</a:t>
            </a:r>
          </a:p>
          <a:p>
            <a:endParaRPr lang="sv-SE" sz="2300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721DD9-C17E-7340-84E4-437C0E09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929E917-5370-4653-ABC0-4F0AA954FE77}" type="datetime1">
              <a:rPr lang="sv-SE" smtClean="0"/>
              <a:pPr>
                <a:spcAft>
                  <a:spcPts val="600"/>
                </a:spcAft>
              </a:pPr>
              <a:t>2024-10-11</a:t>
            </a:fld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F6CB8E-4A9C-144B-BAF7-DC7E2D2C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6D60EB7-A9B4-B54B-81A8-434A377D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1043252"/>
          </a:xfrm>
        </p:spPr>
        <p:txBody>
          <a:bodyPr anchor="b">
            <a:normAutofit/>
          </a:bodyPr>
          <a:lstStyle/>
          <a:p>
            <a:r>
              <a:rPr lang="sv-SE" dirty="0"/>
              <a:t>Vad tog patienten upp på de individuella samtalen?</a:t>
            </a:r>
          </a:p>
        </p:txBody>
      </p:sp>
    </p:spTree>
    <p:extLst>
      <p:ext uri="{BB962C8B-B14F-4D97-AF65-F5344CB8AC3E}">
        <p14:creationId xmlns:p14="http://schemas.microsoft.com/office/powerpoint/2010/main" val="10666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2D127ED-F53D-974E-92F9-41B015CF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9ABF-34AF-4771-8C65-17474087DDAF}" type="datetime1">
              <a:rPr lang="sv-SE" smtClean="0"/>
              <a:t>2024-10-11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3D58E62-D8ED-BB4F-83A2-63D8E7BC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7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5681FF-4736-A645-8981-895D63D8A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person har fått kontaktperson</a:t>
            </a:r>
          </a:p>
          <a:p>
            <a:r>
              <a:rPr lang="sv-SE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person har fått en lugn boendesituation på grund av omplacering av annan boende</a:t>
            </a:r>
          </a:p>
          <a:p>
            <a:r>
              <a:rPr lang="sv-SE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Träning i grupp för de som önskar finns</a:t>
            </a:r>
          </a:p>
          <a:p>
            <a:r>
              <a:rPr lang="sv-SE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Tillsyn utan att man behöver larma när personal vet vad behovet är</a:t>
            </a:r>
          </a:p>
          <a:p>
            <a:r>
              <a:rPr lang="sv-SE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Personal har fått information om vad forskning och empiri säger om äldres psykosociala behov generellt och vad några av deras boende har behov av för förändringar</a:t>
            </a:r>
          </a:p>
          <a:p>
            <a:r>
              <a:rPr lang="sv-SE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Alla boende jag träffat uppger en större nöjdhet idag än initialt i kontakten. En del uppger att det är avgörande skillnad, andra att det handlar om en viss skillnad.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9416DD-6E1F-D04A-BE91-BDD110DB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1403292"/>
          </a:xfrm>
        </p:spPr>
        <p:txBody>
          <a:bodyPr>
            <a:normAutofit/>
          </a:bodyPr>
          <a:lstStyle/>
          <a:p>
            <a:r>
              <a:rPr lang="sv-SE" dirty="0"/>
              <a:t>Resultat/Delresultat</a:t>
            </a:r>
          </a:p>
        </p:txBody>
      </p:sp>
    </p:spTree>
    <p:extLst>
      <p:ext uri="{BB962C8B-B14F-4D97-AF65-F5344CB8AC3E}">
        <p14:creationId xmlns:p14="http://schemas.microsoft.com/office/powerpoint/2010/main" val="410938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C29A3E2-2BC0-8344-AAD9-9A03E9EE452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E32E934-0E34-41D0-99D0-BBB1DE02E0D8}" type="datetime1">
              <a:rPr lang="sv-SE" smtClean="0"/>
              <a:pPr>
                <a:spcAft>
                  <a:spcPts val="600"/>
                </a:spcAft>
              </a:pPr>
              <a:t>2024-10-11</a:t>
            </a:fld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646AFD0-55FF-084D-91DD-E6827926D1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pic>
        <p:nvPicPr>
          <p:cNvPr id="7" name="Platshållare för innehåll 6" descr="En bild som visar lönn, höst, fall, Lövfällande">
            <a:extLst>
              <a:ext uri="{FF2B5EF4-FFF2-40B4-BE49-F238E27FC236}">
                <a16:creationId xmlns:a16="http://schemas.microsoft.com/office/drawing/2014/main" id="{0CDD463B-3D55-58FC-B296-BF1730CAD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4" r="9861" b="1"/>
          <a:stretch/>
        </p:blipFill>
        <p:spPr>
          <a:xfrm>
            <a:off x="10404000" y="702000"/>
            <a:ext cx="9007200" cy="99072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CAA928-C136-8741-885D-9F86F0356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>
            <a:normAutofit lnSpcReduction="10000"/>
          </a:bodyPr>
          <a:lstStyle/>
          <a:p>
            <a:r>
              <a:rPr lang="sv-SE" sz="3900" dirty="0"/>
              <a:t>Fortsatt möjlighet frö SÄBO att kontakta mig om behov finns av råd/stöd runt de boendes psykiska hälsa.</a:t>
            </a:r>
          </a:p>
          <a:p>
            <a:r>
              <a:rPr lang="sv-SE" sz="3900" dirty="0"/>
              <a:t>Fortsatt medverkan på specialistundersköterskeutbildningen riktad mot Nära vård.</a:t>
            </a:r>
          </a:p>
          <a:p>
            <a:r>
              <a:rPr lang="sv-SE" sz="3900" dirty="0"/>
              <a:t>Fortsatt möjlighet för boendet att bjuda in till föreläsningar om psykisk ohälsa hos äldre.</a:t>
            </a:r>
          </a:p>
          <a:p>
            <a:r>
              <a:rPr lang="sv-SE" sz="3900"/>
              <a:t>Nya läkare som ”fångar” upp detta.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FEEAE6-B0F5-4941-B0D3-C7CA8C69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Framtiden</a:t>
            </a:r>
          </a:p>
        </p:txBody>
      </p:sp>
    </p:spTree>
    <p:extLst>
      <p:ext uri="{BB962C8B-B14F-4D97-AF65-F5344CB8AC3E}">
        <p14:creationId xmlns:p14="http://schemas.microsoft.com/office/powerpoint/2010/main" val="85632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09FB7B-C2B0-E345-B766-35D5F5E48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009999"/>
                </a:solidFill>
              </a:rPr>
              <a:t>Tack!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53A040-98B9-F847-8DB1-E6491521E1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Eva Rosendal, Kurator</a:t>
            </a:r>
          </a:p>
          <a:p>
            <a:r>
              <a:rPr lang="sv-SE" dirty="0"/>
              <a:t>Närvården </a:t>
            </a:r>
            <a:r>
              <a:rPr lang="sv-SE" dirty="0" err="1"/>
              <a:t>Ullvi</a:t>
            </a:r>
            <a:r>
              <a:rPr lang="sv-SE" dirty="0"/>
              <a:t> Tuna</a:t>
            </a:r>
          </a:p>
        </p:txBody>
      </p:sp>
    </p:spTree>
    <p:extLst>
      <p:ext uri="{BB962C8B-B14F-4D97-AF65-F5344CB8AC3E}">
        <p14:creationId xmlns:p14="http://schemas.microsoft.com/office/powerpoint/2010/main" val="62345819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̈rvården_Västmanland.pptx" id="{B50C7A4D-0DAB-4AAF-9673-F052187652D6}" vid="{D23C199F-9A83-418A-A7BE-46C69405EFF7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̈rvården_Västmanland.pptx" id="{B50C7A4D-0DAB-4AAF-9673-F052187652D6}" vid="{B33FE595-C1F8-4999-8684-2DC0AA3A78AB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̈rvården_Västmanland.pptx" id="{B50C7A4D-0DAB-4AAF-9673-F052187652D6}" vid="{1D857CC0-CE87-44E6-BFDA-6A4D0CCC593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Närvården Västmanland</Template>
  <TotalTime>42</TotalTime>
  <Words>484</Words>
  <Application>Microsoft Office PowerPoint</Application>
  <PresentationFormat>Anpassad</PresentationFormat>
  <Paragraphs>59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Region Västmanland Rosa</vt:lpstr>
      <vt:lpstr>Region Västmanland Blå</vt:lpstr>
      <vt:lpstr>Region Västmanland Grön</vt:lpstr>
      <vt:lpstr>Psykisk ohälsa på SÄBO</vt:lpstr>
      <vt:lpstr>Syfte</vt:lpstr>
      <vt:lpstr>Viktiga faktorer för äldres psykiska hälsa</vt:lpstr>
      <vt:lpstr>Psykisk sjukdom/ohälsa, såsom depression, är vanligare än demens hos äldre men det uppmärksammas sällan.</vt:lpstr>
      <vt:lpstr>Tillvägagångssätt</vt:lpstr>
      <vt:lpstr>Vad tog patienten upp på de individuella samtalen?</vt:lpstr>
      <vt:lpstr>Resultat/Delresultat</vt:lpstr>
      <vt:lpstr>Framtiden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Psykisk ohälsa på SÄBO</dc:title>
  <dc:creator>Johanna Jansson</dc:creator>
  <cp:lastModifiedBy>Johanna Jansson</cp:lastModifiedBy>
  <cp:revision>2</cp:revision>
  <dcterms:created xsi:type="dcterms:W3CDTF">2024-10-11T04:57:32Z</dcterms:created>
  <dcterms:modified xsi:type="dcterms:W3CDTF">2024-10-11T05:40:46Z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2019-05-29T00:00:00Z</vt:filetime>
  </property>
</Properties>
</file>