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63" r:id="rId3"/>
  </p:sldMasterIdLst>
  <p:notesMasterIdLst>
    <p:notesMasterId r:id="rId43"/>
  </p:notesMasterIdLst>
  <p:sldIdLst>
    <p:sldId id="256" r:id="rId4"/>
    <p:sldId id="259" r:id="rId5"/>
    <p:sldId id="292" r:id="rId6"/>
    <p:sldId id="285" r:id="rId7"/>
    <p:sldId id="286" r:id="rId8"/>
    <p:sldId id="287" r:id="rId9"/>
    <p:sldId id="298" r:id="rId10"/>
    <p:sldId id="299" r:id="rId11"/>
    <p:sldId id="293" r:id="rId12"/>
    <p:sldId id="295" r:id="rId13"/>
    <p:sldId id="288" r:id="rId14"/>
    <p:sldId id="260" r:id="rId15"/>
    <p:sldId id="282" r:id="rId16"/>
    <p:sldId id="261" r:id="rId17"/>
    <p:sldId id="305" r:id="rId18"/>
    <p:sldId id="322" r:id="rId19"/>
    <p:sldId id="300" r:id="rId20"/>
    <p:sldId id="301" r:id="rId21"/>
    <p:sldId id="303" r:id="rId22"/>
    <p:sldId id="309" r:id="rId23"/>
    <p:sldId id="311" r:id="rId24"/>
    <p:sldId id="312" r:id="rId25"/>
    <p:sldId id="313" r:id="rId26"/>
    <p:sldId id="314" r:id="rId27"/>
    <p:sldId id="315" r:id="rId28"/>
    <p:sldId id="317" r:id="rId29"/>
    <p:sldId id="319" r:id="rId30"/>
    <p:sldId id="296" r:id="rId31"/>
    <p:sldId id="320" r:id="rId32"/>
    <p:sldId id="304" r:id="rId33"/>
    <p:sldId id="278" r:id="rId34"/>
    <p:sldId id="323" r:id="rId35"/>
    <p:sldId id="325" r:id="rId36"/>
    <p:sldId id="324" r:id="rId37"/>
    <p:sldId id="271" r:id="rId38"/>
    <p:sldId id="326" r:id="rId39"/>
    <p:sldId id="262" r:id="rId40"/>
    <p:sldId id="265" r:id="rId41"/>
    <p:sldId id="269" r:id="rId42"/>
  </p:sldIdLst>
  <p:sldSz cx="12192000" cy="6858000"/>
  <p:notesSz cx="9926638" cy="67976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4660"/>
  </p:normalViewPr>
  <p:slideViewPr>
    <p:cSldViewPr snapToGrid="0">
      <p:cViewPr varScale="1">
        <p:scale>
          <a:sx n="97" d="100"/>
          <a:sy n="97" d="100"/>
        </p:scale>
        <p:origin x="3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5623372" y="0"/>
            <a:ext cx="4301543" cy="341458"/>
          </a:xfrm>
          <a:prstGeom prst="rect">
            <a:avLst/>
          </a:prstGeom>
        </p:spPr>
        <p:txBody>
          <a:bodyPr vert="horz" lIns="91440" tIns="45720" rIns="91440" bIns="45720" rtlCol="0"/>
          <a:lstStyle>
            <a:lvl1pPr algn="r">
              <a:defRPr sz="1200"/>
            </a:lvl1pPr>
          </a:lstStyle>
          <a:p>
            <a:fld id="{6684C099-8C09-4408-8B0C-C8CB8987AE62}" type="datetimeFigureOut">
              <a:rPr lang="sv-SE" smtClean="0"/>
              <a:t>2019-03-28</a:t>
            </a:fld>
            <a:endParaRPr lang="sv-SE"/>
          </a:p>
        </p:txBody>
      </p:sp>
      <p:sp>
        <p:nvSpPr>
          <p:cNvPr id="4" name="Platshållare för bildobjekt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992664" y="3271382"/>
            <a:ext cx="7941310" cy="267658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6456219"/>
            <a:ext cx="4301543" cy="34145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5623372" y="6456219"/>
            <a:ext cx="4301543" cy="341457"/>
          </a:xfrm>
          <a:prstGeom prst="rect">
            <a:avLst/>
          </a:prstGeom>
        </p:spPr>
        <p:txBody>
          <a:bodyPr vert="horz" lIns="91440" tIns="45720" rIns="91440" bIns="45720" rtlCol="0" anchor="b"/>
          <a:lstStyle>
            <a:lvl1pPr algn="r">
              <a:defRPr sz="1200"/>
            </a:lvl1pPr>
          </a:lstStyle>
          <a:p>
            <a:fld id="{4D8FB69D-5E82-4C2D-8966-DC4466511A55}" type="slidenum">
              <a:rPr lang="sv-SE" smtClean="0"/>
              <a:t>‹#›</a:t>
            </a:fld>
            <a:endParaRPr lang="sv-SE"/>
          </a:p>
        </p:txBody>
      </p:sp>
    </p:spTree>
    <p:extLst>
      <p:ext uri="{BB962C8B-B14F-4D97-AF65-F5344CB8AC3E}">
        <p14:creationId xmlns:p14="http://schemas.microsoft.com/office/powerpoint/2010/main" val="3762604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 2 delar i detta.</a:t>
            </a:r>
          </a:p>
        </p:txBody>
      </p:sp>
      <p:sp>
        <p:nvSpPr>
          <p:cNvPr id="4" name="Platshållare för bildnummer 3"/>
          <p:cNvSpPr>
            <a:spLocks noGrp="1"/>
          </p:cNvSpPr>
          <p:nvPr>
            <p:ph type="sldNum" sz="quarter" idx="10"/>
          </p:nvPr>
        </p:nvSpPr>
        <p:spPr/>
        <p:txBody>
          <a:bodyPr/>
          <a:lstStyle/>
          <a:p>
            <a:fld id="{4D8FB69D-5E82-4C2D-8966-DC4466511A55}" type="slidenum">
              <a:rPr lang="sv-SE" smtClean="0"/>
              <a:t>1</a:t>
            </a:fld>
            <a:endParaRPr lang="sv-SE"/>
          </a:p>
        </p:txBody>
      </p:sp>
    </p:spTree>
    <p:extLst>
      <p:ext uri="{BB962C8B-B14F-4D97-AF65-F5344CB8AC3E}">
        <p14:creationId xmlns:p14="http://schemas.microsoft.com/office/powerpoint/2010/main" val="131179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D8FB69D-5E82-4C2D-8966-DC4466511A55}" type="slidenum">
              <a:rPr lang="sv-SE" smtClean="0"/>
              <a:t>10</a:t>
            </a:fld>
            <a:endParaRPr lang="sv-SE"/>
          </a:p>
        </p:txBody>
      </p:sp>
    </p:spTree>
    <p:extLst>
      <p:ext uri="{BB962C8B-B14F-4D97-AF65-F5344CB8AC3E}">
        <p14:creationId xmlns:p14="http://schemas.microsoft.com/office/powerpoint/2010/main" val="1648458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Gunilla</a:t>
            </a:r>
          </a:p>
        </p:txBody>
      </p:sp>
      <p:sp>
        <p:nvSpPr>
          <p:cNvPr id="4" name="Platshållare för bildnummer 3"/>
          <p:cNvSpPr>
            <a:spLocks noGrp="1"/>
          </p:cNvSpPr>
          <p:nvPr>
            <p:ph type="sldNum" sz="quarter" idx="10"/>
          </p:nvPr>
        </p:nvSpPr>
        <p:spPr/>
        <p:txBody>
          <a:bodyPr/>
          <a:lstStyle/>
          <a:p>
            <a:fld id="{4D8FB69D-5E82-4C2D-8966-DC4466511A55}" type="slidenum">
              <a:rPr lang="sv-SE" smtClean="0"/>
              <a:t>11</a:t>
            </a:fld>
            <a:endParaRPr lang="sv-SE"/>
          </a:p>
        </p:txBody>
      </p:sp>
    </p:spTree>
    <p:extLst>
      <p:ext uri="{BB962C8B-B14F-4D97-AF65-F5344CB8AC3E}">
        <p14:creationId xmlns:p14="http://schemas.microsoft.com/office/powerpoint/2010/main" val="1150444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 över arbetssätt</a:t>
            </a:r>
          </a:p>
        </p:txBody>
      </p:sp>
      <p:sp>
        <p:nvSpPr>
          <p:cNvPr id="4" name="Platshållare för bildnummer 3"/>
          <p:cNvSpPr>
            <a:spLocks noGrp="1"/>
          </p:cNvSpPr>
          <p:nvPr>
            <p:ph type="sldNum" sz="quarter" idx="10"/>
          </p:nvPr>
        </p:nvSpPr>
        <p:spPr/>
        <p:txBody>
          <a:bodyPr/>
          <a:lstStyle/>
          <a:p>
            <a:fld id="{4D8FB69D-5E82-4C2D-8966-DC4466511A55}" type="slidenum">
              <a:rPr lang="sv-SE" smtClean="0"/>
              <a:t>12</a:t>
            </a:fld>
            <a:endParaRPr lang="sv-SE"/>
          </a:p>
        </p:txBody>
      </p:sp>
    </p:spTree>
    <p:extLst>
      <p:ext uri="{BB962C8B-B14F-4D97-AF65-F5344CB8AC3E}">
        <p14:creationId xmlns:p14="http://schemas.microsoft.com/office/powerpoint/2010/main" val="3183041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Gunilla Viktigt att här avgöra om patienten som ringer omfattas av vårdgarantin. Är det en vårdgarantipatient? Är det inte en vårdgarantipatient välj tiden efter patientens behov.</a:t>
            </a:r>
          </a:p>
          <a:p>
            <a:pPr marL="0" indent="0">
              <a:buNone/>
            </a:pPr>
            <a:endParaRPr lang="sv-SE" dirty="0"/>
          </a:p>
          <a:p>
            <a:endParaRPr lang="sv-SE" dirty="0"/>
          </a:p>
        </p:txBody>
      </p:sp>
      <p:sp>
        <p:nvSpPr>
          <p:cNvPr id="4" name="Platshållare för bildnummer 3"/>
          <p:cNvSpPr>
            <a:spLocks noGrp="1"/>
          </p:cNvSpPr>
          <p:nvPr>
            <p:ph type="sldNum" sz="quarter" idx="10"/>
          </p:nvPr>
        </p:nvSpPr>
        <p:spPr/>
        <p:txBody>
          <a:bodyPr/>
          <a:lstStyle/>
          <a:p>
            <a:fld id="{2CFE09A0-E12A-4851-B3C4-E05DD53D9D7A}" type="slidenum">
              <a:rPr lang="sv-SE" smtClean="0"/>
              <a:t>13</a:t>
            </a:fld>
            <a:endParaRPr lang="sv-SE"/>
          </a:p>
        </p:txBody>
      </p:sp>
    </p:spTree>
    <p:extLst>
      <p:ext uri="{BB962C8B-B14F-4D97-AF65-F5344CB8AC3E}">
        <p14:creationId xmlns:p14="http://schemas.microsoft.com/office/powerpoint/2010/main" val="4038645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Gunilla Om det är en vårdgarantipatient, </a:t>
            </a:r>
          </a:p>
          <a:p>
            <a:r>
              <a:rPr lang="sv-SE" dirty="0"/>
              <a:t>Avvikelse i form av patientvald väntan, eller medicinsk orsakad väntan (som i Cosmic heter medicinska skäl).</a:t>
            </a:r>
          </a:p>
        </p:txBody>
      </p:sp>
      <p:sp>
        <p:nvSpPr>
          <p:cNvPr id="4" name="Platshållare för bildnummer 3"/>
          <p:cNvSpPr>
            <a:spLocks noGrp="1"/>
          </p:cNvSpPr>
          <p:nvPr>
            <p:ph type="sldNum" sz="quarter" idx="10"/>
          </p:nvPr>
        </p:nvSpPr>
        <p:spPr/>
        <p:txBody>
          <a:bodyPr/>
          <a:lstStyle/>
          <a:p>
            <a:fld id="{4D8FB69D-5E82-4C2D-8966-DC4466511A55}" type="slidenum">
              <a:rPr lang="sv-SE" smtClean="0"/>
              <a:t>14</a:t>
            </a:fld>
            <a:endParaRPr lang="sv-SE"/>
          </a:p>
        </p:txBody>
      </p:sp>
    </p:spTree>
    <p:extLst>
      <p:ext uri="{BB962C8B-B14F-4D97-AF65-F5344CB8AC3E}">
        <p14:creationId xmlns:p14="http://schemas.microsoft.com/office/powerpoint/2010/main" val="1113233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a:solidFill>
                  <a:schemeClr val="tx1"/>
                </a:solidFill>
                <a:effectLst/>
                <a:latin typeface="+mn-lt"/>
                <a:ea typeface="+mn-ea"/>
                <a:cs typeface="+mn-cs"/>
              </a:rPr>
              <a:t>Patientvald väntetid</a:t>
            </a:r>
          </a:p>
          <a:p>
            <a:r>
              <a:rPr lang="sv-SE" sz="1200" kern="1200" dirty="0">
                <a:solidFill>
                  <a:schemeClr val="tx1"/>
                </a:solidFill>
                <a:effectLst/>
                <a:latin typeface="+mn-lt"/>
                <a:ea typeface="+mn-ea"/>
                <a:cs typeface="+mn-cs"/>
              </a:rPr>
              <a:t>Avvikelseorsak </a:t>
            </a:r>
            <a:r>
              <a:rPr lang="sv-SE" sz="1200" i="1" kern="1200" dirty="0">
                <a:solidFill>
                  <a:schemeClr val="tx1"/>
                </a:solidFill>
                <a:effectLst/>
                <a:latin typeface="+mn-lt"/>
                <a:ea typeface="+mn-ea"/>
                <a:cs typeface="+mn-cs"/>
              </a:rPr>
              <a:t>Patientvald väntan, PVV,</a:t>
            </a:r>
            <a:r>
              <a:rPr lang="sv-SE" sz="1200" kern="1200" dirty="0">
                <a:solidFill>
                  <a:schemeClr val="tx1"/>
                </a:solidFill>
                <a:effectLst/>
                <a:latin typeface="+mn-lt"/>
                <a:ea typeface="+mn-ea"/>
                <a:cs typeface="+mn-cs"/>
              </a:rPr>
              <a:t> anges i bokningsunderlaget om t ex patient blir erbjuden en tid inom vårdgarantin men själv väljer en tid utanför vårdgarantin. </a:t>
            </a:r>
          </a:p>
          <a:p>
            <a:r>
              <a:rPr lang="sv-SE" sz="1200" kern="1200" dirty="0">
                <a:solidFill>
                  <a:schemeClr val="tx1"/>
                </a:solidFill>
                <a:effectLst/>
                <a:latin typeface="+mn-lt"/>
                <a:ea typeface="+mn-ea"/>
                <a:cs typeface="+mn-cs"/>
              </a:rPr>
              <a:t>Avvikelseorsak ”medicinska skäl” används inte inom primärvården.</a:t>
            </a:r>
          </a:p>
          <a:p>
            <a:endParaRPr lang="sv-SE" dirty="0"/>
          </a:p>
        </p:txBody>
      </p:sp>
      <p:sp>
        <p:nvSpPr>
          <p:cNvPr id="4" name="Platshållare för bildnummer 3"/>
          <p:cNvSpPr>
            <a:spLocks noGrp="1"/>
          </p:cNvSpPr>
          <p:nvPr>
            <p:ph type="sldNum" sz="quarter" idx="10"/>
          </p:nvPr>
        </p:nvSpPr>
        <p:spPr/>
        <p:txBody>
          <a:bodyPr/>
          <a:lstStyle/>
          <a:p>
            <a:fld id="{540D43F0-F199-42DF-BCDE-92B5648BD9C5}" type="slidenum">
              <a:rPr lang="sv-SE" smtClean="0"/>
              <a:t>15</a:t>
            </a:fld>
            <a:endParaRPr lang="sv-SE"/>
          </a:p>
        </p:txBody>
      </p:sp>
    </p:spTree>
    <p:extLst>
      <p:ext uri="{BB962C8B-B14F-4D97-AF65-F5344CB8AC3E}">
        <p14:creationId xmlns:p14="http://schemas.microsoft.com/office/powerpoint/2010/main" val="799486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ICD10-SE för att få tillgång till alla diagnoser, PV begränsad.</a:t>
            </a:r>
          </a:p>
        </p:txBody>
      </p:sp>
      <p:sp>
        <p:nvSpPr>
          <p:cNvPr id="4" name="Platshållare för bildnummer 3"/>
          <p:cNvSpPr>
            <a:spLocks noGrp="1"/>
          </p:cNvSpPr>
          <p:nvPr>
            <p:ph type="sldNum" sz="quarter" idx="10"/>
          </p:nvPr>
        </p:nvSpPr>
        <p:spPr/>
        <p:txBody>
          <a:bodyPr/>
          <a:lstStyle/>
          <a:p>
            <a:fld id="{540D43F0-F199-42DF-BCDE-92B5648BD9C5}" type="slidenum">
              <a:rPr lang="sv-SE" smtClean="0"/>
              <a:t>20</a:t>
            </a:fld>
            <a:endParaRPr lang="sv-SE"/>
          </a:p>
        </p:txBody>
      </p:sp>
    </p:spTree>
    <p:extLst>
      <p:ext uri="{BB962C8B-B14F-4D97-AF65-F5344CB8AC3E}">
        <p14:creationId xmlns:p14="http://schemas.microsoft.com/office/powerpoint/2010/main" val="372020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40D43F0-F199-42DF-BCDE-92B5648BD9C5}" type="slidenum">
              <a:rPr lang="sv-SE" smtClean="0"/>
              <a:t>21</a:t>
            </a:fld>
            <a:endParaRPr lang="sv-SE"/>
          </a:p>
        </p:txBody>
      </p:sp>
    </p:spTree>
    <p:extLst>
      <p:ext uri="{BB962C8B-B14F-4D97-AF65-F5344CB8AC3E}">
        <p14:creationId xmlns:p14="http://schemas.microsoft.com/office/powerpoint/2010/main" val="2118761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Översikten är ett levande dokument, till för er att individuellt anpassa efter de koder som ni använder för lägga till och ta bort koder. Ni skall göra översikten till er egen och använda den om ni tycker att ni har nytta av den. I nuläget består den endast av ett urval av diagnos-och KVÅ-koder.</a:t>
            </a:r>
          </a:p>
          <a:p>
            <a:endParaRPr lang="sv-SE" dirty="0"/>
          </a:p>
        </p:txBody>
      </p:sp>
      <p:sp>
        <p:nvSpPr>
          <p:cNvPr id="4" name="Platshållare för bildnummer 3"/>
          <p:cNvSpPr>
            <a:spLocks noGrp="1"/>
          </p:cNvSpPr>
          <p:nvPr>
            <p:ph type="sldNum" sz="quarter" idx="10"/>
          </p:nvPr>
        </p:nvSpPr>
        <p:spPr/>
        <p:txBody>
          <a:bodyPr/>
          <a:lstStyle/>
          <a:p>
            <a:fld id="{540D43F0-F199-42DF-BCDE-92B5648BD9C5}" type="slidenum">
              <a:rPr lang="sv-SE" smtClean="0"/>
              <a:t>27</a:t>
            </a:fld>
            <a:endParaRPr lang="sv-SE"/>
          </a:p>
        </p:txBody>
      </p:sp>
    </p:spTree>
    <p:extLst>
      <p:ext uri="{BB962C8B-B14F-4D97-AF65-F5344CB8AC3E}">
        <p14:creationId xmlns:p14="http://schemas.microsoft.com/office/powerpoint/2010/main" val="2914534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Gunilla, Syftet med denna förändring är också att möjliggöra uppföljning av Primärvården i Sverige. Genom att alla vårdcentralers data skickas in till en databas så möjliggör det jämförelser. Om någon vill fördjupa sig i detta kan vi skicka ut filspecifikationen.</a:t>
            </a:r>
          </a:p>
        </p:txBody>
      </p:sp>
      <p:sp>
        <p:nvSpPr>
          <p:cNvPr id="4" name="Platshållare för bildnummer 3"/>
          <p:cNvSpPr>
            <a:spLocks noGrp="1"/>
          </p:cNvSpPr>
          <p:nvPr>
            <p:ph type="sldNum" sz="quarter" idx="10"/>
          </p:nvPr>
        </p:nvSpPr>
        <p:spPr/>
        <p:txBody>
          <a:bodyPr/>
          <a:lstStyle/>
          <a:p>
            <a:fld id="{4D8FB69D-5E82-4C2D-8966-DC4466511A55}" type="slidenum">
              <a:rPr lang="sv-SE" smtClean="0"/>
              <a:t>28</a:t>
            </a:fld>
            <a:endParaRPr lang="sv-SE"/>
          </a:p>
        </p:txBody>
      </p:sp>
    </p:spTree>
    <p:extLst>
      <p:ext uri="{BB962C8B-B14F-4D97-AF65-F5344CB8AC3E}">
        <p14:creationId xmlns:p14="http://schemas.microsoft.com/office/powerpoint/2010/main" val="3356710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D8FB69D-5E82-4C2D-8966-DC4466511A55}" type="slidenum">
              <a:rPr lang="sv-SE" smtClean="0"/>
              <a:t>2</a:t>
            </a:fld>
            <a:endParaRPr lang="sv-SE"/>
          </a:p>
        </p:txBody>
      </p:sp>
    </p:spTree>
    <p:extLst>
      <p:ext uri="{BB962C8B-B14F-4D97-AF65-F5344CB8AC3E}">
        <p14:creationId xmlns:p14="http://schemas.microsoft.com/office/powerpoint/2010/main" val="233890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 Idag fått följande information från SKL: ”</a:t>
            </a:r>
            <a:r>
              <a:rPr lang="sv-SE" sz="1200" kern="1200" dirty="0">
                <a:solidFill>
                  <a:schemeClr val="tx1"/>
                </a:solidFill>
                <a:effectLst/>
                <a:latin typeface="+mn-lt"/>
                <a:ea typeface="+mn-ea"/>
                <a:cs typeface="+mn-cs"/>
              </a:rPr>
              <a:t>När det gäller tillgång till </a:t>
            </a:r>
            <a:r>
              <a:rPr lang="sv-SE" sz="1200" kern="1200" dirty="0" err="1">
                <a:solidFill>
                  <a:schemeClr val="tx1"/>
                </a:solidFill>
                <a:effectLst/>
                <a:latin typeface="+mn-lt"/>
                <a:ea typeface="+mn-ea"/>
                <a:cs typeface="+mn-cs"/>
              </a:rPr>
              <a:t>QlikView</a:t>
            </a:r>
            <a:r>
              <a:rPr lang="sv-SE" sz="1200" kern="1200" dirty="0">
                <a:solidFill>
                  <a:schemeClr val="tx1"/>
                </a:solidFill>
                <a:effectLst/>
                <a:latin typeface="+mn-lt"/>
                <a:ea typeface="+mn-ea"/>
                <a:cs typeface="+mn-cs"/>
              </a:rPr>
              <a:t> pågår fortfarande ett arbete inom digitala avdelningen på SKL för att garantera kapacitet och IT-säkerhet. Därför kan vi inte ange när fler kan få tillgång till resultaten i </a:t>
            </a:r>
            <a:r>
              <a:rPr lang="sv-SE" sz="1200" kern="1200" dirty="0" err="1">
                <a:solidFill>
                  <a:schemeClr val="tx1"/>
                </a:solidFill>
                <a:effectLst/>
                <a:latin typeface="+mn-lt"/>
                <a:ea typeface="+mn-ea"/>
                <a:cs typeface="+mn-cs"/>
              </a:rPr>
              <a:t>Qlikview</a:t>
            </a:r>
            <a:r>
              <a:rPr lang="sv-SE" sz="1200" kern="1200" dirty="0">
                <a:solidFill>
                  <a:schemeClr val="tx1"/>
                </a:solidFill>
                <a:effectLst/>
                <a:latin typeface="+mn-lt"/>
                <a:ea typeface="+mn-ea"/>
                <a:cs typeface="+mn-cs"/>
              </a:rPr>
              <a:t>. ”</a:t>
            </a:r>
            <a:endParaRPr lang="sv-SE" dirty="0"/>
          </a:p>
        </p:txBody>
      </p:sp>
      <p:sp>
        <p:nvSpPr>
          <p:cNvPr id="4" name="Platshållare för bildnummer 3"/>
          <p:cNvSpPr>
            <a:spLocks noGrp="1"/>
          </p:cNvSpPr>
          <p:nvPr>
            <p:ph type="sldNum" sz="quarter" idx="10"/>
          </p:nvPr>
        </p:nvSpPr>
        <p:spPr/>
        <p:txBody>
          <a:bodyPr/>
          <a:lstStyle/>
          <a:p>
            <a:fld id="{4D8FB69D-5E82-4C2D-8966-DC4466511A55}" type="slidenum">
              <a:rPr lang="sv-SE" smtClean="0"/>
              <a:t>31</a:t>
            </a:fld>
            <a:endParaRPr lang="sv-SE"/>
          </a:p>
        </p:txBody>
      </p:sp>
    </p:spTree>
    <p:extLst>
      <p:ext uri="{BB962C8B-B14F-4D97-AF65-F5344CB8AC3E}">
        <p14:creationId xmlns:p14="http://schemas.microsoft.com/office/powerpoint/2010/main" val="717187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 </a:t>
            </a:r>
            <a:r>
              <a:rPr lang="sv-SE" dirty="0" err="1"/>
              <a:t>Dashboard</a:t>
            </a:r>
            <a:r>
              <a:rPr lang="sv-SE" dirty="0"/>
              <a:t>, från december för Västmanland</a:t>
            </a:r>
          </a:p>
        </p:txBody>
      </p:sp>
      <p:sp>
        <p:nvSpPr>
          <p:cNvPr id="4" name="Platshållare för bildnummer 3"/>
          <p:cNvSpPr>
            <a:spLocks noGrp="1"/>
          </p:cNvSpPr>
          <p:nvPr>
            <p:ph type="sldNum" sz="quarter" idx="10"/>
          </p:nvPr>
        </p:nvSpPr>
        <p:spPr/>
        <p:txBody>
          <a:bodyPr/>
          <a:lstStyle/>
          <a:p>
            <a:fld id="{4D8FB69D-5E82-4C2D-8966-DC4466511A55}" type="slidenum">
              <a:rPr lang="sv-SE" smtClean="0"/>
              <a:t>35</a:t>
            </a:fld>
            <a:endParaRPr lang="sv-SE"/>
          </a:p>
        </p:txBody>
      </p:sp>
    </p:spTree>
    <p:extLst>
      <p:ext uri="{BB962C8B-B14F-4D97-AF65-F5344CB8AC3E}">
        <p14:creationId xmlns:p14="http://schemas.microsoft.com/office/powerpoint/2010/main" val="528703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 detta handlar om information om den förstärkta vårdgarantin och den utvidgade modellen för primärvårdsuppföljning men framför allt utbildning i diagnos och </a:t>
            </a:r>
            <a:r>
              <a:rPr lang="sv-SE" dirty="0" err="1"/>
              <a:t>kvå</a:t>
            </a:r>
            <a:r>
              <a:rPr lang="sv-SE" dirty="0"/>
              <a:t>-kodning. Vi har tagit reda hur andra regioner och landsting arbetat införande av diagnos –och </a:t>
            </a:r>
            <a:r>
              <a:rPr lang="sv-SE" dirty="0" err="1"/>
              <a:t>kvå</a:t>
            </a:r>
            <a:r>
              <a:rPr lang="sv-SE" dirty="0"/>
              <a:t>-kodning för andra yrkesgrupper än läkare. I många andra regioner och landsting är diagnosregistrering för alla legitimerade yrkesgrupper redan infört. Följande arbetsgrupper är inbokade för sådant tillfälle, har bara tagits emot positivt Genom </a:t>
            </a:r>
            <a:r>
              <a:rPr lang="sv-SE" dirty="0" err="1"/>
              <a:t>registering</a:t>
            </a:r>
            <a:r>
              <a:rPr lang="sv-SE" dirty="0"/>
              <a:t> synliggörs även deras arbete och besök, KVÅ-koder är något som de arbetar med sedan tidigare och vissa har varit igång med lite diagnossättning redan. Både offentliga och privata vårdcentraler AT, Fysioterapeuter samt dietister bjuds in till samma tillfälle. Påminn dem gärna om detta, för svar har inte erhållits av alla. </a:t>
            </a:r>
          </a:p>
        </p:txBody>
      </p:sp>
      <p:sp>
        <p:nvSpPr>
          <p:cNvPr id="4" name="Platshållare för bildnummer 3"/>
          <p:cNvSpPr>
            <a:spLocks noGrp="1"/>
          </p:cNvSpPr>
          <p:nvPr>
            <p:ph type="sldNum" sz="quarter" idx="10"/>
          </p:nvPr>
        </p:nvSpPr>
        <p:spPr/>
        <p:txBody>
          <a:bodyPr/>
          <a:lstStyle/>
          <a:p>
            <a:fld id="{4D8FB69D-5E82-4C2D-8966-DC4466511A55}" type="slidenum">
              <a:rPr lang="sv-SE" smtClean="0"/>
              <a:t>37</a:t>
            </a:fld>
            <a:endParaRPr lang="sv-SE"/>
          </a:p>
        </p:txBody>
      </p:sp>
    </p:spTree>
    <p:extLst>
      <p:ext uri="{BB962C8B-B14F-4D97-AF65-F5344CB8AC3E}">
        <p14:creationId xmlns:p14="http://schemas.microsoft.com/office/powerpoint/2010/main" val="2204741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D8FB69D-5E82-4C2D-8966-DC4466511A55}" type="slidenum">
              <a:rPr lang="sv-SE" smtClean="0"/>
              <a:t>38</a:t>
            </a:fld>
            <a:endParaRPr lang="sv-SE"/>
          </a:p>
        </p:txBody>
      </p:sp>
    </p:spTree>
    <p:extLst>
      <p:ext uri="{BB962C8B-B14F-4D97-AF65-F5344CB8AC3E}">
        <p14:creationId xmlns:p14="http://schemas.microsoft.com/office/powerpoint/2010/main" val="89887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D8FB69D-5E82-4C2D-8966-DC4466511A55}" type="slidenum">
              <a:rPr lang="sv-SE" smtClean="0"/>
              <a:t>39</a:t>
            </a:fld>
            <a:endParaRPr lang="sv-SE"/>
          </a:p>
        </p:txBody>
      </p:sp>
    </p:spTree>
    <p:extLst>
      <p:ext uri="{BB962C8B-B14F-4D97-AF65-F5344CB8AC3E}">
        <p14:creationId xmlns:p14="http://schemas.microsoft.com/office/powerpoint/2010/main" val="42228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Synliggör övriga yrkesgrupper.</a:t>
            </a:r>
          </a:p>
        </p:txBody>
      </p:sp>
      <p:sp>
        <p:nvSpPr>
          <p:cNvPr id="4" name="Platshållare för bildnummer 3"/>
          <p:cNvSpPr>
            <a:spLocks noGrp="1"/>
          </p:cNvSpPr>
          <p:nvPr>
            <p:ph type="sldNum" sz="quarter" idx="10"/>
          </p:nvPr>
        </p:nvSpPr>
        <p:spPr/>
        <p:txBody>
          <a:bodyPr/>
          <a:lstStyle/>
          <a:p>
            <a:fld id="{4D8FB69D-5E82-4C2D-8966-DC4466511A55}" type="slidenum">
              <a:rPr lang="sv-SE" smtClean="0"/>
              <a:t>3</a:t>
            </a:fld>
            <a:endParaRPr lang="sv-SE"/>
          </a:p>
        </p:txBody>
      </p:sp>
    </p:spTree>
    <p:extLst>
      <p:ext uri="{BB962C8B-B14F-4D97-AF65-F5344CB8AC3E}">
        <p14:creationId xmlns:p14="http://schemas.microsoft.com/office/powerpoint/2010/main" val="287055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4D8FB69D-5E82-4C2D-8966-DC4466511A55}" type="slidenum">
              <a:rPr lang="sv-SE" smtClean="0"/>
              <a:t>4</a:t>
            </a:fld>
            <a:endParaRPr lang="sv-SE"/>
          </a:p>
        </p:txBody>
      </p:sp>
    </p:spTree>
    <p:extLst>
      <p:ext uri="{BB962C8B-B14F-4D97-AF65-F5344CB8AC3E}">
        <p14:creationId xmlns:p14="http://schemas.microsoft.com/office/powerpoint/2010/main" val="12884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Gunilla</a:t>
            </a:r>
          </a:p>
        </p:txBody>
      </p:sp>
      <p:sp>
        <p:nvSpPr>
          <p:cNvPr id="4" name="Platshållare för bildnummer 3"/>
          <p:cNvSpPr>
            <a:spLocks noGrp="1"/>
          </p:cNvSpPr>
          <p:nvPr>
            <p:ph type="sldNum" sz="quarter" idx="10"/>
          </p:nvPr>
        </p:nvSpPr>
        <p:spPr/>
        <p:txBody>
          <a:bodyPr/>
          <a:lstStyle/>
          <a:p>
            <a:fld id="{4D8FB69D-5E82-4C2D-8966-DC4466511A55}" type="slidenum">
              <a:rPr lang="sv-SE" smtClean="0"/>
              <a:t>5</a:t>
            </a:fld>
            <a:endParaRPr lang="sv-SE"/>
          </a:p>
        </p:txBody>
      </p:sp>
    </p:spTree>
    <p:extLst>
      <p:ext uri="{BB962C8B-B14F-4D97-AF65-F5344CB8AC3E}">
        <p14:creationId xmlns:p14="http://schemas.microsoft.com/office/powerpoint/2010/main" val="74755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D8FB69D-5E82-4C2D-8966-DC4466511A55}" type="slidenum">
              <a:rPr lang="sv-SE" smtClean="0"/>
              <a:t>6</a:t>
            </a:fld>
            <a:endParaRPr lang="sv-SE"/>
          </a:p>
        </p:txBody>
      </p:sp>
    </p:spTree>
    <p:extLst>
      <p:ext uri="{BB962C8B-B14F-4D97-AF65-F5344CB8AC3E}">
        <p14:creationId xmlns:p14="http://schemas.microsoft.com/office/powerpoint/2010/main" val="375033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t>
            </a:r>
          </a:p>
        </p:txBody>
      </p:sp>
      <p:sp>
        <p:nvSpPr>
          <p:cNvPr id="4" name="Platshållare för bildnummer 3"/>
          <p:cNvSpPr>
            <a:spLocks noGrp="1"/>
          </p:cNvSpPr>
          <p:nvPr>
            <p:ph type="sldNum" sz="quarter" idx="10"/>
          </p:nvPr>
        </p:nvSpPr>
        <p:spPr/>
        <p:txBody>
          <a:bodyPr/>
          <a:lstStyle/>
          <a:p>
            <a:fld id="{4D8FB69D-5E82-4C2D-8966-DC4466511A55}" type="slidenum">
              <a:rPr lang="sv-SE" smtClean="0"/>
              <a:t>7</a:t>
            </a:fld>
            <a:endParaRPr lang="sv-SE"/>
          </a:p>
        </p:txBody>
      </p:sp>
    </p:spTree>
    <p:extLst>
      <p:ext uri="{BB962C8B-B14F-4D97-AF65-F5344CB8AC3E}">
        <p14:creationId xmlns:p14="http://schemas.microsoft.com/office/powerpoint/2010/main" val="77598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 det är många patienter och besök som inte omfattas av vårdgarantin. På BHV och MHV kan även vårdgarantipatienter förekomma ibland.</a:t>
            </a:r>
          </a:p>
        </p:txBody>
      </p:sp>
      <p:sp>
        <p:nvSpPr>
          <p:cNvPr id="4" name="Platshållare för bildnummer 3"/>
          <p:cNvSpPr>
            <a:spLocks noGrp="1"/>
          </p:cNvSpPr>
          <p:nvPr>
            <p:ph type="sldNum" sz="quarter" idx="10"/>
          </p:nvPr>
        </p:nvSpPr>
        <p:spPr/>
        <p:txBody>
          <a:bodyPr/>
          <a:lstStyle/>
          <a:p>
            <a:fld id="{4D8FB69D-5E82-4C2D-8966-DC4466511A55}" type="slidenum">
              <a:rPr lang="sv-SE" smtClean="0"/>
              <a:t>8</a:t>
            </a:fld>
            <a:endParaRPr lang="sv-SE"/>
          </a:p>
        </p:txBody>
      </p:sp>
    </p:spTree>
    <p:extLst>
      <p:ext uri="{BB962C8B-B14F-4D97-AF65-F5344CB8AC3E}">
        <p14:creationId xmlns:p14="http://schemas.microsoft.com/office/powerpoint/2010/main" val="337491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Gunilla</a:t>
            </a:r>
          </a:p>
        </p:txBody>
      </p:sp>
      <p:sp>
        <p:nvSpPr>
          <p:cNvPr id="4" name="Platshållare för bildnummer 3"/>
          <p:cNvSpPr>
            <a:spLocks noGrp="1"/>
          </p:cNvSpPr>
          <p:nvPr>
            <p:ph type="sldNum" sz="quarter" idx="10"/>
          </p:nvPr>
        </p:nvSpPr>
        <p:spPr/>
        <p:txBody>
          <a:bodyPr/>
          <a:lstStyle/>
          <a:p>
            <a:fld id="{4D8FB69D-5E82-4C2D-8966-DC4466511A55}" type="slidenum">
              <a:rPr lang="sv-SE" smtClean="0"/>
              <a:t>9</a:t>
            </a:fld>
            <a:endParaRPr lang="sv-SE"/>
          </a:p>
        </p:txBody>
      </p:sp>
    </p:spTree>
    <p:extLst>
      <p:ext uri="{BB962C8B-B14F-4D97-AF65-F5344CB8AC3E}">
        <p14:creationId xmlns:p14="http://schemas.microsoft.com/office/powerpoint/2010/main" val="2951449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4000" y="1210922"/>
            <a:ext cx="9144000" cy="4190334"/>
          </a:xfrm>
        </p:spPr>
        <p:txBody>
          <a:bodyPr anchor="ctr">
            <a:normAutofit/>
          </a:bodyPr>
          <a:lstStyle>
            <a:lvl1pPr algn="ctr">
              <a:lnSpc>
                <a:spcPct val="80000"/>
              </a:lnSpc>
              <a:defRPr sz="3600" b="0">
                <a:solidFill>
                  <a:schemeClr val="tx1"/>
                </a:solidFill>
              </a:defRPr>
            </a:lvl1pPr>
          </a:lstStyle>
          <a:p>
            <a:r>
              <a:rPr lang="sv-SE" dirty="0"/>
              <a:t>Klicka här för att lägga till rubrik</a:t>
            </a:r>
          </a:p>
        </p:txBody>
      </p:sp>
      <p:sp>
        <p:nvSpPr>
          <p:cNvPr id="18" name="Platshållare för datum 17"/>
          <p:cNvSpPr>
            <a:spLocks noGrp="1"/>
          </p:cNvSpPr>
          <p:nvPr>
            <p:ph type="dt" sz="half" idx="10"/>
          </p:nvPr>
        </p:nvSpPr>
        <p:spPr/>
        <p:txBody>
          <a:bodyPr/>
          <a:lstStyle/>
          <a:p>
            <a:fld id="{08176BD1-A56A-405D-BBE7-4874BB21E688}" type="datetimeFigureOut">
              <a:rPr lang="sv-SE" smtClean="0"/>
              <a:pPr/>
              <a:t>2019-03-28</a:t>
            </a:fld>
            <a:endParaRPr lang="sv-SE" dirty="0"/>
          </a:p>
        </p:txBody>
      </p:sp>
      <p:sp>
        <p:nvSpPr>
          <p:cNvPr id="19" name="Platshållare för sidfot 18"/>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99983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lktandvård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2019-03-28</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71619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ysioterape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2019-03-28</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175476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2019-03-28</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15736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jänsteperson allmä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2019-03-28</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94849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juksköters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2019-03-28</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44564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4000" y="1210922"/>
            <a:ext cx="9144000" cy="4190334"/>
          </a:xfrm>
        </p:spPr>
        <p:txBody>
          <a:bodyPr anchor="ctr">
            <a:normAutofit/>
          </a:bodyPr>
          <a:lstStyle>
            <a:lvl1pPr algn="ctr">
              <a:lnSpc>
                <a:spcPct val="80000"/>
              </a:lnSpc>
              <a:defRPr sz="3600" b="0">
                <a:solidFill>
                  <a:schemeClr val="tx1"/>
                </a:solidFill>
              </a:defRPr>
            </a:lvl1pPr>
          </a:lstStyle>
          <a:p>
            <a:r>
              <a:rPr lang="sv-SE" dirty="0"/>
              <a:t>Klicka här för att lägga till rubrik</a:t>
            </a:r>
          </a:p>
        </p:txBody>
      </p:sp>
      <p:sp>
        <p:nvSpPr>
          <p:cNvPr id="6" name="Platshållare för datum 5"/>
          <p:cNvSpPr>
            <a:spLocks noGrp="1"/>
          </p:cNvSpPr>
          <p:nvPr>
            <p:ph type="dt" sz="half" idx="10"/>
          </p:nvPr>
        </p:nvSpPr>
        <p:spPr/>
        <p:txBody>
          <a:bodyPr/>
          <a:lstStyle/>
          <a:p>
            <a:fld id="{08176BD1-A56A-405D-BBE7-4874BB21E688}" type="datetimeFigureOut">
              <a:rPr lang="sv-SE" smtClean="0"/>
              <a:pPr/>
              <a:t>2019-03-28</a:t>
            </a:fld>
            <a:endParaRPr lang="sv-SE" dirty="0"/>
          </a:p>
        </p:txBody>
      </p:sp>
      <p:sp>
        <p:nvSpPr>
          <p:cNvPr id="7" name="Platshållare för sidfot 6"/>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206351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96069" y="1393902"/>
            <a:ext cx="8162692" cy="1022738"/>
          </a:xfrm>
        </p:spPr>
        <p:txBody>
          <a:bodyPr anchor="b">
            <a:normAutofit/>
          </a:bodyPr>
          <a:lstStyle>
            <a:lvl1pPr>
              <a:lnSpc>
                <a:spcPct val="80000"/>
              </a:lnSpc>
              <a:defRPr sz="3600"/>
            </a:lvl1pPr>
          </a:lstStyle>
          <a:p>
            <a:r>
              <a:rPr lang="sv-SE" dirty="0"/>
              <a:t>Klicka här för att lägga till rubrik</a:t>
            </a:r>
          </a:p>
        </p:txBody>
      </p:sp>
      <p:sp>
        <p:nvSpPr>
          <p:cNvPr id="5" name="Platshållare för innehåll 2"/>
          <p:cNvSpPr>
            <a:spLocks noGrp="1"/>
          </p:cNvSpPr>
          <p:nvPr>
            <p:ph idx="1" hasCustomPrompt="1"/>
          </p:nvPr>
        </p:nvSpPr>
        <p:spPr>
          <a:xfrm>
            <a:off x="1996069" y="2506662"/>
            <a:ext cx="8162692" cy="3972197"/>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2019-03-28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4347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1773044" y="1393902"/>
            <a:ext cx="9266663" cy="1022738"/>
          </a:xfrm>
        </p:spPr>
        <p:txBody>
          <a:bodyPr anchor="b">
            <a:normAutofit/>
          </a:bodyPr>
          <a:lstStyle>
            <a:lvl1pPr algn="ctr">
              <a:lnSpc>
                <a:spcPct val="80000"/>
              </a:lnSpc>
              <a:defRPr sz="3600"/>
            </a:lvl1pPr>
          </a:lstStyle>
          <a:p>
            <a:r>
              <a:rPr lang="sv-SE" dirty="0"/>
              <a:t>Klicka här för att lägga till rubrik</a:t>
            </a:r>
          </a:p>
        </p:txBody>
      </p:sp>
      <p:sp>
        <p:nvSpPr>
          <p:cNvPr id="6" name="Platshållare för innehåll 2"/>
          <p:cNvSpPr>
            <a:spLocks noGrp="1"/>
          </p:cNvSpPr>
          <p:nvPr>
            <p:ph idx="1" hasCustomPrompt="1"/>
          </p:nvPr>
        </p:nvSpPr>
        <p:spPr>
          <a:xfrm>
            <a:off x="1773044"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2"/>
          <p:cNvSpPr>
            <a:spLocks noGrp="1"/>
          </p:cNvSpPr>
          <p:nvPr>
            <p:ph idx="10" hasCustomPrompt="1"/>
          </p:nvPr>
        </p:nvSpPr>
        <p:spPr>
          <a:xfrm>
            <a:off x="6523464"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p:cNvSpPr>
            <a:spLocks noGrp="1"/>
          </p:cNvSpPr>
          <p:nvPr>
            <p:ph type="dt" sz="half" idx="11"/>
          </p:nvPr>
        </p:nvSpPr>
        <p:spPr/>
        <p:txBody>
          <a:bodyPr/>
          <a:lstStyle/>
          <a:p>
            <a:fld id="{08176BD1-A56A-405D-BBE7-4874BB21E688}" type="datetimeFigureOut">
              <a:rPr lang="sv-SE" smtClean="0"/>
              <a:pPr/>
              <a:t>2019-03-28</a:t>
            </a:fld>
            <a:endParaRPr lang="sv-SE" dirty="0"/>
          </a:p>
        </p:txBody>
      </p:sp>
      <p:sp>
        <p:nvSpPr>
          <p:cNvPr id="11" name="Platshållare för sidfot 10"/>
          <p:cNvSpPr>
            <a:spLocks noGrp="1"/>
          </p:cNvSpPr>
          <p:nvPr>
            <p:ph type="ftr" sz="quarter" idx="12"/>
          </p:nvPr>
        </p:nvSpPr>
        <p:spPr/>
        <p:txBody>
          <a:bodyPr/>
          <a:lstStyle/>
          <a:p>
            <a:endParaRPr lang="sv-SE" dirty="0"/>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16617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2019-03-28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543218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Fysioterape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2019-03-28</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174899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96069" y="1393902"/>
            <a:ext cx="8162692" cy="1022738"/>
          </a:xfrm>
        </p:spPr>
        <p:txBody>
          <a:bodyPr anchor="b">
            <a:normAutofit/>
          </a:bodyPr>
          <a:lstStyle>
            <a:lvl1pPr>
              <a:lnSpc>
                <a:spcPct val="80000"/>
              </a:lnSpc>
              <a:defRPr sz="3600"/>
            </a:lvl1pPr>
          </a:lstStyle>
          <a:p>
            <a:r>
              <a:rPr lang="sv-SE" dirty="0"/>
              <a:t>Klicka här för att lägga till rubrik</a:t>
            </a:r>
          </a:p>
        </p:txBody>
      </p:sp>
      <p:sp>
        <p:nvSpPr>
          <p:cNvPr id="5" name="Platshållare för innehåll 2"/>
          <p:cNvSpPr>
            <a:spLocks noGrp="1"/>
          </p:cNvSpPr>
          <p:nvPr>
            <p:ph idx="1" hasCustomPrompt="1"/>
          </p:nvPr>
        </p:nvSpPr>
        <p:spPr>
          <a:xfrm>
            <a:off x="1996069" y="2506662"/>
            <a:ext cx="8162692" cy="2422177"/>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datum 5"/>
          <p:cNvSpPr>
            <a:spLocks noGrp="1"/>
          </p:cNvSpPr>
          <p:nvPr>
            <p:ph type="dt" sz="half" idx="10"/>
          </p:nvPr>
        </p:nvSpPr>
        <p:spPr/>
        <p:txBody>
          <a:bodyPr/>
          <a:lstStyle/>
          <a:p>
            <a:fld id="{08176BD1-A56A-405D-BBE7-4874BB21E688}" type="datetimeFigureOut">
              <a:rPr lang="sv-SE" smtClean="0"/>
              <a:pPr/>
              <a:t>2019-03-28</a:t>
            </a:fld>
            <a:endParaRPr lang="sv-SE" dirty="0"/>
          </a:p>
        </p:txBody>
      </p:sp>
      <p:sp>
        <p:nvSpPr>
          <p:cNvPr id="7" name="Platshållare för sidfot 6"/>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81564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Rubrik + Dubbelt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773044" y="1393902"/>
            <a:ext cx="9266663" cy="1022738"/>
          </a:xfrm>
        </p:spPr>
        <p:txBody>
          <a:bodyPr anchor="b">
            <a:normAutofit/>
          </a:bodyPr>
          <a:lstStyle>
            <a:lvl1pPr algn="ctr">
              <a:lnSpc>
                <a:spcPct val="80000"/>
              </a:lnSpc>
              <a:defRPr sz="3600"/>
            </a:lvl1pPr>
          </a:lstStyle>
          <a:p>
            <a:r>
              <a:rPr lang="sv-SE" dirty="0"/>
              <a:t>Klicka här för att lägga till rubrik</a:t>
            </a:r>
          </a:p>
        </p:txBody>
      </p:sp>
      <p:sp>
        <p:nvSpPr>
          <p:cNvPr id="5" name="Platshållare för innehåll 2"/>
          <p:cNvSpPr>
            <a:spLocks noGrp="1"/>
          </p:cNvSpPr>
          <p:nvPr>
            <p:ph idx="1" hasCustomPrompt="1"/>
          </p:nvPr>
        </p:nvSpPr>
        <p:spPr>
          <a:xfrm>
            <a:off x="1773044"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2"/>
          <p:cNvSpPr>
            <a:spLocks noGrp="1"/>
          </p:cNvSpPr>
          <p:nvPr>
            <p:ph idx="10" hasCustomPrompt="1"/>
          </p:nvPr>
        </p:nvSpPr>
        <p:spPr>
          <a:xfrm>
            <a:off x="6523464"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datum 2"/>
          <p:cNvSpPr>
            <a:spLocks noGrp="1"/>
          </p:cNvSpPr>
          <p:nvPr>
            <p:ph type="dt" sz="half" idx="11"/>
          </p:nvPr>
        </p:nvSpPr>
        <p:spPr/>
        <p:txBody>
          <a:bodyPr/>
          <a:lstStyle/>
          <a:p>
            <a:fld id="{08176BD1-A56A-405D-BBE7-4874BB21E688}" type="datetimeFigureOut">
              <a:rPr lang="sv-SE" smtClean="0"/>
              <a:pPr/>
              <a:t>2019-03-28</a:t>
            </a:fld>
            <a:endParaRPr lang="sv-SE" dirty="0"/>
          </a:p>
        </p:txBody>
      </p:sp>
      <p:sp>
        <p:nvSpPr>
          <p:cNvPr id="6" name="Platshållare för sidfot 5"/>
          <p:cNvSpPr>
            <a:spLocks noGrp="1"/>
          </p:cNvSpPr>
          <p:nvPr>
            <p:ph type="ftr" sz="quarter" idx="12"/>
          </p:nvPr>
        </p:nvSpPr>
        <p:spPr/>
        <p:txBody>
          <a:bodyPr/>
          <a:lstStyle/>
          <a:p>
            <a:endParaRPr lang="sv-SE" dirty="0"/>
          </a:p>
        </p:txBody>
      </p:sp>
    </p:spTree>
    <p:extLst>
      <p:ext uri="{BB962C8B-B14F-4D97-AF65-F5344CB8AC3E}">
        <p14:creationId xmlns:p14="http://schemas.microsoft.com/office/powerpoint/2010/main" val="57202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4000" y="1210922"/>
            <a:ext cx="9144000" cy="4190334"/>
          </a:xfrm>
        </p:spPr>
        <p:txBody>
          <a:bodyPr anchor="ctr">
            <a:normAutofit/>
          </a:bodyPr>
          <a:lstStyle>
            <a:lvl1pPr algn="ctr">
              <a:lnSpc>
                <a:spcPct val="80000"/>
              </a:lnSpc>
              <a:defRPr sz="3600" b="0">
                <a:solidFill>
                  <a:schemeClr val="tx1"/>
                </a:solidFill>
              </a:defRPr>
            </a:lvl1pPr>
          </a:lstStyle>
          <a:p>
            <a:r>
              <a:rPr lang="sv-SE" dirty="0"/>
              <a:t>Klicka här för att lägga till rubrik</a:t>
            </a:r>
          </a:p>
        </p:txBody>
      </p:sp>
      <p:sp>
        <p:nvSpPr>
          <p:cNvPr id="6" name="textruta 5"/>
          <p:cNvSpPr txBox="1"/>
          <p:nvPr/>
        </p:nvSpPr>
        <p:spPr>
          <a:xfrm>
            <a:off x="202580" y="933922"/>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datum 2"/>
          <p:cNvSpPr>
            <a:spLocks noGrp="1"/>
          </p:cNvSpPr>
          <p:nvPr>
            <p:ph type="dt" sz="half" idx="10"/>
          </p:nvPr>
        </p:nvSpPr>
        <p:spPr/>
        <p:txBody>
          <a:bodyPr/>
          <a:lstStyle/>
          <a:p>
            <a:fld id="{08176BD1-A56A-405D-BBE7-4874BB21E688}" type="datetimeFigureOut">
              <a:rPr lang="sv-SE" smtClean="0"/>
              <a:pPr/>
              <a:t>2019-03-28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349205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Undersköters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6"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textruta 6"/>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8"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2019-03-28</a:t>
            </a:fld>
            <a:endParaRPr lang="sv-SE" dirty="0"/>
          </a:p>
        </p:txBody>
      </p:sp>
      <p:sp>
        <p:nvSpPr>
          <p:cNvPr id="9" name="Platshållare för sidfot 8"/>
          <p:cNvSpPr>
            <a:spLocks noGrp="1"/>
          </p:cNvSpPr>
          <p:nvPr>
            <p:ph type="ftr" sz="quarter" idx="12"/>
          </p:nvPr>
        </p:nvSpPr>
        <p:spPr>
          <a:xfrm>
            <a:off x="2087136" y="487189"/>
            <a:ext cx="4114800" cy="232124"/>
          </a:xfrm>
        </p:spPr>
        <p:txBody>
          <a:bodyPr/>
          <a:lstStyle/>
          <a:p>
            <a:endParaRPr lang="sv-SE" dirty="0"/>
          </a:p>
        </p:txBody>
      </p:sp>
      <p:sp>
        <p:nvSpPr>
          <p:cNvPr id="10" name="Platshållare för bildnummer 9"/>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261080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jänsteperson allmä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13"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2019-03-28</a:t>
            </a:fld>
            <a:endParaRPr lang="sv-SE" dirty="0"/>
          </a:p>
        </p:txBody>
      </p:sp>
      <p:sp>
        <p:nvSpPr>
          <p:cNvPr id="16" name="Platshållare för sidfot 8"/>
          <p:cNvSpPr>
            <a:spLocks noGrp="1"/>
          </p:cNvSpPr>
          <p:nvPr>
            <p:ph type="ftr" sz="quarter" idx="12"/>
          </p:nvPr>
        </p:nvSpPr>
        <p:spPr>
          <a:xfrm>
            <a:off x="2087136" y="487189"/>
            <a:ext cx="4114800" cy="232124"/>
          </a:xfrm>
        </p:spPr>
        <p:txBody>
          <a:bodyPr/>
          <a:lstStyle/>
          <a:p>
            <a:endParaRPr lang="sv-SE" dirty="0"/>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
        <p:nvSpPr>
          <p:cNvPr id="17" name="textruta 16"/>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Tree>
    <p:extLst>
      <p:ext uri="{BB962C8B-B14F-4D97-AF65-F5344CB8AC3E}">
        <p14:creationId xmlns:p14="http://schemas.microsoft.com/office/powerpoint/2010/main" val="277972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2019-03-28</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297789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jänsteperson allmä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2019-03-28</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140805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ollektivtraf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p:cNvSpPr txBox="1"/>
          <p:nvPr/>
        </p:nvSpPr>
        <p:spPr>
          <a:xfrm>
            <a:off x="10383643" y="6418011"/>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11" name="Platshållare för datum 7"/>
          <p:cNvSpPr>
            <a:spLocks noGrp="1"/>
          </p:cNvSpPr>
          <p:nvPr>
            <p:ph type="dt" sz="half" idx="11"/>
          </p:nvPr>
        </p:nvSpPr>
        <p:spPr>
          <a:xfrm>
            <a:off x="2087136" y="743441"/>
            <a:ext cx="2743200" cy="210004"/>
          </a:xfrm>
        </p:spPr>
        <p:txBody>
          <a:bodyPr/>
          <a:lstStyle/>
          <a:p>
            <a:fld id="{08176BD1-A56A-405D-BBE7-4874BB21E688}" type="datetimeFigureOut">
              <a:rPr lang="sv-SE" smtClean="0"/>
              <a:pPr/>
              <a:t>2019-03-28</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endParaRPr lang="sv-SE" dirty="0"/>
          </a:p>
        </p:txBody>
      </p:sp>
      <p:sp>
        <p:nvSpPr>
          <p:cNvPr id="16" name="textruta 15"/>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Tree>
    <p:extLst>
      <p:ext uri="{BB962C8B-B14F-4D97-AF65-F5344CB8AC3E}">
        <p14:creationId xmlns:p14="http://schemas.microsoft.com/office/powerpoint/2010/main" val="102755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38200" y="3000051"/>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838200" y="1539551"/>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18" name="textruta 17"/>
          <p:cNvSpPr txBox="1"/>
          <p:nvPr/>
        </p:nvSpPr>
        <p:spPr>
          <a:xfrm>
            <a:off x="202580" y="933922"/>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19" name="Platshållare för datum 18"/>
          <p:cNvSpPr>
            <a:spLocks noGrp="1"/>
          </p:cNvSpPr>
          <p:nvPr>
            <p:ph type="dt" sz="half" idx="2"/>
          </p:nvPr>
        </p:nvSpPr>
        <p:spPr>
          <a:xfrm>
            <a:off x="202580" y="743441"/>
            <a:ext cx="2743200" cy="210004"/>
          </a:xfrm>
          <a:prstGeom prst="rect">
            <a:avLst/>
          </a:prstGeom>
        </p:spPr>
        <p:txBody>
          <a:bodyPr vert="horz" lIns="91440" tIns="45720" rIns="91440" bIns="45720" rtlCol="0" anchor="ctr"/>
          <a:lstStyle>
            <a:lvl1pPr algn="l">
              <a:defRPr sz="1200">
                <a:solidFill>
                  <a:schemeClr val="tx1"/>
                </a:solidFill>
              </a:defRPr>
            </a:lvl1pPr>
          </a:lstStyle>
          <a:p>
            <a:fld id="{08176BD1-A56A-405D-BBE7-4874BB21E688}" type="datetimeFigureOut">
              <a:rPr lang="sv-SE" smtClean="0"/>
              <a:pPr/>
              <a:t>2019-03-28</a:t>
            </a:fld>
            <a:endParaRPr lang="sv-SE" dirty="0"/>
          </a:p>
        </p:txBody>
      </p:sp>
      <p:sp>
        <p:nvSpPr>
          <p:cNvPr id="20" name="Platshållare för sidfot 19"/>
          <p:cNvSpPr>
            <a:spLocks noGrp="1"/>
          </p:cNvSpPr>
          <p:nvPr>
            <p:ph type="ftr" sz="quarter" idx="3"/>
          </p:nvPr>
        </p:nvSpPr>
        <p:spPr>
          <a:xfrm>
            <a:off x="202580" y="487189"/>
            <a:ext cx="4114800" cy="232124"/>
          </a:xfrm>
          <a:prstGeom prst="rect">
            <a:avLst/>
          </a:prstGeom>
        </p:spPr>
        <p:txBody>
          <a:bodyPr vert="horz" lIns="91440" tIns="45720" rIns="91440" bIns="45720" rtlCol="0" anchor="ctr"/>
          <a:lstStyle>
            <a:lvl1pPr algn="l">
              <a:defRPr sz="1200">
                <a:solidFill>
                  <a:schemeClr val="tx1"/>
                </a:solidFill>
                <a:latin typeface="+mn-lt"/>
              </a:defRPr>
            </a:lvl1pPr>
          </a:lstStyle>
          <a:p>
            <a:endParaRPr lang="sv-SE" dirty="0"/>
          </a:p>
        </p:txBody>
      </p:sp>
    </p:spTree>
    <p:extLst>
      <p:ext uri="{BB962C8B-B14F-4D97-AF65-F5344CB8AC3E}">
        <p14:creationId xmlns:p14="http://schemas.microsoft.com/office/powerpoint/2010/main" val="219183421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è"/>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38200" y="3000051"/>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838200" y="1539551"/>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5" name="Platshållare för datum 18"/>
          <p:cNvSpPr>
            <a:spLocks noGrp="1"/>
          </p:cNvSpPr>
          <p:nvPr>
            <p:ph type="dt" sz="half" idx="2"/>
          </p:nvPr>
        </p:nvSpPr>
        <p:spPr>
          <a:xfrm>
            <a:off x="202580" y="743441"/>
            <a:ext cx="2743200" cy="210004"/>
          </a:xfrm>
          <a:prstGeom prst="rect">
            <a:avLst/>
          </a:prstGeom>
        </p:spPr>
        <p:txBody>
          <a:bodyPr vert="horz" lIns="91440" tIns="45720" rIns="91440" bIns="45720" rtlCol="0" anchor="ctr"/>
          <a:lstStyle>
            <a:lvl1pPr algn="l">
              <a:defRPr sz="1200">
                <a:solidFill>
                  <a:schemeClr val="tx1"/>
                </a:solidFill>
              </a:defRPr>
            </a:lvl1pPr>
          </a:lstStyle>
          <a:p>
            <a:fld id="{08176BD1-A56A-405D-BBE7-4874BB21E688}" type="datetimeFigureOut">
              <a:rPr lang="sv-SE" smtClean="0"/>
              <a:pPr/>
              <a:t>2019-03-28</a:t>
            </a:fld>
            <a:endParaRPr lang="sv-SE" dirty="0"/>
          </a:p>
        </p:txBody>
      </p:sp>
      <p:sp>
        <p:nvSpPr>
          <p:cNvPr id="6" name="Platshållare för sidfot 19"/>
          <p:cNvSpPr>
            <a:spLocks noGrp="1"/>
          </p:cNvSpPr>
          <p:nvPr>
            <p:ph type="ftr" sz="quarter" idx="3"/>
          </p:nvPr>
        </p:nvSpPr>
        <p:spPr>
          <a:xfrm>
            <a:off x="202580" y="487189"/>
            <a:ext cx="4114800" cy="232124"/>
          </a:xfrm>
          <a:prstGeom prst="rect">
            <a:avLst/>
          </a:prstGeom>
        </p:spPr>
        <p:txBody>
          <a:bodyPr vert="horz" lIns="91440" tIns="45720" rIns="91440" bIns="45720" rtlCol="0" anchor="ctr"/>
          <a:lstStyle>
            <a:lvl1pPr algn="l">
              <a:defRPr sz="1200">
                <a:solidFill>
                  <a:schemeClr val="tx1"/>
                </a:solidFill>
                <a:latin typeface="+mn-lt"/>
              </a:defRPr>
            </a:lvl1pPr>
          </a:lstStyle>
          <a:p>
            <a:endParaRPr lang="sv-SE" dirty="0"/>
          </a:p>
        </p:txBody>
      </p:sp>
      <p:sp>
        <p:nvSpPr>
          <p:cNvPr id="4" name="Platshållare för bildnummer 3"/>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9ED36-69B7-4FC7-B177-7D229E9A6663}" type="slidenum">
              <a:rPr lang="sv-SE" smtClean="0"/>
              <a:t>‹#›</a:t>
            </a:fld>
            <a:endParaRPr lang="sv-SE"/>
          </a:p>
        </p:txBody>
      </p:sp>
    </p:spTree>
    <p:extLst>
      <p:ext uri="{BB962C8B-B14F-4D97-AF65-F5344CB8AC3E}">
        <p14:creationId xmlns:p14="http://schemas.microsoft.com/office/powerpoint/2010/main" val="193472711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è"/>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38200" y="3000051"/>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838200" y="1539551"/>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18" name="textruta 17"/>
          <p:cNvSpPr txBox="1"/>
          <p:nvPr/>
        </p:nvSpPr>
        <p:spPr>
          <a:xfrm>
            <a:off x="202580" y="933922"/>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7" name="Platshållare för datum 18"/>
          <p:cNvSpPr>
            <a:spLocks noGrp="1"/>
          </p:cNvSpPr>
          <p:nvPr>
            <p:ph type="dt" sz="half" idx="2"/>
          </p:nvPr>
        </p:nvSpPr>
        <p:spPr>
          <a:xfrm>
            <a:off x="202580" y="743441"/>
            <a:ext cx="2743200" cy="210004"/>
          </a:xfrm>
          <a:prstGeom prst="rect">
            <a:avLst/>
          </a:prstGeom>
        </p:spPr>
        <p:txBody>
          <a:bodyPr vert="horz" lIns="91440" tIns="45720" rIns="91440" bIns="45720" rtlCol="0" anchor="ctr"/>
          <a:lstStyle>
            <a:lvl1pPr algn="l">
              <a:defRPr sz="1200">
                <a:solidFill>
                  <a:schemeClr val="tx1"/>
                </a:solidFill>
              </a:defRPr>
            </a:lvl1pPr>
          </a:lstStyle>
          <a:p>
            <a:fld id="{08176BD1-A56A-405D-BBE7-4874BB21E688}" type="datetimeFigureOut">
              <a:rPr lang="sv-SE" smtClean="0"/>
              <a:pPr/>
              <a:t>2019-03-28</a:t>
            </a:fld>
            <a:endParaRPr lang="sv-SE" dirty="0"/>
          </a:p>
        </p:txBody>
      </p:sp>
      <p:sp>
        <p:nvSpPr>
          <p:cNvPr id="8" name="Platshållare för sidfot 19"/>
          <p:cNvSpPr>
            <a:spLocks noGrp="1"/>
          </p:cNvSpPr>
          <p:nvPr>
            <p:ph type="ftr" sz="quarter" idx="3"/>
          </p:nvPr>
        </p:nvSpPr>
        <p:spPr>
          <a:xfrm>
            <a:off x="202580" y="487189"/>
            <a:ext cx="4114800" cy="232124"/>
          </a:xfrm>
          <a:prstGeom prst="rect">
            <a:avLst/>
          </a:prstGeom>
        </p:spPr>
        <p:txBody>
          <a:bodyPr vert="horz" lIns="91440" tIns="45720" rIns="91440" bIns="45720" rtlCol="0" anchor="ctr"/>
          <a:lstStyle>
            <a:lvl1pPr algn="l">
              <a:defRPr sz="1200">
                <a:solidFill>
                  <a:schemeClr val="tx1"/>
                </a:solidFill>
                <a:latin typeface="+mn-lt"/>
              </a:defRPr>
            </a:lvl1pPr>
          </a:lstStyle>
          <a:p>
            <a:endParaRPr lang="sv-SE" dirty="0"/>
          </a:p>
        </p:txBody>
      </p:sp>
      <p:sp>
        <p:nvSpPr>
          <p:cNvPr id="4" name="Platshållare för bildnummer 3"/>
          <p:cNvSpPr>
            <a:spLocks noGrp="1"/>
          </p:cNvSpPr>
          <p:nvPr>
            <p:ph type="sldNum" sz="quarter" idx="4"/>
          </p:nvPr>
        </p:nvSpPr>
        <p:spPr>
          <a:xfrm>
            <a:off x="9448800" y="648187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8AD97-2061-449E-AA65-AEC810C32205}" type="slidenum">
              <a:rPr lang="sv-SE" smtClean="0"/>
              <a:t>‹#›</a:t>
            </a:fld>
            <a:endParaRPr lang="sv-SE"/>
          </a:p>
        </p:txBody>
      </p:sp>
    </p:spTree>
    <p:extLst>
      <p:ext uri="{BB962C8B-B14F-4D97-AF65-F5344CB8AC3E}">
        <p14:creationId xmlns:p14="http://schemas.microsoft.com/office/powerpoint/2010/main" val="16008693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9" r:id="rId3"/>
    <p:sldLayoutId id="2147483683" r:id="rId4"/>
    <p:sldLayoutId id="214748368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è"/>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jpeg"/><Relationship Id="rId7"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7.emf"/><Relationship Id="rId5" Type="http://schemas.openxmlformats.org/officeDocument/2006/relationships/image" Target="../media/image16.jpeg"/><Relationship Id="rId10" Type="http://schemas.openxmlformats.org/officeDocument/2006/relationships/image" Target="../media/image21.emf"/><Relationship Id="rId4" Type="http://schemas.openxmlformats.org/officeDocument/2006/relationships/image" Target="../media/image15.jpeg"/><Relationship Id="rId9" Type="http://schemas.openxmlformats.org/officeDocument/2006/relationships/image" Target="../media/image20.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www.vantetider.se/"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regionvastmanland.se/vardgivare/avtal-och-uppdrag/primarvarden/forstarkt-vardgaranti-och-utvidgad-uppfoljningsmodell/" TargetMode="External"/><Relationship Id="rId2" Type="http://schemas.openxmlformats.org/officeDocument/2006/relationships/hyperlink" Target="https://regionvastmanland.se/"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hyperlink" Target="https://pixabay.com/es/signo-de-interrogaci%C3%B3n-pregunta-101982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gunilla.corp@regionvastmanland.s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ann.braneby@regionvastmanland.s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8F09CB-93A3-4387-8120-FA0585365D23}"/>
              </a:ext>
            </a:extLst>
          </p:cNvPr>
          <p:cNvSpPr>
            <a:spLocks noGrp="1"/>
          </p:cNvSpPr>
          <p:nvPr>
            <p:ph type="ctrTitle"/>
          </p:nvPr>
        </p:nvSpPr>
        <p:spPr/>
        <p:txBody>
          <a:bodyPr/>
          <a:lstStyle/>
          <a:p>
            <a:r>
              <a:rPr lang="sv-SE" dirty="0"/>
              <a:t>Förstärkt vårdgaranti och utvidgad uppföljning i Primärvården</a:t>
            </a:r>
          </a:p>
        </p:txBody>
      </p:sp>
    </p:spTree>
    <p:extLst>
      <p:ext uri="{BB962C8B-B14F-4D97-AF65-F5344CB8AC3E}">
        <p14:creationId xmlns:p14="http://schemas.microsoft.com/office/powerpoint/2010/main" val="42665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08D04A-5C6E-4D47-BB2C-F5BD5F59D25F}"/>
              </a:ext>
            </a:extLst>
          </p:cNvPr>
          <p:cNvSpPr>
            <a:spLocks noGrp="1"/>
          </p:cNvSpPr>
          <p:nvPr>
            <p:ph type="title"/>
          </p:nvPr>
        </p:nvSpPr>
        <p:spPr/>
        <p:txBody>
          <a:bodyPr/>
          <a:lstStyle/>
          <a:p>
            <a:r>
              <a:rPr lang="sv-SE" dirty="0"/>
              <a:t>Kvalificerad kontakt via telefon</a:t>
            </a:r>
          </a:p>
        </p:txBody>
      </p:sp>
      <p:sp>
        <p:nvSpPr>
          <p:cNvPr id="3" name="Platshållare för innehåll 2">
            <a:extLst>
              <a:ext uri="{FF2B5EF4-FFF2-40B4-BE49-F238E27FC236}">
                <a16:creationId xmlns:a16="http://schemas.microsoft.com/office/drawing/2014/main" id="{7C36517E-E933-44CC-873F-732D913A01A9}"/>
              </a:ext>
            </a:extLst>
          </p:cNvPr>
          <p:cNvSpPr>
            <a:spLocks noGrp="1"/>
          </p:cNvSpPr>
          <p:nvPr>
            <p:ph idx="10"/>
          </p:nvPr>
        </p:nvSpPr>
        <p:spPr/>
        <p:txBody>
          <a:bodyPr/>
          <a:lstStyle/>
          <a:p>
            <a:r>
              <a:rPr lang="sv-SE" dirty="0"/>
              <a:t>När en telefonkontakt registreras och en diagnoskod kopplas till registreringen definieras det som en kvalificerad telefonkontakt. Uppgiften kommer då med i tillgänglighetsmätningen.</a:t>
            </a:r>
          </a:p>
          <a:p>
            <a:pPr marL="0" indent="0">
              <a:buNone/>
            </a:pPr>
            <a:endParaRPr lang="sv-SE" dirty="0"/>
          </a:p>
        </p:txBody>
      </p:sp>
    </p:spTree>
    <p:extLst>
      <p:ext uri="{BB962C8B-B14F-4D97-AF65-F5344CB8AC3E}">
        <p14:creationId xmlns:p14="http://schemas.microsoft.com/office/powerpoint/2010/main" val="183123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ABBAE4-B9BA-49E2-8FCF-02B54996ACD0}"/>
              </a:ext>
            </a:extLst>
          </p:cNvPr>
          <p:cNvSpPr>
            <a:spLocks noGrp="1"/>
          </p:cNvSpPr>
          <p:nvPr>
            <p:ph type="title"/>
          </p:nvPr>
        </p:nvSpPr>
        <p:spPr>
          <a:xfrm>
            <a:off x="1996069" y="1393902"/>
            <a:ext cx="8162692" cy="510312"/>
          </a:xfrm>
        </p:spPr>
        <p:txBody>
          <a:bodyPr>
            <a:normAutofit fontScale="90000"/>
          </a:bodyPr>
          <a:lstStyle/>
          <a:p>
            <a:r>
              <a:rPr lang="sv-SE" dirty="0"/>
              <a:t>Vem gör den medicinska bedömningen?</a:t>
            </a:r>
          </a:p>
        </p:txBody>
      </p:sp>
      <p:sp>
        <p:nvSpPr>
          <p:cNvPr id="3" name="Platshållare för innehåll 2">
            <a:extLst>
              <a:ext uri="{FF2B5EF4-FFF2-40B4-BE49-F238E27FC236}">
                <a16:creationId xmlns:a16="http://schemas.microsoft.com/office/drawing/2014/main" id="{D94B6CD4-DF4D-4DA5-BC25-63C89AC2910B}"/>
              </a:ext>
            </a:extLst>
          </p:cNvPr>
          <p:cNvSpPr>
            <a:spLocks noGrp="1"/>
          </p:cNvSpPr>
          <p:nvPr>
            <p:ph idx="1"/>
          </p:nvPr>
        </p:nvSpPr>
        <p:spPr>
          <a:xfrm>
            <a:off x="1996069" y="2045616"/>
            <a:ext cx="8162692" cy="4609708"/>
          </a:xfrm>
        </p:spPr>
        <p:txBody>
          <a:bodyPr/>
          <a:lstStyle/>
          <a:p>
            <a:r>
              <a:rPr lang="sv-SE" dirty="0"/>
              <a:t>Den enskilde ska få en bedömning av </a:t>
            </a:r>
            <a:r>
              <a:rPr lang="sv-SE" sz="2400" dirty="0">
                <a:solidFill>
                  <a:srgbClr val="C00000"/>
                </a:solidFill>
              </a:rPr>
              <a:t>legitimerad</a:t>
            </a:r>
            <a:r>
              <a:rPr lang="sv-SE" dirty="0">
                <a:solidFill>
                  <a:srgbClr val="C00000"/>
                </a:solidFill>
              </a:rPr>
              <a:t> hälso- </a:t>
            </a:r>
            <a:r>
              <a:rPr lang="sv-SE" sz="2400" dirty="0">
                <a:solidFill>
                  <a:srgbClr val="C00000"/>
                </a:solidFill>
              </a:rPr>
              <a:t>och sjukvårdspersonal </a:t>
            </a:r>
            <a:r>
              <a:rPr lang="sv-SE" dirty="0"/>
              <a:t>inom primärvården.</a:t>
            </a:r>
          </a:p>
          <a:p>
            <a:pPr marL="0" indent="0">
              <a:buNone/>
            </a:pPr>
            <a:endParaRPr lang="sv-SE" sz="1000" dirty="0"/>
          </a:p>
          <a:p>
            <a:r>
              <a:rPr lang="sv-SE" dirty="0"/>
              <a:t>Den görs av någon som har </a:t>
            </a:r>
            <a:r>
              <a:rPr lang="sv-SE" sz="2400" dirty="0">
                <a:solidFill>
                  <a:srgbClr val="C00000"/>
                </a:solidFill>
              </a:rPr>
              <a:t>tillräcklig kompetens </a:t>
            </a:r>
            <a:r>
              <a:rPr lang="sv-SE" dirty="0"/>
              <a:t>för att bedöma patientens tillstånd och behov av hälso- och sjukvård.</a:t>
            </a:r>
          </a:p>
          <a:p>
            <a:pPr marL="0" indent="0">
              <a:buNone/>
            </a:pPr>
            <a:endParaRPr lang="sv-SE" sz="1000" dirty="0"/>
          </a:p>
          <a:p>
            <a:r>
              <a:rPr lang="sv-SE" dirty="0"/>
              <a:t>Det </a:t>
            </a:r>
            <a:r>
              <a:rPr lang="sv-SE" sz="2400" dirty="0">
                <a:solidFill>
                  <a:srgbClr val="C00000"/>
                </a:solidFill>
              </a:rPr>
              <a:t>medicinska yrkesansvaret </a:t>
            </a:r>
            <a:r>
              <a:rPr lang="sv-SE" dirty="0"/>
              <a:t>innebär att var och en som arbetar inom vården har ett ansvar för sina egna bedömningar, beslut och åtgärder inom yrkesutövningen.</a:t>
            </a:r>
          </a:p>
          <a:p>
            <a:pPr marL="0" indent="0">
              <a:buNone/>
            </a:pPr>
            <a:endParaRPr lang="sv-SE" sz="1000" dirty="0"/>
          </a:p>
          <a:p>
            <a:r>
              <a:rPr lang="sv-SE" dirty="0"/>
              <a:t>Avgörandet om vem bör utföra den medicinska bedömningen, bör i första hand </a:t>
            </a:r>
            <a:r>
              <a:rPr lang="sv-SE" sz="2400" dirty="0">
                <a:solidFill>
                  <a:srgbClr val="C00000"/>
                </a:solidFill>
              </a:rPr>
              <a:t>bero på patientens enskilda behov</a:t>
            </a:r>
            <a:r>
              <a:rPr lang="sv-SE" dirty="0"/>
              <a:t>. Det gäller också på det sätt som bedömningen ska göras och kommuniceras.</a:t>
            </a:r>
          </a:p>
          <a:p>
            <a:pPr marL="0" indent="0">
              <a:buNone/>
            </a:pPr>
            <a:r>
              <a:rPr lang="sv-SE" sz="1600" dirty="0"/>
              <a:t>Prop. 2017/18:83</a:t>
            </a:r>
          </a:p>
        </p:txBody>
      </p:sp>
    </p:spTree>
    <p:extLst>
      <p:ext uri="{BB962C8B-B14F-4D97-AF65-F5344CB8AC3E}">
        <p14:creationId xmlns:p14="http://schemas.microsoft.com/office/powerpoint/2010/main" val="134889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15EBC6-1337-4410-9901-1953D5F0F02C}"/>
              </a:ext>
            </a:extLst>
          </p:cNvPr>
          <p:cNvSpPr>
            <a:spLocks noGrp="1"/>
          </p:cNvSpPr>
          <p:nvPr>
            <p:ph type="title"/>
          </p:nvPr>
        </p:nvSpPr>
        <p:spPr/>
        <p:txBody>
          <a:bodyPr/>
          <a:lstStyle/>
          <a:p>
            <a:r>
              <a:rPr lang="sv-SE" dirty="0"/>
              <a:t>Vad innebär förändringen?</a:t>
            </a:r>
            <a:br>
              <a:rPr lang="sv-SE" dirty="0"/>
            </a:br>
            <a:endParaRPr lang="sv-SE" dirty="0"/>
          </a:p>
        </p:txBody>
      </p:sp>
      <p:sp>
        <p:nvSpPr>
          <p:cNvPr id="3" name="Platshållare för innehåll 2">
            <a:extLst>
              <a:ext uri="{FF2B5EF4-FFF2-40B4-BE49-F238E27FC236}">
                <a16:creationId xmlns:a16="http://schemas.microsoft.com/office/drawing/2014/main" id="{4228B465-A729-4A8E-B111-7982910AC67E}"/>
              </a:ext>
            </a:extLst>
          </p:cNvPr>
          <p:cNvSpPr>
            <a:spLocks noGrp="1"/>
          </p:cNvSpPr>
          <p:nvPr>
            <p:ph idx="1"/>
          </p:nvPr>
        </p:nvSpPr>
        <p:spPr/>
        <p:txBody>
          <a:bodyPr/>
          <a:lstStyle/>
          <a:p>
            <a:pPr marL="0" indent="0">
              <a:buNone/>
            </a:pPr>
            <a:endParaRPr lang="sv-SE" dirty="0"/>
          </a:p>
          <a:p>
            <a:r>
              <a:rPr lang="sv-SE" dirty="0"/>
              <a:t>Vad behöver vårdcentralerna göra för att kunna leva upp till vårdgarantin?</a:t>
            </a:r>
            <a:br>
              <a:rPr lang="sv-SE" dirty="0"/>
            </a:br>
            <a:endParaRPr lang="sv-SE" dirty="0"/>
          </a:p>
        </p:txBody>
      </p:sp>
    </p:spTree>
    <p:extLst>
      <p:ext uri="{BB962C8B-B14F-4D97-AF65-F5344CB8AC3E}">
        <p14:creationId xmlns:p14="http://schemas.microsoft.com/office/powerpoint/2010/main" val="294445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2551" y="5776388"/>
            <a:ext cx="1032272" cy="286349"/>
          </a:xfrm>
          <a:prstGeom prst="rect">
            <a:avLst/>
          </a:prstGeom>
        </p:spPr>
      </p:pic>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9908" y="5820908"/>
            <a:ext cx="1032272" cy="286349"/>
          </a:xfrm>
          <a:prstGeom prst="rect">
            <a:avLst/>
          </a:prstGeom>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0800" y="3570381"/>
            <a:ext cx="1207100" cy="334846"/>
          </a:xfrm>
          <a:prstGeom prst="rect">
            <a:avLst/>
          </a:prstGeom>
        </p:spPr>
      </p:pic>
      <p:sp>
        <p:nvSpPr>
          <p:cNvPr id="5" name="Rektangel 4"/>
          <p:cNvSpPr/>
          <p:nvPr/>
        </p:nvSpPr>
        <p:spPr>
          <a:xfrm>
            <a:off x="0" y="6601767"/>
            <a:ext cx="12192000" cy="271305"/>
          </a:xfrm>
          <a:prstGeom prst="rect">
            <a:avLst/>
          </a:prstGeom>
          <a:solidFill>
            <a:srgbClr val="1C8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0" y="-1"/>
            <a:ext cx="12192000" cy="1277297"/>
          </a:xfrm>
          <a:prstGeom prst="rect">
            <a:avLst/>
          </a:prstGeom>
          <a:solidFill>
            <a:srgbClr val="1C8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1403628" y="99731"/>
            <a:ext cx="4844771" cy="769441"/>
          </a:xfrm>
          <a:prstGeom prst="rect">
            <a:avLst/>
          </a:prstGeom>
          <a:noFill/>
        </p:spPr>
        <p:txBody>
          <a:bodyPr wrap="square" rtlCol="0">
            <a:spAutoFit/>
          </a:bodyPr>
          <a:lstStyle/>
          <a:p>
            <a:r>
              <a:rPr lang="sv-SE" sz="4400" dirty="0">
                <a:solidFill>
                  <a:schemeClr val="bg1"/>
                </a:solidFill>
                <a:latin typeface="Whitney Semibold" pitchFamily="50" charset="0"/>
              </a:rPr>
              <a:t>Vårdgarantin</a:t>
            </a:r>
            <a:endParaRPr lang="sv-SE" sz="1600" dirty="0">
              <a:solidFill>
                <a:schemeClr val="bg1"/>
              </a:solidFill>
              <a:latin typeface="Whitney Semibold" pitchFamily="50" charset="0"/>
            </a:endParaRPr>
          </a:p>
        </p:txBody>
      </p:sp>
      <p:sp>
        <p:nvSpPr>
          <p:cNvPr id="9" name="Rektangel 8"/>
          <p:cNvSpPr/>
          <p:nvPr/>
        </p:nvSpPr>
        <p:spPr>
          <a:xfrm rot="5400000">
            <a:off x="1051183" y="271212"/>
            <a:ext cx="157507" cy="423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p:cNvSpPr txBox="1"/>
          <p:nvPr/>
        </p:nvSpPr>
        <p:spPr>
          <a:xfrm>
            <a:off x="514935" y="1222290"/>
            <a:ext cx="687554" cy="707886"/>
          </a:xfrm>
          <a:prstGeom prst="rect">
            <a:avLst/>
          </a:prstGeom>
          <a:noFill/>
        </p:spPr>
        <p:txBody>
          <a:bodyPr wrap="square" rtlCol="0">
            <a:spAutoFit/>
          </a:bodyPr>
          <a:lstStyle/>
          <a:p>
            <a:r>
              <a:rPr lang="sv-SE" sz="4000" b="1">
                <a:latin typeface="Georgia" panose="02040502050405020303" pitchFamily="18" charset="0"/>
              </a:rPr>
              <a:t>1</a:t>
            </a:r>
            <a:r>
              <a:rPr lang="sv-SE" sz="4000">
                <a:latin typeface="Georgia" panose="02040502050405020303" pitchFamily="18" charset="0"/>
              </a:rPr>
              <a:t>. </a:t>
            </a:r>
          </a:p>
        </p:txBody>
      </p:sp>
      <p:sp>
        <p:nvSpPr>
          <p:cNvPr id="11" name="textruta 10"/>
          <p:cNvSpPr txBox="1"/>
          <p:nvPr/>
        </p:nvSpPr>
        <p:spPr>
          <a:xfrm>
            <a:off x="3769974" y="1241716"/>
            <a:ext cx="687554" cy="707886"/>
          </a:xfrm>
          <a:prstGeom prst="rect">
            <a:avLst/>
          </a:prstGeom>
          <a:noFill/>
        </p:spPr>
        <p:txBody>
          <a:bodyPr wrap="square" rtlCol="0">
            <a:spAutoFit/>
          </a:bodyPr>
          <a:lstStyle/>
          <a:p>
            <a:r>
              <a:rPr lang="sv-SE" sz="4000" b="1">
                <a:latin typeface="Georgia" panose="02040502050405020303" pitchFamily="18" charset="0"/>
              </a:rPr>
              <a:t>2</a:t>
            </a:r>
            <a:r>
              <a:rPr lang="sv-SE" sz="4000">
                <a:latin typeface="Georgia" panose="02040502050405020303" pitchFamily="18" charset="0"/>
              </a:rPr>
              <a:t>. </a:t>
            </a:r>
          </a:p>
        </p:txBody>
      </p:sp>
      <p:sp>
        <p:nvSpPr>
          <p:cNvPr id="12" name="textruta 11"/>
          <p:cNvSpPr txBox="1"/>
          <p:nvPr/>
        </p:nvSpPr>
        <p:spPr>
          <a:xfrm>
            <a:off x="7573186" y="1241716"/>
            <a:ext cx="687554" cy="707886"/>
          </a:xfrm>
          <a:prstGeom prst="rect">
            <a:avLst/>
          </a:prstGeom>
          <a:noFill/>
        </p:spPr>
        <p:txBody>
          <a:bodyPr wrap="square" rtlCol="0">
            <a:spAutoFit/>
          </a:bodyPr>
          <a:lstStyle/>
          <a:p>
            <a:r>
              <a:rPr lang="sv-SE" sz="4000" b="1">
                <a:latin typeface="Georgia" panose="02040502050405020303" pitchFamily="18" charset="0"/>
              </a:rPr>
              <a:t>3</a:t>
            </a:r>
            <a:r>
              <a:rPr lang="sv-SE" sz="4000">
                <a:latin typeface="Georgia" panose="02040502050405020303" pitchFamily="18" charset="0"/>
              </a:rPr>
              <a:t>. </a:t>
            </a:r>
          </a:p>
        </p:txBody>
      </p:sp>
      <p:sp>
        <p:nvSpPr>
          <p:cNvPr id="13" name="textruta 12"/>
          <p:cNvSpPr txBox="1"/>
          <p:nvPr/>
        </p:nvSpPr>
        <p:spPr>
          <a:xfrm>
            <a:off x="1019068" y="1508033"/>
            <a:ext cx="2284207" cy="646331"/>
          </a:xfrm>
          <a:prstGeom prst="rect">
            <a:avLst/>
          </a:prstGeom>
          <a:noFill/>
        </p:spPr>
        <p:txBody>
          <a:bodyPr wrap="square" rtlCol="0">
            <a:spAutoFit/>
          </a:bodyPr>
          <a:lstStyle/>
          <a:p>
            <a:r>
              <a:rPr lang="sv-SE"/>
              <a:t>Patienten tar </a:t>
            </a:r>
            <a:r>
              <a:rPr lang="sv-SE" b="1">
                <a:solidFill>
                  <a:srgbClr val="988A1A"/>
                </a:solidFill>
              </a:rPr>
              <a:t>kontakt.</a:t>
            </a:r>
          </a:p>
          <a:p>
            <a:endParaRPr lang="sv-SE"/>
          </a:p>
        </p:txBody>
      </p:sp>
      <p:sp>
        <p:nvSpPr>
          <p:cNvPr id="14" name="textruta 13"/>
          <p:cNvSpPr txBox="1"/>
          <p:nvPr/>
        </p:nvSpPr>
        <p:spPr>
          <a:xfrm>
            <a:off x="4346998" y="1516738"/>
            <a:ext cx="2919844" cy="646331"/>
          </a:xfrm>
          <a:prstGeom prst="rect">
            <a:avLst/>
          </a:prstGeom>
          <a:noFill/>
        </p:spPr>
        <p:txBody>
          <a:bodyPr wrap="square" rtlCol="0">
            <a:spAutoFit/>
          </a:bodyPr>
          <a:lstStyle/>
          <a:p>
            <a:r>
              <a:rPr lang="sv-SE"/>
              <a:t>Behöver patienten </a:t>
            </a:r>
            <a:r>
              <a:rPr lang="sv-SE" b="1">
                <a:solidFill>
                  <a:srgbClr val="988A1A"/>
                </a:solidFill>
              </a:rPr>
              <a:t>vidare </a:t>
            </a:r>
          </a:p>
          <a:p>
            <a:r>
              <a:rPr lang="sv-SE" b="1">
                <a:solidFill>
                  <a:srgbClr val="988A1A"/>
                </a:solidFill>
              </a:rPr>
              <a:t>kontakt med vårdcentralen?</a:t>
            </a:r>
          </a:p>
        </p:txBody>
      </p:sp>
      <p:sp>
        <p:nvSpPr>
          <p:cNvPr id="15" name="textruta 14"/>
          <p:cNvSpPr txBox="1"/>
          <p:nvPr/>
        </p:nvSpPr>
        <p:spPr>
          <a:xfrm>
            <a:off x="8140163" y="1516738"/>
            <a:ext cx="3636509" cy="1477328"/>
          </a:xfrm>
          <a:prstGeom prst="rect">
            <a:avLst/>
          </a:prstGeom>
          <a:noFill/>
        </p:spPr>
        <p:txBody>
          <a:bodyPr wrap="square" rtlCol="0">
            <a:spAutoFit/>
          </a:bodyPr>
          <a:lstStyle/>
          <a:p>
            <a:r>
              <a:rPr lang="sv-SE" dirty="0"/>
              <a:t>Har patienten ett </a:t>
            </a:r>
            <a:r>
              <a:rPr lang="sv-SE" b="1" dirty="0">
                <a:solidFill>
                  <a:srgbClr val="988A1A"/>
                </a:solidFill>
              </a:rPr>
              <a:t>nytt hälsoproblem, en oväntad eller kraftig försämring/ förändring av ett tidigare känt medicinskt problem eller en utebliven behandlingseffekt? </a:t>
            </a:r>
          </a:p>
        </p:txBody>
      </p:sp>
      <p:pic>
        <p:nvPicPr>
          <p:cNvPr id="16" name="Bildobjekt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036" y="2489473"/>
            <a:ext cx="2211502" cy="3159290"/>
          </a:xfrm>
          <a:prstGeom prst="rect">
            <a:avLst/>
          </a:prstGeom>
        </p:spPr>
      </p:pic>
      <p:pic>
        <p:nvPicPr>
          <p:cNvPr id="17" name="Bildobjekt 16"/>
          <p:cNvPicPr>
            <a:picLocks noChangeAspect="1"/>
          </p:cNvPicPr>
          <p:nvPr/>
        </p:nvPicPr>
        <p:blipFill>
          <a:blip r:embed="rId6"/>
          <a:stretch>
            <a:fillRect/>
          </a:stretch>
        </p:blipFill>
        <p:spPr>
          <a:xfrm>
            <a:off x="4309402" y="2511644"/>
            <a:ext cx="465670" cy="1289547"/>
          </a:xfrm>
          <a:prstGeom prst="rect">
            <a:avLst/>
          </a:prstGeom>
        </p:spPr>
      </p:pic>
      <p:sp>
        <p:nvSpPr>
          <p:cNvPr id="18" name="Rektangel 17"/>
          <p:cNvSpPr/>
          <p:nvPr/>
        </p:nvSpPr>
        <p:spPr>
          <a:xfrm>
            <a:off x="1051182" y="271212"/>
            <a:ext cx="157507" cy="423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18"/>
          <p:cNvCxnSpPr/>
          <p:nvPr/>
        </p:nvCxnSpPr>
        <p:spPr>
          <a:xfrm>
            <a:off x="3537020" y="1366576"/>
            <a:ext cx="0" cy="4843305"/>
          </a:xfrm>
          <a:prstGeom prst="line">
            <a:avLst/>
          </a:prstGeom>
          <a:ln>
            <a:solidFill>
              <a:srgbClr val="1C8685"/>
            </a:solidFill>
            <a:prstDash val="dash"/>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a:off x="7409515" y="1366576"/>
            <a:ext cx="0" cy="4843305"/>
          </a:xfrm>
          <a:prstGeom prst="line">
            <a:avLst/>
          </a:prstGeom>
          <a:ln>
            <a:solidFill>
              <a:srgbClr val="1C8685"/>
            </a:solidFill>
            <a:prstDash val="dash"/>
          </a:ln>
        </p:spPr>
        <p:style>
          <a:lnRef idx="1">
            <a:schemeClr val="accent1"/>
          </a:lnRef>
          <a:fillRef idx="0">
            <a:schemeClr val="accent1"/>
          </a:fillRef>
          <a:effectRef idx="0">
            <a:schemeClr val="accent1"/>
          </a:effectRef>
          <a:fontRef idx="minor">
            <a:schemeClr val="tx1"/>
          </a:fontRef>
        </p:style>
      </p:cxnSp>
      <p:pic>
        <p:nvPicPr>
          <p:cNvPr id="21" name="Bildobjekt 20"/>
          <p:cNvPicPr>
            <a:picLocks noChangeAspect="1"/>
          </p:cNvPicPr>
          <p:nvPr/>
        </p:nvPicPr>
        <p:blipFill>
          <a:blip r:embed="rId7"/>
          <a:stretch>
            <a:fillRect/>
          </a:stretch>
        </p:blipFill>
        <p:spPr>
          <a:xfrm>
            <a:off x="4817778" y="4594322"/>
            <a:ext cx="400276" cy="1382772"/>
          </a:xfrm>
          <a:prstGeom prst="rect">
            <a:avLst/>
          </a:prstGeom>
        </p:spPr>
      </p:pic>
      <p:pic>
        <p:nvPicPr>
          <p:cNvPr id="22" name="Bildobjekt 21"/>
          <p:cNvPicPr>
            <a:picLocks noChangeAspect="1"/>
          </p:cNvPicPr>
          <p:nvPr/>
        </p:nvPicPr>
        <p:blipFill>
          <a:blip r:embed="rId8"/>
          <a:stretch>
            <a:fillRect/>
          </a:stretch>
        </p:blipFill>
        <p:spPr>
          <a:xfrm>
            <a:off x="5843422" y="4630302"/>
            <a:ext cx="485183" cy="1370642"/>
          </a:xfrm>
          <a:prstGeom prst="rect">
            <a:avLst/>
          </a:prstGeom>
        </p:spPr>
      </p:pic>
      <p:sp>
        <p:nvSpPr>
          <p:cNvPr id="25" name="textruta 24"/>
          <p:cNvSpPr txBox="1"/>
          <p:nvPr/>
        </p:nvSpPr>
        <p:spPr>
          <a:xfrm>
            <a:off x="5634142" y="3913926"/>
            <a:ext cx="739207" cy="369332"/>
          </a:xfrm>
          <a:prstGeom prst="rect">
            <a:avLst/>
          </a:prstGeom>
          <a:noFill/>
        </p:spPr>
        <p:txBody>
          <a:bodyPr wrap="square" rtlCol="0">
            <a:spAutoFit/>
          </a:bodyPr>
          <a:lstStyle/>
          <a:p>
            <a:r>
              <a:rPr lang="sv-SE" b="1">
                <a:solidFill>
                  <a:srgbClr val="1C8685"/>
                </a:solidFill>
                <a:latin typeface="Georgia" panose="02040502050405020303" pitchFamily="18" charset="0"/>
              </a:rPr>
              <a:t>JA</a:t>
            </a:r>
          </a:p>
        </p:txBody>
      </p:sp>
      <p:sp>
        <p:nvSpPr>
          <p:cNvPr id="26" name="textruta 25"/>
          <p:cNvSpPr txBox="1"/>
          <p:nvPr/>
        </p:nvSpPr>
        <p:spPr>
          <a:xfrm>
            <a:off x="9033542" y="3291796"/>
            <a:ext cx="739207" cy="369332"/>
          </a:xfrm>
          <a:prstGeom prst="rect">
            <a:avLst/>
          </a:prstGeom>
          <a:noFill/>
        </p:spPr>
        <p:txBody>
          <a:bodyPr wrap="square" rtlCol="0">
            <a:spAutoFit/>
          </a:bodyPr>
          <a:lstStyle/>
          <a:p>
            <a:r>
              <a:rPr lang="sv-SE" b="1">
                <a:solidFill>
                  <a:srgbClr val="1C8685"/>
                </a:solidFill>
                <a:latin typeface="Georgia" panose="02040502050405020303" pitchFamily="18" charset="0"/>
              </a:rPr>
              <a:t>JA</a:t>
            </a:r>
          </a:p>
        </p:txBody>
      </p:sp>
      <p:sp>
        <p:nvSpPr>
          <p:cNvPr id="27" name="textruta 26"/>
          <p:cNvSpPr txBox="1"/>
          <p:nvPr/>
        </p:nvSpPr>
        <p:spPr>
          <a:xfrm>
            <a:off x="10641956" y="3164004"/>
            <a:ext cx="739207" cy="369332"/>
          </a:xfrm>
          <a:prstGeom prst="rect">
            <a:avLst/>
          </a:prstGeom>
          <a:noFill/>
        </p:spPr>
        <p:txBody>
          <a:bodyPr wrap="square" rtlCol="0">
            <a:spAutoFit/>
          </a:bodyPr>
          <a:lstStyle/>
          <a:p>
            <a:r>
              <a:rPr lang="sv-SE" b="1">
                <a:solidFill>
                  <a:srgbClr val="8A6740"/>
                </a:solidFill>
                <a:latin typeface="Georgia" panose="02040502050405020303" pitchFamily="18" charset="0"/>
              </a:rPr>
              <a:t>NEJ</a:t>
            </a:r>
          </a:p>
        </p:txBody>
      </p:sp>
      <p:sp>
        <p:nvSpPr>
          <p:cNvPr id="28" name="textruta 27"/>
          <p:cNvSpPr txBox="1"/>
          <p:nvPr/>
        </p:nvSpPr>
        <p:spPr>
          <a:xfrm>
            <a:off x="8401078" y="4854934"/>
            <a:ext cx="2566836" cy="707886"/>
          </a:xfrm>
          <a:prstGeom prst="rect">
            <a:avLst/>
          </a:prstGeom>
          <a:noFill/>
        </p:spPr>
        <p:txBody>
          <a:bodyPr wrap="square" rtlCol="0">
            <a:spAutoFit/>
          </a:bodyPr>
          <a:lstStyle/>
          <a:p>
            <a:pPr algn="ctr"/>
            <a:r>
              <a:rPr lang="sv-SE" sz="2000" b="1" dirty="0">
                <a:solidFill>
                  <a:srgbClr val="988A1A"/>
                </a:solidFill>
              </a:rPr>
              <a:t>Medicinsk bedömning </a:t>
            </a:r>
          </a:p>
          <a:p>
            <a:pPr algn="ctr"/>
            <a:r>
              <a:rPr lang="sv-SE" sz="2000" b="1" dirty="0">
                <a:solidFill>
                  <a:srgbClr val="988A1A"/>
                </a:solidFill>
              </a:rPr>
              <a:t>inom 3 dagar.</a:t>
            </a:r>
          </a:p>
        </p:txBody>
      </p:sp>
      <p:sp>
        <p:nvSpPr>
          <p:cNvPr id="30" name="Höger 29"/>
          <p:cNvSpPr/>
          <p:nvPr/>
        </p:nvSpPr>
        <p:spPr>
          <a:xfrm rot="5400000">
            <a:off x="9247231" y="3541225"/>
            <a:ext cx="861957" cy="237171"/>
          </a:xfrm>
          <a:prstGeom prst="rightArrow">
            <a:avLst/>
          </a:prstGeom>
          <a:gradFill flip="none" rotWithShape="1">
            <a:gsLst>
              <a:gs pos="0">
                <a:srgbClr val="B9DDCB"/>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Höger 30"/>
          <p:cNvSpPr/>
          <p:nvPr/>
        </p:nvSpPr>
        <p:spPr>
          <a:xfrm rot="5400000">
            <a:off x="9397221" y="4491677"/>
            <a:ext cx="561976" cy="237171"/>
          </a:xfrm>
          <a:prstGeom prst="rightArrow">
            <a:avLst/>
          </a:prstGeom>
          <a:gradFill flip="none" rotWithShape="1">
            <a:gsLst>
              <a:gs pos="0">
                <a:srgbClr val="B9DDCB"/>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textruta 31"/>
          <p:cNvSpPr txBox="1"/>
          <p:nvPr/>
        </p:nvSpPr>
        <p:spPr>
          <a:xfrm>
            <a:off x="8597174" y="4003206"/>
            <a:ext cx="2290289" cy="369332"/>
          </a:xfrm>
          <a:prstGeom prst="rect">
            <a:avLst/>
          </a:prstGeom>
          <a:noFill/>
        </p:spPr>
        <p:txBody>
          <a:bodyPr wrap="square" rtlCol="0">
            <a:spAutoFit/>
          </a:bodyPr>
          <a:lstStyle/>
          <a:p>
            <a:pPr algn="ctr"/>
            <a:r>
              <a:rPr lang="sv-SE" b="1" dirty="0">
                <a:solidFill>
                  <a:srgbClr val="1C8685"/>
                </a:solidFill>
              </a:rPr>
              <a:t>Vårdgarantipatient</a:t>
            </a:r>
          </a:p>
        </p:txBody>
      </p:sp>
      <p:sp>
        <p:nvSpPr>
          <p:cNvPr id="33" name="Rektangel 32"/>
          <p:cNvSpPr/>
          <p:nvPr/>
        </p:nvSpPr>
        <p:spPr>
          <a:xfrm rot="18124273">
            <a:off x="5185175" y="3232845"/>
            <a:ext cx="88115" cy="841325"/>
          </a:xfrm>
          <a:prstGeom prst="rect">
            <a:avLst/>
          </a:prstGeom>
          <a:gradFill>
            <a:gsLst>
              <a:gs pos="15000">
                <a:srgbClr val="B9DDCB"/>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Höger 33"/>
          <p:cNvSpPr/>
          <p:nvPr/>
        </p:nvSpPr>
        <p:spPr>
          <a:xfrm>
            <a:off x="10714691" y="3614945"/>
            <a:ext cx="824865" cy="2371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p:cNvSpPr/>
          <p:nvPr/>
        </p:nvSpPr>
        <p:spPr>
          <a:xfrm rot="18124273">
            <a:off x="10319552" y="3062573"/>
            <a:ext cx="108839" cy="912590"/>
          </a:xfrm>
          <a:prstGeom prst="rect">
            <a:avLst/>
          </a:prstGeom>
          <a:gradFill>
            <a:gsLst>
              <a:gs pos="15000">
                <a:schemeClr val="accent2"/>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p:cNvSpPr/>
          <p:nvPr/>
        </p:nvSpPr>
        <p:spPr>
          <a:xfrm>
            <a:off x="8470281" y="4098592"/>
            <a:ext cx="184666" cy="184666"/>
          </a:xfrm>
          <a:prstGeom prst="rect">
            <a:avLst/>
          </a:prstGeom>
          <a:noFill/>
          <a:ln w="25400">
            <a:solidFill>
              <a:srgbClr val="988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7" name="Bildobjekt 36"/>
          <p:cNvPicPr>
            <a:picLocks noChangeAspect="1"/>
          </p:cNvPicPr>
          <p:nvPr/>
        </p:nvPicPr>
        <p:blipFill>
          <a:blip r:embed="rId9"/>
          <a:stretch>
            <a:fillRect/>
          </a:stretch>
        </p:blipFill>
        <p:spPr>
          <a:xfrm>
            <a:off x="8490298" y="4027916"/>
            <a:ext cx="250463" cy="237281"/>
          </a:xfrm>
          <a:prstGeom prst="rect">
            <a:avLst/>
          </a:prstGeom>
        </p:spPr>
      </p:pic>
      <p:pic>
        <p:nvPicPr>
          <p:cNvPr id="38" name="Bildobjekt 37"/>
          <p:cNvPicPr>
            <a:picLocks noChangeAspect="1"/>
          </p:cNvPicPr>
          <p:nvPr/>
        </p:nvPicPr>
        <p:blipFill>
          <a:blip r:embed="rId10"/>
          <a:stretch>
            <a:fillRect/>
          </a:stretch>
        </p:blipFill>
        <p:spPr>
          <a:xfrm>
            <a:off x="9033542" y="5808626"/>
            <a:ext cx="1410261" cy="473180"/>
          </a:xfrm>
          <a:prstGeom prst="rect">
            <a:avLst/>
          </a:prstGeom>
        </p:spPr>
      </p:pic>
      <p:sp>
        <p:nvSpPr>
          <p:cNvPr id="39" name="Höger 38"/>
          <p:cNvSpPr/>
          <p:nvPr/>
        </p:nvSpPr>
        <p:spPr>
          <a:xfrm rot="5400000">
            <a:off x="5260393" y="4008695"/>
            <a:ext cx="577020" cy="237171"/>
          </a:xfrm>
          <a:prstGeom prst="rightArrow">
            <a:avLst/>
          </a:prstGeom>
          <a:solidFill>
            <a:srgbClr val="B9D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Ellips 39"/>
          <p:cNvSpPr/>
          <p:nvPr/>
        </p:nvSpPr>
        <p:spPr>
          <a:xfrm>
            <a:off x="-388224" y="-343154"/>
            <a:ext cx="889348" cy="889348"/>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Ellips 40"/>
          <p:cNvSpPr/>
          <p:nvPr/>
        </p:nvSpPr>
        <p:spPr>
          <a:xfrm>
            <a:off x="-567388" y="-518522"/>
            <a:ext cx="1250860" cy="125086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1866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426CA9-4AA6-4192-909A-62D66B373FC4}"/>
              </a:ext>
            </a:extLst>
          </p:cNvPr>
          <p:cNvSpPr>
            <a:spLocks noGrp="1"/>
          </p:cNvSpPr>
          <p:nvPr>
            <p:ph type="title"/>
          </p:nvPr>
        </p:nvSpPr>
        <p:spPr>
          <a:xfrm>
            <a:off x="1996069" y="1393902"/>
            <a:ext cx="8162692" cy="682548"/>
          </a:xfrm>
        </p:spPr>
        <p:txBody>
          <a:bodyPr/>
          <a:lstStyle/>
          <a:p>
            <a:r>
              <a:rPr lang="sv-SE" dirty="0"/>
              <a:t>Hur ska vårdgarantipatienten registreras?</a:t>
            </a:r>
          </a:p>
        </p:txBody>
      </p:sp>
      <p:sp>
        <p:nvSpPr>
          <p:cNvPr id="3" name="Platshållare för innehåll 2">
            <a:extLst>
              <a:ext uri="{FF2B5EF4-FFF2-40B4-BE49-F238E27FC236}">
                <a16:creationId xmlns:a16="http://schemas.microsoft.com/office/drawing/2014/main" id="{1232F7BB-55E9-4966-B788-CC7730E9B282}"/>
              </a:ext>
            </a:extLst>
          </p:cNvPr>
          <p:cNvSpPr>
            <a:spLocks noGrp="1"/>
          </p:cNvSpPr>
          <p:nvPr>
            <p:ph idx="1"/>
          </p:nvPr>
        </p:nvSpPr>
        <p:spPr>
          <a:xfrm>
            <a:off x="1996069" y="2658544"/>
            <a:ext cx="8162692" cy="3142034"/>
          </a:xfrm>
        </p:spPr>
        <p:txBody>
          <a:bodyPr/>
          <a:lstStyle/>
          <a:p>
            <a:pPr marL="0" indent="0">
              <a:buNone/>
            </a:pPr>
            <a:r>
              <a:rPr lang="sv-SE" dirty="0"/>
              <a:t>Ni måste aktivt registrera:</a:t>
            </a:r>
          </a:p>
          <a:p>
            <a:r>
              <a:rPr lang="sv-SE" dirty="0"/>
              <a:t>Vårdgarantipatient, alltså nybesök</a:t>
            </a:r>
          </a:p>
          <a:p>
            <a:r>
              <a:rPr lang="sv-SE" dirty="0"/>
              <a:t>Diagnos och KVÅ-koder, inklusive för eventuell yttre orsak</a:t>
            </a:r>
          </a:p>
          <a:p>
            <a:r>
              <a:rPr lang="sv-SE" dirty="0"/>
              <a:t>Medicinskt måldatum, om patienten sätts upp på väntelistan</a:t>
            </a:r>
          </a:p>
          <a:p>
            <a:r>
              <a:rPr lang="sv-SE" dirty="0"/>
              <a:t>Avvikelser, alltså om patienten önskar en tid utanför vårdgarantin.</a:t>
            </a:r>
          </a:p>
          <a:p>
            <a:pPr marL="0" indent="0">
              <a:buNone/>
            </a:pPr>
            <a:endParaRPr lang="sv-SE" dirty="0"/>
          </a:p>
          <a:p>
            <a:pPr marL="0" indent="0">
              <a:buNone/>
            </a:pPr>
            <a:r>
              <a:rPr lang="sv-SE" dirty="0"/>
              <a:t>Alla övriga uppgifter plockas automatiskt från olika system.</a:t>
            </a:r>
          </a:p>
        </p:txBody>
      </p:sp>
    </p:spTree>
    <p:extLst>
      <p:ext uri="{BB962C8B-B14F-4D97-AF65-F5344CB8AC3E}">
        <p14:creationId xmlns:p14="http://schemas.microsoft.com/office/powerpoint/2010/main" val="374675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A28A77-37DB-4A20-ACB7-40B8BBC1FA98}"/>
              </a:ext>
            </a:extLst>
          </p:cNvPr>
          <p:cNvSpPr>
            <a:spLocks noGrp="1"/>
          </p:cNvSpPr>
          <p:nvPr>
            <p:ph type="title"/>
          </p:nvPr>
        </p:nvSpPr>
        <p:spPr/>
        <p:txBody>
          <a:bodyPr/>
          <a:lstStyle/>
          <a:p>
            <a:pPr algn="ctr"/>
            <a:r>
              <a:rPr lang="sv-SE" dirty="0"/>
              <a:t>Patientvald väntetid, PVV</a:t>
            </a:r>
            <a:br>
              <a:rPr lang="sv-SE" b="1" i="1" dirty="0"/>
            </a:br>
            <a:endParaRPr lang="sv-SE" dirty="0"/>
          </a:p>
        </p:txBody>
      </p:sp>
      <p:pic>
        <p:nvPicPr>
          <p:cNvPr id="4" name="Platshållare för innehåll 3">
            <a:extLst>
              <a:ext uri="{FF2B5EF4-FFF2-40B4-BE49-F238E27FC236}">
                <a16:creationId xmlns:a16="http://schemas.microsoft.com/office/drawing/2014/main" id="{F0EE031C-FFDE-42A8-BE3E-C067B84504DB}"/>
              </a:ext>
            </a:extLst>
          </p:cNvPr>
          <p:cNvPicPr>
            <a:picLocks noGrp="1"/>
          </p:cNvPicPr>
          <p:nvPr>
            <p:ph idx="1"/>
          </p:nvPr>
        </p:nvPicPr>
        <p:blipFill rotWithShape="1">
          <a:blip r:embed="rId3">
            <a:extLst>
              <a:ext uri="{28A0092B-C50C-407E-A947-70E740481C1C}">
                <a14:useLocalDpi xmlns:a14="http://schemas.microsoft.com/office/drawing/2010/main" val="0"/>
              </a:ext>
            </a:extLst>
          </a:blip>
          <a:srcRect r="7333" b="7410"/>
          <a:stretch/>
        </p:blipFill>
        <p:spPr bwMode="auto">
          <a:xfrm>
            <a:off x="3810000" y="2101516"/>
            <a:ext cx="4692316" cy="42473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925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F5B84-604E-4D0A-93F3-199994F92B03}"/>
              </a:ext>
            </a:extLst>
          </p:cNvPr>
          <p:cNvSpPr>
            <a:spLocks noGrp="1"/>
          </p:cNvSpPr>
          <p:nvPr>
            <p:ph type="title"/>
          </p:nvPr>
        </p:nvSpPr>
        <p:spPr/>
        <p:txBody>
          <a:bodyPr/>
          <a:lstStyle/>
          <a:p>
            <a:r>
              <a:rPr lang="sv-SE" dirty="0"/>
              <a:t>Diagnos- och KVÅ-kodning</a:t>
            </a:r>
          </a:p>
        </p:txBody>
      </p:sp>
      <p:sp>
        <p:nvSpPr>
          <p:cNvPr id="3" name="Platshållare för innehåll 2">
            <a:extLst>
              <a:ext uri="{FF2B5EF4-FFF2-40B4-BE49-F238E27FC236}">
                <a16:creationId xmlns:a16="http://schemas.microsoft.com/office/drawing/2014/main" id="{6166EA75-146D-4891-BB56-B02D0177DD84}"/>
              </a:ext>
            </a:extLst>
          </p:cNvPr>
          <p:cNvSpPr>
            <a:spLocks noGrp="1"/>
          </p:cNvSpPr>
          <p:nvPr>
            <p:ph idx="10"/>
          </p:nvPr>
        </p:nvSpPr>
        <p:spPr/>
        <p:txBody>
          <a:bodyPr/>
          <a:lstStyle/>
          <a:p>
            <a:r>
              <a:rPr lang="sv-SE" dirty="0"/>
              <a:t>Internationell statistisk klassifikation av sjukdomar och relaterade hälsoproblem i ICD-10-SE</a:t>
            </a:r>
          </a:p>
          <a:p>
            <a:r>
              <a:rPr lang="sv-SE" dirty="0"/>
              <a:t>ICD-10-PV</a:t>
            </a:r>
          </a:p>
          <a:p>
            <a:pPr marL="0" indent="0">
              <a:buNone/>
            </a:pPr>
            <a:endParaRPr lang="sv-SE" dirty="0"/>
          </a:p>
          <a:p>
            <a:r>
              <a:rPr lang="sv-SE" dirty="0"/>
              <a:t>Klassifikation av vårdåtgärder (KVÅ)</a:t>
            </a:r>
          </a:p>
          <a:p>
            <a:endParaRPr lang="sv-SE" i="1" dirty="0"/>
          </a:p>
          <a:p>
            <a:pPr marL="0" indent="0">
              <a:buNone/>
            </a:pPr>
            <a:endParaRPr lang="sv-SE" dirty="0"/>
          </a:p>
        </p:txBody>
      </p:sp>
    </p:spTree>
    <p:extLst>
      <p:ext uri="{BB962C8B-B14F-4D97-AF65-F5344CB8AC3E}">
        <p14:creationId xmlns:p14="http://schemas.microsoft.com/office/powerpoint/2010/main" val="249459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4CA87F-34AF-4E2C-9940-FC969D4B02CD}"/>
              </a:ext>
            </a:extLst>
          </p:cNvPr>
          <p:cNvSpPr>
            <a:spLocks noGrp="1"/>
          </p:cNvSpPr>
          <p:nvPr>
            <p:ph type="title"/>
          </p:nvPr>
        </p:nvSpPr>
        <p:spPr/>
        <p:txBody>
          <a:bodyPr/>
          <a:lstStyle/>
          <a:p>
            <a:r>
              <a:rPr lang="sv-SE" dirty="0"/>
              <a:t>Diagnos- och KVÅ-kodning</a:t>
            </a:r>
          </a:p>
        </p:txBody>
      </p:sp>
      <p:sp>
        <p:nvSpPr>
          <p:cNvPr id="3" name="Platshållare för innehåll 2">
            <a:extLst>
              <a:ext uri="{FF2B5EF4-FFF2-40B4-BE49-F238E27FC236}">
                <a16:creationId xmlns:a16="http://schemas.microsoft.com/office/drawing/2014/main" id="{27AF2E4F-CF73-4B7D-AE1C-2A368A91EB69}"/>
              </a:ext>
            </a:extLst>
          </p:cNvPr>
          <p:cNvSpPr>
            <a:spLocks noGrp="1"/>
          </p:cNvSpPr>
          <p:nvPr>
            <p:ph idx="1"/>
          </p:nvPr>
        </p:nvSpPr>
        <p:spPr/>
        <p:txBody>
          <a:bodyPr/>
          <a:lstStyle/>
          <a:p>
            <a:pPr marL="0" indent="0">
              <a:buNone/>
            </a:pPr>
            <a:r>
              <a:rPr lang="sv-SE" dirty="0"/>
              <a:t>Viktigt att skilja mellan att ställa en diagnos och att klassificera den (koda).</a:t>
            </a:r>
          </a:p>
          <a:p>
            <a:pPr marL="0" indent="0">
              <a:buNone/>
            </a:pPr>
            <a:endParaRPr lang="sv-SE" dirty="0"/>
          </a:p>
          <a:p>
            <a:r>
              <a:rPr lang="sv-SE" dirty="0"/>
              <a:t>Ställa diagnos – en bedömning av vilken sjukdom eller skada patienten lider av och formulerar den.</a:t>
            </a:r>
          </a:p>
          <a:p>
            <a:r>
              <a:rPr lang="sv-SE" dirty="0"/>
              <a:t>Klassificera – välja de kod som bäst beskriver den ställda diagnosen med hjälp av ett </a:t>
            </a:r>
            <a:r>
              <a:rPr lang="sv-SE" dirty="0" err="1"/>
              <a:t>kodverk</a:t>
            </a:r>
            <a:r>
              <a:rPr lang="sv-SE" dirty="0"/>
              <a:t>, ICD-10</a:t>
            </a:r>
          </a:p>
          <a:p>
            <a:pPr marL="0" indent="0">
              <a:buNone/>
            </a:pPr>
            <a:endParaRPr lang="sv-SE" dirty="0"/>
          </a:p>
          <a:p>
            <a:pPr marL="0" indent="0">
              <a:buNone/>
            </a:pPr>
            <a:endParaRPr lang="sv-SE" dirty="0"/>
          </a:p>
          <a:p>
            <a:pPr marL="0" indent="0">
              <a:buNone/>
            </a:pPr>
            <a:r>
              <a:rPr lang="sv-SE" dirty="0"/>
              <a:t>OBS: ICD-10.nu</a:t>
            </a:r>
          </a:p>
        </p:txBody>
      </p:sp>
    </p:spTree>
    <p:extLst>
      <p:ext uri="{BB962C8B-B14F-4D97-AF65-F5344CB8AC3E}">
        <p14:creationId xmlns:p14="http://schemas.microsoft.com/office/powerpoint/2010/main" val="28839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C5527A-5EE1-497B-A840-9CEE468A5CD5}"/>
              </a:ext>
            </a:extLst>
          </p:cNvPr>
          <p:cNvSpPr>
            <a:spLocks noGrp="1"/>
          </p:cNvSpPr>
          <p:nvPr>
            <p:ph type="title"/>
          </p:nvPr>
        </p:nvSpPr>
        <p:spPr/>
        <p:txBody>
          <a:bodyPr/>
          <a:lstStyle/>
          <a:p>
            <a:r>
              <a:rPr lang="sv-SE" dirty="0"/>
              <a:t>Symtomdiagnos</a:t>
            </a:r>
          </a:p>
        </p:txBody>
      </p:sp>
      <p:sp>
        <p:nvSpPr>
          <p:cNvPr id="3" name="Platshållare för innehåll 2">
            <a:extLst>
              <a:ext uri="{FF2B5EF4-FFF2-40B4-BE49-F238E27FC236}">
                <a16:creationId xmlns:a16="http://schemas.microsoft.com/office/drawing/2014/main" id="{E9C7340C-AA26-469A-9B98-E4342FE5AC54}"/>
              </a:ext>
            </a:extLst>
          </p:cNvPr>
          <p:cNvSpPr>
            <a:spLocks noGrp="1"/>
          </p:cNvSpPr>
          <p:nvPr>
            <p:ph idx="1"/>
          </p:nvPr>
        </p:nvSpPr>
        <p:spPr>
          <a:xfrm>
            <a:off x="1996069" y="3028951"/>
            <a:ext cx="8162692" cy="1714500"/>
          </a:xfrm>
        </p:spPr>
        <p:txBody>
          <a:bodyPr/>
          <a:lstStyle/>
          <a:p>
            <a:r>
              <a:rPr lang="sv-SE" dirty="0"/>
              <a:t>Om patienterna inte är fullständigt utredda och diagnos ännu inte ställts, kan man koda utifrån symptom t.ex. pågående utredning av Parkinson sjukdom.</a:t>
            </a:r>
          </a:p>
        </p:txBody>
      </p:sp>
    </p:spTree>
    <p:extLst>
      <p:ext uri="{BB962C8B-B14F-4D97-AF65-F5344CB8AC3E}">
        <p14:creationId xmlns:p14="http://schemas.microsoft.com/office/powerpoint/2010/main" val="347938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5D3E51-B393-438B-84A6-DA5834CD7F18}"/>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6474C69F-1A37-44D5-959C-77FB78B88C34}"/>
              </a:ext>
            </a:extLst>
          </p:cNvPr>
          <p:cNvSpPr>
            <a:spLocks noGrp="1"/>
          </p:cNvSpPr>
          <p:nvPr>
            <p:ph idx="1"/>
          </p:nvPr>
        </p:nvSpPr>
        <p:spPr/>
        <p:txBody>
          <a:bodyPr/>
          <a:lstStyle/>
          <a:p>
            <a:r>
              <a:rPr lang="sv-SE" dirty="0"/>
              <a:t>Huvuddiagnos, bidiagnos</a:t>
            </a:r>
          </a:p>
          <a:p>
            <a:pPr marL="0" indent="0">
              <a:buNone/>
            </a:pPr>
            <a:endParaRPr lang="sv-SE" dirty="0"/>
          </a:p>
          <a:p>
            <a:pPr marL="0" indent="0">
              <a:buNone/>
            </a:pPr>
            <a:r>
              <a:rPr lang="sv-SE" dirty="0"/>
              <a:t>Som huvuddiagnos ska väljas det tillstånd som är den huvudsakliga anledningen till en vårdkontakt, fastställt vid vårdkontaktens slut. En bidiagnos kan vara ett tillstånd som också blivit föremål för bedömning, utredning eller behandling vid vården/ besöket.</a:t>
            </a:r>
          </a:p>
          <a:p>
            <a:pPr marL="0" indent="0">
              <a:buNone/>
            </a:pPr>
            <a:endParaRPr lang="sv-SE" dirty="0"/>
          </a:p>
        </p:txBody>
      </p:sp>
    </p:spTree>
    <p:extLst>
      <p:ext uri="{BB962C8B-B14F-4D97-AF65-F5344CB8AC3E}">
        <p14:creationId xmlns:p14="http://schemas.microsoft.com/office/powerpoint/2010/main" val="140565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5354D7-67B5-45F5-BF6B-ECD1D1B005D0}"/>
              </a:ext>
            </a:extLst>
          </p:cNvPr>
          <p:cNvSpPr>
            <a:spLocks noGrp="1"/>
          </p:cNvSpPr>
          <p:nvPr>
            <p:ph type="title"/>
          </p:nvPr>
        </p:nvSpPr>
        <p:spPr/>
        <p:txBody>
          <a:bodyPr/>
          <a:lstStyle/>
          <a:p>
            <a:r>
              <a:rPr lang="sv-SE" dirty="0"/>
              <a:t>Syftet med beslutet</a:t>
            </a:r>
            <a:br>
              <a:rPr lang="sv-SE" dirty="0"/>
            </a:br>
            <a:endParaRPr lang="sv-SE" dirty="0"/>
          </a:p>
        </p:txBody>
      </p:sp>
      <p:sp>
        <p:nvSpPr>
          <p:cNvPr id="3" name="Platshållare för innehåll 2">
            <a:extLst>
              <a:ext uri="{FF2B5EF4-FFF2-40B4-BE49-F238E27FC236}">
                <a16:creationId xmlns:a16="http://schemas.microsoft.com/office/drawing/2014/main" id="{7790C5B7-DD82-4086-A84A-5423398D7C38}"/>
              </a:ext>
            </a:extLst>
          </p:cNvPr>
          <p:cNvSpPr>
            <a:spLocks noGrp="1"/>
          </p:cNvSpPr>
          <p:nvPr>
            <p:ph idx="1"/>
          </p:nvPr>
        </p:nvSpPr>
        <p:spPr/>
        <p:txBody>
          <a:bodyPr/>
          <a:lstStyle/>
          <a:p>
            <a:pPr marL="0" indent="0">
              <a:buNone/>
            </a:pPr>
            <a:r>
              <a:rPr lang="sv-SE" dirty="0"/>
              <a:t>Proposition 2017/18:83</a:t>
            </a:r>
          </a:p>
          <a:p>
            <a:r>
              <a:rPr lang="sv-SE" dirty="0"/>
              <a:t>Första steget på en omstrukturering av svensk hälso- och sjukvård</a:t>
            </a:r>
          </a:p>
          <a:p>
            <a:pPr marL="0" indent="0">
              <a:buNone/>
            </a:pPr>
            <a:r>
              <a:rPr lang="sv-SE" dirty="0"/>
              <a:t>    - Från sjukhus till första linjens sjukvård, grunden är en God och Nära vård</a:t>
            </a:r>
          </a:p>
          <a:p>
            <a:endParaRPr lang="sv-SE" dirty="0"/>
          </a:p>
          <a:p>
            <a:r>
              <a:rPr lang="sv-SE" dirty="0"/>
              <a:t>Förbättra tillgängligheten</a:t>
            </a:r>
          </a:p>
          <a:p>
            <a:endParaRPr lang="sv-SE" dirty="0"/>
          </a:p>
          <a:p>
            <a:r>
              <a:rPr lang="sv-SE" dirty="0"/>
              <a:t>Bidra till uppföljning </a:t>
            </a:r>
            <a:r>
              <a:rPr lang="sv-SE"/>
              <a:t>och verksamhetsutveckling</a:t>
            </a:r>
            <a:endParaRPr lang="sv-SE" dirty="0"/>
          </a:p>
        </p:txBody>
      </p:sp>
    </p:spTree>
    <p:extLst>
      <p:ext uri="{BB962C8B-B14F-4D97-AF65-F5344CB8AC3E}">
        <p14:creationId xmlns:p14="http://schemas.microsoft.com/office/powerpoint/2010/main" val="376645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F02992A-CCF0-43AA-BC62-D0EF64ACA134}"/>
              </a:ext>
            </a:extLst>
          </p:cNvPr>
          <p:cNvPicPr>
            <a:picLocks noChangeAspect="1"/>
          </p:cNvPicPr>
          <p:nvPr/>
        </p:nvPicPr>
        <p:blipFill>
          <a:blip r:embed="rId3"/>
          <a:stretch>
            <a:fillRect/>
          </a:stretch>
        </p:blipFill>
        <p:spPr>
          <a:xfrm>
            <a:off x="1563071" y="1564884"/>
            <a:ext cx="9055767" cy="4355636"/>
          </a:xfrm>
          <a:prstGeom prst="rect">
            <a:avLst/>
          </a:prstGeom>
        </p:spPr>
      </p:pic>
    </p:spTree>
    <p:extLst>
      <p:ext uri="{BB962C8B-B14F-4D97-AF65-F5344CB8AC3E}">
        <p14:creationId xmlns:p14="http://schemas.microsoft.com/office/powerpoint/2010/main" val="4040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45DEFD-9638-4F81-B8C0-F1A9482467B6}"/>
              </a:ext>
            </a:extLst>
          </p:cNvPr>
          <p:cNvSpPr>
            <a:spLocks noGrp="1"/>
          </p:cNvSpPr>
          <p:nvPr>
            <p:ph type="ctrTitle"/>
          </p:nvPr>
        </p:nvSpPr>
        <p:spPr/>
        <p:txBody>
          <a:bodyPr>
            <a:normAutofit/>
          </a:bodyPr>
          <a:lstStyle/>
          <a:p>
            <a:pPr algn="l"/>
            <a:r>
              <a:rPr lang="sv-SE" sz="2800" dirty="0"/>
              <a:t>OBS! Att det är skillnad mellan diagnostext och klassifikationens (ICD-10-SE) kodtext. När man i Cosmic väljer en diagnoskod kommer per automatik kodtexten fram. </a:t>
            </a:r>
            <a:r>
              <a:rPr lang="sv-SE" sz="2800" b="1" dirty="0"/>
              <a:t>Man måste därför redigera till diagnos i klartext i patientjournalen.</a:t>
            </a:r>
            <a:br>
              <a:rPr lang="sv-SE" sz="2800" dirty="0"/>
            </a:br>
            <a:endParaRPr lang="sv-SE" sz="2800" dirty="0"/>
          </a:p>
        </p:txBody>
      </p:sp>
    </p:spTree>
    <p:extLst>
      <p:ext uri="{BB962C8B-B14F-4D97-AF65-F5344CB8AC3E}">
        <p14:creationId xmlns:p14="http://schemas.microsoft.com/office/powerpoint/2010/main" val="427143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19D3D3-A3D4-44B2-A09D-C572CC7DE1CB}"/>
              </a:ext>
            </a:extLst>
          </p:cNvPr>
          <p:cNvSpPr>
            <a:spLocks noGrp="1"/>
          </p:cNvSpPr>
          <p:nvPr>
            <p:ph type="ctrTitle"/>
          </p:nvPr>
        </p:nvSpPr>
        <p:spPr/>
        <p:txBody>
          <a:bodyPr/>
          <a:lstStyle/>
          <a:p>
            <a:endParaRPr lang="sv-SE" dirty="0"/>
          </a:p>
        </p:txBody>
      </p:sp>
      <p:pic>
        <p:nvPicPr>
          <p:cNvPr id="3" name="Bildobjekt 2">
            <a:extLst>
              <a:ext uri="{FF2B5EF4-FFF2-40B4-BE49-F238E27FC236}">
                <a16:creationId xmlns:a16="http://schemas.microsoft.com/office/drawing/2014/main" id="{9D1E8500-DD0C-41BC-95BF-1C644FDB5134}"/>
              </a:ext>
            </a:extLst>
          </p:cNvPr>
          <p:cNvPicPr/>
          <p:nvPr/>
        </p:nvPicPr>
        <p:blipFill>
          <a:blip r:embed="rId2"/>
          <a:stretch>
            <a:fillRect/>
          </a:stretch>
        </p:blipFill>
        <p:spPr>
          <a:xfrm>
            <a:off x="1524000" y="1210922"/>
            <a:ext cx="9144000" cy="5647078"/>
          </a:xfrm>
          <a:prstGeom prst="rect">
            <a:avLst/>
          </a:prstGeom>
        </p:spPr>
      </p:pic>
    </p:spTree>
    <p:extLst>
      <p:ext uri="{BB962C8B-B14F-4D97-AF65-F5344CB8AC3E}">
        <p14:creationId xmlns:p14="http://schemas.microsoft.com/office/powerpoint/2010/main" val="83477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9CE72D-7726-4020-AB48-A42081E97B7B}"/>
              </a:ext>
            </a:extLst>
          </p:cNvPr>
          <p:cNvSpPr>
            <a:spLocks noGrp="1"/>
          </p:cNvSpPr>
          <p:nvPr>
            <p:ph type="ctrTitle"/>
          </p:nvPr>
        </p:nvSpPr>
        <p:spPr/>
        <p:txBody>
          <a:bodyPr/>
          <a:lstStyle/>
          <a:p>
            <a:endParaRPr lang="sv-SE" dirty="0"/>
          </a:p>
        </p:txBody>
      </p:sp>
      <p:pic>
        <p:nvPicPr>
          <p:cNvPr id="3" name="Bildobjekt 2">
            <a:extLst>
              <a:ext uri="{FF2B5EF4-FFF2-40B4-BE49-F238E27FC236}">
                <a16:creationId xmlns:a16="http://schemas.microsoft.com/office/drawing/2014/main" id="{700192C0-4365-454C-8884-462B011FA2C6}"/>
              </a:ext>
            </a:extLst>
          </p:cNvPr>
          <p:cNvPicPr/>
          <p:nvPr/>
        </p:nvPicPr>
        <p:blipFill>
          <a:blip r:embed="rId2"/>
          <a:stretch>
            <a:fillRect/>
          </a:stretch>
        </p:blipFill>
        <p:spPr>
          <a:xfrm>
            <a:off x="1524000" y="1210922"/>
            <a:ext cx="9262188" cy="5647078"/>
          </a:xfrm>
          <a:prstGeom prst="rect">
            <a:avLst/>
          </a:prstGeom>
        </p:spPr>
      </p:pic>
    </p:spTree>
    <p:extLst>
      <p:ext uri="{BB962C8B-B14F-4D97-AF65-F5344CB8AC3E}">
        <p14:creationId xmlns:p14="http://schemas.microsoft.com/office/powerpoint/2010/main" val="393437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79115D-1C65-4AEA-AE1F-C02A23FEA44D}"/>
              </a:ext>
            </a:extLst>
          </p:cNvPr>
          <p:cNvSpPr>
            <a:spLocks noGrp="1"/>
          </p:cNvSpPr>
          <p:nvPr>
            <p:ph type="ctrTitle"/>
          </p:nvPr>
        </p:nvSpPr>
        <p:spPr/>
        <p:txBody>
          <a:bodyPr/>
          <a:lstStyle/>
          <a:p>
            <a:endParaRPr lang="sv-SE" dirty="0"/>
          </a:p>
        </p:txBody>
      </p:sp>
      <p:pic>
        <p:nvPicPr>
          <p:cNvPr id="3" name="Bildobjekt 2">
            <a:extLst>
              <a:ext uri="{FF2B5EF4-FFF2-40B4-BE49-F238E27FC236}">
                <a16:creationId xmlns:a16="http://schemas.microsoft.com/office/drawing/2014/main" id="{C4EC2D10-8BA5-4025-8640-AC7ABBD8399C}"/>
              </a:ext>
            </a:extLst>
          </p:cNvPr>
          <p:cNvPicPr/>
          <p:nvPr/>
        </p:nvPicPr>
        <p:blipFill>
          <a:blip r:embed="rId2"/>
          <a:stretch>
            <a:fillRect/>
          </a:stretch>
        </p:blipFill>
        <p:spPr>
          <a:xfrm>
            <a:off x="1524000" y="1210922"/>
            <a:ext cx="9144000" cy="5647078"/>
          </a:xfrm>
          <a:prstGeom prst="rect">
            <a:avLst/>
          </a:prstGeom>
        </p:spPr>
      </p:pic>
    </p:spTree>
    <p:extLst>
      <p:ext uri="{BB962C8B-B14F-4D97-AF65-F5344CB8AC3E}">
        <p14:creationId xmlns:p14="http://schemas.microsoft.com/office/powerpoint/2010/main" val="31773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23377E-66C9-4AD2-9E5D-A93131A68FB7}"/>
              </a:ext>
            </a:extLst>
          </p:cNvPr>
          <p:cNvSpPr>
            <a:spLocks noGrp="1"/>
          </p:cNvSpPr>
          <p:nvPr>
            <p:ph type="ctrTitle"/>
          </p:nvPr>
        </p:nvSpPr>
        <p:spPr/>
        <p:txBody>
          <a:bodyPr/>
          <a:lstStyle/>
          <a:p>
            <a:endParaRPr lang="sv-SE" dirty="0"/>
          </a:p>
        </p:txBody>
      </p:sp>
      <p:pic>
        <p:nvPicPr>
          <p:cNvPr id="3" name="Bildobjekt 2">
            <a:extLst>
              <a:ext uri="{FF2B5EF4-FFF2-40B4-BE49-F238E27FC236}">
                <a16:creationId xmlns:a16="http://schemas.microsoft.com/office/drawing/2014/main" id="{66B290B4-0B20-4C91-97C4-321BEFCA5861}"/>
              </a:ext>
            </a:extLst>
          </p:cNvPr>
          <p:cNvPicPr/>
          <p:nvPr/>
        </p:nvPicPr>
        <p:blipFill>
          <a:blip r:embed="rId2"/>
          <a:stretch>
            <a:fillRect/>
          </a:stretch>
        </p:blipFill>
        <p:spPr>
          <a:xfrm>
            <a:off x="1524000" y="1210922"/>
            <a:ext cx="9144000" cy="5647078"/>
          </a:xfrm>
          <a:prstGeom prst="rect">
            <a:avLst/>
          </a:prstGeom>
        </p:spPr>
      </p:pic>
    </p:spTree>
    <p:extLst>
      <p:ext uri="{BB962C8B-B14F-4D97-AF65-F5344CB8AC3E}">
        <p14:creationId xmlns:p14="http://schemas.microsoft.com/office/powerpoint/2010/main" val="253721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644B21-6295-42E6-B7C0-7A7FF74C7AFE}"/>
              </a:ext>
            </a:extLst>
          </p:cNvPr>
          <p:cNvSpPr>
            <a:spLocks noGrp="1"/>
          </p:cNvSpPr>
          <p:nvPr>
            <p:ph type="ctrTitle"/>
          </p:nvPr>
        </p:nvSpPr>
        <p:spPr/>
        <p:txBody>
          <a:bodyPr/>
          <a:lstStyle/>
          <a:p>
            <a:endParaRPr lang="sv-SE"/>
          </a:p>
        </p:txBody>
      </p:sp>
      <p:pic>
        <p:nvPicPr>
          <p:cNvPr id="3" name="Bildobjekt 2">
            <a:extLst>
              <a:ext uri="{FF2B5EF4-FFF2-40B4-BE49-F238E27FC236}">
                <a16:creationId xmlns:a16="http://schemas.microsoft.com/office/drawing/2014/main" id="{47888ABB-8B01-45FF-93C3-929DE88A3AF3}"/>
              </a:ext>
            </a:extLst>
          </p:cNvPr>
          <p:cNvPicPr/>
          <p:nvPr/>
        </p:nvPicPr>
        <p:blipFill>
          <a:blip r:embed="rId2"/>
          <a:stretch>
            <a:fillRect/>
          </a:stretch>
        </p:blipFill>
        <p:spPr>
          <a:xfrm>
            <a:off x="1524000" y="1210922"/>
            <a:ext cx="9271518" cy="5647078"/>
          </a:xfrm>
          <a:prstGeom prst="rect">
            <a:avLst/>
          </a:prstGeom>
        </p:spPr>
      </p:pic>
    </p:spTree>
    <p:extLst>
      <p:ext uri="{BB962C8B-B14F-4D97-AF65-F5344CB8AC3E}">
        <p14:creationId xmlns:p14="http://schemas.microsoft.com/office/powerpoint/2010/main" val="53789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08C308-235C-4753-A003-06FA49AEDC87}"/>
              </a:ext>
            </a:extLst>
          </p:cNvPr>
          <p:cNvSpPr>
            <a:spLocks noGrp="1"/>
          </p:cNvSpPr>
          <p:nvPr>
            <p:ph type="title"/>
          </p:nvPr>
        </p:nvSpPr>
        <p:spPr/>
        <p:txBody>
          <a:bodyPr/>
          <a:lstStyle/>
          <a:p>
            <a:r>
              <a:rPr lang="sv-SE" dirty="0"/>
              <a:t>Instruktion och översikt </a:t>
            </a:r>
            <a:r>
              <a:rPr lang="sv-SE"/>
              <a:t>användbara koder m.m.</a:t>
            </a:r>
            <a:endParaRPr lang="sv-SE" dirty="0"/>
          </a:p>
        </p:txBody>
      </p:sp>
      <p:sp>
        <p:nvSpPr>
          <p:cNvPr id="3" name="Platshållare för innehåll 2">
            <a:extLst>
              <a:ext uri="{FF2B5EF4-FFF2-40B4-BE49-F238E27FC236}">
                <a16:creationId xmlns:a16="http://schemas.microsoft.com/office/drawing/2014/main" id="{9052216C-C733-4C22-B357-CCDFD202FB96}"/>
              </a:ext>
            </a:extLst>
          </p:cNvPr>
          <p:cNvSpPr>
            <a:spLocks noGrp="1"/>
          </p:cNvSpPr>
          <p:nvPr>
            <p:ph idx="10"/>
          </p:nvPr>
        </p:nvSpPr>
        <p:spPr/>
        <p:txBody>
          <a:bodyPr/>
          <a:lstStyle/>
          <a:p>
            <a:r>
              <a:rPr lang="sv-SE" dirty="0"/>
              <a:t>Vårdgaranti i primärvården, registrering i Cosmic, </a:t>
            </a:r>
            <a:r>
              <a:rPr lang="sv-SE" i="1" dirty="0"/>
              <a:t>dok.nr 45 635</a:t>
            </a:r>
            <a:r>
              <a:rPr lang="sv-SE" dirty="0"/>
              <a:t>,</a:t>
            </a:r>
          </a:p>
          <a:p>
            <a:r>
              <a:rPr lang="sv-SE" dirty="0"/>
              <a:t>Diagnosregistrering – Yrkesneutral diagnosregistrering i Region Västmanland,</a:t>
            </a:r>
            <a:r>
              <a:rPr lang="sv-SE" i="1" dirty="0"/>
              <a:t> dok.nr: 45590</a:t>
            </a:r>
            <a:endParaRPr lang="sv-SE" dirty="0"/>
          </a:p>
          <a:p>
            <a:pPr marL="0" indent="0">
              <a:buNone/>
            </a:pPr>
            <a:endParaRPr lang="sv-SE" dirty="0"/>
          </a:p>
          <a:p>
            <a:pPr marL="0" indent="0">
              <a:buNone/>
            </a:pPr>
            <a:endParaRPr lang="sv-SE" dirty="0"/>
          </a:p>
          <a:p>
            <a:endParaRPr lang="sv-SE" dirty="0"/>
          </a:p>
        </p:txBody>
      </p:sp>
    </p:spTree>
    <p:extLst>
      <p:ext uri="{BB962C8B-B14F-4D97-AF65-F5344CB8AC3E}">
        <p14:creationId xmlns:p14="http://schemas.microsoft.com/office/powerpoint/2010/main" val="252422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03D271-0A13-4467-8727-49CFD693A2C3}"/>
              </a:ext>
            </a:extLst>
          </p:cNvPr>
          <p:cNvSpPr>
            <a:spLocks noGrp="1"/>
          </p:cNvSpPr>
          <p:nvPr>
            <p:ph type="title"/>
          </p:nvPr>
        </p:nvSpPr>
        <p:spPr>
          <a:xfrm>
            <a:off x="1996069" y="1298652"/>
            <a:ext cx="8162692" cy="501573"/>
          </a:xfrm>
        </p:spPr>
        <p:txBody>
          <a:bodyPr>
            <a:normAutofit fontScale="90000"/>
          </a:bodyPr>
          <a:lstStyle/>
          <a:p>
            <a:r>
              <a:rPr lang="sv-SE" dirty="0"/>
              <a:t>Utvidgad modell för uppföljning av primärvård</a:t>
            </a:r>
          </a:p>
        </p:txBody>
      </p:sp>
      <p:sp>
        <p:nvSpPr>
          <p:cNvPr id="3" name="Platshållare för innehåll 2">
            <a:extLst>
              <a:ext uri="{FF2B5EF4-FFF2-40B4-BE49-F238E27FC236}">
                <a16:creationId xmlns:a16="http://schemas.microsoft.com/office/drawing/2014/main" id="{70224A95-0D7F-4CF3-8582-2786B879A218}"/>
              </a:ext>
            </a:extLst>
          </p:cNvPr>
          <p:cNvSpPr>
            <a:spLocks noGrp="1"/>
          </p:cNvSpPr>
          <p:nvPr>
            <p:ph idx="1"/>
          </p:nvPr>
        </p:nvSpPr>
        <p:spPr>
          <a:xfrm>
            <a:off x="1996069" y="2001837"/>
            <a:ext cx="8162692" cy="4465638"/>
          </a:xfrm>
        </p:spPr>
        <p:txBody>
          <a:bodyPr/>
          <a:lstStyle/>
          <a:p>
            <a:pPr marL="0" indent="0">
              <a:buNone/>
            </a:pPr>
            <a:r>
              <a:rPr lang="sv-SE" dirty="0"/>
              <a:t>Filen med data kring förstärkt vårdgaranti innehåller en mängd annan data om vårdcentralerna. Den skickas automatiskt till </a:t>
            </a:r>
            <a:r>
              <a:rPr lang="sv-SE" dirty="0" err="1"/>
              <a:t>SKL´s</a:t>
            </a:r>
            <a:r>
              <a:rPr lang="sv-SE" dirty="0"/>
              <a:t> databas </a:t>
            </a:r>
            <a:r>
              <a:rPr lang="sv-SE" dirty="0">
                <a:hlinkClick r:id="rId3"/>
              </a:rPr>
              <a:t>www.vantetider.se</a:t>
            </a:r>
            <a:r>
              <a:rPr lang="sv-SE" dirty="0"/>
              <a:t> i slutet av varje månad för produktionen föregående månad.</a:t>
            </a:r>
          </a:p>
          <a:p>
            <a:r>
              <a:rPr lang="sv-SE" dirty="0"/>
              <a:t>Administrativa data, region, enhet, ägarform, listning, verksamhetskoder, bokningssätt, klockslag t.ex. för bokning av öppenvårdskontakten, vårdgarantipatient, medicinskt måldatum, </a:t>
            </a:r>
          </a:p>
          <a:p>
            <a:r>
              <a:rPr lang="sv-SE" dirty="0"/>
              <a:t>Uppgifter om diagnos och åtgärder samt yttre orsak</a:t>
            </a:r>
          </a:p>
          <a:p>
            <a:r>
              <a:rPr lang="sv-SE" dirty="0"/>
              <a:t>Uppgifter om remittering, bokningssätt</a:t>
            </a:r>
          </a:p>
          <a:p>
            <a:r>
              <a:rPr lang="sv-SE" dirty="0"/>
              <a:t>Yrkesgrupp</a:t>
            </a:r>
          </a:p>
          <a:p>
            <a:r>
              <a:rPr lang="sv-SE" dirty="0"/>
              <a:t>Data om kön och ålder.</a:t>
            </a:r>
          </a:p>
          <a:p>
            <a:pPr marL="0" indent="0">
              <a:buNone/>
            </a:pPr>
            <a:r>
              <a:rPr lang="sv-SE" dirty="0"/>
              <a:t>All data fångas främst i Cosmic men även från andra system</a:t>
            </a:r>
          </a:p>
        </p:txBody>
      </p:sp>
    </p:spTree>
    <p:extLst>
      <p:ext uri="{BB962C8B-B14F-4D97-AF65-F5344CB8AC3E}">
        <p14:creationId xmlns:p14="http://schemas.microsoft.com/office/powerpoint/2010/main" val="272498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D9D0BD-E3C4-4749-B6F4-CF3E2B3A0538}"/>
              </a:ext>
            </a:extLst>
          </p:cNvPr>
          <p:cNvSpPr>
            <a:spLocks noGrp="1"/>
          </p:cNvSpPr>
          <p:nvPr>
            <p:ph type="title"/>
          </p:nvPr>
        </p:nvSpPr>
        <p:spPr/>
        <p:txBody>
          <a:bodyPr/>
          <a:lstStyle/>
          <a:p>
            <a:r>
              <a:rPr lang="sv-SE" dirty="0"/>
              <a:t>Mer information och utbildningsmaterial</a:t>
            </a:r>
          </a:p>
        </p:txBody>
      </p:sp>
      <p:sp>
        <p:nvSpPr>
          <p:cNvPr id="3" name="Platshållare för innehåll 2">
            <a:extLst>
              <a:ext uri="{FF2B5EF4-FFF2-40B4-BE49-F238E27FC236}">
                <a16:creationId xmlns:a16="http://schemas.microsoft.com/office/drawing/2014/main" id="{7F820CAC-BFA1-46A9-9A71-D904334E98E0}"/>
              </a:ext>
            </a:extLst>
          </p:cNvPr>
          <p:cNvSpPr>
            <a:spLocks noGrp="1"/>
          </p:cNvSpPr>
          <p:nvPr>
            <p:ph idx="1"/>
          </p:nvPr>
        </p:nvSpPr>
        <p:spPr/>
        <p:txBody>
          <a:bodyPr/>
          <a:lstStyle/>
          <a:p>
            <a:r>
              <a:rPr lang="sv-SE" dirty="0">
                <a:hlinkClick r:id="rId2"/>
              </a:rPr>
              <a:t>Vårdgivarwebben</a:t>
            </a:r>
            <a:endParaRPr lang="sv-SE" dirty="0"/>
          </a:p>
          <a:p>
            <a:pPr marL="0" indent="0">
              <a:buNone/>
            </a:pPr>
            <a:endParaRPr lang="sv-SE" dirty="0"/>
          </a:p>
          <a:p>
            <a:r>
              <a:rPr lang="sv-SE" dirty="0">
                <a:hlinkClick r:id="rId3"/>
              </a:rPr>
              <a:t>https://regionvastmanland.se/vardgivare/avtal-och-uppdrag/primarvarden/forstarkt-vardgaranti-och-utvidgad-uppfoljningsmodell/</a:t>
            </a:r>
            <a:endParaRPr lang="sv-SE" dirty="0"/>
          </a:p>
          <a:p>
            <a:pPr marL="0" indent="0">
              <a:buNone/>
            </a:pPr>
            <a:endParaRPr lang="sv-SE" dirty="0"/>
          </a:p>
        </p:txBody>
      </p:sp>
    </p:spTree>
    <p:extLst>
      <p:ext uri="{BB962C8B-B14F-4D97-AF65-F5344CB8AC3E}">
        <p14:creationId xmlns:p14="http://schemas.microsoft.com/office/powerpoint/2010/main" val="291529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428A0E-C43C-428B-AD6B-02E30397A1CC}"/>
              </a:ext>
            </a:extLst>
          </p:cNvPr>
          <p:cNvSpPr>
            <a:spLocks noGrp="1"/>
          </p:cNvSpPr>
          <p:nvPr>
            <p:ph type="title"/>
          </p:nvPr>
        </p:nvSpPr>
        <p:spPr>
          <a:xfrm>
            <a:off x="1995604" y="1438276"/>
            <a:ext cx="8162692" cy="543514"/>
          </a:xfrm>
        </p:spPr>
        <p:txBody>
          <a:bodyPr>
            <a:normAutofit/>
          </a:bodyPr>
          <a:lstStyle/>
          <a:p>
            <a:r>
              <a:rPr lang="sv-SE" dirty="0"/>
              <a:t>Besök i primärvården</a:t>
            </a:r>
          </a:p>
        </p:txBody>
      </p:sp>
      <p:pic>
        <p:nvPicPr>
          <p:cNvPr id="4" name="Platshållare för innehåll 3">
            <a:extLst>
              <a:ext uri="{FF2B5EF4-FFF2-40B4-BE49-F238E27FC236}">
                <a16:creationId xmlns:a16="http://schemas.microsoft.com/office/drawing/2014/main" id="{A74421A7-193F-45C5-BAEC-7CD839163DF1}"/>
              </a:ext>
            </a:extLst>
          </p:cNvPr>
          <p:cNvPicPr>
            <a:picLocks noGrp="1" noChangeAspect="1"/>
          </p:cNvPicPr>
          <p:nvPr>
            <p:ph idx="1"/>
          </p:nvPr>
        </p:nvPicPr>
        <p:blipFill rotWithShape="1">
          <a:blip r:embed="rId3"/>
          <a:srcRect l="3725" t="13297" r="19174" b="22207"/>
          <a:stretch/>
        </p:blipFill>
        <p:spPr>
          <a:xfrm>
            <a:off x="2717130" y="2628151"/>
            <a:ext cx="6719641" cy="3728949"/>
          </a:xfrm>
          <a:prstGeom prst="rect">
            <a:avLst/>
          </a:prstGeom>
        </p:spPr>
      </p:pic>
    </p:spTree>
    <p:extLst>
      <p:ext uri="{BB962C8B-B14F-4D97-AF65-F5344CB8AC3E}">
        <p14:creationId xmlns:p14="http://schemas.microsoft.com/office/powerpoint/2010/main" val="95826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2235B1-14C5-4049-A48A-C6E4370A7FA0}"/>
              </a:ext>
            </a:extLst>
          </p:cNvPr>
          <p:cNvSpPr>
            <a:spLocks noGrp="1"/>
          </p:cNvSpPr>
          <p:nvPr>
            <p:ph type="title"/>
          </p:nvPr>
        </p:nvSpPr>
        <p:spPr/>
        <p:txBody>
          <a:bodyPr/>
          <a:lstStyle/>
          <a:p>
            <a:r>
              <a:rPr lang="sv-SE" dirty="0"/>
              <a:t>Veta mer!</a:t>
            </a:r>
          </a:p>
        </p:txBody>
      </p:sp>
      <p:sp>
        <p:nvSpPr>
          <p:cNvPr id="3" name="Platshållare för innehåll 2">
            <a:extLst>
              <a:ext uri="{FF2B5EF4-FFF2-40B4-BE49-F238E27FC236}">
                <a16:creationId xmlns:a16="http://schemas.microsoft.com/office/drawing/2014/main" id="{24E91A61-6E56-4C1E-AD5E-711B74CEE469}"/>
              </a:ext>
            </a:extLst>
          </p:cNvPr>
          <p:cNvSpPr>
            <a:spLocks noGrp="1"/>
          </p:cNvSpPr>
          <p:nvPr>
            <p:ph idx="1"/>
          </p:nvPr>
        </p:nvSpPr>
        <p:spPr/>
        <p:txBody>
          <a:bodyPr/>
          <a:lstStyle/>
          <a:p>
            <a:r>
              <a:rPr lang="sv-SE" dirty="0"/>
              <a:t>Vårdgaranti i primärvården, </a:t>
            </a:r>
            <a:r>
              <a:rPr lang="sv-SE" i="1" dirty="0"/>
              <a:t>dok.nr 45 635</a:t>
            </a:r>
            <a:r>
              <a:rPr lang="sv-SE" dirty="0"/>
              <a:t>, snart publicerad</a:t>
            </a:r>
          </a:p>
          <a:p>
            <a:r>
              <a:rPr lang="sv-SE" dirty="0"/>
              <a:t>Diagnosregistrering – Yrkesneutral diagnosregistrering i Region Västmanland,</a:t>
            </a:r>
            <a:r>
              <a:rPr lang="sv-SE" i="1" dirty="0"/>
              <a:t> dok.nr: 45590</a:t>
            </a:r>
          </a:p>
          <a:p>
            <a:endParaRPr lang="sv-SE" dirty="0"/>
          </a:p>
          <a:p>
            <a:pPr marL="0" indent="0">
              <a:buNone/>
            </a:pPr>
            <a:endParaRPr lang="sv-SE" i="1" dirty="0"/>
          </a:p>
          <a:p>
            <a:pPr marL="0" indent="0">
              <a:buNone/>
            </a:pPr>
            <a:endParaRPr lang="sv-SE" i="1"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302289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83FDF6-A076-4F41-AAC4-ADB1C04C1B70}"/>
              </a:ext>
            </a:extLst>
          </p:cNvPr>
          <p:cNvSpPr>
            <a:spLocks noGrp="1"/>
          </p:cNvSpPr>
          <p:nvPr>
            <p:ph type="title"/>
          </p:nvPr>
        </p:nvSpPr>
        <p:spPr>
          <a:xfrm>
            <a:off x="1272746" y="1393902"/>
            <a:ext cx="8886015" cy="1022738"/>
          </a:xfrm>
        </p:spPr>
        <p:txBody>
          <a:bodyPr/>
          <a:lstStyle/>
          <a:p>
            <a:r>
              <a:rPr lang="sv-SE" dirty="0"/>
              <a:t>Analysverktyget </a:t>
            </a:r>
            <a:r>
              <a:rPr lang="sv-SE" dirty="0" err="1"/>
              <a:t>QlikView</a:t>
            </a:r>
            <a:r>
              <a:rPr lang="sv-SE" dirty="0"/>
              <a:t>, www.vantetider.se</a:t>
            </a:r>
          </a:p>
        </p:txBody>
      </p:sp>
      <p:sp>
        <p:nvSpPr>
          <p:cNvPr id="3" name="Platshållare för innehåll 2">
            <a:extLst>
              <a:ext uri="{FF2B5EF4-FFF2-40B4-BE49-F238E27FC236}">
                <a16:creationId xmlns:a16="http://schemas.microsoft.com/office/drawing/2014/main" id="{802E5107-7C21-46FA-9A04-F26C65162B35}"/>
              </a:ext>
            </a:extLst>
          </p:cNvPr>
          <p:cNvSpPr>
            <a:spLocks noGrp="1"/>
          </p:cNvSpPr>
          <p:nvPr>
            <p:ph idx="1"/>
          </p:nvPr>
        </p:nvSpPr>
        <p:spPr>
          <a:xfrm>
            <a:off x="1996069" y="2960448"/>
            <a:ext cx="8162692" cy="2852523"/>
          </a:xfrm>
        </p:spPr>
        <p:txBody>
          <a:bodyPr/>
          <a:lstStyle/>
          <a:p>
            <a:pPr marL="0" indent="0">
              <a:buNone/>
            </a:pPr>
            <a:r>
              <a:rPr lang="sv-SE" dirty="0"/>
              <a:t>Utdatasystem för mätningen av tillgänglighet och data för den utvidgade uppföljningsmodellen i primärvården.</a:t>
            </a:r>
          </a:p>
          <a:p>
            <a:r>
              <a:rPr lang="sv-SE" dirty="0"/>
              <a:t>Alla vårdcentraler kommer att få tillgång till sina egna uppgifter, vi rapporter som skickas ut.</a:t>
            </a:r>
          </a:p>
        </p:txBody>
      </p:sp>
    </p:spTree>
    <p:extLst>
      <p:ext uri="{BB962C8B-B14F-4D97-AF65-F5344CB8AC3E}">
        <p14:creationId xmlns:p14="http://schemas.microsoft.com/office/powerpoint/2010/main" val="71767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29D5823-19AA-46E5-90C4-59F0C8C5498F}"/>
              </a:ext>
            </a:extLst>
          </p:cNvPr>
          <p:cNvPicPr>
            <a:picLocks noChangeAspect="1"/>
          </p:cNvPicPr>
          <p:nvPr/>
        </p:nvPicPr>
        <p:blipFill>
          <a:blip r:embed="rId2"/>
          <a:stretch>
            <a:fillRect/>
          </a:stretch>
        </p:blipFill>
        <p:spPr>
          <a:xfrm>
            <a:off x="1170039" y="1299739"/>
            <a:ext cx="10084664" cy="5425525"/>
          </a:xfrm>
          <a:prstGeom prst="rect">
            <a:avLst/>
          </a:prstGeom>
        </p:spPr>
      </p:pic>
    </p:spTree>
    <p:extLst>
      <p:ext uri="{BB962C8B-B14F-4D97-AF65-F5344CB8AC3E}">
        <p14:creationId xmlns:p14="http://schemas.microsoft.com/office/powerpoint/2010/main" val="1669006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0737C-083E-447D-A308-E852AC7C16C8}"/>
              </a:ext>
            </a:extLst>
          </p:cNvPr>
          <p:cNvSpPr>
            <a:spLocks noGrp="1"/>
          </p:cNvSpPr>
          <p:nvPr>
            <p:ph type="title"/>
          </p:nvPr>
        </p:nvSpPr>
        <p:spPr/>
        <p:txBody>
          <a:bodyPr/>
          <a:lstStyle/>
          <a:p>
            <a:r>
              <a:rPr lang="sv-SE" dirty="0"/>
              <a:t>Besök totalt jan 2019, fysioterapeut</a:t>
            </a:r>
          </a:p>
        </p:txBody>
      </p:sp>
      <p:pic>
        <p:nvPicPr>
          <p:cNvPr id="5" name="Platshållare för innehåll 4">
            <a:extLst>
              <a:ext uri="{FF2B5EF4-FFF2-40B4-BE49-F238E27FC236}">
                <a16:creationId xmlns:a16="http://schemas.microsoft.com/office/drawing/2014/main" id="{43206528-DF7E-4CAA-A44B-575BCDC0D107}"/>
              </a:ext>
            </a:extLst>
          </p:cNvPr>
          <p:cNvPicPr>
            <a:picLocks noGrp="1" noChangeAspect="1"/>
          </p:cNvPicPr>
          <p:nvPr>
            <p:ph idx="1"/>
          </p:nvPr>
        </p:nvPicPr>
        <p:blipFill>
          <a:blip r:embed="rId2"/>
          <a:stretch>
            <a:fillRect/>
          </a:stretch>
        </p:blipFill>
        <p:spPr>
          <a:xfrm>
            <a:off x="1191012" y="3018504"/>
            <a:ext cx="8405119" cy="1134294"/>
          </a:xfrm>
          <a:prstGeom prst="rect">
            <a:avLst/>
          </a:prstGeom>
        </p:spPr>
      </p:pic>
    </p:spTree>
    <p:extLst>
      <p:ext uri="{BB962C8B-B14F-4D97-AF65-F5344CB8AC3E}">
        <p14:creationId xmlns:p14="http://schemas.microsoft.com/office/powerpoint/2010/main" val="274910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E371963-3EE8-4A77-8FB7-2A2B3216A7A1}"/>
              </a:ext>
            </a:extLst>
          </p:cNvPr>
          <p:cNvPicPr>
            <a:picLocks noChangeAspect="1"/>
          </p:cNvPicPr>
          <p:nvPr/>
        </p:nvPicPr>
        <p:blipFill>
          <a:blip r:embed="rId2"/>
          <a:stretch>
            <a:fillRect/>
          </a:stretch>
        </p:blipFill>
        <p:spPr>
          <a:xfrm>
            <a:off x="223306" y="3052762"/>
            <a:ext cx="11068582" cy="801483"/>
          </a:xfrm>
          <a:prstGeom prst="rect">
            <a:avLst/>
          </a:prstGeom>
        </p:spPr>
      </p:pic>
    </p:spTree>
    <p:extLst>
      <p:ext uri="{BB962C8B-B14F-4D97-AF65-F5344CB8AC3E}">
        <p14:creationId xmlns:p14="http://schemas.microsoft.com/office/powerpoint/2010/main" val="3969143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44FDF86-6C6D-41C7-8909-93ACE01ED7A4}"/>
              </a:ext>
            </a:extLst>
          </p:cNvPr>
          <p:cNvPicPr>
            <a:picLocks noChangeAspect="1"/>
          </p:cNvPicPr>
          <p:nvPr/>
        </p:nvPicPr>
        <p:blipFill>
          <a:blip r:embed="rId3"/>
          <a:stretch>
            <a:fillRect/>
          </a:stretch>
        </p:blipFill>
        <p:spPr>
          <a:xfrm>
            <a:off x="668594" y="1218183"/>
            <a:ext cx="10481187" cy="5639817"/>
          </a:xfrm>
          <a:prstGeom prst="rect">
            <a:avLst/>
          </a:prstGeom>
        </p:spPr>
      </p:pic>
    </p:spTree>
    <p:extLst>
      <p:ext uri="{BB962C8B-B14F-4D97-AF65-F5344CB8AC3E}">
        <p14:creationId xmlns:p14="http://schemas.microsoft.com/office/powerpoint/2010/main" val="103874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35D0BC2-D3AB-4B78-AD78-66E87E16CB0F}"/>
              </a:ext>
            </a:extLst>
          </p:cNvPr>
          <p:cNvPicPr>
            <a:picLocks noChangeAspect="1"/>
          </p:cNvPicPr>
          <p:nvPr/>
        </p:nvPicPr>
        <p:blipFill>
          <a:blip r:embed="rId2"/>
          <a:stretch>
            <a:fillRect/>
          </a:stretch>
        </p:blipFill>
        <p:spPr>
          <a:xfrm>
            <a:off x="1046521" y="2418582"/>
            <a:ext cx="9751958" cy="1258683"/>
          </a:xfrm>
          <a:prstGeom prst="rect">
            <a:avLst/>
          </a:prstGeom>
        </p:spPr>
      </p:pic>
    </p:spTree>
    <p:extLst>
      <p:ext uri="{BB962C8B-B14F-4D97-AF65-F5344CB8AC3E}">
        <p14:creationId xmlns:p14="http://schemas.microsoft.com/office/powerpoint/2010/main" val="3149372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14B12-52A6-408C-A971-114D8086BC22}"/>
              </a:ext>
            </a:extLst>
          </p:cNvPr>
          <p:cNvSpPr>
            <a:spLocks noGrp="1"/>
          </p:cNvSpPr>
          <p:nvPr>
            <p:ph type="title"/>
          </p:nvPr>
        </p:nvSpPr>
        <p:spPr/>
        <p:txBody>
          <a:bodyPr>
            <a:normAutofit/>
          </a:bodyPr>
          <a:lstStyle/>
          <a:p>
            <a:pPr marL="0" indent="0"/>
            <a:r>
              <a:rPr lang="sv-SE" dirty="0"/>
              <a:t>Stöd och utbildning</a:t>
            </a:r>
          </a:p>
        </p:txBody>
      </p:sp>
      <p:sp>
        <p:nvSpPr>
          <p:cNvPr id="3" name="Platshållare för innehåll 2">
            <a:extLst>
              <a:ext uri="{FF2B5EF4-FFF2-40B4-BE49-F238E27FC236}">
                <a16:creationId xmlns:a16="http://schemas.microsoft.com/office/drawing/2014/main" id="{C0F501DE-179F-45AE-9819-52936B75032C}"/>
              </a:ext>
            </a:extLst>
          </p:cNvPr>
          <p:cNvSpPr>
            <a:spLocks noGrp="1"/>
          </p:cNvSpPr>
          <p:nvPr>
            <p:ph idx="1"/>
          </p:nvPr>
        </p:nvSpPr>
        <p:spPr/>
        <p:txBody>
          <a:bodyPr/>
          <a:lstStyle/>
          <a:p>
            <a:pPr>
              <a:buFont typeface="Arial" panose="020B0604020202020204" pitchFamily="34" charset="0"/>
              <a:buChar char="•"/>
            </a:pPr>
            <a:r>
              <a:rPr lang="sv-SE" dirty="0"/>
              <a:t>Information-och utbildningstillfällen</a:t>
            </a:r>
          </a:p>
          <a:p>
            <a:pPr>
              <a:buFont typeface="Arial" panose="020B0604020202020204" pitchFamily="34" charset="0"/>
              <a:buChar char="•"/>
            </a:pPr>
            <a:r>
              <a:rPr lang="sv-SE" dirty="0"/>
              <a:t>Instruktion, snart publicerad</a:t>
            </a:r>
          </a:p>
          <a:p>
            <a:pPr>
              <a:buFont typeface="Arial" panose="020B0604020202020204" pitchFamily="34" charset="0"/>
              <a:buChar char="•"/>
            </a:pPr>
            <a:r>
              <a:rPr lang="sv-SE" dirty="0"/>
              <a:t>Support för frågor</a:t>
            </a:r>
          </a:p>
          <a:p>
            <a:pPr>
              <a:buFont typeface="Arial" panose="020B0604020202020204" pitchFamily="34" charset="0"/>
              <a:buChar char="•"/>
            </a:pPr>
            <a:r>
              <a:rPr lang="sv-SE" dirty="0"/>
              <a:t>Vid behov komma ut till vårdcentraler</a:t>
            </a:r>
          </a:p>
          <a:p>
            <a:pPr marL="0" indent="0">
              <a:buNone/>
            </a:pPr>
            <a:endParaRPr lang="sv-SE" dirty="0"/>
          </a:p>
        </p:txBody>
      </p:sp>
    </p:spTree>
    <p:extLst>
      <p:ext uri="{BB962C8B-B14F-4D97-AF65-F5344CB8AC3E}">
        <p14:creationId xmlns:p14="http://schemas.microsoft.com/office/powerpoint/2010/main" val="136972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7C6C95-0CFA-4BCF-A528-FCB7F3E34B03}"/>
              </a:ext>
            </a:extLst>
          </p:cNvPr>
          <p:cNvSpPr>
            <a:spLocks noGrp="1"/>
          </p:cNvSpPr>
          <p:nvPr>
            <p:ph type="title"/>
          </p:nvPr>
        </p:nvSpPr>
        <p:spPr/>
        <p:txBody>
          <a:bodyPr/>
          <a:lstStyle/>
          <a:p>
            <a:r>
              <a:rPr lang="sv-SE" dirty="0"/>
              <a:t>Frågor</a:t>
            </a:r>
          </a:p>
        </p:txBody>
      </p:sp>
      <p:pic>
        <p:nvPicPr>
          <p:cNvPr id="11" name="Platshållare för innehåll 10">
            <a:extLst>
              <a:ext uri="{FF2B5EF4-FFF2-40B4-BE49-F238E27FC236}">
                <a16:creationId xmlns:a16="http://schemas.microsoft.com/office/drawing/2014/main" id="{E1B10B30-566D-498B-8C96-22730971516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90988" y="2506663"/>
            <a:ext cx="3971925" cy="3971925"/>
          </a:xfrm>
        </p:spPr>
      </p:pic>
    </p:spTree>
    <p:extLst>
      <p:ext uri="{BB962C8B-B14F-4D97-AF65-F5344CB8AC3E}">
        <p14:creationId xmlns:p14="http://schemas.microsoft.com/office/powerpoint/2010/main" val="276829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051035-795B-49D3-BA64-C0A1B0120C6C}"/>
              </a:ext>
            </a:extLst>
          </p:cNvPr>
          <p:cNvSpPr>
            <a:spLocks noGrp="1"/>
          </p:cNvSpPr>
          <p:nvPr>
            <p:ph type="title"/>
          </p:nvPr>
        </p:nvSpPr>
        <p:spPr>
          <a:xfrm>
            <a:off x="1996069" y="1393902"/>
            <a:ext cx="8162692" cy="708275"/>
          </a:xfrm>
        </p:spPr>
        <p:txBody>
          <a:bodyPr/>
          <a:lstStyle/>
          <a:p>
            <a:r>
              <a:rPr lang="sv-SE" dirty="0"/>
              <a:t>Kontaktuppgifter</a:t>
            </a:r>
          </a:p>
        </p:txBody>
      </p:sp>
      <p:sp>
        <p:nvSpPr>
          <p:cNvPr id="3" name="Platshållare för innehåll 2">
            <a:extLst>
              <a:ext uri="{FF2B5EF4-FFF2-40B4-BE49-F238E27FC236}">
                <a16:creationId xmlns:a16="http://schemas.microsoft.com/office/drawing/2014/main" id="{7294B6BE-6AC6-4DB5-BDBF-0751E79DD38A}"/>
              </a:ext>
            </a:extLst>
          </p:cNvPr>
          <p:cNvSpPr>
            <a:spLocks noGrp="1"/>
          </p:cNvSpPr>
          <p:nvPr>
            <p:ph idx="1"/>
          </p:nvPr>
        </p:nvSpPr>
        <p:spPr/>
        <p:txBody>
          <a:bodyPr/>
          <a:lstStyle/>
          <a:p>
            <a:pPr marL="0" indent="0">
              <a:buNone/>
            </a:pPr>
            <a:r>
              <a:rPr lang="sv-SE" dirty="0"/>
              <a:t>Gunilla Corp, Vårdvalsenheten</a:t>
            </a:r>
          </a:p>
          <a:p>
            <a:pPr marL="0" indent="0">
              <a:buNone/>
            </a:pPr>
            <a:r>
              <a:rPr lang="sv-SE" dirty="0"/>
              <a:t>Telefon: 021-17 62 66  </a:t>
            </a:r>
          </a:p>
          <a:p>
            <a:pPr marL="0" indent="0">
              <a:buNone/>
            </a:pPr>
            <a:r>
              <a:rPr lang="sv-SE" dirty="0"/>
              <a:t>E-post: </a:t>
            </a:r>
            <a:r>
              <a:rPr lang="sv-SE" dirty="0">
                <a:hlinkClick r:id="rId3"/>
              </a:rPr>
              <a:t>gunilla.corp@regionvastmanland.se</a:t>
            </a:r>
            <a:endParaRPr lang="sv-SE" dirty="0"/>
          </a:p>
          <a:p>
            <a:pPr marL="0" indent="0">
              <a:buNone/>
            </a:pPr>
            <a:r>
              <a:rPr lang="sv-SE" dirty="0"/>
              <a:t>Ann Braneby, Vårdvalsenheten</a:t>
            </a:r>
          </a:p>
          <a:p>
            <a:pPr marL="0" indent="0">
              <a:buNone/>
            </a:pPr>
            <a:r>
              <a:rPr lang="sv-SE" dirty="0"/>
              <a:t>Telefon: 021-4818874</a:t>
            </a:r>
          </a:p>
          <a:p>
            <a:pPr marL="0" indent="0">
              <a:buNone/>
            </a:pPr>
            <a:r>
              <a:rPr lang="sv-SE" dirty="0"/>
              <a:t>E-post: </a:t>
            </a:r>
            <a:r>
              <a:rPr lang="sv-SE" dirty="0">
                <a:hlinkClick r:id="rId4"/>
              </a:rPr>
              <a:t>ann.braneby@regionvastmanland.se</a:t>
            </a:r>
            <a:endParaRPr lang="sv-SE" dirty="0"/>
          </a:p>
          <a:p>
            <a:endParaRPr lang="sv-SE" dirty="0"/>
          </a:p>
        </p:txBody>
      </p:sp>
    </p:spTree>
    <p:extLst>
      <p:ext uri="{BB962C8B-B14F-4D97-AF65-F5344CB8AC3E}">
        <p14:creationId xmlns:p14="http://schemas.microsoft.com/office/powerpoint/2010/main" val="403307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A84D06-CD34-406E-91C1-8760B72CBAD2}"/>
              </a:ext>
            </a:extLst>
          </p:cNvPr>
          <p:cNvSpPr>
            <a:spLocks noGrp="1"/>
          </p:cNvSpPr>
          <p:nvPr>
            <p:ph type="title"/>
          </p:nvPr>
        </p:nvSpPr>
        <p:spPr/>
        <p:txBody>
          <a:bodyPr/>
          <a:lstStyle/>
          <a:p>
            <a:r>
              <a:rPr lang="sv-SE" dirty="0"/>
              <a:t>Ändring i HSL (2017:30)</a:t>
            </a:r>
          </a:p>
        </p:txBody>
      </p:sp>
      <p:sp>
        <p:nvSpPr>
          <p:cNvPr id="3" name="Platshållare för innehåll 2">
            <a:extLst>
              <a:ext uri="{FF2B5EF4-FFF2-40B4-BE49-F238E27FC236}">
                <a16:creationId xmlns:a16="http://schemas.microsoft.com/office/drawing/2014/main" id="{75EFA956-C87E-459B-890C-647D4673483B}"/>
              </a:ext>
            </a:extLst>
          </p:cNvPr>
          <p:cNvSpPr>
            <a:spLocks noGrp="1"/>
          </p:cNvSpPr>
          <p:nvPr>
            <p:ph idx="1"/>
          </p:nvPr>
        </p:nvSpPr>
        <p:spPr/>
        <p:txBody>
          <a:bodyPr/>
          <a:lstStyle/>
          <a:p>
            <a:r>
              <a:rPr lang="sv-SE" dirty="0"/>
              <a:t>Landstinget ska erbjuda vårdgaranti åt den som omfattas av landstingets ansvar enligt 8 kap. 1 eller 2 §. Vårdgarantin ska innehålla en försäkran om att den enskilde inom viss tid får</a:t>
            </a:r>
            <a:br>
              <a:rPr lang="sv-SE" dirty="0"/>
            </a:br>
            <a:r>
              <a:rPr lang="sv-SE" dirty="0"/>
              <a:t>1. kontakt med primärvården,</a:t>
            </a:r>
            <a:br>
              <a:rPr lang="sv-SE" dirty="0"/>
            </a:br>
            <a:r>
              <a:rPr lang="sv-SE" dirty="0"/>
              <a:t>2. </a:t>
            </a:r>
            <a:r>
              <a:rPr lang="sv-SE" dirty="0">
                <a:solidFill>
                  <a:srgbClr val="FF0000"/>
                </a:solidFill>
              </a:rPr>
              <a:t>en medicinsk bedömning av läkare eller annan legitimerad hälso- och sjukvårdspersonal inom primärvården,</a:t>
            </a:r>
            <a:br>
              <a:rPr lang="sv-SE" dirty="0"/>
            </a:br>
            <a:r>
              <a:rPr lang="sv-SE" dirty="0"/>
              <a:t>3. besöka den specialiserade vården, och </a:t>
            </a:r>
            <a:br>
              <a:rPr lang="sv-SE" dirty="0"/>
            </a:br>
            <a:r>
              <a:rPr lang="sv-SE" dirty="0"/>
              <a:t>4. planerad vård. </a:t>
            </a:r>
            <a:r>
              <a:rPr lang="sv-SE" i="1" dirty="0"/>
              <a:t>Lag (2018:553)</a:t>
            </a:r>
            <a:r>
              <a:rPr lang="sv-SE" dirty="0"/>
              <a:t>.</a:t>
            </a:r>
          </a:p>
          <a:p>
            <a:pPr marL="0" indent="0">
              <a:buNone/>
            </a:pPr>
            <a:endParaRPr lang="sv-SE" dirty="0"/>
          </a:p>
          <a:p>
            <a:pPr marL="0" indent="0">
              <a:buNone/>
            </a:pPr>
            <a:r>
              <a:rPr lang="sv-SE" i="1" dirty="0"/>
              <a:t>Började gälla 2019-01-01</a:t>
            </a:r>
            <a:endParaRPr lang="sv-SE" dirty="0"/>
          </a:p>
        </p:txBody>
      </p:sp>
    </p:spTree>
    <p:extLst>
      <p:ext uri="{BB962C8B-B14F-4D97-AF65-F5344CB8AC3E}">
        <p14:creationId xmlns:p14="http://schemas.microsoft.com/office/powerpoint/2010/main" val="322407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1CDB97-6055-4205-A469-7F6E339BD253}"/>
              </a:ext>
            </a:extLst>
          </p:cNvPr>
          <p:cNvSpPr>
            <a:spLocks noGrp="1"/>
          </p:cNvSpPr>
          <p:nvPr>
            <p:ph type="title"/>
          </p:nvPr>
        </p:nvSpPr>
        <p:spPr/>
        <p:txBody>
          <a:bodyPr/>
          <a:lstStyle/>
          <a:p>
            <a:r>
              <a:rPr lang="sv-SE" dirty="0"/>
              <a:t>Hälso- och sjukvårdsförordningen</a:t>
            </a:r>
          </a:p>
        </p:txBody>
      </p:sp>
      <p:sp>
        <p:nvSpPr>
          <p:cNvPr id="3" name="Platshållare för innehåll 2">
            <a:extLst>
              <a:ext uri="{FF2B5EF4-FFF2-40B4-BE49-F238E27FC236}">
                <a16:creationId xmlns:a16="http://schemas.microsoft.com/office/drawing/2014/main" id="{DD4C3230-6DEC-4249-B10B-9BC12A4DDA0C}"/>
              </a:ext>
            </a:extLst>
          </p:cNvPr>
          <p:cNvSpPr>
            <a:spLocks noGrp="1"/>
          </p:cNvSpPr>
          <p:nvPr>
            <p:ph idx="1"/>
          </p:nvPr>
        </p:nvSpPr>
        <p:spPr/>
        <p:txBody>
          <a:bodyPr/>
          <a:lstStyle/>
          <a:p>
            <a:r>
              <a:rPr lang="sv-SE" b="1" dirty="0"/>
              <a:t>1 §</a:t>
            </a:r>
            <a:r>
              <a:rPr lang="sv-SE" b="1" i="1" dirty="0"/>
              <a:t> </a:t>
            </a:r>
            <a:r>
              <a:rPr lang="sv-SE" dirty="0"/>
              <a:t>Vårdgarantin enligt 9 kap. 1 § hälso- och sjukvårdslagen (2017:30) ska innehålla en försäkran om att den enskilde får</a:t>
            </a:r>
            <a:br>
              <a:rPr lang="sv-SE" dirty="0"/>
            </a:br>
            <a:r>
              <a:rPr lang="sv-SE" dirty="0"/>
              <a:t>1. kontakt med primärvården samma dag som den enskilde söker kontakt med primärvården (tillgänglighetsgaranti),</a:t>
            </a:r>
            <a:br>
              <a:rPr lang="sv-SE" dirty="0"/>
            </a:br>
            <a:r>
              <a:rPr lang="sv-SE" dirty="0"/>
              <a:t>2. en </a:t>
            </a:r>
            <a:r>
              <a:rPr lang="sv-SE" dirty="0">
                <a:solidFill>
                  <a:srgbClr val="FF0000"/>
                </a:solidFill>
              </a:rPr>
              <a:t>medicinsk bedömning av läkare eller annan legitimerad hälso- och sjukvårdspersonal inom primärvården inom tre dagar</a:t>
            </a:r>
            <a:r>
              <a:rPr lang="sv-SE" dirty="0"/>
              <a:t> från det att den enskilde har sökt kontakt med primärvården, om vårdgivaren har bedömt att den enskilde behöver få en medicinsk bedömning och en sådan inte kan göras när den enskilde först söker kontakt (bedömningsgaranti inom primärvården),</a:t>
            </a:r>
          </a:p>
          <a:p>
            <a:pPr marL="0" indent="0">
              <a:buNone/>
            </a:pPr>
            <a:endParaRPr lang="sv-SE" dirty="0"/>
          </a:p>
          <a:p>
            <a:pPr marL="0" indent="0">
              <a:buNone/>
            </a:pPr>
            <a:r>
              <a:rPr lang="sv-SE" i="1" dirty="0"/>
              <a:t>Började gälla 2019-01-01</a:t>
            </a:r>
            <a:endParaRPr lang="sv-SE" dirty="0"/>
          </a:p>
        </p:txBody>
      </p:sp>
    </p:spTree>
    <p:extLst>
      <p:ext uri="{BB962C8B-B14F-4D97-AF65-F5344CB8AC3E}">
        <p14:creationId xmlns:p14="http://schemas.microsoft.com/office/powerpoint/2010/main" val="393216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900F76-F29B-434F-BE54-0CE5478DBBB9}"/>
              </a:ext>
            </a:extLst>
          </p:cNvPr>
          <p:cNvSpPr>
            <a:spLocks noGrp="1"/>
          </p:cNvSpPr>
          <p:nvPr>
            <p:ph type="title"/>
          </p:nvPr>
        </p:nvSpPr>
        <p:spPr>
          <a:xfrm>
            <a:off x="1996069" y="1814031"/>
            <a:ext cx="8162692" cy="623434"/>
          </a:xfrm>
        </p:spPr>
        <p:txBody>
          <a:bodyPr>
            <a:normAutofit/>
          </a:bodyPr>
          <a:lstStyle/>
          <a:p>
            <a:r>
              <a:rPr lang="sv-SE" dirty="0"/>
              <a:t>Medicinsk bedömning</a:t>
            </a:r>
          </a:p>
        </p:txBody>
      </p:sp>
      <p:sp>
        <p:nvSpPr>
          <p:cNvPr id="3" name="Platshållare för innehåll 2">
            <a:extLst>
              <a:ext uri="{FF2B5EF4-FFF2-40B4-BE49-F238E27FC236}">
                <a16:creationId xmlns:a16="http://schemas.microsoft.com/office/drawing/2014/main" id="{A732243B-93AF-4BA4-8BE4-F6F4FCD925E0}"/>
              </a:ext>
            </a:extLst>
          </p:cNvPr>
          <p:cNvSpPr>
            <a:spLocks noGrp="1"/>
          </p:cNvSpPr>
          <p:nvPr>
            <p:ph idx="1"/>
          </p:nvPr>
        </p:nvSpPr>
        <p:spPr>
          <a:xfrm>
            <a:off x="1996069" y="2829697"/>
            <a:ext cx="7845515" cy="2989286"/>
          </a:xfrm>
        </p:spPr>
        <p:txBody>
          <a:bodyPr/>
          <a:lstStyle/>
          <a:p>
            <a:pPr marL="457200" indent="-457200">
              <a:buFont typeface="+mj-lt"/>
              <a:buAutoNum type="arabicPeriod"/>
            </a:pPr>
            <a:endParaRPr lang="sv-SE" dirty="0"/>
          </a:p>
          <a:p>
            <a:pPr marL="0" indent="0">
              <a:buNone/>
            </a:pPr>
            <a:r>
              <a:rPr lang="sv-SE" dirty="0"/>
              <a:t>Med en medicinsk bedömning avses här en meddelad slutsats i form av en diagnos- eller åtgärdskod, av hälso- och sjukvårdspersonal till patient som är dokumenterad i patientens journal eller motsvarande.</a:t>
            </a:r>
          </a:p>
          <a:p>
            <a:pPr marL="0" indent="0">
              <a:buNone/>
            </a:pPr>
            <a:r>
              <a:rPr lang="sv-SE" sz="1600" dirty="0"/>
              <a:t>Delbetänkande (SOU 2017:53) </a:t>
            </a:r>
          </a:p>
        </p:txBody>
      </p:sp>
    </p:spTree>
    <p:extLst>
      <p:ext uri="{BB962C8B-B14F-4D97-AF65-F5344CB8AC3E}">
        <p14:creationId xmlns:p14="http://schemas.microsoft.com/office/powerpoint/2010/main" val="385286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6ED97E-D3D6-4FDF-B7B1-654A331CB995}"/>
              </a:ext>
            </a:extLst>
          </p:cNvPr>
          <p:cNvSpPr>
            <a:spLocks noGrp="1"/>
          </p:cNvSpPr>
          <p:nvPr>
            <p:ph type="title"/>
          </p:nvPr>
        </p:nvSpPr>
        <p:spPr>
          <a:xfrm>
            <a:off x="1996069" y="1393902"/>
            <a:ext cx="8162692" cy="561358"/>
          </a:xfrm>
        </p:spPr>
        <p:txBody>
          <a:bodyPr/>
          <a:lstStyle/>
          <a:p>
            <a:r>
              <a:rPr lang="sv-SE" dirty="0"/>
              <a:t>Vem omfattas av vårdgarantin?</a:t>
            </a:r>
          </a:p>
        </p:txBody>
      </p:sp>
      <p:sp>
        <p:nvSpPr>
          <p:cNvPr id="3" name="Platshållare för innehåll 2">
            <a:extLst>
              <a:ext uri="{FF2B5EF4-FFF2-40B4-BE49-F238E27FC236}">
                <a16:creationId xmlns:a16="http://schemas.microsoft.com/office/drawing/2014/main" id="{D48A7C24-7F91-4229-A4F6-CF2BEE5CF559}"/>
              </a:ext>
            </a:extLst>
          </p:cNvPr>
          <p:cNvSpPr>
            <a:spLocks noGrp="1"/>
          </p:cNvSpPr>
          <p:nvPr>
            <p:ph idx="1"/>
          </p:nvPr>
        </p:nvSpPr>
        <p:spPr>
          <a:xfrm>
            <a:off x="1996069" y="2468954"/>
            <a:ext cx="8162692" cy="3972197"/>
          </a:xfrm>
        </p:spPr>
        <p:txBody>
          <a:bodyPr/>
          <a:lstStyle/>
          <a:p>
            <a:pPr marL="0" indent="0">
              <a:buNone/>
            </a:pPr>
            <a:r>
              <a:rPr lang="sv-SE" dirty="0"/>
              <a:t>Patienter som kontaktar vårdcentralen för:</a:t>
            </a:r>
          </a:p>
          <a:p>
            <a:pPr marL="0" indent="0">
              <a:buNone/>
            </a:pPr>
            <a:endParaRPr lang="sv-SE" dirty="0"/>
          </a:p>
          <a:p>
            <a:pPr marL="457200" indent="-457200">
              <a:buFont typeface="+mj-lt"/>
              <a:buAutoNum type="arabicParenR"/>
            </a:pPr>
            <a:r>
              <a:rPr lang="sv-SE" dirty="0"/>
              <a:t>Nytt medicinskt problem</a:t>
            </a:r>
          </a:p>
          <a:p>
            <a:pPr marL="457200" indent="-457200">
              <a:buFont typeface="+mj-lt"/>
              <a:buAutoNum type="arabicParenR"/>
            </a:pPr>
            <a:r>
              <a:rPr lang="sv-SE" dirty="0"/>
              <a:t>Oväntad och eller kraftig försämring/förändring av tidigare känt medicinskt problem</a:t>
            </a:r>
          </a:p>
          <a:p>
            <a:pPr marL="457200" indent="-457200">
              <a:buFont typeface="+mj-lt"/>
              <a:buAutoNum type="arabicParenR"/>
            </a:pPr>
            <a:r>
              <a:rPr lang="sv-SE" dirty="0"/>
              <a:t>Utebliven behandlingseffekt och patienten vill komma på nytt besök</a:t>
            </a:r>
          </a:p>
          <a:p>
            <a:pPr marL="457200" indent="-457200">
              <a:buFont typeface="+mj-lt"/>
              <a:buAutoNum type="arabicParenR"/>
            </a:pPr>
            <a:r>
              <a:rPr lang="sv-SE" dirty="0"/>
              <a:t>Remiss från specialiserad vård för nyupptäckt medicinskt problem som inte har handlagts eller behandlats där</a:t>
            </a:r>
          </a:p>
        </p:txBody>
      </p:sp>
    </p:spTree>
    <p:extLst>
      <p:ext uri="{BB962C8B-B14F-4D97-AF65-F5344CB8AC3E}">
        <p14:creationId xmlns:p14="http://schemas.microsoft.com/office/powerpoint/2010/main" val="109934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B72C65-8693-4874-BC0F-F85059FAD21C}"/>
              </a:ext>
            </a:extLst>
          </p:cNvPr>
          <p:cNvSpPr>
            <a:spLocks noGrp="1"/>
          </p:cNvSpPr>
          <p:nvPr>
            <p:ph type="title"/>
          </p:nvPr>
        </p:nvSpPr>
        <p:spPr>
          <a:xfrm>
            <a:off x="1996069" y="1403329"/>
            <a:ext cx="8162692" cy="840251"/>
          </a:xfrm>
        </p:spPr>
        <p:txBody>
          <a:bodyPr/>
          <a:lstStyle/>
          <a:p>
            <a:r>
              <a:rPr lang="sv-SE" dirty="0"/>
              <a:t>Vem omfattas INTE av vårdgarantin</a:t>
            </a:r>
          </a:p>
        </p:txBody>
      </p:sp>
      <p:sp>
        <p:nvSpPr>
          <p:cNvPr id="3" name="Platshållare för innehåll 2">
            <a:extLst>
              <a:ext uri="{FF2B5EF4-FFF2-40B4-BE49-F238E27FC236}">
                <a16:creationId xmlns:a16="http://schemas.microsoft.com/office/drawing/2014/main" id="{A2CD9B85-7038-4DC0-B95F-0CFF05BB39A5}"/>
              </a:ext>
            </a:extLst>
          </p:cNvPr>
          <p:cNvSpPr>
            <a:spLocks noGrp="1"/>
          </p:cNvSpPr>
          <p:nvPr>
            <p:ph idx="1"/>
          </p:nvPr>
        </p:nvSpPr>
        <p:spPr/>
        <p:txBody>
          <a:bodyPr/>
          <a:lstStyle/>
          <a:p>
            <a:r>
              <a:rPr lang="sv-SE" dirty="0"/>
              <a:t>Remiss från specialiserad vård för ett </a:t>
            </a:r>
            <a:r>
              <a:rPr lang="sv-SE" i="1" dirty="0"/>
              <a:t>nytt hälsoproblem </a:t>
            </a:r>
            <a:r>
              <a:rPr lang="sv-SE" dirty="0"/>
              <a:t>som har handlagts eller behandlats inom den specialiserade vården för fortsatt kontroll/uppföljning </a:t>
            </a:r>
          </a:p>
          <a:p>
            <a:r>
              <a:rPr lang="sv-SE" dirty="0" err="1"/>
              <a:t>Nylistad</a:t>
            </a:r>
            <a:r>
              <a:rPr lang="sv-SE" dirty="0"/>
              <a:t>/nyinflyttad patient i behov av kontroll/uppföljning av kronisk sjukdom som tidigare genomfördes på den tidigare vårdenheten</a:t>
            </a:r>
          </a:p>
          <a:p>
            <a:r>
              <a:rPr lang="sv-SE" dirty="0"/>
              <a:t>Vaccinationer och hälsointyg</a:t>
            </a:r>
          </a:p>
          <a:p>
            <a:r>
              <a:rPr lang="sv-SE" dirty="0"/>
              <a:t>Rutinmässiga besök inom BHV och MHV</a:t>
            </a:r>
          </a:p>
          <a:p>
            <a:r>
              <a:rPr lang="sv-SE" dirty="0"/>
              <a:t>Alla övriga återbesök</a:t>
            </a:r>
          </a:p>
          <a:p>
            <a:endParaRPr lang="sv-SE" dirty="0"/>
          </a:p>
        </p:txBody>
      </p:sp>
    </p:spTree>
    <p:extLst>
      <p:ext uri="{BB962C8B-B14F-4D97-AF65-F5344CB8AC3E}">
        <p14:creationId xmlns:p14="http://schemas.microsoft.com/office/powerpoint/2010/main" val="379812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91ED98-3727-4EB8-9850-8E35A1E5321C}"/>
              </a:ext>
            </a:extLst>
          </p:cNvPr>
          <p:cNvSpPr>
            <a:spLocks noGrp="1"/>
          </p:cNvSpPr>
          <p:nvPr>
            <p:ph type="title"/>
          </p:nvPr>
        </p:nvSpPr>
        <p:spPr/>
        <p:txBody>
          <a:bodyPr>
            <a:normAutofit/>
          </a:bodyPr>
          <a:lstStyle/>
          <a:p>
            <a:r>
              <a:rPr lang="sv-SE" dirty="0"/>
              <a:t>Den medicinska bedömningen kan göras vid ett:</a:t>
            </a:r>
          </a:p>
        </p:txBody>
      </p:sp>
      <p:sp>
        <p:nvSpPr>
          <p:cNvPr id="3" name="Platshållare för innehåll 2">
            <a:extLst>
              <a:ext uri="{FF2B5EF4-FFF2-40B4-BE49-F238E27FC236}">
                <a16:creationId xmlns:a16="http://schemas.microsoft.com/office/drawing/2014/main" id="{D76CEE7F-E7E8-4FD2-B9B8-65B6A630CD73}"/>
              </a:ext>
            </a:extLst>
          </p:cNvPr>
          <p:cNvSpPr>
            <a:spLocks noGrp="1"/>
          </p:cNvSpPr>
          <p:nvPr>
            <p:ph idx="1"/>
          </p:nvPr>
        </p:nvSpPr>
        <p:spPr>
          <a:xfrm>
            <a:off x="1996069" y="2865748"/>
            <a:ext cx="8162692" cy="3613111"/>
          </a:xfrm>
        </p:spPr>
        <p:txBody>
          <a:bodyPr/>
          <a:lstStyle/>
          <a:p>
            <a:pPr lvl="0"/>
            <a:r>
              <a:rPr lang="sv-SE" dirty="0"/>
              <a:t>Fysiskt besök</a:t>
            </a:r>
          </a:p>
          <a:p>
            <a:pPr marL="0" lvl="0" indent="0">
              <a:buNone/>
            </a:pPr>
            <a:endParaRPr lang="sv-SE" dirty="0"/>
          </a:p>
          <a:p>
            <a:pPr lvl="0"/>
            <a:r>
              <a:rPr lang="sv-SE" dirty="0"/>
              <a:t>Distanskontakt</a:t>
            </a:r>
          </a:p>
          <a:p>
            <a:pPr marL="0" indent="0">
              <a:buNone/>
            </a:pPr>
            <a:r>
              <a:rPr lang="sv-SE" dirty="0"/>
              <a:t>	kontakt via videolänk</a:t>
            </a:r>
          </a:p>
          <a:p>
            <a:pPr marL="0" indent="0">
              <a:buNone/>
            </a:pPr>
            <a:r>
              <a:rPr lang="sv-SE" dirty="0"/>
              <a:t>	</a:t>
            </a:r>
            <a:r>
              <a:rPr lang="sv-SE"/>
              <a:t>kvalificerad telefonkontakt </a:t>
            </a:r>
            <a:r>
              <a:rPr lang="sv-SE" dirty="0"/>
              <a:t>som innehållsmässigt och 	tidsmässigt ersätter/motsvarar ett traditionellt besök</a:t>
            </a:r>
          </a:p>
          <a:p>
            <a:pPr marL="0" lvl="0" indent="0">
              <a:buNone/>
            </a:pPr>
            <a:r>
              <a:rPr lang="sv-SE" dirty="0"/>
              <a:t>			</a:t>
            </a:r>
          </a:p>
          <a:p>
            <a:pPr lvl="0"/>
            <a:r>
              <a:rPr lang="sv-SE" dirty="0"/>
              <a:t>Hembesök</a:t>
            </a:r>
          </a:p>
          <a:p>
            <a:pPr marL="0" lvl="0" indent="0">
              <a:buNone/>
            </a:pPr>
            <a:endParaRPr lang="sv-SE" dirty="0"/>
          </a:p>
          <a:p>
            <a:endParaRPr lang="sv-SE" dirty="0"/>
          </a:p>
        </p:txBody>
      </p:sp>
    </p:spTree>
    <p:extLst>
      <p:ext uri="{BB962C8B-B14F-4D97-AF65-F5344CB8AC3E}">
        <p14:creationId xmlns:p14="http://schemas.microsoft.com/office/powerpoint/2010/main" val="263195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gion_Vastmanland-ppt_tema_v2">
  <a:themeElements>
    <a:clrScheme name="ltv attraktivarbetsgivare">
      <a:dk1>
        <a:sysClr val="windowText" lastClr="000000"/>
      </a:dk1>
      <a:lt1>
        <a:sysClr val="window" lastClr="FFFFFF"/>
      </a:lt1>
      <a:dk2>
        <a:srgbClr val="000000"/>
      </a:dk2>
      <a:lt2>
        <a:srgbClr val="FFFFFF"/>
      </a:lt2>
      <a:accent1>
        <a:srgbClr val="CF142B"/>
      </a:accent1>
      <a:accent2>
        <a:srgbClr val="CF142B"/>
      </a:accent2>
      <a:accent3>
        <a:srgbClr val="CF142B"/>
      </a:accent3>
      <a:accent4>
        <a:srgbClr val="CF142B"/>
      </a:accent4>
      <a:accent5>
        <a:srgbClr val="CF142B"/>
      </a:accent5>
      <a:accent6>
        <a:srgbClr val="CF142B"/>
      </a:accent6>
      <a:hlink>
        <a:srgbClr val="A5A5A5"/>
      </a:hlink>
      <a:folHlink>
        <a:srgbClr val="BFBFBF"/>
      </a:folHlink>
    </a:clrScheme>
    <a:fontScheme name="ltv attraktiv">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_Vastmanland-ppt_tema_v2" id="{8726073A-441B-43C1-B353-E18760133042}" vid="{C4473411-A206-4405-B83D-7BDB19851596}"/>
    </a:ext>
  </a:extLst>
</a:theme>
</file>

<file path=ppt/theme/theme2.xml><?xml version="1.0" encoding="utf-8"?>
<a:theme xmlns:a="http://schemas.openxmlformats.org/drawingml/2006/main" name="Region Västmanland Medarbetare">
  <a:themeElements>
    <a:clrScheme name="ltv attraktivarbetsgivare">
      <a:dk1>
        <a:sysClr val="windowText" lastClr="000000"/>
      </a:dk1>
      <a:lt1>
        <a:sysClr val="window" lastClr="FFFFFF"/>
      </a:lt1>
      <a:dk2>
        <a:srgbClr val="000000"/>
      </a:dk2>
      <a:lt2>
        <a:srgbClr val="FFFFFF"/>
      </a:lt2>
      <a:accent1>
        <a:srgbClr val="CF142B"/>
      </a:accent1>
      <a:accent2>
        <a:srgbClr val="CF142B"/>
      </a:accent2>
      <a:accent3>
        <a:srgbClr val="CF142B"/>
      </a:accent3>
      <a:accent4>
        <a:srgbClr val="CF142B"/>
      </a:accent4>
      <a:accent5>
        <a:srgbClr val="CF142B"/>
      </a:accent5>
      <a:accent6>
        <a:srgbClr val="CF142B"/>
      </a:accent6>
      <a:hlink>
        <a:srgbClr val="A5A5A5"/>
      </a:hlink>
      <a:folHlink>
        <a:srgbClr val="BFBFBF"/>
      </a:folHlink>
    </a:clrScheme>
    <a:fontScheme name="ltv attraktiv">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v_attraktivarbetsgivare_v10" id="{C89DF3A4-0F3D-4889-82D1-9A52422C2AFF}" vid="{5529674B-7F77-47DD-9375-CA6717CA5E73}"/>
    </a:ext>
  </a:extLst>
</a:theme>
</file>

<file path=ppt/theme/theme3.xml><?xml version="1.0" encoding="utf-8"?>
<a:theme xmlns:a="http://schemas.openxmlformats.org/drawingml/2006/main" name="Region Västmanland Allmän Ren">
  <a:themeElements>
    <a:clrScheme name="ltv attraktivarbetsgivare">
      <a:dk1>
        <a:sysClr val="windowText" lastClr="000000"/>
      </a:dk1>
      <a:lt1>
        <a:sysClr val="window" lastClr="FFFFFF"/>
      </a:lt1>
      <a:dk2>
        <a:srgbClr val="000000"/>
      </a:dk2>
      <a:lt2>
        <a:srgbClr val="FFFFFF"/>
      </a:lt2>
      <a:accent1>
        <a:srgbClr val="CF142B"/>
      </a:accent1>
      <a:accent2>
        <a:srgbClr val="CF142B"/>
      </a:accent2>
      <a:accent3>
        <a:srgbClr val="CF142B"/>
      </a:accent3>
      <a:accent4>
        <a:srgbClr val="CF142B"/>
      </a:accent4>
      <a:accent5>
        <a:srgbClr val="CF142B"/>
      </a:accent5>
      <a:accent6>
        <a:srgbClr val="CF142B"/>
      </a:accent6>
      <a:hlink>
        <a:srgbClr val="A5A5A5"/>
      </a:hlink>
      <a:folHlink>
        <a:srgbClr val="BFBFBF"/>
      </a:folHlink>
    </a:clrScheme>
    <a:fontScheme name="ltv attraktiv">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v_attraktivarbetsgivare_v10" id="{C89DF3A4-0F3D-4889-82D1-9A52422C2AFF}" vid="{5529674B-7F77-47DD-9375-CA6717CA5E73}"/>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Region_Vastmanland-ppt_tema_v2 (2)</Template>
  <TotalTime>0</TotalTime>
  <Words>1436</Words>
  <Application>Microsoft Office PowerPoint</Application>
  <PresentationFormat>Bredbild</PresentationFormat>
  <Paragraphs>182</Paragraphs>
  <Slides>39</Slides>
  <Notes>24</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39</vt:i4>
      </vt:variant>
    </vt:vector>
  </HeadingPairs>
  <TitlesOfParts>
    <vt:vector size="47" baseType="lpstr">
      <vt:lpstr>Arial</vt:lpstr>
      <vt:lpstr>Calibri</vt:lpstr>
      <vt:lpstr>Georgia</vt:lpstr>
      <vt:lpstr>Whitney Semibold</vt:lpstr>
      <vt:lpstr>Wingdings</vt:lpstr>
      <vt:lpstr>Region_Vastmanland-ppt_tema_v2</vt:lpstr>
      <vt:lpstr>Region Västmanland Medarbetare</vt:lpstr>
      <vt:lpstr>Region Västmanland Allmän Ren</vt:lpstr>
      <vt:lpstr>Förstärkt vårdgaranti och utvidgad uppföljning i Primärvården</vt:lpstr>
      <vt:lpstr>Syftet med beslutet </vt:lpstr>
      <vt:lpstr>Besök i primärvården</vt:lpstr>
      <vt:lpstr>Ändring i HSL (2017:30)</vt:lpstr>
      <vt:lpstr>Hälso- och sjukvårdsförordningen</vt:lpstr>
      <vt:lpstr>Medicinsk bedömning</vt:lpstr>
      <vt:lpstr>Vem omfattas av vårdgarantin?</vt:lpstr>
      <vt:lpstr>Vem omfattas INTE av vårdgarantin</vt:lpstr>
      <vt:lpstr>Den medicinska bedömningen kan göras vid ett:</vt:lpstr>
      <vt:lpstr>Kvalificerad kontakt via telefon</vt:lpstr>
      <vt:lpstr>Vem gör den medicinska bedömningen?</vt:lpstr>
      <vt:lpstr>Vad innebär förändringen? </vt:lpstr>
      <vt:lpstr>PowerPoint-presentation</vt:lpstr>
      <vt:lpstr>Hur ska vårdgarantipatienten registreras?</vt:lpstr>
      <vt:lpstr>Patientvald väntetid, PVV </vt:lpstr>
      <vt:lpstr>Diagnos- och KVÅ-kodning</vt:lpstr>
      <vt:lpstr>Diagnos- och KVÅ-kodning</vt:lpstr>
      <vt:lpstr>Symtomdiagnos</vt:lpstr>
      <vt:lpstr>PowerPoint-presentation</vt:lpstr>
      <vt:lpstr>PowerPoint-presentation</vt:lpstr>
      <vt:lpstr>OBS! Att det är skillnad mellan diagnostext och klassifikationens (ICD-10-SE) kodtext. När man i Cosmic väljer en diagnoskod kommer per automatik kodtexten fram. Man måste därför redigera till diagnos i klartext i patientjournalen. </vt:lpstr>
      <vt:lpstr>PowerPoint-presentation</vt:lpstr>
      <vt:lpstr>PowerPoint-presentation</vt:lpstr>
      <vt:lpstr>PowerPoint-presentation</vt:lpstr>
      <vt:lpstr>PowerPoint-presentation</vt:lpstr>
      <vt:lpstr>PowerPoint-presentation</vt:lpstr>
      <vt:lpstr>Instruktion och översikt användbara koder m.m.</vt:lpstr>
      <vt:lpstr>Utvidgad modell för uppföljning av primärvård</vt:lpstr>
      <vt:lpstr>Mer information och utbildningsmaterial</vt:lpstr>
      <vt:lpstr>Veta mer!</vt:lpstr>
      <vt:lpstr>Analysverktyget QlikView, www.vantetider.se</vt:lpstr>
      <vt:lpstr>PowerPoint-presentation</vt:lpstr>
      <vt:lpstr>Besök totalt jan 2019, fysioterapeut</vt:lpstr>
      <vt:lpstr>PowerPoint-presentation</vt:lpstr>
      <vt:lpstr>PowerPoint-presentation</vt:lpstr>
      <vt:lpstr>PowerPoint-presentation</vt:lpstr>
      <vt:lpstr>Stöd och utbildning</vt:lpstr>
      <vt:lpstr>Frågor</vt:lpstr>
      <vt:lpstr>Kontaktuppgifter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Förstärkt vårdgaranti och utvidgad uppföljning i Primärvården</dc:title>
  <dc:creator>Gunilla Corp</dc:creator>
  <cp:lastModifiedBy>Gunilla Corp</cp:lastModifiedBy>
  <cp:revision>96</cp:revision>
  <cp:lastPrinted>2019-02-01T08:10:40Z</cp:lastPrinted>
  <dcterms:created xsi:type="dcterms:W3CDTF">2019-01-21T07:23:23Z</dcterms:created>
  <dcterms:modified xsi:type="dcterms:W3CDTF">2019-03-28T06:27:15Z</dcterms:modified>
</cp:coreProperties>
</file>