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1" r:id="rId5"/>
  </p:sldMasterIdLst>
  <p:notesMasterIdLst>
    <p:notesMasterId r:id="rId16"/>
  </p:notesMasterIdLst>
  <p:sldIdLst>
    <p:sldId id="1881839878" r:id="rId6"/>
    <p:sldId id="544" r:id="rId7"/>
    <p:sldId id="378" r:id="rId8"/>
    <p:sldId id="11521" r:id="rId9"/>
    <p:sldId id="292" r:id="rId10"/>
    <p:sldId id="431" r:id="rId11"/>
    <p:sldId id="478" r:id="rId12"/>
    <p:sldId id="1881839882" r:id="rId13"/>
    <p:sldId id="1881839881" r:id="rId14"/>
    <p:sldId id="430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D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0DE281-DF9A-4748-9ADB-A9AD2C0E67F8}" v="1742" dt="2024-11-06T09:48:06.234"/>
    <p1510:client id="{55CB80CE-FC26-47BD-B583-5DF344324981}" v="36" dt="2024-11-06T15:07:54.587"/>
    <p1510:client id="{BA746147-100B-4602-B7EE-152FD0FBE9BE}" v="437" dt="2024-11-06T09:56:10.182"/>
    <p1510:client id="{E30F45B9-678A-46F0-97C7-111CFE48B7B1}" v="22" dt="2024-11-06T12:27:04.036"/>
    <p1510:client id="{E5B5801C-B192-447D-B756-61C8CEB99783}" v="90" dt="2024-11-06T09:19:06.8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0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12048F-7542-4F22-93CA-00E8817C32CA}" type="doc">
      <dgm:prSet loTypeId="urn:microsoft.com/office/officeart/2005/8/layout/pyramid1" loCatId="pyramid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1E20434E-59B9-4B8F-B3DF-A36F4E5861A3}">
      <dgm:prSet phldrT="[Text]" custT="1"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endParaRPr lang="sv-SE" sz="1600" b="1">
            <a:solidFill>
              <a:schemeClr val="bg1"/>
            </a:solidFill>
          </a:endParaRPr>
        </a:p>
        <a:p>
          <a:endParaRPr lang="sv-SE" sz="1600" b="1">
            <a:solidFill>
              <a:schemeClr val="bg1"/>
            </a:solidFill>
          </a:endParaRPr>
        </a:p>
        <a:p>
          <a:r>
            <a:rPr lang="sv-SE" sz="1600" b="1">
              <a:solidFill>
                <a:schemeClr val="bg1"/>
              </a:solidFill>
            </a:rPr>
            <a:t>Specialiserad</a:t>
          </a:r>
          <a:r>
            <a:rPr lang="sv-SE" sz="1600">
              <a:solidFill>
                <a:schemeClr val="bg1"/>
              </a:solidFill>
            </a:rPr>
            <a:t> </a:t>
          </a:r>
        </a:p>
        <a:p>
          <a:r>
            <a:rPr lang="sv-SE" sz="1600">
              <a:solidFill>
                <a:schemeClr val="bg1"/>
              </a:solidFill>
            </a:rPr>
            <a:t>palliativ vård</a:t>
          </a:r>
        </a:p>
        <a:p>
          <a:r>
            <a:rPr lang="sv-SE" sz="1600">
              <a:solidFill>
                <a:schemeClr val="bg1"/>
              </a:solidFill>
            </a:rPr>
            <a:t> ca 20%</a:t>
          </a:r>
        </a:p>
      </dgm:t>
    </dgm:pt>
    <dgm:pt modelId="{B73BF0E6-2684-42C4-8BEC-540CAC30B20D}" type="parTrans" cxnId="{F2B6B400-81FD-401B-955A-9B53CB6B7A8D}">
      <dgm:prSet/>
      <dgm:spPr/>
      <dgm:t>
        <a:bodyPr/>
        <a:lstStyle/>
        <a:p>
          <a:endParaRPr lang="sv-SE"/>
        </a:p>
      </dgm:t>
    </dgm:pt>
    <dgm:pt modelId="{0B8E3414-53EA-4EC9-B49C-429EADE26F55}" type="sibTrans" cxnId="{F2B6B400-81FD-401B-955A-9B53CB6B7A8D}">
      <dgm:prSet/>
      <dgm:spPr/>
      <dgm:t>
        <a:bodyPr/>
        <a:lstStyle/>
        <a:p>
          <a:endParaRPr lang="sv-SE"/>
        </a:p>
      </dgm:t>
    </dgm:pt>
    <dgm:pt modelId="{461D37F1-1370-44E5-9512-F89F81713C85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v-SE" sz="2400" b="1"/>
            <a:t>Allmän </a:t>
          </a:r>
          <a:r>
            <a:rPr lang="sv-SE" sz="2400"/>
            <a:t>palliativ vård</a:t>
          </a:r>
        </a:p>
      </dgm:t>
    </dgm:pt>
    <dgm:pt modelId="{4665EA1B-EE31-4873-BBC9-D7A81BBA3ECE}" type="parTrans" cxnId="{7E92EB74-8B43-4D5B-9936-2235DB991FBA}">
      <dgm:prSet/>
      <dgm:spPr/>
      <dgm:t>
        <a:bodyPr/>
        <a:lstStyle/>
        <a:p>
          <a:endParaRPr lang="sv-SE"/>
        </a:p>
      </dgm:t>
    </dgm:pt>
    <dgm:pt modelId="{B5105ECD-650F-4B7F-9465-84B49728B949}" type="sibTrans" cxnId="{7E92EB74-8B43-4D5B-9936-2235DB991FBA}">
      <dgm:prSet/>
      <dgm:spPr/>
      <dgm:t>
        <a:bodyPr/>
        <a:lstStyle/>
        <a:p>
          <a:endParaRPr lang="sv-SE"/>
        </a:p>
      </dgm:t>
    </dgm:pt>
    <dgm:pt modelId="{60F3D138-03B2-41D6-9DA1-67B6AFF9FBED}" type="pres">
      <dgm:prSet presAssocID="{5012048F-7542-4F22-93CA-00E8817C32CA}" presName="Name0" presStyleCnt="0">
        <dgm:presLayoutVars>
          <dgm:dir/>
          <dgm:animLvl val="lvl"/>
          <dgm:resizeHandles val="exact"/>
        </dgm:presLayoutVars>
      </dgm:prSet>
      <dgm:spPr/>
    </dgm:pt>
    <dgm:pt modelId="{0ACCB6BC-4D01-4892-A1C6-520AA1CF794A}" type="pres">
      <dgm:prSet presAssocID="{1E20434E-59B9-4B8F-B3DF-A36F4E5861A3}" presName="Name8" presStyleCnt="0"/>
      <dgm:spPr/>
    </dgm:pt>
    <dgm:pt modelId="{D1B7752F-5975-473F-9FF8-7334D4DDC13C}" type="pres">
      <dgm:prSet presAssocID="{1E20434E-59B9-4B8F-B3DF-A36F4E5861A3}" presName="level" presStyleLbl="node1" presStyleIdx="0" presStyleCnt="2" custScaleY="158823">
        <dgm:presLayoutVars>
          <dgm:chMax val="1"/>
          <dgm:bulletEnabled val="1"/>
        </dgm:presLayoutVars>
      </dgm:prSet>
      <dgm:spPr/>
    </dgm:pt>
    <dgm:pt modelId="{39691023-4BFD-4161-A6E7-D93F96AE26B7}" type="pres">
      <dgm:prSet presAssocID="{1E20434E-59B9-4B8F-B3DF-A36F4E5861A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6F4AB3E-F50A-4618-80E0-B297DC334D6A}" type="pres">
      <dgm:prSet presAssocID="{461D37F1-1370-44E5-9512-F89F81713C85}" presName="Name8" presStyleCnt="0"/>
      <dgm:spPr/>
    </dgm:pt>
    <dgm:pt modelId="{73DA67AB-F980-4C58-AD10-D8C427CA3652}" type="pres">
      <dgm:prSet presAssocID="{461D37F1-1370-44E5-9512-F89F81713C85}" presName="level" presStyleLbl="node1" presStyleIdx="1" presStyleCnt="2" custScaleY="287250" custLinFactNeighborX="-8741" custLinFactNeighborY="0">
        <dgm:presLayoutVars>
          <dgm:chMax val="1"/>
          <dgm:bulletEnabled val="1"/>
        </dgm:presLayoutVars>
      </dgm:prSet>
      <dgm:spPr/>
    </dgm:pt>
    <dgm:pt modelId="{D1838128-3914-450E-A955-131CE863B9C6}" type="pres">
      <dgm:prSet presAssocID="{461D37F1-1370-44E5-9512-F89F81713C85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F2B6B400-81FD-401B-955A-9B53CB6B7A8D}" srcId="{5012048F-7542-4F22-93CA-00E8817C32CA}" destId="{1E20434E-59B9-4B8F-B3DF-A36F4E5861A3}" srcOrd="0" destOrd="0" parTransId="{B73BF0E6-2684-42C4-8BEC-540CAC30B20D}" sibTransId="{0B8E3414-53EA-4EC9-B49C-429EADE26F55}"/>
    <dgm:cxn modelId="{5BD07B1A-018F-42F6-82B7-EE670D7CBCAA}" type="presOf" srcId="{5012048F-7542-4F22-93CA-00E8817C32CA}" destId="{60F3D138-03B2-41D6-9DA1-67B6AFF9FBED}" srcOrd="0" destOrd="0" presId="urn:microsoft.com/office/officeart/2005/8/layout/pyramid1"/>
    <dgm:cxn modelId="{ADEE4520-A3B7-42C7-8856-8A33D24059CC}" type="presOf" srcId="{461D37F1-1370-44E5-9512-F89F81713C85}" destId="{73DA67AB-F980-4C58-AD10-D8C427CA3652}" srcOrd="0" destOrd="0" presId="urn:microsoft.com/office/officeart/2005/8/layout/pyramid1"/>
    <dgm:cxn modelId="{A1950828-B7F5-4D06-BE32-7A3EE4463236}" type="presOf" srcId="{1E20434E-59B9-4B8F-B3DF-A36F4E5861A3}" destId="{39691023-4BFD-4161-A6E7-D93F96AE26B7}" srcOrd="1" destOrd="0" presId="urn:microsoft.com/office/officeart/2005/8/layout/pyramid1"/>
    <dgm:cxn modelId="{FDD41C5B-4ADA-43A4-956E-62775E941FB5}" type="presOf" srcId="{1E20434E-59B9-4B8F-B3DF-A36F4E5861A3}" destId="{D1B7752F-5975-473F-9FF8-7334D4DDC13C}" srcOrd="0" destOrd="0" presId="urn:microsoft.com/office/officeart/2005/8/layout/pyramid1"/>
    <dgm:cxn modelId="{7E92EB74-8B43-4D5B-9936-2235DB991FBA}" srcId="{5012048F-7542-4F22-93CA-00E8817C32CA}" destId="{461D37F1-1370-44E5-9512-F89F81713C85}" srcOrd="1" destOrd="0" parTransId="{4665EA1B-EE31-4873-BBC9-D7A81BBA3ECE}" sibTransId="{B5105ECD-650F-4B7F-9465-84B49728B949}"/>
    <dgm:cxn modelId="{C4F7C194-3FBB-4E68-83FF-93D5F249FCB6}" type="presOf" srcId="{461D37F1-1370-44E5-9512-F89F81713C85}" destId="{D1838128-3914-450E-A955-131CE863B9C6}" srcOrd="1" destOrd="0" presId="urn:microsoft.com/office/officeart/2005/8/layout/pyramid1"/>
    <dgm:cxn modelId="{F0B8525F-436D-4C50-B60D-993F697197DE}" type="presParOf" srcId="{60F3D138-03B2-41D6-9DA1-67B6AFF9FBED}" destId="{0ACCB6BC-4D01-4892-A1C6-520AA1CF794A}" srcOrd="0" destOrd="0" presId="urn:microsoft.com/office/officeart/2005/8/layout/pyramid1"/>
    <dgm:cxn modelId="{CFD32DBF-9AAA-4D7E-AF8A-68E32AB8B991}" type="presParOf" srcId="{0ACCB6BC-4D01-4892-A1C6-520AA1CF794A}" destId="{D1B7752F-5975-473F-9FF8-7334D4DDC13C}" srcOrd="0" destOrd="0" presId="urn:microsoft.com/office/officeart/2005/8/layout/pyramid1"/>
    <dgm:cxn modelId="{FD93B17E-6840-4643-8E53-E93DC45C8922}" type="presParOf" srcId="{0ACCB6BC-4D01-4892-A1C6-520AA1CF794A}" destId="{39691023-4BFD-4161-A6E7-D93F96AE26B7}" srcOrd="1" destOrd="0" presId="urn:microsoft.com/office/officeart/2005/8/layout/pyramid1"/>
    <dgm:cxn modelId="{4795ADB2-9179-4F8E-B870-3C64DAB9A8E8}" type="presParOf" srcId="{60F3D138-03B2-41D6-9DA1-67B6AFF9FBED}" destId="{E6F4AB3E-F50A-4618-80E0-B297DC334D6A}" srcOrd="1" destOrd="0" presId="urn:microsoft.com/office/officeart/2005/8/layout/pyramid1"/>
    <dgm:cxn modelId="{0BE92904-6835-4966-96B6-63E6814D4BDA}" type="presParOf" srcId="{E6F4AB3E-F50A-4618-80E0-B297DC334D6A}" destId="{73DA67AB-F980-4C58-AD10-D8C427CA3652}" srcOrd="0" destOrd="0" presId="urn:microsoft.com/office/officeart/2005/8/layout/pyramid1"/>
    <dgm:cxn modelId="{BE432789-5B2D-455A-8466-8C185D4D3CE8}" type="presParOf" srcId="{E6F4AB3E-F50A-4618-80E0-B297DC334D6A}" destId="{D1838128-3914-450E-A955-131CE863B9C6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B7752F-5975-473F-9FF8-7334D4DDC13C}">
      <dsp:nvSpPr>
        <dsp:cNvPr id="0" name=""/>
        <dsp:cNvSpPr/>
      </dsp:nvSpPr>
      <dsp:spPr>
        <a:xfrm>
          <a:off x="2839984" y="0"/>
          <a:ext cx="3140504" cy="2161040"/>
        </a:xfrm>
        <a:prstGeom prst="trapezoid">
          <a:avLst>
            <a:gd name="adj" fmla="val 72662"/>
          </a:avLst>
        </a:prstGeom>
        <a:solidFill>
          <a:schemeClr val="accent1"/>
        </a:solidFill>
        <a:ln>
          <a:solidFill>
            <a:schemeClr val="accent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600" b="1" kern="1200">
            <a:solidFill>
              <a:schemeClr val="bg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600" b="1" kern="1200">
            <a:solidFill>
              <a:schemeClr val="bg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b="1" kern="1200">
              <a:solidFill>
                <a:schemeClr val="bg1"/>
              </a:solidFill>
            </a:rPr>
            <a:t>Specialiserad</a:t>
          </a:r>
          <a:r>
            <a:rPr lang="sv-SE" sz="1600" kern="1200">
              <a:solidFill>
                <a:schemeClr val="bg1"/>
              </a:solidFill>
            </a:rPr>
            <a:t>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>
              <a:solidFill>
                <a:schemeClr val="bg1"/>
              </a:solidFill>
            </a:rPr>
            <a:t>palliativ vård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>
              <a:solidFill>
                <a:schemeClr val="bg1"/>
              </a:solidFill>
            </a:rPr>
            <a:t> ca 20%</a:t>
          </a:r>
        </a:p>
      </dsp:txBody>
      <dsp:txXfrm>
        <a:off x="2839984" y="0"/>
        <a:ext cx="3140504" cy="2161040"/>
      </dsp:txXfrm>
    </dsp:sp>
    <dsp:sp modelId="{73DA67AB-F980-4C58-AD10-D8C427CA3652}">
      <dsp:nvSpPr>
        <dsp:cNvPr id="0" name=""/>
        <dsp:cNvSpPr/>
      </dsp:nvSpPr>
      <dsp:spPr>
        <a:xfrm>
          <a:off x="0" y="2161040"/>
          <a:ext cx="8820474" cy="3908494"/>
        </a:xfrm>
        <a:prstGeom prst="trapezoid">
          <a:avLst>
            <a:gd name="adj" fmla="val 72662"/>
          </a:avLst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400" b="1" kern="1200"/>
            <a:t>Allmän </a:t>
          </a:r>
          <a:r>
            <a:rPr lang="sv-SE" sz="2400" kern="1200"/>
            <a:t>palliativ vård</a:t>
          </a:r>
        </a:p>
      </dsp:txBody>
      <dsp:txXfrm>
        <a:off x="1543582" y="2161040"/>
        <a:ext cx="5733308" cy="3908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73689-9F26-41A6-8C25-55028689FDB9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56EAC-08C6-4A0F-B7D7-846D4ACF81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6335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0"/>
              <a:t>Varför är vi här idag? Vad möter vi när vi är ute på palliativa ronder som konsultteam? Ordet ”palliativ”. Definition av ”botbar”. Ökad förekomst av multisjuklighet. När är ”sista dippen”?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330">
              <a:defRPr/>
            </a:pPr>
            <a:fld id="{CF33E0E2-96BD-42D4-BBCB-AD6088ACAE8A}" type="slidenum">
              <a:rPr lang="sv-SE">
                <a:solidFill>
                  <a:prstClr val="black"/>
                </a:solidFill>
                <a:latin typeface="Calibri" panose="020F0502020204030204"/>
              </a:rPr>
              <a:pPr defTabSz="914330">
                <a:defRPr/>
              </a:pPr>
              <a:t>2</a:t>
            </a:fld>
            <a:endParaRPr lang="sv-SE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74972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>
                <a:cs typeface="Calibri"/>
              </a:rPr>
              <a:t>Bedömningar görs oberoende av diagnos, ålder, vårdform och utifrån patientens behov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D55E63-DA00-4C6C-8CFC-2027E1D2583C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8463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Successivt försämrat allmäntillstånd trots optimerad sjukdomsinriktad behandling</a:t>
            </a:r>
            <a:r>
              <a:rPr lang="en-US" sz="1800" b="0" i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​</a:t>
            </a: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WHO </a:t>
            </a:r>
            <a:r>
              <a:rPr lang="sv-SE" sz="1800" b="0" i="0" u="none" strike="noStrike" err="1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performance</a:t>
            </a:r>
            <a:r>
              <a:rPr lang="sv-SE" sz="1800" b="0" i="0" u="none" strike="noStrike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 status 3-4</a:t>
            </a:r>
            <a:r>
              <a:rPr lang="en-US" sz="1800" b="0" i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​</a:t>
            </a: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Upprepade oplanerade vårdtillfällen på sjukhus utan </a:t>
            </a:r>
            <a:r>
              <a:rPr lang="sv-SE" sz="1800" b="1" i="0" u="none" strike="noStrike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klinisk</a:t>
            </a:r>
            <a:r>
              <a:rPr lang="sv-SE" sz="1800" b="0" i="0" u="none" strike="noStrike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 förbättring</a:t>
            </a:r>
            <a:r>
              <a:rPr lang="en-US" sz="1800" b="0" i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​</a:t>
            </a: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Ofrivillig viktnedgång</a:t>
            </a:r>
            <a:r>
              <a:rPr lang="en-US" sz="1800" b="0" i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​</a:t>
            </a: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Otillräcklig symtomlindring</a:t>
            </a:r>
            <a:r>
              <a:rPr lang="en-US" sz="1800" b="0" i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​</a:t>
            </a: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Påtaglig oro, ångest eller stress hos patient/närstående</a:t>
            </a:r>
            <a:r>
              <a:rPr lang="en-US" sz="1800" b="0" i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​</a:t>
            </a: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Förväntad snabb sjukdomsutveckling eller utveckling av besvärande symtom</a:t>
            </a:r>
            <a:r>
              <a:rPr lang="en-US" sz="1800" b="0" i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​</a:t>
            </a: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Förväntad kognitiv svikt</a:t>
            </a:r>
            <a:r>
              <a:rPr lang="en-US" sz="1800" b="0" i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​</a:t>
            </a: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Skörhet, CFS =/&gt; 6</a:t>
            </a:r>
            <a:r>
              <a:rPr lang="en-US" sz="1800" b="0" i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​</a:t>
            </a: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SPICT (sjukdomsspecifika kriterier)</a:t>
            </a:r>
            <a:r>
              <a:rPr lang="en-US" sz="1800" b="0" i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​</a:t>
            </a: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56EAC-08C6-4A0F-B7D7-846D4ACF81F8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2379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Ett av målen med vårdförloppet.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F80BFC-21C3-4D0B-A157-384165F2F8A5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2256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Önskvärt om gemensamt PRT och t ex distriktsläkare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EDE6AE-CF52-47C6-89D6-10FC3B186ECC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7631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Ett av målen med vårdförloppet.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F80BFC-21C3-4D0B-A157-384165F2F8A5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6926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F80BFC-21C3-4D0B-A157-384165F2F8A5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9058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FFC498-3DCA-41CF-8BE1-78A47F1337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559469D-E6B4-7DAD-672A-F04870184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DEC89F1-599B-AE17-33A4-24F30EB55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B122-2E8E-40E2-825B-DA3E539466AC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F30CD86-A125-CFCE-90E2-050F6F438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06AF051-0CEA-5EAF-BDB5-D581E8C5A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3490-96A6-47DB-81BB-9FA7EF45E6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4462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77B946-2059-0A52-65B4-6CCA0161A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7AEDAD0-6B11-CCF1-0332-82C3D6735D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AC946B5-CB4A-4F6B-D721-3E06C6D16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B122-2E8E-40E2-825B-DA3E539466AC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75EE622-F5BB-2C10-D325-107CEF37C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DB2EF3-1A54-CCF1-CAEC-D444690B3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3490-96A6-47DB-81BB-9FA7EF45E6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9607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5A7CDA93-067C-52DB-AED8-99C837A994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7BAF724-E0C7-9EFA-3EE6-4B1CCCBF9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760666B-05AA-A95E-56CB-D131BA3C1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B122-2E8E-40E2-825B-DA3E539466AC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E3DB02E-5593-9050-9731-444D1572D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16463E-D398-88A5-2972-BEF5EF593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3490-96A6-47DB-81BB-9FA7EF45E6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3774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AutoShape 18">
            <a:extLst>
              <a:ext uri="{FF2B5EF4-FFF2-40B4-BE49-F238E27FC236}">
                <a16:creationId xmlns:a16="http://schemas.microsoft.com/office/drawing/2014/main" id="{3137100E-AD01-4413-A769-147ED2DBD7FF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736488" cy="5160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5449" tIns="27725" rIns="55449" bIns="27725" numCol="1" anchor="t" anchorCtr="0" compatLnSpc="1">
            <a:prstTxWarp prst="textNoShape">
              <a:avLst/>
            </a:prstTxWarp>
          </a:bodyPr>
          <a:lstStyle/>
          <a:p>
            <a:endParaRPr lang="sv-SE" sz="1092"/>
          </a:p>
        </p:txBody>
      </p:sp>
      <p:sp>
        <p:nvSpPr>
          <p:cNvPr id="86" name="AutoShape 18">
            <a:extLst>
              <a:ext uri="{FF2B5EF4-FFF2-40B4-BE49-F238E27FC236}">
                <a16:creationId xmlns:a16="http://schemas.microsoft.com/office/drawing/2014/main" id="{72A7E8A6-C02F-4DDB-893A-A2DE3452A3B3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92422" y="92416"/>
            <a:ext cx="736488" cy="5160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5449" tIns="27725" rIns="55449" bIns="27725" numCol="1" anchor="t" anchorCtr="0" compatLnSpc="1">
            <a:prstTxWarp prst="textNoShape">
              <a:avLst/>
            </a:prstTxWarp>
          </a:bodyPr>
          <a:lstStyle/>
          <a:p>
            <a:endParaRPr lang="sv-SE" sz="1092"/>
          </a:p>
        </p:txBody>
      </p:sp>
      <p:sp>
        <p:nvSpPr>
          <p:cNvPr id="87" name="AutoShape 18">
            <a:extLst>
              <a:ext uri="{FF2B5EF4-FFF2-40B4-BE49-F238E27FC236}">
                <a16:creationId xmlns:a16="http://schemas.microsoft.com/office/drawing/2014/main" id="{B680042A-CED3-424E-BC74-1F9AD53398B7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184844" y="184831"/>
            <a:ext cx="736488" cy="5160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5449" tIns="27725" rIns="55449" bIns="27725" numCol="1" anchor="t" anchorCtr="0" compatLnSpc="1">
            <a:prstTxWarp prst="textNoShape">
              <a:avLst/>
            </a:prstTxWarp>
          </a:bodyPr>
          <a:lstStyle/>
          <a:p>
            <a:endParaRPr lang="sv-SE" sz="1092"/>
          </a:p>
        </p:txBody>
      </p:sp>
      <p:sp>
        <p:nvSpPr>
          <p:cNvPr id="88" name="Platshållare för innehåll 2">
            <a:extLst>
              <a:ext uri="{FF2B5EF4-FFF2-40B4-BE49-F238E27FC236}">
                <a16:creationId xmlns:a16="http://schemas.microsoft.com/office/drawing/2014/main" id="{EDEB1E76-DA8C-4821-B2EB-EED0A44C4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4274" y="2065871"/>
            <a:ext cx="5238714" cy="3623852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90" name="Bildobjekt 89">
            <a:extLst>
              <a:ext uri="{FF2B5EF4-FFF2-40B4-BE49-F238E27FC236}">
                <a16:creationId xmlns:a16="http://schemas.microsoft.com/office/drawing/2014/main" id="{52C1F324-DEFA-416F-B72F-6051C31AFF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21" t="51033" b="-60375"/>
          <a:stretch/>
        </p:blipFill>
        <p:spPr>
          <a:xfrm>
            <a:off x="0" y="3798663"/>
            <a:ext cx="751167" cy="3059337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199169CA-2D7A-43B7-AB45-92143F3B1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2266FDE-E7E1-4894-A463-420093AA5D7B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199014" y="2065872"/>
            <a:ext cx="5238714" cy="3623852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AFD0371-4BC2-4B1E-AF08-C39AD685810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929E917-5370-4653-ABC0-4F0AA954FE77}" type="datetime1">
              <a:rPr lang="sv-SE" smtClean="0"/>
              <a:t>2024-11-07</a:t>
            </a:fld>
            <a:endParaRPr lang="en-US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B503087-80B1-4939-BF99-75E89592FC5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7DA98C4-0904-4159-B0D2-48927D0D4B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2709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6EBC20DB-E92A-4595-958F-8F6E1877F2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9919" y="290234"/>
            <a:ext cx="480303" cy="113518"/>
          </a:xfrm>
        </p:spPr>
        <p:txBody>
          <a:bodyPr/>
          <a:lstStyle/>
          <a:p>
            <a:fld id="{AE257D7B-9226-4129-A980-29B09C8A6A6F}" type="datetime1">
              <a:rPr lang="sv-SE" smtClean="0"/>
              <a:t>2024-11-07</a:t>
            </a:fld>
            <a:endParaRPr lang="sv-SE"/>
          </a:p>
        </p:txBody>
      </p:sp>
      <p:sp>
        <p:nvSpPr>
          <p:cNvPr id="12" name="Platshållare för sidfot 4">
            <a:extLst>
              <a:ext uri="{FF2B5EF4-FFF2-40B4-BE49-F238E27FC236}">
                <a16:creationId xmlns:a16="http://schemas.microsoft.com/office/drawing/2014/main" id="{5382FAD0-A98D-43B4-B432-3582AE5A5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15380" y="290234"/>
            <a:ext cx="4672040" cy="113518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bildnummer 5">
            <a:extLst>
              <a:ext uri="{FF2B5EF4-FFF2-40B4-BE49-F238E27FC236}">
                <a16:creationId xmlns:a16="http://schemas.microsoft.com/office/drawing/2014/main" id="{50F28032-0600-4C8E-B007-13E1C811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6442" y="290234"/>
            <a:ext cx="218320" cy="113518"/>
          </a:xfrm>
        </p:spPr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55FC54DA-D224-4D4F-9D60-B924CADB66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7" b="40999"/>
          <a:stretch/>
        </p:blipFill>
        <p:spPr>
          <a:xfrm>
            <a:off x="11527277" y="0"/>
            <a:ext cx="664723" cy="1950352"/>
          </a:xfrm>
          <a:prstGeom prst="rect">
            <a:avLst/>
          </a:prstGeom>
        </p:spPr>
      </p:pic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36B6AA50-8739-41DE-A23A-5E3ECC5482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5386" y="2061563"/>
            <a:ext cx="10684366" cy="362821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F4246BC-36B1-4971-8889-F163FD2A0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633686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E9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D5FBC21F-AA3A-4105-A762-7A4A8EE1E9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6" r="6664" b="4216"/>
          <a:stretch/>
        </p:blipFill>
        <p:spPr>
          <a:xfrm>
            <a:off x="6558323" y="0"/>
            <a:ext cx="5633678" cy="6858000"/>
          </a:xfrm>
          <a:prstGeom prst="rect">
            <a:avLst/>
          </a:prstGeom>
        </p:spPr>
      </p:pic>
      <p:sp>
        <p:nvSpPr>
          <p:cNvPr id="7" name="object 38">
            <a:extLst>
              <a:ext uri="{FF2B5EF4-FFF2-40B4-BE49-F238E27FC236}">
                <a16:creationId xmlns:a16="http://schemas.microsoft.com/office/drawing/2014/main" id="{58F464F6-1029-4CBD-B3D1-11214085E2B8}"/>
              </a:ext>
            </a:extLst>
          </p:cNvPr>
          <p:cNvSpPr/>
          <p:nvPr userDrawn="1"/>
        </p:nvSpPr>
        <p:spPr>
          <a:xfrm>
            <a:off x="317499" y="5331045"/>
            <a:ext cx="1205909" cy="12058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03BB08C3-1CD7-4C53-9E96-43671982CE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1" y="1442067"/>
            <a:ext cx="8268879" cy="2067797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7216" spc="-243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Rubrik på en eller två rader</a:t>
            </a:r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78CC841C-AA65-43FA-BB0E-1A120EBFED7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1" y="3808060"/>
            <a:ext cx="8268879" cy="14593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Aft>
                <a:spcPts val="0"/>
              </a:spcAft>
              <a:buNone/>
              <a:defRPr sz="2729" spc="-121" baseline="0"/>
            </a:lvl1pPr>
            <a:lvl2pPr marL="277246" indent="0" algn="ctr">
              <a:buNone/>
              <a:defRPr sz="1213"/>
            </a:lvl2pPr>
            <a:lvl3pPr marL="554492" indent="0" algn="ctr">
              <a:buNone/>
              <a:defRPr sz="1092"/>
            </a:lvl3pPr>
            <a:lvl4pPr marL="831738" indent="0" algn="ctr">
              <a:buNone/>
              <a:defRPr sz="970"/>
            </a:lvl4pPr>
            <a:lvl5pPr marL="1108984" indent="0" algn="ctr">
              <a:buNone/>
              <a:defRPr sz="970"/>
            </a:lvl5pPr>
            <a:lvl6pPr marL="1386230" indent="0" algn="ctr">
              <a:buNone/>
              <a:defRPr sz="970"/>
            </a:lvl6pPr>
            <a:lvl7pPr marL="1663476" indent="0" algn="ctr">
              <a:buNone/>
              <a:defRPr sz="970"/>
            </a:lvl7pPr>
            <a:lvl8pPr marL="1940723" indent="0" algn="ctr">
              <a:buNone/>
              <a:defRPr sz="970"/>
            </a:lvl8pPr>
            <a:lvl9pPr marL="2217969" indent="0" algn="ctr">
              <a:buNone/>
              <a:defRPr sz="970"/>
            </a:lvl9pPr>
          </a:lstStyle>
          <a:p>
            <a:r>
              <a:rPr lang="sv-SE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208592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0C4A76-4CF8-4D34-9B7E-1DC0AE3D1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C13664-6665-4C04-924C-9177C6ADA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BFE37CD-2360-4926-8AE4-0F44D4C32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1B92-108E-4D57-A9EE-EA7A55C7634F}" type="datetime1">
              <a:rPr lang="sv-SE" smtClean="0"/>
              <a:t>2024-11-07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780279C-A421-445D-9BD6-4CF74C836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5A0BD65-E58B-4077-B5B1-ABC8BA999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DE7F-FB4D-4AAA-88C0-B531FB094B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0084171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B9E6BE-4FDB-ECB9-90E9-6F96E98E4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BA5477E-28C1-3901-5A43-CA4ADA1BF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E586DC0-43D3-E5E0-CF2F-B36BF3579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B122-2E8E-40E2-825B-DA3E539466AC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395628B-F79D-8951-7830-1D6EA1946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72F893-A061-6FA2-6765-92B2C7A17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3490-96A6-47DB-81BB-9FA7EF45E6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174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E6E2D7-35D4-F96C-4AA0-4D3FAF4CA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0AF62A5-09EF-5A1E-C879-DD8369281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8AB7DB2-B7DC-BD6C-6BA8-E8C46C163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B122-2E8E-40E2-825B-DA3E539466AC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AEC1977-B046-A3B2-994E-5F33E9102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7B298BC-7BED-4310-19D1-05808F630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3490-96A6-47DB-81BB-9FA7EF45E6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9835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BA3AC0-2589-4CA2-0781-50B4BA510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4C9B66A-32D9-07E4-ED6C-AD500E2D70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E038A5D-DA84-1001-D0A3-0A4C399E13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84A8190-1477-0007-112C-5E6F9BA47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B122-2E8E-40E2-825B-DA3E539466AC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DF81D09-FA73-75E8-13E1-4AE372D44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643E450-75FA-2FD9-B83A-240D4542F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3490-96A6-47DB-81BB-9FA7EF45E6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4658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796A83-C5DF-FD61-0DF8-214DC1BD9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01A7AB-1B3E-C961-3C31-E0262654A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E2E3D50-0701-5A36-4484-2A837ACEA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CFC93D1-9212-AAB5-C60E-1314723792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0903E63-CFFC-1678-6ABA-A740CC2B41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40C83F7-E5E8-FC83-2C7F-A95A62E70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B122-2E8E-40E2-825B-DA3E539466AC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8D2D9BA-ABBC-89CA-980B-B75289E84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133A1B0-1FF9-E8F0-DBA2-A49E5A272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3490-96A6-47DB-81BB-9FA7EF45E6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4535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466194-F746-90DB-A9D7-9188DEBA5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1E203EA-E9B4-0F15-229B-718A46689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B122-2E8E-40E2-825B-DA3E539466AC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F892013-D51E-7469-6541-D600672A7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3030146-E956-39F8-9B79-404EE4676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3490-96A6-47DB-81BB-9FA7EF45E6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8202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3EF59A5-FFCD-0ECA-15D0-2A86ADB57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B122-2E8E-40E2-825B-DA3E539466AC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3CED79B-BEA5-7D31-B5E6-B3D36C5CA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3E0D9EA-A5F7-5725-7691-6470EBD7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3490-96A6-47DB-81BB-9FA7EF45E6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5454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422451-8E6B-AF47-172F-5AFAC2930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2017CF8-B337-10DB-8E28-62EFA5562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5F62952-9380-C521-0DCD-83D2198342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3BD0B1D-5A44-8410-BF9F-6B3138997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B122-2E8E-40E2-825B-DA3E539466AC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CC8B93C-9197-5C26-B0F8-67DE55EA8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16FAC87-FAB4-A94F-E6A9-02F5712F9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3490-96A6-47DB-81BB-9FA7EF45E6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155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C1781D-7804-BF53-F2BA-1959C551A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8908664-917C-714C-0BA5-C2649692FA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48D7EA6-8FB7-F32E-0831-8D861CCFC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ED160CD-AE65-1103-658B-A1A7EA2B3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B122-2E8E-40E2-825B-DA3E539466AC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3F2005C-7B85-D31A-723D-C1742C131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1957852-6069-5415-61EF-B697F4454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3490-96A6-47DB-81BB-9FA7EF45E6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1383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4652F4C-4784-DA89-FED1-8549666C6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5284820-FA79-857D-1531-CB394F339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89CAD79-1AEA-E133-0AE3-29F84A2E1C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1B122-2E8E-40E2-825B-DA3E539466AC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A5A9D17-258D-740E-5D97-E7749B485F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C4DBD88-E731-7145-BA55-854A17722B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73490-96A6-47DB-81BB-9FA7EF45E6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5654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415380" y="290234"/>
            <a:ext cx="4672040" cy="1135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29919" y="290234"/>
            <a:ext cx="480303" cy="1135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B6A4E-E1C8-4983-9EB3-89B6580D6469}" type="datetime1">
              <a:rPr lang="sv-SE" smtClean="0"/>
              <a:t>2024-11-07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06443" y="290234"/>
            <a:ext cx="218320" cy="1135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275" y="744083"/>
            <a:ext cx="10683452" cy="1239266"/>
          </a:xfrm>
          <a:prstGeom prst="rect">
            <a:avLst/>
          </a:prstGeom>
        </p:spPr>
        <p:txBody>
          <a:bodyPr vert="horz" lIns="0" tIns="0" rIns="0" bIns="72000" rtlCol="0" anchor="b" anchorCtr="0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1081557" y="5778097"/>
            <a:ext cx="789766" cy="75877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A5BA178A-7D73-4B39-A47A-E9668CC0B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4275" y="2062976"/>
            <a:ext cx="10684563" cy="363040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91663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hf sldNum="0" hdr="0" ftr="0"/>
  <p:txStyles>
    <p:titleStyle>
      <a:lvl1pPr>
        <a:lnSpc>
          <a:spcPct val="85000"/>
        </a:lnSpc>
        <a:defRPr sz="2372" b="1" spc="-103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7084" indent="-127084">
        <a:lnSpc>
          <a:spcPct val="84000"/>
        </a:lnSpc>
        <a:spcAft>
          <a:spcPts val="846"/>
        </a:spcAft>
        <a:buSzPct val="100000"/>
        <a:buFontTx/>
        <a:buBlip>
          <a:blip r:embed="rId6"/>
        </a:buBlip>
        <a:tabLst/>
        <a:defRPr lang="sv-SE" sz="1563" spc="-41" baseline="0" dirty="0" smtClean="0">
          <a:latin typeface="+mn-lt"/>
          <a:ea typeface="+mn-ea"/>
          <a:cs typeface="+mn-cs"/>
        </a:defRPr>
      </a:lvl1pPr>
      <a:lvl2pPr marL="277997" indent="-119142">
        <a:lnSpc>
          <a:spcPct val="84000"/>
        </a:lnSpc>
        <a:spcAft>
          <a:spcPts val="882"/>
        </a:spcAft>
        <a:buFontTx/>
        <a:buBlip>
          <a:blip r:embed="rId6"/>
        </a:buBlip>
        <a:defRPr lang="sv-SE" sz="1416" spc="-41" baseline="0" dirty="0" smtClean="0">
          <a:latin typeface="+mn-lt"/>
          <a:ea typeface="+mn-ea"/>
          <a:cs typeface="+mn-cs"/>
        </a:defRPr>
      </a:lvl2pPr>
      <a:lvl3pPr marL="410376" indent="-105904">
        <a:lnSpc>
          <a:spcPct val="84000"/>
        </a:lnSpc>
        <a:spcAft>
          <a:spcPts val="919"/>
        </a:spcAft>
        <a:buFontTx/>
        <a:buBlip>
          <a:blip r:embed="rId6"/>
        </a:buBlip>
        <a:defRPr lang="sv-SE" sz="1250" spc="-41" baseline="0" dirty="0" smtClean="0">
          <a:latin typeface="+mn-lt"/>
          <a:ea typeface="+mn-ea"/>
          <a:cs typeface="+mn-cs"/>
        </a:defRPr>
      </a:lvl3pPr>
      <a:lvl4pPr marL="536137" indent="-95313">
        <a:lnSpc>
          <a:spcPct val="84000"/>
        </a:lnSpc>
        <a:spcAft>
          <a:spcPts val="956"/>
        </a:spcAft>
        <a:buFontTx/>
        <a:buBlip>
          <a:blip r:embed="rId6"/>
        </a:buBlip>
        <a:defRPr lang="sv-SE" sz="1103" spc="-41" baseline="0" dirty="0" smtClean="0">
          <a:latin typeface="+mn-lt"/>
          <a:ea typeface="+mn-ea"/>
          <a:cs typeface="+mn-cs"/>
        </a:defRPr>
      </a:lvl4pPr>
      <a:lvl5pPr marL="648660" indent="-92666">
        <a:lnSpc>
          <a:spcPct val="86000"/>
        </a:lnSpc>
        <a:spcAft>
          <a:spcPts val="552"/>
        </a:spcAft>
        <a:buFontTx/>
        <a:buBlip>
          <a:blip r:embed="rId6"/>
        </a:buBlip>
        <a:defRPr lang="sv-SE" sz="1030" spc="-41" baseline="0" dirty="0" smtClean="0">
          <a:latin typeface="+mn-lt"/>
          <a:ea typeface="+mn-ea"/>
          <a:cs typeface="+mn-cs"/>
        </a:defRPr>
      </a:lvl5pPr>
      <a:lvl6pPr marL="840610">
        <a:defRPr>
          <a:latin typeface="+mn-lt"/>
          <a:ea typeface="+mn-ea"/>
          <a:cs typeface="+mn-cs"/>
        </a:defRPr>
      </a:lvl6pPr>
      <a:lvl7pPr marL="1008732">
        <a:defRPr>
          <a:latin typeface="+mn-lt"/>
          <a:ea typeface="+mn-ea"/>
          <a:cs typeface="+mn-cs"/>
        </a:defRPr>
      </a:lvl7pPr>
      <a:lvl8pPr marL="1176854">
        <a:defRPr>
          <a:latin typeface="+mn-lt"/>
          <a:ea typeface="+mn-ea"/>
          <a:cs typeface="+mn-cs"/>
        </a:defRPr>
      </a:lvl8pPr>
      <a:lvl9pPr marL="134497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68122">
        <a:defRPr>
          <a:latin typeface="+mn-lt"/>
          <a:ea typeface="+mn-ea"/>
          <a:cs typeface="+mn-cs"/>
        </a:defRPr>
      </a:lvl2pPr>
      <a:lvl3pPr marL="336244">
        <a:defRPr>
          <a:latin typeface="+mn-lt"/>
          <a:ea typeface="+mn-ea"/>
          <a:cs typeface="+mn-cs"/>
        </a:defRPr>
      </a:lvl3pPr>
      <a:lvl4pPr marL="504366">
        <a:defRPr>
          <a:latin typeface="+mn-lt"/>
          <a:ea typeface="+mn-ea"/>
          <a:cs typeface="+mn-cs"/>
        </a:defRPr>
      </a:lvl4pPr>
      <a:lvl5pPr marL="672488">
        <a:defRPr>
          <a:latin typeface="+mn-lt"/>
          <a:ea typeface="+mn-ea"/>
          <a:cs typeface="+mn-cs"/>
        </a:defRPr>
      </a:lvl5pPr>
      <a:lvl6pPr marL="840610">
        <a:defRPr>
          <a:latin typeface="+mn-lt"/>
          <a:ea typeface="+mn-ea"/>
          <a:cs typeface="+mn-cs"/>
        </a:defRPr>
      </a:lvl6pPr>
      <a:lvl7pPr marL="1008732">
        <a:defRPr>
          <a:latin typeface="+mn-lt"/>
          <a:ea typeface="+mn-ea"/>
          <a:cs typeface="+mn-cs"/>
        </a:defRPr>
      </a:lvl7pPr>
      <a:lvl8pPr marL="1176854">
        <a:defRPr>
          <a:latin typeface="+mn-lt"/>
          <a:ea typeface="+mn-ea"/>
          <a:cs typeface="+mn-cs"/>
        </a:defRPr>
      </a:lvl8pPr>
      <a:lvl9pPr marL="134497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mailto:palliativa.radgivningsteamet@regionvastmanland.se" TargetMode="Externa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s://regionvastmanland.se/vardgivare/behandlingsstod/palliativ-vard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1DF1D3-57C0-463F-8C1D-1200A8E8C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1560" y="2407257"/>
            <a:ext cx="8268879" cy="2043486"/>
          </a:xfrm>
        </p:spPr>
        <p:txBody>
          <a:bodyPr>
            <a:normAutofit fontScale="90000"/>
          </a:bodyPr>
          <a:lstStyle/>
          <a:p>
            <a:pPr algn="ctr"/>
            <a:r>
              <a:rPr lang="sv-SE"/>
              <a:t>Palliativa Rådgivningsteamet (PRT) Västmanland</a:t>
            </a:r>
          </a:p>
        </p:txBody>
      </p:sp>
      <p:sp>
        <p:nvSpPr>
          <p:cNvPr id="4" name="Underrubrik 2">
            <a:extLst>
              <a:ext uri="{FF2B5EF4-FFF2-40B4-BE49-F238E27FC236}">
                <a16:creationId xmlns:a16="http://schemas.microsoft.com/office/drawing/2014/main" id="{B53BD2E3-1908-94FD-5513-E9A707E569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1560" y="4773613"/>
            <a:ext cx="8269288" cy="1458912"/>
          </a:xfrm>
        </p:spPr>
        <p:txBody>
          <a:bodyPr vert="horz" lIns="0" tIns="0" rIns="0" bIns="0" rtlCol="0" anchor="t">
            <a:normAutofit/>
          </a:bodyPr>
          <a:lstStyle/>
          <a:p>
            <a:pPr algn="ctr"/>
            <a:r>
              <a:rPr lang="sv-SE" sz="2000" i="1" dirty="0"/>
              <a:t>Kristina Westling, Malin Hising, Stephanie </a:t>
            </a:r>
            <a:r>
              <a:rPr lang="sv-SE" sz="2000" i="1" dirty="0" err="1"/>
              <a:t>Strubel</a:t>
            </a:r>
            <a:endParaRPr lang="sv-SE" sz="2000" i="1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6577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D7305C5-B7AA-4A5C-9902-318A9944B3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692" y="175998"/>
            <a:ext cx="291256" cy="688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sv-SE"/>
            </a:defPPr>
            <a:lvl1pPr marL="0" algn="l" defTabSz="554492" rtl="0" eaLnBrk="1" latinLnBrk="0" hangingPunct="1">
              <a:defRPr sz="44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7724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4492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1738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08984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8623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6347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0723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17969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29ABF-34AF-4771-8C65-17474087DDAF}" type="datetime1">
              <a:rPr kumimoji="0" lang="sv-SE" sz="441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l" defTabSz="55449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2024-11-07</a:t>
            </a:fld>
            <a:endParaRPr kumimoji="0" lang="sv-SE" sz="441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52BDED93-0D20-4567-A411-9239C71F8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7535" y="175998"/>
            <a:ext cx="132389" cy="688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sv-SE"/>
            </a:defPPr>
            <a:lvl1pPr marL="0" algn="r" defTabSz="554492" rtl="0" eaLnBrk="1" latinLnBrk="0" hangingPunct="1">
              <a:defRPr sz="44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7724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4492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1738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08984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8623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6347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0723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17969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480145-259A-47DA-A30D-C906B9DB5C99}" type="slidenum">
              <a:rPr kumimoji="0" lang="sv-SE" sz="441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55449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sv-SE" sz="441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D1BF131-F941-41F9-B3A8-E62CE8D4C2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5762" y="2227439"/>
            <a:ext cx="7948968" cy="3908835"/>
          </a:xfrm>
        </p:spPr>
        <p:txBody>
          <a:bodyPr>
            <a:normAutofit/>
          </a:bodyPr>
          <a:lstStyle/>
          <a:p>
            <a:pPr marL="209465" indent="-209465"/>
            <a:r>
              <a:rPr lang="sv-SE" sz="2400" dirty="0"/>
              <a:t>Telefon </a:t>
            </a:r>
            <a:r>
              <a:rPr lang="sv-SE" sz="2400" dirty="0" err="1"/>
              <a:t>ssk</a:t>
            </a:r>
            <a:r>
              <a:rPr lang="sv-SE" sz="2400" dirty="0"/>
              <a:t>: 072-153 06 48 på vardagar mellan 07.00-16.00</a:t>
            </a:r>
          </a:p>
          <a:p>
            <a:pPr marL="209465" indent="-209465"/>
            <a:r>
              <a:rPr lang="sv-SE" sz="2400" dirty="0"/>
              <a:t>Telefonstöd läkare: 021-17 52 69 dygnet runt, alla dagar i veckan</a:t>
            </a:r>
          </a:p>
          <a:p>
            <a:pPr marL="209465" indent="-209465"/>
            <a:r>
              <a:rPr lang="sv-SE" sz="2400" dirty="0"/>
              <a:t>E-post: </a:t>
            </a:r>
            <a:r>
              <a:rPr lang="sv-SE" sz="2400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palliativa.radgivningsteamet@regionvastmanland.se</a:t>
            </a:r>
            <a:endParaRPr lang="sv-SE" sz="2400" dirty="0">
              <a:solidFill>
                <a:schemeClr val="accent1"/>
              </a:solidFill>
            </a:endParaRPr>
          </a:p>
          <a:p>
            <a:pPr marL="209465" indent="-209465"/>
            <a:r>
              <a:rPr lang="sv-SE" sz="2400" dirty="0"/>
              <a:t>Meddelande i Cosmic Messenger: Palliativa Rådgivningsteamet (sök i Global adresslista)</a:t>
            </a:r>
          </a:p>
          <a:p>
            <a:pPr marL="209465" indent="-209465"/>
            <a:r>
              <a:rPr lang="sv-SE" sz="2400" dirty="0"/>
              <a:t>Via remiss</a:t>
            </a:r>
          </a:p>
          <a:p>
            <a:endParaRPr lang="sv-SE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B36B9378-7A05-4EEA-9E7B-2F7DCB1E3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650" y="1232452"/>
            <a:ext cx="7611968" cy="850789"/>
          </a:xfrm>
        </p:spPr>
        <p:txBody>
          <a:bodyPr>
            <a:noAutofit/>
          </a:bodyPr>
          <a:lstStyle/>
          <a:p>
            <a:r>
              <a:rPr lang="sv-SE" sz="4000"/>
              <a:t>Hur kan man nå oss?</a:t>
            </a:r>
          </a:p>
        </p:txBody>
      </p:sp>
      <p:pic>
        <p:nvPicPr>
          <p:cNvPr id="6" name="Platshållare för innehåll 9">
            <a:extLst>
              <a:ext uri="{FF2B5EF4-FFF2-40B4-BE49-F238E27FC236}">
                <a16:creationId xmlns:a16="http://schemas.microsoft.com/office/drawing/2014/main" id="{7F16E071-A77E-48DB-9B7F-8C0110A015C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alphaModFix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9618" y="2450625"/>
            <a:ext cx="2520056" cy="1956750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92414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D7AB3DFF-B385-454C-A730-726FEC1657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4274" y="2065871"/>
            <a:ext cx="8757588" cy="3623852"/>
          </a:xfrm>
        </p:spPr>
        <p:txBody>
          <a:bodyPr>
            <a:normAutofit/>
          </a:bodyPr>
          <a:lstStyle/>
          <a:p>
            <a:endParaRPr lang="sv-SE"/>
          </a:p>
          <a:p>
            <a:pPr marL="0" indent="0">
              <a:buNone/>
            </a:pPr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8CA1EA7-6CD7-422C-997E-48003BCAE05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506442" y="290234"/>
            <a:ext cx="218320" cy="113518"/>
          </a:xfrm>
        </p:spPr>
        <p:txBody>
          <a:bodyPr wrap="square">
            <a:normAutofit fontScale="25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sv-SE" sz="728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728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6" name="Pratbubbla: oval 5">
            <a:extLst>
              <a:ext uri="{FF2B5EF4-FFF2-40B4-BE49-F238E27FC236}">
                <a16:creationId xmlns:a16="http://schemas.microsoft.com/office/drawing/2014/main" id="{0AC44ED8-86F6-2B06-6268-74A004104E62}"/>
              </a:ext>
            </a:extLst>
          </p:cNvPr>
          <p:cNvSpPr/>
          <p:nvPr/>
        </p:nvSpPr>
        <p:spPr>
          <a:xfrm>
            <a:off x="8017283" y="4525844"/>
            <a:ext cx="2963917" cy="1933904"/>
          </a:xfrm>
          <a:prstGeom prst="wedgeEllipseCallout">
            <a:avLst>
              <a:gd name="adj1" fmla="val 44061"/>
              <a:gd name="adj2" fmla="val 61957"/>
            </a:avLst>
          </a:prstGeom>
          <a:solidFill>
            <a:srgbClr val="F9CC8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800" b="1">
                <a:solidFill>
                  <a:schemeClr val="tx1"/>
                </a:solidFill>
              </a:rPr>
              <a:t>”Vi ger fortfarande antibiotika, så patienten är inte palliativ än”</a:t>
            </a:r>
          </a:p>
        </p:txBody>
      </p:sp>
      <p:sp>
        <p:nvSpPr>
          <p:cNvPr id="7" name="Pratbubbla: rektangel med rundade hörn 6">
            <a:extLst>
              <a:ext uri="{FF2B5EF4-FFF2-40B4-BE49-F238E27FC236}">
                <a16:creationId xmlns:a16="http://schemas.microsoft.com/office/drawing/2014/main" id="{43EA651B-3EB4-2B21-5860-8CAE6F7F4FB4}"/>
              </a:ext>
            </a:extLst>
          </p:cNvPr>
          <p:cNvSpPr/>
          <p:nvPr/>
        </p:nvSpPr>
        <p:spPr>
          <a:xfrm>
            <a:off x="9280074" y="2647053"/>
            <a:ext cx="2638096" cy="1563893"/>
          </a:xfrm>
          <a:prstGeom prst="wedgeRoundRectCallout">
            <a:avLst>
              <a:gd name="adj1" fmla="val 55263"/>
              <a:gd name="adj2" fmla="val 79302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800" b="1">
                <a:solidFill>
                  <a:schemeClr val="tx1"/>
                </a:solidFill>
              </a:rPr>
              <a:t>”Nu är han inte palliativ längre, han har ätit frukost på morgonen”</a:t>
            </a:r>
          </a:p>
        </p:txBody>
      </p:sp>
      <p:sp>
        <p:nvSpPr>
          <p:cNvPr id="8" name="Pratbubbla: rektangel 7">
            <a:extLst>
              <a:ext uri="{FF2B5EF4-FFF2-40B4-BE49-F238E27FC236}">
                <a16:creationId xmlns:a16="http://schemas.microsoft.com/office/drawing/2014/main" id="{818BE23D-485A-BA89-3A03-57673318866E}"/>
              </a:ext>
            </a:extLst>
          </p:cNvPr>
          <p:cNvSpPr/>
          <p:nvPr/>
        </p:nvSpPr>
        <p:spPr>
          <a:xfrm>
            <a:off x="340972" y="2349830"/>
            <a:ext cx="2081048" cy="1526148"/>
          </a:xfrm>
          <a:prstGeom prst="wedgeRectCallout">
            <a:avLst>
              <a:gd name="adj1" fmla="val 92298"/>
              <a:gd name="adj2" fmla="val 56991"/>
            </a:avLst>
          </a:prstGeom>
          <a:solidFill>
            <a:srgbClr val="D5FCA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800" b="1">
                <a:solidFill>
                  <a:schemeClr val="tx1"/>
                </a:solidFill>
              </a:rPr>
              <a:t>”Patienten är inte rent palliativ, utan vi kör lite halv-palliativt”</a:t>
            </a:r>
          </a:p>
        </p:txBody>
      </p:sp>
      <p:sp>
        <p:nvSpPr>
          <p:cNvPr id="10" name="Pratbubbla: rektangel med rundade hörn 9">
            <a:extLst>
              <a:ext uri="{FF2B5EF4-FFF2-40B4-BE49-F238E27FC236}">
                <a16:creationId xmlns:a16="http://schemas.microsoft.com/office/drawing/2014/main" id="{A7759EBA-797B-A64D-1C6D-43D970346786}"/>
              </a:ext>
            </a:extLst>
          </p:cNvPr>
          <p:cNvSpPr/>
          <p:nvPr/>
        </p:nvSpPr>
        <p:spPr>
          <a:xfrm>
            <a:off x="8492674" y="254630"/>
            <a:ext cx="3153104" cy="1662700"/>
          </a:xfrm>
          <a:prstGeom prst="wedgeRoundRectCallout">
            <a:avLst>
              <a:gd name="adj1" fmla="val -39833"/>
              <a:gd name="adj2" fmla="val 79567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800" b="1">
                <a:solidFill>
                  <a:schemeClr val="tx1"/>
                </a:solidFill>
              </a:rPr>
              <a:t>”Vi har ingen patient med VILS-beslut (vård i livets slut)”</a:t>
            </a:r>
          </a:p>
        </p:txBody>
      </p:sp>
      <p:sp>
        <p:nvSpPr>
          <p:cNvPr id="11" name="Pratbubbla: oval 10">
            <a:extLst>
              <a:ext uri="{FF2B5EF4-FFF2-40B4-BE49-F238E27FC236}">
                <a16:creationId xmlns:a16="http://schemas.microsoft.com/office/drawing/2014/main" id="{0F6616E2-100F-D575-BA89-B119928B1A51}"/>
              </a:ext>
            </a:extLst>
          </p:cNvPr>
          <p:cNvSpPr/>
          <p:nvPr/>
        </p:nvSpPr>
        <p:spPr>
          <a:xfrm>
            <a:off x="1307233" y="362858"/>
            <a:ext cx="2009245" cy="1670529"/>
          </a:xfrm>
          <a:prstGeom prst="wedgeEllipseCallout">
            <a:avLst>
              <a:gd name="adj1" fmla="val -55546"/>
              <a:gd name="adj2" fmla="val 53804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800" b="1">
                <a:solidFill>
                  <a:schemeClr val="tx1"/>
                </a:solidFill>
              </a:rPr>
              <a:t>”Vi har ingen palliativ patient” </a:t>
            </a:r>
          </a:p>
        </p:txBody>
      </p:sp>
      <p:sp>
        <p:nvSpPr>
          <p:cNvPr id="12" name="Pratbubbla: oval 11">
            <a:extLst>
              <a:ext uri="{FF2B5EF4-FFF2-40B4-BE49-F238E27FC236}">
                <a16:creationId xmlns:a16="http://schemas.microsoft.com/office/drawing/2014/main" id="{F1848F65-FBF2-C4A9-DEA2-54D46E9437A8}"/>
              </a:ext>
            </a:extLst>
          </p:cNvPr>
          <p:cNvSpPr/>
          <p:nvPr/>
        </p:nvSpPr>
        <p:spPr>
          <a:xfrm>
            <a:off x="4762500" y="302769"/>
            <a:ext cx="1961948" cy="1446659"/>
          </a:xfrm>
          <a:prstGeom prst="wedgeEllipseCallou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800" b="1">
                <a:solidFill>
                  <a:schemeClr val="tx1"/>
                </a:solidFill>
              </a:rPr>
              <a:t>”Vi är inte där än” </a:t>
            </a:r>
          </a:p>
        </p:txBody>
      </p:sp>
      <p:sp>
        <p:nvSpPr>
          <p:cNvPr id="13" name="Pratbubbla: rektangel med rundade hörn 12">
            <a:extLst>
              <a:ext uri="{FF2B5EF4-FFF2-40B4-BE49-F238E27FC236}">
                <a16:creationId xmlns:a16="http://schemas.microsoft.com/office/drawing/2014/main" id="{8ABE5E32-2727-2708-B587-D079394EA52D}"/>
              </a:ext>
            </a:extLst>
          </p:cNvPr>
          <p:cNvSpPr/>
          <p:nvPr/>
        </p:nvSpPr>
        <p:spPr>
          <a:xfrm>
            <a:off x="545768" y="5102574"/>
            <a:ext cx="2770710" cy="1239266"/>
          </a:xfrm>
          <a:prstGeom prst="wedgeRoundRectCallout">
            <a:avLst>
              <a:gd name="adj1" fmla="val -47387"/>
              <a:gd name="adj2" fmla="val 76070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800" b="1">
                <a:solidFill>
                  <a:schemeClr val="tx1"/>
                </a:solidFill>
              </a:rPr>
              <a:t>”Patienten får strikt palliativ vård”</a:t>
            </a:r>
          </a:p>
        </p:txBody>
      </p:sp>
      <p:sp>
        <p:nvSpPr>
          <p:cNvPr id="14" name="Pratbubbla: rektangel 13">
            <a:extLst>
              <a:ext uri="{FF2B5EF4-FFF2-40B4-BE49-F238E27FC236}">
                <a16:creationId xmlns:a16="http://schemas.microsoft.com/office/drawing/2014/main" id="{4F7BEF4F-929A-3B55-14E8-C7935DC599E5}"/>
              </a:ext>
            </a:extLst>
          </p:cNvPr>
          <p:cNvSpPr/>
          <p:nvPr/>
        </p:nvSpPr>
        <p:spPr>
          <a:xfrm>
            <a:off x="4710645" y="2438096"/>
            <a:ext cx="2770709" cy="1464853"/>
          </a:xfrm>
          <a:prstGeom prst="wedgeRectCallout">
            <a:avLst>
              <a:gd name="adj1" fmla="val -56305"/>
              <a:gd name="adj2" fmla="val -81267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800" b="1">
                <a:solidFill>
                  <a:schemeClr val="tx1"/>
                </a:solidFill>
              </a:rPr>
              <a:t>”Patienten och närstående vill fortsätta med behandling, så hen är inte palliativ”</a:t>
            </a:r>
          </a:p>
        </p:txBody>
      </p:sp>
      <p:sp>
        <p:nvSpPr>
          <p:cNvPr id="3" name="Pratbubbla: rektangel 2">
            <a:extLst>
              <a:ext uri="{FF2B5EF4-FFF2-40B4-BE49-F238E27FC236}">
                <a16:creationId xmlns:a16="http://schemas.microsoft.com/office/drawing/2014/main" id="{D30339D7-D6BF-2DFA-8574-D82969164D6F}"/>
              </a:ext>
            </a:extLst>
          </p:cNvPr>
          <p:cNvSpPr/>
          <p:nvPr/>
        </p:nvSpPr>
        <p:spPr>
          <a:xfrm>
            <a:off x="3956651" y="4385830"/>
            <a:ext cx="3308648" cy="1464853"/>
          </a:xfrm>
          <a:prstGeom prst="wedgeRectCallout">
            <a:avLst>
              <a:gd name="adj1" fmla="val -2626"/>
              <a:gd name="adj2" fmla="val 91194"/>
            </a:avLst>
          </a:prstGeom>
          <a:solidFill>
            <a:srgbClr val="E4D2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>
                <a:solidFill>
                  <a:schemeClr val="tx1"/>
                </a:solidFill>
              </a:rPr>
              <a:t>”Patientens informerats om </a:t>
            </a:r>
            <a:r>
              <a:rPr lang="sv-SE" b="1" i="1">
                <a:solidFill>
                  <a:schemeClr val="tx1"/>
                </a:solidFill>
              </a:rPr>
              <a:t>Best </a:t>
            </a:r>
            <a:r>
              <a:rPr lang="sv-SE" b="1" i="1" err="1">
                <a:solidFill>
                  <a:schemeClr val="tx1"/>
                </a:solidFill>
              </a:rPr>
              <a:t>supportive</a:t>
            </a:r>
            <a:r>
              <a:rPr lang="sv-SE" b="1" i="1">
                <a:solidFill>
                  <a:schemeClr val="tx1"/>
                </a:solidFill>
              </a:rPr>
              <a:t> </a:t>
            </a:r>
            <a:r>
              <a:rPr lang="sv-SE" b="1" i="1" err="1">
                <a:solidFill>
                  <a:schemeClr val="tx1"/>
                </a:solidFill>
              </a:rPr>
              <a:t>care</a:t>
            </a:r>
            <a:r>
              <a:rPr lang="sv-SE" b="1">
                <a:solidFill>
                  <a:schemeClr val="tx1"/>
                </a:solidFill>
              </a:rPr>
              <a:t> och även information om </a:t>
            </a:r>
            <a:r>
              <a:rPr lang="sv-SE" b="1" err="1">
                <a:solidFill>
                  <a:schemeClr val="tx1"/>
                </a:solidFill>
              </a:rPr>
              <a:t>ev</a:t>
            </a:r>
            <a:r>
              <a:rPr lang="sv-SE" b="1">
                <a:solidFill>
                  <a:schemeClr val="tx1"/>
                </a:solidFill>
              </a:rPr>
              <a:t> palliativ vård”</a:t>
            </a:r>
          </a:p>
        </p:txBody>
      </p:sp>
    </p:spTree>
    <p:extLst>
      <p:ext uri="{BB962C8B-B14F-4D97-AF65-F5344CB8AC3E}">
        <p14:creationId xmlns:p14="http://schemas.microsoft.com/office/powerpoint/2010/main" val="434787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6C13CA3-E0C4-472B-8728-8D271F5928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9390422"/>
              </p:ext>
            </p:extLst>
          </p:nvPr>
        </p:nvGraphicFramePr>
        <p:xfrm>
          <a:off x="1642097" y="547063"/>
          <a:ext cx="8820474" cy="6069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ktangel 6">
            <a:extLst>
              <a:ext uri="{FF2B5EF4-FFF2-40B4-BE49-F238E27FC236}">
                <a16:creationId xmlns:a16="http://schemas.microsoft.com/office/drawing/2014/main" id="{4A96917C-22D2-4681-A1E5-A3BC8F88AB70}"/>
              </a:ext>
            </a:extLst>
          </p:cNvPr>
          <p:cNvSpPr/>
          <p:nvPr/>
        </p:nvSpPr>
        <p:spPr>
          <a:xfrm>
            <a:off x="6975005" y="241402"/>
            <a:ext cx="3853862" cy="21599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Times New Roman"/>
              </a:rPr>
              <a:t>För personer med komplexa symtom/komplex livssituation. 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Times New Roman"/>
              </a:rPr>
              <a:t>Utförs av multiprofessionellt team med särskild kompetens i palliativ vård, i hemmet (</a:t>
            </a:r>
            <a:r>
              <a:rPr kumimoji="0" lang="sv-SE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Times New Roman"/>
              </a:rPr>
              <a:t>AH-team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Times New Roman"/>
              </a:rPr>
              <a:t>) eller vid specialiserad palliativ slutenvårdsenhet (</a:t>
            </a:r>
            <a:r>
              <a:rPr kumimoji="0" lang="sv-SE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Times New Roman"/>
              </a:rPr>
              <a:t>Palliativa </a:t>
            </a:r>
            <a:r>
              <a:rPr lang="sv-SE" sz="1600" b="1">
                <a:solidFill>
                  <a:prstClr val="black"/>
                </a:solidFill>
                <a:latin typeface="Calibri Light"/>
                <a:ea typeface="Calibri"/>
                <a:cs typeface="Times New Roman"/>
              </a:rPr>
              <a:t>vård</a:t>
            </a:r>
            <a:r>
              <a:rPr kumimoji="0" lang="sv-SE" sz="16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Times New Roman"/>
              </a:rPr>
              <a:t>avd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Times New Roman"/>
              </a:rPr>
              <a:t>).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46ABE409-3E4E-43E1-B056-23C2AC28F113}"/>
              </a:ext>
            </a:extLst>
          </p:cNvPr>
          <p:cNvSpPr/>
          <p:nvPr/>
        </p:nvSpPr>
        <p:spPr>
          <a:xfrm>
            <a:off x="7552097" y="3198039"/>
            <a:ext cx="3853862" cy="25172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Times New Roman"/>
              </a:rPr>
              <a:t>Innefattar de allra flesta personer som befinner sig i livets slut.  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Times New Roman"/>
              </a:rPr>
              <a:t>Utförs av personal med grundläggande kompetens i palliativ vård. Ges inom </a:t>
            </a:r>
            <a:r>
              <a:rPr kumimoji="0" lang="sv-SE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Times New Roman"/>
              </a:rPr>
              <a:t>slutenvårdsavdelningar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Times New Roman"/>
              </a:rPr>
              <a:t>, vid särskilda boendeformer eller i hemmet med stöd av </a:t>
            </a:r>
            <a:r>
              <a:rPr kumimoji="0" lang="sv-SE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Times New Roman"/>
              </a:rPr>
              <a:t>Primärvård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Times New Roman"/>
              </a:rPr>
              <a:t>, </a:t>
            </a:r>
            <a:r>
              <a:rPr kumimoji="0" lang="sv-SE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Times New Roman"/>
              </a:rPr>
              <a:t>kommunal hemsjukvård 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Times New Roman"/>
              </a:rPr>
              <a:t>och </a:t>
            </a:r>
            <a:r>
              <a:rPr kumimoji="0" lang="sv-SE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Times New Roman"/>
              </a:rPr>
              <a:t>Närvårdsteam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Times New Roman"/>
              </a:rPr>
              <a:t>. 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7A8C924-B512-44D1-B373-53DB2741073D}"/>
              </a:ext>
            </a:extLst>
          </p:cNvPr>
          <p:cNvSpPr/>
          <p:nvPr/>
        </p:nvSpPr>
        <p:spPr>
          <a:xfrm>
            <a:off x="1224901" y="2212138"/>
            <a:ext cx="3083650" cy="1576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Palliativt rådgivningsteam</a:t>
            </a:r>
            <a:r>
              <a:rPr lang="sv-SE" sz="1600" dirty="0">
                <a:solidFill>
                  <a:prstClr val="black"/>
                </a:solidFill>
                <a:latin typeface="Calibri Light"/>
              </a:rPr>
              <a:t>: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  <a:p>
            <a:pPr>
              <a:defRPr/>
            </a:pPr>
            <a:r>
              <a:rPr lang="sv-SE" sz="1600" dirty="0">
                <a:solidFill>
                  <a:prstClr val="black"/>
                </a:solidFill>
                <a:latin typeface="Calibri Light"/>
              </a:rPr>
              <a:t>Utgår ifrån specialiserad palliativ vård. Ger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konsultstöd</a:t>
            </a:r>
            <a:br>
              <a:rPr lang="sv-SE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/>
              </a:rPr>
            </a:b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gentemot allmän palliativ vård.</a:t>
            </a:r>
            <a:endParaRPr lang="sv-S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312988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125712"/>
            <a:ext cx="9409043" cy="1325563"/>
          </a:xfrm>
        </p:spPr>
        <p:txBody>
          <a:bodyPr>
            <a:normAutofit/>
          </a:bodyPr>
          <a:lstStyle/>
          <a:p>
            <a:r>
              <a:rPr lang="sv-SE" sz="4000" dirty="0"/>
              <a:t>Målgrupp för palliativ vård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600194"/>
            <a:ext cx="9630103" cy="403805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sv-SE" sz="2400" dirty="0"/>
              <a:t>Patienter med en eller flera livshotande sjukdomar, det vill säga att sjukdomen/sjukdomarna kan leda till döden inom veckor, månader eller år </a:t>
            </a:r>
            <a:br>
              <a:rPr lang="sv-SE" sz="2400" dirty="0"/>
            </a:br>
            <a:r>
              <a:rPr lang="sv-SE" sz="2400" dirty="0"/>
              <a:t>*</a:t>
            </a:r>
            <a:r>
              <a:rPr lang="sv-SE" sz="2000" i="1" dirty="0"/>
              <a:t>med tilläggskriterier</a:t>
            </a:r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r>
              <a:rPr lang="sv-SE" sz="2400" dirty="0"/>
              <a:t>Gäller oavsett </a:t>
            </a:r>
          </a:p>
          <a:p>
            <a:r>
              <a:rPr lang="sv-SE" sz="2400" dirty="0"/>
              <a:t>Diagnos</a:t>
            </a:r>
          </a:p>
          <a:p>
            <a:r>
              <a:rPr lang="sv-SE" sz="2400" dirty="0"/>
              <a:t>Ålder</a:t>
            </a:r>
          </a:p>
          <a:p>
            <a:r>
              <a:rPr lang="sv-SE" sz="2400" dirty="0"/>
              <a:t>Bostadsort</a:t>
            </a:r>
          </a:p>
          <a:p>
            <a:r>
              <a:rPr lang="sv-SE" sz="2400" dirty="0"/>
              <a:t>Vårdform</a:t>
            </a:r>
          </a:p>
          <a:p>
            <a:r>
              <a:rPr lang="sv-SE" sz="2400" dirty="0"/>
              <a:t>Förväntad livslängd</a:t>
            </a:r>
          </a:p>
        </p:txBody>
      </p:sp>
      <p:pic>
        <p:nvPicPr>
          <p:cNvPr id="5" name="Bild 4" descr="Sjukhus kontur">
            <a:extLst>
              <a:ext uri="{FF2B5EF4-FFF2-40B4-BE49-F238E27FC236}">
                <a16:creationId xmlns:a16="http://schemas.microsoft.com/office/drawing/2014/main" id="{3F464CFD-FB51-62FC-35C7-6729ACAA25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03069" y="3619223"/>
            <a:ext cx="1192779" cy="1192779"/>
          </a:xfrm>
          <a:prstGeom prst="rect">
            <a:avLst/>
          </a:prstGeom>
        </p:spPr>
      </p:pic>
      <p:pic>
        <p:nvPicPr>
          <p:cNvPr id="7" name="Bild 6" descr="Förortsmiljö kontur">
            <a:extLst>
              <a:ext uri="{FF2B5EF4-FFF2-40B4-BE49-F238E27FC236}">
                <a16:creationId xmlns:a16="http://schemas.microsoft.com/office/drawing/2014/main" id="{D267C0F4-701C-66D1-073D-F6B0149779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13710" y="4005240"/>
            <a:ext cx="675062" cy="675062"/>
          </a:xfrm>
          <a:prstGeom prst="rect">
            <a:avLst/>
          </a:prstGeom>
        </p:spPr>
      </p:pic>
      <p:pic>
        <p:nvPicPr>
          <p:cNvPr id="9" name="Bild 8" descr="Byggnad kontur">
            <a:extLst>
              <a:ext uri="{FF2B5EF4-FFF2-40B4-BE49-F238E27FC236}">
                <a16:creationId xmlns:a16="http://schemas.microsoft.com/office/drawing/2014/main" id="{A17DA398-7EA3-2CE9-A962-4B4F33B7AB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388772" y="3352800"/>
            <a:ext cx="1327502" cy="1327502"/>
          </a:xfrm>
          <a:prstGeom prst="rect">
            <a:avLst/>
          </a:prstGeom>
        </p:spPr>
      </p:pic>
      <p:pic>
        <p:nvPicPr>
          <p:cNvPr id="15" name="Bild 14" descr="Kvinna med käpp kontur">
            <a:extLst>
              <a:ext uri="{FF2B5EF4-FFF2-40B4-BE49-F238E27FC236}">
                <a16:creationId xmlns:a16="http://schemas.microsoft.com/office/drawing/2014/main" id="{677BB6B6-0C10-4445-0FED-7749979939F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447400" y="3921741"/>
            <a:ext cx="751072" cy="751072"/>
          </a:xfrm>
          <a:prstGeom prst="rect">
            <a:avLst/>
          </a:prstGeom>
        </p:spPr>
      </p:pic>
      <p:pic>
        <p:nvPicPr>
          <p:cNvPr id="17" name="Bild 16" descr="Familj med pojke kontur">
            <a:extLst>
              <a:ext uri="{FF2B5EF4-FFF2-40B4-BE49-F238E27FC236}">
                <a16:creationId xmlns:a16="http://schemas.microsoft.com/office/drawing/2014/main" id="{AD00D20C-1CE5-EB2A-9A83-B45A8A98FA7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807672" y="3921741"/>
            <a:ext cx="751072" cy="751072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E8F8F3CC-64A2-8927-6630-9E48D7EE485F}"/>
              </a:ext>
            </a:extLst>
          </p:cNvPr>
          <p:cNvSpPr txBox="1"/>
          <p:nvPr/>
        </p:nvSpPr>
        <p:spPr>
          <a:xfrm>
            <a:off x="5071395" y="4933830"/>
            <a:ext cx="46347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00" b="1" dirty="0" err="1"/>
              <a:t>Surprise</a:t>
            </a:r>
            <a:r>
              <a:rPr lang="sv-SE" sz="1800" b="1" dirty="0"/>
              <a:t> </a:t>
            </a:r>
            <a:r>
              <a:rPr lang="sv-SE" sz="1800" b="1" dirty="0" err="1"/>
              <a:t>question</a:t>
            </a:r>
            <a:r>
              <a:rPr lang="sv-SE" sz="1800" dirty="0"/>
              <a:t>; </a:t>
            </a:r>
            <a:r>
              <a:rPr lang="sv-SE" sz="1800" i="1" dirty="0"/>
              <a:t>Skulle jag bli förvånad om patienten avled inom det närmsta året?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2871435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57E25EA-6F3A-4C53-AFEB-34236A7A7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29ABF-34AF-4771-8C65-17474087DDAF}" type="datetime1">
              <a:rPr kumimoji="0" lang="sv-SE" sz="728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2024-11-07</a:t>
            </a:fld>
            <a:endParaRPr kumimoji="0" lang="sv-SE" sz="728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538F644C-C952-462F-83BE-CAE1F96BC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480145-259A-47DA-A30D-C906B9DB5C99}" type="slidenum">
              <a:rPr kumimoji="0" lang="sv-SE" sz="728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728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6BD9D82-D437-4003-8844-3CD0A90395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762" y="1756536"/>
            <a:ext cx="10979414" cy="3366101"/>
          </a:xfrm>
        </p:spPr>
        <p:txBody>
          <a:bodyPr vert="horz" lIns="0" tIns="0" rIns="0" bIns="0" rtlCol="0" anchor="t">
            <a:normAutofit/>
          </a:bodyPr>
          <a:lstStyle/>
          <a:p>
            <a:pPr marL="127000" indent="-127000">
              <a:lnSpc>
                <a:spcPct val="100000"/>
              </a:lnSpc>
            </a:pPr>
            <a:r>
              <a:rPr lang="sv-SE" sz="2400" dirty="0"/>
              <a:t>Stöd för vårdgivare som vårdar patienter med livshotande sjukdomar/ palliativa vårdbehov</a:t>
            </a:r>
          </a:p>
          <a:p>
            <a:pPr marL="127000" indent="-127000">
              <a:lnSpc>
                <a:spcPct val="100000"/>
              </a:lnSpc>
            </a:pPr>
            <a:r>
              <a:rPr lang="sv-SE" sz="2400" dirty="0"/>
              <a:t>Rådgivande funktion. PRT har inget eget patientansvar.</a:t>
            </a:r>
          </a:p>
          <a:p>
            <a:pPr marL="127000" indent="-127000">
              <a:lnSpc>
                <a:spcPct val="100000"/>
              </a:lnSpc>
            </a:pPr>
            <a:r>
              <a:rPr lang="sv-SE" sz="2400" dirty="0"/>
              <a:t>Läkare 100% och 2 sjuksköterskor 100%.</a:t>
            </a:r>
          </a:p>
          <a:p>
            <a:pPr marL="127000" indent="-127000">
              <a:lnSpc>
                <a:spcPct val="100000"/>
              </a:lnSpc>
            </a:pPr>
            <a:r>
              <a:rPr lang="sv-SE" sz="2400" dirty="0"/>
              <a:t>En del av Närsjukvård, Öst. </a:t>
            </a:r>
          </a:p>
          <a:p>
            <a:pPr marL="127000" indent="-127000">
              <a:lnSpc>
                <a:spcPct val="100000"/>
              </a:lnSpc>
            </a:pPr>
            <a:r>
              <a:rPr lang="sv-SE" sz="2400" dirty="0">
                <a:solidFill>
                  <a:srgbClr val="000000"/>
                </a:solidFill>
                <a:latin typeface="Calibri Light"/>
                <a:cs typeface="Calibri Light"/>
              </a:rPr>
              <a:t>Deltar i palliativa ronder på särskilda boenden, mottagningar och avdelningar</a:t>
            </a:r>
          </a:p>
          <a:p>
            <a:pPr marL="127000" indent="-127000">
              <a:lnSpc>
                <a:spcPct val="100000"/>
              </a:lnSpc>
            </a:pPr>
            <a:r>
              <a:rPr lang="sv-SE" sz="2400" dirty="0">
                <a:solidFill>
                  <a:srgbClr val="000000"/>
                </a:solidFill>
                <a:latin typeface="Calibri Light"/>
                <a:cs typeface="Calibri Light"/>
              </a:rPr>
              <a:t>Telefonkonsultation </a:t>
            </a:r>
          </a:p>
          <a:p>
            <a:pPr marL="0" indent="0">
              <a:buNone/>
            </a:pPr>
            <a:endParaRPr lang="sv-SE" sz="2800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CFB74BFB-AECA-4CE8-BF67-0C5ED85FB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386" y="403752"/>
            <a:ext cx="10683452" cy="1239266"/>
          </a:xfrm>
        </p:spPr>
        <p:txBody>
          <a:bodyPr>
            <a:normAutofit/>
          </a:bodyPr>
          <a:lstStyle/>
          <a:p>
            <a:r>
              <a:rPr lang="sv-SE" sz="4000" dirty="0"/>
              <a:t>PRT uppdrag</a:t>
            </a:r>
          </a:p>
        </p:txBody>
      </p:sp>
    </p:spTree>
    <p:extLst>
      <p:ext uri="{BB962C8B-B14F-4D97-AF65-F5344CB8AC3E}">
        <p14:creationId xmlns:p14="http://schemas.microsoft.com/office/powerpoint/2010/main" val="3467051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DBFDC1-253B-49A2-99BD-DA117C524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762" y="403752"/>
            <a:ext cx="10683452" cy="1239266"/>
          </a:xfrm>
        </p:spPr>
        <p:txBody>
          <a:bodyPr>
            <a:normAutofit/>
          </a:bodyPr>
          <a:lstStyle/>
          <a:p>
            <a:r>
              <a:rPr lang="sv-SE" sz="4000" dirty="0">
                <a:cs typeface="Calibri"/>
              </a:rPr>
              <a:t>PRT uppdrag forts. </a:t>
            </a:r>
            <a:endParaRPr lang="sv-SE" sz="4000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86A5F32-D798-4DB7-B755-E0A0CEA94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A7701B-8AEB-47E6-B4CC-5A851E887FD1}" type="datetime1">
              <a:rPr kumimoji="0" lang="sv-SE" sz="728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2024-11-07</a:t>
            </a:fld>
            <a:endParaRPr kumimoji="0" lang="sv-SE" sz="728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BD4A37C-F90F-412F-A705-BE0DFE115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480145-259A-47DA-A30D-C906B9DB5C99}" type="slidenum">
              <a:rPr kumimoji="0" lang="sv-SE" sz="728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728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C21846D-F5FD-4012-8EAE-3C7DDE3672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761" y="1756536"/>
            <a:ext cx="10683453" cy="4227241"/>
          </a:xfrm>
        </p:spPr>
        <p:txBody>
          <a:bodyPr vert="horz" lIns="0" tIns="0" rIns="0" bIns="0" rtlCol="0" anchor="t">
            <a:normAutofit/>
          </a:bodyPr>
          <a:lstStyle/>
          <a:p>
            <a:pPr marL="208915" indent="-208915">
              <a:lnSpc>
                <a:spcPct val="100000"/>
              </a:lnSpc>
            </a:pPr>
            <a:r>
              <a:rPr lang="sv-SE" sz="2400" dirty="0">
                <a:solidFill>
                  <a:srgbClr val="000000"/>
                </a:solidFill>
                <a:latin typeface="Calibri Light"/>
                <a:cs typeface="Calibri Light"/>
              </a:rPr>
              <a:t>Uppföljning av patienter som flyttas från sjukhus till korttidsboende/SÄBO</a:t>
            </a:r>
          </a:p>
          <a:p>
            <a:pPr marL="208915" indent="-208915">
              <a:lnSpc>
                <a:spcPct val="100000"/>
              </a:lnSpc>
            </a:pPr>
            <a:r>
              <a:rPr lang="sv-SE" sz="2400" dirty="0">
                <a:solidFill>
                  <a:srgbClr val="000000"/>
                </a:solidFill>
                <a:latin typeface="Calibri Light"/>
                <a:cs typeface="Calibri Light"/>
              </a:rPr>
              <a:t>Undervisning/föreläsningar</a:t>
            </a:r>
          </a:p>
          <a:p>
            <a:pPr marL="208915" indent="-208915">
              <a:lnSpc>
                <a:spcPct val="100000"/>
              </a:lnSpc>
            </a:pPr>
            <a:r>
              <a:rPr lang="sv-SE" sz="2400" dirty="0">
                <a:solidFill>
                  <a:srgbClr val="000000"/>
                </a:solidFill>
                <a:latin typeface="Calibri Light"/>
                <a:cs typeface="Calibri Light"/>
              </a:rPr>
              <a:t>Patientmöte och bedömningar oavsett vårdform efter önskemål</a:t>
            </a:r>
          </a:p>
          <a:p>
            <a:pPr marL="208915" indent="-208915">
              <a:lnSpc>
                <a:spcPct val="100000"/>
              </a:lnSpc>
            </a:pPr>
            <a:r>
              <a:rPr lang="sv-SE" sz="2400" dirty="0">
                <a:solidFill>
                  <a:srgbClr val="000000"/>
                </a:solidFill>
                <a:latin typeface="Calibri Light"/>
                <a:cs typeface="Calibri Light"/>
              </a:rPr>
              <a:t>Stöd i svåra samtal med patient och/eller närstående, erbjuda även reflektion</a:t>
            </a:r>
          </a:p>
          <a:p>
            <a:pPr marL="208915" indent="-208915">
              <a:lnSpc>
                <a:spcPct val="100000"/>
              </a:lnSpc>
            </a:pPr>
            <a:r>
              <a:rPr lang="sv-SE" sz="2400" dirty="0">
                <a:solidFill>
                  <a:srgbClr val="000000"/>
                </a:solidFill>
                <a:latin typeface="Calibri Light"/>
                <a:cs typeface="Calibri Light"/>
              </a:rPr>
              <a:t>Bidra till kvalitetssäkring av palliativ vård i region Västmanland (Palliativa Rådet, kvalitetsregister, ta fram stödverktyg)</a:t>
            </a:r>
          </a:p>
          <a:p>
            <a:pPr marL="208915" indent="-208915">
              <a:lnSpc>
                <a:spcPct val="100000"/>
              </a:lnSpc>
            </a:pPr>
            <a:r>
              <a:rPr lang="sv-SE" sz="2400" dirty="0"/>
              <a:t>Tillgängliga för </a:t>
            </a:r>
            <a:r>
              <a:rPr lang="sv-SE" sz="2400" b="1" u="sng" dirty="0"/>
              <a:t>samtliga</a:t>
            </a:r>
            <a:r>
              <a:rPr lang="sv-SE" sz="2400" dirty="0"/>
              <a:t> medarbetare i Region Västmanland, samt Västmanlands 10 kommuner.</a:t>
            </a:r>
          </a:p>
          <a:p>
            <a:pPr marL="0" indent="0">
              <a:lnSpc>
                <a:spcPct val="120000"/>
              </a:lnSpc>
              <a:buNone/>
            </a:pPr>
            <a:endParaRPr lang="sv-SE" sz="4000" dirty="0">
              <a:solidFill>
                <a:srgbClr val="000000"/>
              </a:solidFill>
              <a:latin typeface="Calibri Light"/>
              <a:cs typeface="Calibri Light"/>
            </a:endParaRPr>
          </a:p>
          <a:p>
            <a:pPr marL="208915" indent="-208915"/>
            <a:endParaRPr lang="sv-SE" dirty="0">
              <a:solidFill>
                <a:srgbClr val="000000"/>
              </a:solidFill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603136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57E25EA-6F3A-4C53-AFEB-34236A7A7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29ABF-34AF-4771-8C65-17474087DDAF}" type="datetime1">
              <a:rPr kumimoji="0" lang="sv-SE" sz="728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2024-11-07</a:t>
            </a:fld>
            <a:endParaRPr kumimoji="0" lang="sv-SE" sz="728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538F644C-C952-462F-83BE-CAE1F96BC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480145-259A-47DA-A30D-C906B9DB5C99}" type="slidenum">
              <a:rPr kumimoji="0" lang="sv-SE" sz="728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728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6BD9D82-D437-4003-8844-3CD0A90395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762" y="1650441"/>
            <a:ext cx="10683452" cy="468424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sv-SE" sz="2600" dirty="0"/>
              <a:t>Symtomlindring – vad har patienten för symtom och hur kan vi förbättra den? (</a:t>
            </a:r>
            <a:r>
              <a:rPr lang="sv-SE" sz="2600" i="1" dirty="0"/>
              <a:t>Både farmakologisk- och icke farmakologisk behandling</a:t>
            </a:r>
            <a:r>
              <a:rPr lang="sv-SE" sz="2600" dirty="0"/>
              <a:t>)</a:t>
            </a:r>
          </a:p>
          <a:p>
            <a:pPr>
              <a:lnSpc>
                <a:spcPct val="110000"/>
              </a:lnSpc>
            </a:pPr>
            <a:r>
              <a:rPr lang="sv-SE" sz="2600" dirty="0"/>
              <a:t>”Ligga steget före” – hur kan vi undvika återinläggningar inom slutenvården? Förväntat förlopp? </a:t>
            </a:r>
          </a:p>
          <a:p>
            <a:pPr>
              <a:lnSpc>
                <a:spcPct val="110000"/>
              </a:lnSpc>
            </a:pPr>
            <a:r>
              <a:rPr lang="sv-SE" sz="2600" dirty="0"/>
              <a:t>Hur informerar vi patienter och närstående under resans gång? (</a:t>
            </a:r>
            <a:r>
              <a:rPr lang="sv-SE" sz="2600" i="1" dirty="0"/>
              <a:t>Samtal vid allvarlig sjukdom</a:t>
            </a:r>
            <a:r>
              <a:rPr lang="sv-SE" sz="2600" dirty="0"/>
              <a:t>)</a:t>
            </a:r>
          </a:p>
          <a:p>
            <a:pPr>
              <a:lnSpc>
                <a:spcPct val="110000"/>
              </a:lnSpc>
            </a:pPr>
            <a:r>
              <a:rPr lang="sv-SE" sz="2600" dirty="0"/>
              <a:t>När är det dags att avsluta livsuppehållande behandlingar? Vad är viktigt för patienten? (</a:t>
            </a:r>
            <a:r>
              <a:rPr lang="sv-SE" sz="2600" i="1" dirty="0"/>
              <a:t>Brytpunktsamtal</a:t>
            </a:r>
            <a:r>
              <a:rPr lang="sv-SE" sz="2600" dirty="0"/>
              <a:t>)</a:t>
            </a:r>
          </a:p>
          <a:p>
            <a:pPr>
              <a:lnSpc>
                <a:spcPct val="110000"/>
              </a:lnSpc>
            </a:pPr>
            <a:r>
              <a:rPr lang="sv-SE" sz="2600" dirty="0"/>
              <a:t>Allmänna palliativa vårdbehov? Remiss till vårdcentralen? Behov av kommunala insatser? </a:t>
            </a:r>
          </a:p>
          <a:p>
            <a:pPr>
              <a:lnSpc>
                <a:spcPct val="110000"/>
              </a:lnSpc>
            </a:pPr>
            <a:r>
              <a:rPr lang="sv-SE" sz="2600" dirty="0"/>
              <a:t>Vilka patienter kan vara lämpliga för specialiserad palliativ vård (</a:t>
            </a:r>
            <a:r>
              <a:rPr lang="sv-SE" sz="2600" i="1" dirty="0"/>
              <a:t>AH-team Västerås, Sala, Köping eller Fagersta, eller palliativa vårdavdelningen</a:t>
            </a:r>
            <a:r>
              <a:rPr lang="sv-SE" sz="2600" dirty="0"/>
              <a:t>)?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CFB74BFB-AECA-4CE8-BF67-0C5ED85FB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274" y="290234"/>
            <a:ext cx="10683452" cy="1239266"/>
          </a:xfrm>
        </p:spPr>
        <p:txBody>
          <a:bodyPr>
            <a:normAutofit/>
          </a:bodyPr>
          <a:lstStyle/>
          <a:p>
            <a:r>
              <a:rPr lang="sv-SE" sz="4000" dirty="0"/>
              <a:t>Vi diskuterar bland annat..</a:t>
            </a:r>
          </a:p>
        </p:txBody>
      </p:sp>
    </p:spTree>
    <p:extLst>
      <p:ext uri="{BB962C8B-B14F-4D97-AF65-F5344CB8AC3E}">
        <p14:creationId xmlns:p14="http://schemas.microsoft.com/office/powerpoint/2010/main" val="929306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1">
            <a:extLst>
              <a:ext uri="{FF2B5EF4-FFF2-40B4-BE49-F238E27FC236}">
                <a16:creationId xmlns:a16="http://schemas.microsoft.com/office/drawing/2014/main" id="{80DF40B2-80F7-4E71-B46C-284163F365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1F1378FC-3D92-01EF-55F8-4F3EC5D14CE3}"/>
              </a:ext>
            </a:extLst>
          </p:cNvPr>
          <p:cNvSpPr txBox="1"/>
          <p:nvPr/>
        </p:nvSpPr>
        <p:spPr>
          <a:xfrm>
            <a:off x="838201" y="2962279"/>
            <a:ext cx="3799425" cy="31432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hlinkClick r:id="rId2"/>
              </a:rPr>
              <a:t>Palliativ vård - Region Västmanland (regionvastmanland.se)</a:t>
            </a:r>
            <a:endParaRPr lang="en-US" sz="200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FE8D3A3-1A41-4949-03EF-07EBAFAD3B4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2308"/>
          <a:stretch/>
        </p:blipFill>
        <p:spPr>
          <a:xfrm>
            <a:off x="5010386" y="10"/>
            <a:ext cx="7181613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8491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57E25EA-6F3A-4C53-AFEB-34236A7A7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29ABF-34AF-4771-8C65-17474087DDAF}" type="datetime1">
              <a:rPr kumimoji="0" lang="sv-SE" sz="728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2024-11-07</a:t>
            </a:fld>
            <a:endParaRPr kumimoji="0" lang="sv-SE" sz="728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538F644C-C952-462F-83BE-CAE1F96BC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480145-259A-47DA-A30D-C906B9DB5C99}" type="slidenum">
              <a:rPr kumimoji="0" lang="sv-SE" sz="728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sv-SE" sz="728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6BD9D82-D437-4003-8844-3CD0A90395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762" y="2125571"/>
            <a:ext cx="10552838" cy="3628218"/>
          </a:xfrm>
        </p:spPr>
        <p:txBody>
          <a:bodyPr>
            <a:normAutofit/>
          </a:bodyPr>
          <a:lstStyle/>
          <a:p>
            <a:endParaRPr lang="sv-SE" sz="2000"/>
          </a:p>
          <a:p>
            <a:endParaRPr lang="sv-SE" sz="2000"/>
          </a:p>
          <a:p>
            <a:pPr marL="0" indent="0">
              <a:buNone/>
            </a:pPr>
            <a:endParaRPr lang="sv-SE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CFB74BFB-AECA-4CE8-BF67-0C5ED85FB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762" y="981523"/>
            <a:ext cx="10683452" cy="1239266"/>
          </a:xfrm>
        </p:spPr>
        <p:txBody>
          <a:bodyPr>
            <a:normAutofit/>
          </a:bodyPr>
          <a:lstStyle/>
          <a:p>
            <a:r>
              <a:rPr lang="sv-SE" sz="4000"/>
              <a:t>Våra frågor till er</a:t>
            </a:r>
          </a:p>
        </p:txBody>
      </p:sp>
      <p:sp>
        <p:nvSpPr>
          <p:cNvPr id="8" name="Platshållare för text 4">
            <a:extLst>
              <a:ext uri="{FF2B5EF4-FFF2-40B4-BE49-F238E27FC236}">
                <a16:creationId xmlns:a16="http://schemas.microsoft.com/office/drawing/2014/main" id="{462E07E3-F508-44E6-D25D-19C3680F3305}"/>
              </a:ext>
            </a:extLst>
          </p:cNvPr>
          <p:cNvSpPr txBox="1">
            <a:spLocks/>
          </p:cNvSpPr>
          <p:nvPr/>
        </p:nvSpPr>
        <p:spPr>
          <a:xfrm>
            <a:off x="724762" y="2462065"/>
            <a:ext cx="5989803" cy="3291724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127084" indent="-127084">
              <a:lnSpc>
                <a:spcPct val="84000"/>
              </a:lnSpc>
              <a:spcAft>
                <a:spcPts val="846"/>
              </a:spcAft>
              <a:buSzPct val="100000"/>
              <a:buFontTx/>
              <a:buBlip>
                <a:blip r:embed="rId3"/>
              </a:buBlip>
              <a:tabLst/>
              <a:defRPr lang="sv-SE" sz="1563" spc="-41" baseline="0" dirty="0">
                <a:latin typeface="+mn-lt"/>
                <a:ea typeface="+mn-ea"/>
                <a:cs typeface="+mn-cs"/>
              </a:defRPr>
            </a:lvl1pPr>
            <a:lvl2pPr marL="277997" indent="-119142">
              <a:lnSpc>
                <a:spcPct val="84000"/>
              </a:lnSpc>
              <a:spcAft>
                <a:spcPts val="882"/>
              </a:spcAft>
              <a:buFontTx/>
              <a:buBlip>
                <a:blip r:embed="rId3"/>
              </a:buBlip>
              <a:defRPr lang="sv-SE" sz="1416" spc="-41" baseline="0" dirty="0">
                <a:latin typeface="+mn-lt"/>
                <a:ea typeface="+mn-ea"/>
                <a:cs typeface="+mn-cs"/>
              </a:defRPr>
            </a:lvl2pPr>
            <a:lvl3pPr marL="410376" indent="-105904">
              <a:lnSpc>
                <a:spcPct val="84000"/>
              </a:lnSpc>
              <a:spcAft>
                <a:spcPts val="919"/>
              </a:spcAft>
              <a:buFontTx/>
              <a:buBlip>
                <a:blip r:embed="rId3"/>
              </a:buBlip>
              <a:defRPr lang="sv-SE" sz="1250" spc="-41" baseline="0" dirty="0">
                <a:latin typeface="+mn-lt"/>
                <a:ea typeface="+mn-ea"/>
                <a:cs typeface="+mn-cs"/>
              </a:defRPr>
            </a:lvl3pPr>
            <a:lvl4pPr marL="536137" indent="-95313">
              <a:lnSpc>
                <a:spcPct val="84000"/>
              </a:lnSpc>
              <a:spcAft>
                <a:spcPts val="956"/>
              </a:spcAft>
              <a:buFontTx/>
              <a:buBlip>
                <a:blip r:embed="rId3"/>
              </a:buBlip>
              <a:defRPr lang="sv-SE" sz="1103" spc="-41" baseline="0" dirty="0">
                <a:latin typeface="+mn-lt"/>
                <a:ea typeface="+mn-ea"/>
                <a:cs typeface="+mn-cs"/>
              </a:defRPr>
            </a:lvl4pPr>
            <a:lvl5pPr marL="648660" indent="-92666">
              <a:lnSpc>
                <a:spcPct val="86000"/>
              </a:lnSpc>
              <a:spcAft>
                <a:spcPts val="552"/>
              </a:spcAft>
              <a:buFontTx/>
              <a:buBlip>
                <a:blip r:embed="rId3"/>
              </a:buBlip>
              <a:defRPr lang="sv-SE" sz="1030" spc="-41" baseline="0" dirty="0">
                <a:latin typeface="+mn-lt"/>
                <a:ea typeface="+mn-ea"/>
                <a:cs typeface="+mn-cs"/>
              </a:defRPr>
            </a:lvl5pPr>
            <a:lvl6pPr marL="840610">
              <a:defRPr>
                <a:latin typeface="+mn-lt"/>
                <a:ea typeface="+mn-ea"/>
                <a:cs typeface="+mn-cs"/>
              </a:defRPr>
            </a:lvl6pPr>
            <a:lvl7pPr marL="1008732">
              <a:defRPr>
                <a:latin typeface="+mn-lt"/>
                <a:ea typeface="+mn-ea"/>
                <a:cs typeface="+mn-cs"/>
              </a:defRPr>
            </a:lvl7pPr>
            <a:lvl8pPr marL="1176854">
              <a:defRPr>
                <a:latin typeface="+mn-lt"/>
                <a:ea typeface="+mn-ea"/>
                <a:cs typeface="+mn-cs"/>
              </a:defRPr>
            </a:lvl8pPr>
            <a:lvl9pPr marL="1344976">
              <a:defRPr>
                <a:latin typeface="+mn-lt"/>
                <a:ea typeface="+mn-ea"/>
                <a:cs typeface="+mn-cs"/>
              </a:defRPr>
            </a:lvl9pPr>
          </a:lstStyle>
          <a:p>
            <a:pPr marL="209475" indent="-209475"/>
            <a:r>
              <a:rPr lang="sv-SE" sz="2400" kern="0" dirty="0">
                <a:solidFill>
                  <a:srgbClr val="000000"/>
                </a:solidFill>
                <a:latin typeface="Calibri Light"/>
                <a:cs typeface="Calibri Light"/>
              </a:rPr>
              <a:t>Vad saknar ni idag för att kunna bedriva god palliativ vård?</a:t>
            </a:r>
          </a:p>
          <a:p>
            <a:pPr marL="209475" indent="-209475"/>
            <a:r>
              <a:rPr lang="sv-SE" sz="2400" kern="0" dirty="0">
                <a:solidFill>
                  <a:srgbClr val="000000"/>
                </a:solidFill>
                <a:latin typeface="Calibri Light"/>
                <a:cs typeface="Calibri Light"/>
              </a:rPr>
              <a:t>Vilket stöd önskar ni av oss?</a:t>
            </a:r>
          </a:p>
          <a:p>
            <a:pPr marL="209475" indent="-209475"/>
            <a:r>
              <a:rPr lang="sv-SE" sz="2400" kern="0" dirty="0">
                <a:solidFill>
                  <a:srgbClr val="000000"/>
                </a:solidFill>
                <a:latin typeface="Calibri Light"/>
                <a:cs typeface="Calibri Light"/>
              </a:rPr>
              <a:t>Finns intresse för ett (digitalt) möte med oss för närmare diskussion?</a:t>
            </a:r>
          </a:p>
          <a:p>
            <a:pPr marL="209475" indent="-209475"/>
            <a:endParaRPr lang="sv-SE" sz="2800" kern="0" dirty="0">
              <a:solidFill>
                <a:srgbClr val="000000"/>
              </a:solidFill>
              <a:latin typeface="Calibri Light"/>
              <a:cs typeface="Calibri Light"/>
            </a:endParaRPr>
          </a:p>
          <a:p>
            <a:pPr marL="209475" indent="-209475"/>
            <a:endParaRPr lang="sv-SE" sz="2000" b="1" kern="0" dirty="0">
              <a:solidFill>
                <a:srgbClr val="000000"/>
              </a:solidFill>
              <a:latin typeface="Calibri Light"/>
              <a:cs typeface="Calibri Light"/>
            </a:endParaRPr>
          </a:p>
          <a:p>
            <a:pPr marL="209475" indent="-209475"/>
            <a:endParaRPr lang="sv-SE" kern="0" dirty="0">
              <a:solidFill>
                <a:srgbClr val="000000"/>
              </a:solidFill>
              <a:latin typeface="Calibri Light"/>
              <a:cs typeface="Calibri Light"/>
            </a:endParaRPr>
          </a:p>
        </p:txBody>
      </p:sp>
      <p:pic>
        <p:nvPicPr>
          <p:cNvPr id="10" name="Bild 9" descr="Märke frågetecken kontur">
            <a:extLst>
              <a:ext uri="{FF2B5EF4-FFF2-40B4-BE49-F238E27FC236}">
                <a16:creationId xmlns:a16="http://schemas.microsoft.com/office/drawing/2014/main" id="{56561597-0E76-5764-DA6A-EFE9B4CC20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91719" y="2173559"/>
            <a:ext cx="2213826" cy="2213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612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gion Västmanland Grön">
  <a:themeElements>
    <a:clrScheme name="Region Västmanland Grön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339D94"/>
      </a:accent1>
      <a:accent2>
        <a:srgbClr val="4B467D"/>
      </a:accent2>
      <a:accent3>
        <a:srgbClr val="670F3B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egion Västmanland mall 190628.potx  -  Automatiskt återställd" id="{6A884B90-CE47-4749-9C2B-00148B8742AB}" vid="{5BD03E45-BB31-42F4-9CD2-F17B60E31F09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0D7C93D7F7004A835D090EC47D6CB5" ma:contentTypeVersion="6" ma:contentTypeDescription="Skapa ett nytt dokument." ma:contentTypeScope="" ma:versionID="45a0298ec4e7b92eb7d7857016fd3220">
  <xsd:schema xmlns:xsd="http://www.w3.org/2001/XMLSchema" xmlns:xs="http://www.w3.org/2001/XMLSchema" xmlns:p="http://schemas.microsoft.com/office/2006/metadata/properties" xmlns:ns2="75b01daa-8174-46aa-888c-5fec96463e59" xmlns:ns3="e09009c0-a630-4329-af53-0b303ad03297" targetNamespace="http://schemas.microsoft.com/office/2006/metadata/properties" ma:root="true" ma:fieldsID="623574fc99a1a543343c063253c70afa" ns2:_="" ns3:_="">
    <xsd:import namespace="75b01daa-8174-46aa-888c-5fec96463e59"/>
    <xsd:import namespace="e09009c0-a630-4329-af53-0b303ad032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b01daa-8174-46aa-888c-5fec96463e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9009c0-a630-4329-af53-0b303ad0329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A9CBCD-BCD2-47A9-B994-773887103BB5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75b01daa-8174-46aa-888c-5fec96463e59"/>
    <ds:schemaRef ds:uri="http://schemas.openxmlformats.org/package/2006/metadata/core-properties"/>
    <ds:schemaRef ds:uri="e09009c0-a630-4329-af53-0b303ad03297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C73E5AC-5940-4B95-B243-D79C1B30F45A}">
  <ds:schemaRefs>
    <ds:schemaRef ds:uri="75b01daa-8174-46aa-888c-5fec96463e59"/>
    <ds:schemaRef ds:uri="e09009c0-a630-4329-af53-0b303ad0329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25CBCF4-9FC2-4D90-BB75-1BA105FD41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767</Words>
  <Application>Microsoft Office PowerPoint</Application>
  <PresentationFormat>Bredbild</PresentationFormat>
  <Paragraphs>100</Paragraphs>
  <Slides>10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Region Västmanland Grön</vt:lpstr>
      <vt:lpstr>Palliativa Rådgivningsteamet (PRT) Västmanland</vt:lpstr>
      <vt:lpstr>PowerPoint-presentation</vt:lpstr>
      <vt:lpstr>PowerPoint-presentation</vt:lpstr>
      <vt:lpstr>Målgrupp för palliativ vård</vt:lpstr>
      <vt:lpstr>PRT uppdrag</vt:lpstr>
      <vt:lpstr>PRT uppdrag forts. </vt:lpstr>
      <vt:lpstr>Vi diskuterar bland annat..</vt:lpstr>
      <vt:lpstr>PowerPoint-presentation</vt:lpstr>
      <vt:lpstr>Våra frågor till er</vt:lpstr>
      <vt:lpstr>Hur kan man nå oss?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Palliativa Rådgivningsteamet (PRT) Västmanland</dc:title>
  <dc:creator>Malin Hising</dc:creator>
  <cp:lastModifiedBy>Carolyn Koumal</cp:lastModifiedBy>
  <cp:revision>12</cp:revision>
  <dcterms:created xsi:type="dcterms:W3CDTF">2024-11-04T10:19:01Z</dcterms:created>
  <dcterms:modified xsi:type="dcterms:W3CDTF">2024-11-07T13:22:18Z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0x0101005F0D7C93D7F7004A835D090EC47D6CB5</vt:lpwstr>
  </property>
</Properties>
</file>