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6"/>
  </p:notesMasterIdLst>
  <p:sldIdLst>
    <p:sldId id="286" r:id="rId3"/>
    <p:sldId id="303" r:id="rId4"/>
    <p:sldId id="323" r:id="rId5"/>
    <p:sldId id="328" r:id="rId6"/>
    <p:sldId id="373" r:id="rId7"/>
    <p:sldId id="259" r:id="rId8"/>
    <p:sldId id="362" r:id="rId9"/>
    <p:sldId id="363" r:id="rId10"/>
    <p:sldId id="375" r:id="rId11"/>
    <p:sldId id="377" r:id="rId12"/>
    <p:sldId id="376" r:id="rId13"/>
    <p:sldId id="379" r:id="rId14"/>
    <p:sldId id="371" r:id="rId15"/>
    <p:sldId id="367" r:id="rId16"/>
    <p:sldId id="369" r:id="rId17"/>
    <p:sldId id="370" r:id="rId18"/>
    <p:sldId id="374" r:id="rId19"/>
    <p:sldId id="381" r:id="rId20"/>
    <p:sldId id="364" r:id="rId21"/>
    <p:sldId id="380" r:id="rId22"/>
    <p:sldId id="333" r:id="rId23"/>
    <p:sldId id="360" r:id="rId24"/>
    <p:sldId id="358" r:id="rId25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84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95346C-0C4F-4750-896A-CCF09A5EB15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37149EE-1F3D-498F-AF08-DCA1B2CCA274}">
      <dgm:prSet/>
      <dgm:spPr/>
      <dgm:t>
        <a:bodyPr/>
        <a:lstStyle/>
        <a:p>
          <a:r>
            <a:rPr lang="en-US"/>
            <a:t>SmärtRehab</a:t>
          </a:r>
        </a:p>
      </dgm:t>
    </dgm:pt>
    <dgm:pt modelId="{84FAD070-7DCE-4EC3-BE80-FF8BA65B0815}" type="parTrans" cxnId="{566D8F32-9A1A-426D-BC8B-D7F251A0592F}">
      <dgm:prSet/>
      <dgm:spPr/>
      <dgm:t>
        <a:bodyPr/>
        <a:lstStyle/>
        <a:p>
          <a:endParaRPr lang="en-US"/>
        </a:p>
      </dgm:t>
    </dgm:pt>
    <dgm:pt modelId="{913D3326-5F34-478E-9B36-364DA6970A69}" type="sibTrans" cxnId="{566D8F32-9A1A-426D-BC8B-D7F251A0592F}">
      <dgm:prSet/>
      <dgm:spPr/>
      <dgm:t>
        <a:bodyPr/>
        <a:lstStyle/>
        <a:p>
          <a:endParaRPr lang="en-US"/>
        </a:p>
      </dgm:t>
    </dgm:pt>
    <dgm:pt modelId="{4093B096-A5A8-4E1B-BEB5-30764C4A2116}">
      <dgm:prSet/>
      <dgm:spPr/>
      <dgm:t>
        <a:bodyPr/>
        <a:lstStyle/>
        <a:p>
          <a:r>
            <a:rPr lang="en-US"/>
            <a:t>Smärtmottagningen</a:t>
          </a:r>
        </a:p>
      </dgm:t>
    </dgm:pt>
    <dgm:pt modelId="{90386FD4-8E22-4D6E-8575-C698434C52C5}" type="parTrans" cxnId="{BB0075A8-D916-4441-BA95-D2E90F768220}">
      <dgm:prSet/>
      <dgm:spPr/>
      <dgm:t>
        <a:bodyPr/>
        <a:lstStyle/>
        <a:p>
          <a:endParaRPr lang="en-US"/>
        </a:p>
      </dgm:t>
    </dgm:pt>
    <dgm:pt modelId="{4B248EC8-969A-4E0B-BB47-CA373BED2B6B}" type="sibTrans" cxnId="{BB0075A8-D916-4441-BA95-D2E90F768220}">
      <dgm:prSet/>
      <dgm:spPr/>
      <dgm:t>
        <a:bodyPr/>
        <a:lstStyle/>
        <a:p>
          <a:endParaRPr lang="en-US"/>
        </a:p>
      </dgm:t>
    </dgm:pt>
    <dgm:pt modelId="{71757924-98F1-4A79-AA69-5261A049A25C}" type="pres">
      <dgm:prSet presAssocID="{F695346C-0C4F-4750-896A-CCF09A5EB156}" presName="diagram" presStyleCnt="0">
        <dgm:presLayoutVars>
          <dgm:dir/>
          <dgm:resizeHandles val="exact"/>
        </dgm:presLayoutVars>
      </dgm:prSet>
      <dgm:spPr/>
    </dgm:pt>
    <dgm:pt modelId="{C6FE3492-3754-4F5B-A610-798AF161848D}" type="pres">
      <dgm:prSet presAssocID="{237149EE-1F3D-498F-AF08-DCA1B2CCA274}" presName="node" presStyleLbl="node1" presStyleIdx="0" presStyleCnt="2">
        <dgm:presLayoutVars>
          <dgm:bulletEnabled val="1"/>
        </dgm:presLayoutVars>
      </dgm:prSet>
      <dgm:spPr/>
    </dgm:pt>
    <dgm:pt modelId="{4AB21F5E-B4B8-4544-8602-83EFC267BE06}" type="pres">
      <dgm:prSet presAssocID="{913D3326-5F34-478E-9B36-364DA6970A69}" presName="sibTrans" presStyleCnt="0"/>
      <dgm:spPr/>
    </dgm:pt>
    <dgm:pt modelId="{92CADDC5-6645-4D36-AAE7-E7BFC82395FB}" type="pres">
      <dgm:prSet presAssocID="{4093B096-A5A8-4E1B-BEB5-30764C4A2116}" presName="node" presStyleLbl="node1" presStyleIdx="1" presStyleCnt="2">
        <dgm:presLayoutVars>
          <dgm:bulletEnabled val="1"/>
        </dgm:presLayoutVars>
      </dgm:prSet>
      <dgm:spPr/>
    </dgm:pt>
  </dgm:ptLst>
  <dgm:cxnLst>
    <dgm:cxn modelId="{566D8F32-9A1A-426D-BC8B-D7F251A0592F}" srcId="{F695346C-0C4F-4750-896A-CCF09A5EB156}" destId="{237149EE-1F3D-498F-AF08-DCA1B2CCA274}" srcOrd="0" destOrd="0" parTransId="{84FAD070-7DCE-4EC3-BE80-FF8BA65B0815}" sibTransId="{913D3326-5F34-478E-9B36-364DA6970A69}"/>
    <dgm:cxn modelId="{0A30D757-9C27-4F12-B98B-3CFE05ED2B7F}" type="presOf" srcId="{237149EE-1F3D-498F-AF08-DCA1B2CCA274}" destId="{C6FE3492-3754-4F5B-A610-798AF161848D}" srcOrd="0" destOrd="0" presId="urn:microsoft.com/office/officeart/2005/8/layout/default"/>
    <dgm:cxn modelId="{1920F998-38DB-44BA-B3A2-A3CA3D0803C4}" type="presOf" srcId="{4093B096-A5A8-4E1B-BEB5-30764C4A2116}" destId="{92CADDC5-6645-4D36-AAE7-E7BFC82395FB}" srcOrd="0" destOrd="0" presId="urn:microsoft.com/office/officeart/2005/8/layout/default"/>
    <dgm:cxn modelId="{BB0075A8-D916-4441-BA95-D2E90F768220}" srcId="{F695346C-0C4F-4750-896A-CCF09A5EB156}" destId="{4093B096-A5A8-4E1B-BEB5-30764C4A2116}" srcOrd="1" destOrd="0" parTransId="{90386FD4-8E22-4D6E-8575-C698434C52C5}" sibTransId="{4B248EC8-969A-4E0B-BB47-CA373BED2B6B}"/>
    <dgm:cxn modelId="{50F226D8-0C58-4593-BD60-05635A387D8F}" type="presOf" srcId="{F695346C-0C4F-4750-896A-CCF09A5EB156}" destId="{71757924-98F1-4A79-AA69-5261A049A25C}" srcOrd="0" destOrd="0" presId="urn:microsoft.com/office/officeart/2005/8/layout/default"/>
    <dgm:cxn modelId="{29580ED2-579B-4E22-9111-461E41821D0E}" type="presParOf" srcId="{71757924-98F1-4A79-AA69-5261A049A25C}" destId="{C6FE3492-3754-4F5B-A610-798AF161848D}" srcOrd="0" destOrd="0" presId="urn:microsoft.com/office/officeart/2005/8/layout/default"/>
    <dgm:cxn modelId="{63498872-D72F-483A-8D8F-0EEEDCB13FE6}" type="presParOf" srcId="{71757924-98F1-4A79-AA69-5261A049A25C}" destId="{4AB21F5E-B4B8-4544-8602-83EFC267BE06}" srcOrd="1" destOrd="0" presId="urn:microsoft.com/office/officeart/2005/8/layout/default"/>
    <dgm:cxn modelId="{EBC4B79E-8B1A-4345-B31B-8BFDB375518A}" type="presParOf" srcId="{71757924-98F1-4A79-AA69-5261A049A25C}" destId="{92CADDC5-6645-4D36-AAE7-E7BFC82395F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2BAC2-7856-4E51-9E07-3EB088C9DAF9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2FF1E23-78C2-4DDE-AE2E-B0301B55067E}">
      <dgm:prSet/>
      <dgm:spPr/>
      <dgm:t>
        <a:bodyPr/>
        <a:lstStyle/>
        <a:p>
          <a:r>
            <a:rPr lang="en-US" dirty="0"/>
            <a:t>1 </a:t>
          </a:r>
          <a:r>
            <a:rPr lang="en-US" dirty="0" err="1"/>
            <a:t>Smärtläkare</a:t>
          </a:r>
          <a:r>
            <a:rPr lang="en-US" dirty="0"/>
            <a:t>+ </a:t>
          </a:r>
          <a:r>
            <a:rPr lang="en-US" dirty="0" err="1"/>
            <a:t>Anestesiolog</a:t>
          </a:r>
          <a:r>
            <a:rPr lang="en-US" dirty="0"/>
            <a:t>  (Carl-Johan Sandvik) </a:t>
          </a:r>
        </a:p>
      </dgm:t>
    </dgm:pt>
    <dgm:pt modelId="{AAAEFF80-5316-4BBA-830B-3ECF88C8FE6D}" type="parTrans" cxnId="{B1B91A44-7D8D-4615-A98C-FCFB65428FDF}">
      <dgm:prSet/>
      <dgm:spPr/>
      <dgm:t>
        <a:bodyPr/>
        <a:lstStyle/>
        <a:p>
          <a:endParaRPr lang="en-US"/>
        </a:p>
      </dgm:t>
    </dgm:pt>
    <dgm:pt modelId="{73BD197A-C8DE-4A7B-A4BA-ABCC5E9411DF}" type="sibTrans" cxnId="{B1B91A44-7D8D-4615-A98C-FCFB65428FDF}">
      <dgm:prSet/>
      <dgm:spPr/>
      <dgm:t>
        <a:bodyPr/>
        <a:lstStyle/>
        <a:p>
          <a:endParaRPr lang="en-US"/>
        </a:p>
      </dgm:t>
    </dgm:pt>
    <dgm:pt modelId="{A733C38C-0B86-488C-BAB9-B3B3BF24F2D0}">
      <dgm:prSet/>
      <dgm:spPr/>
      <dgm:t>
        <a:bodyPr/>
        <a:lstStyle/>
        <a:p>
          <a:r>
            <a:rPr lang="en-US" dirty="0"/>
            <a:t>1 </a:t>
          </a:r>
          <a:r>
            <a:rPr lang="en-US" dirty="0" err="1"/>
            <a:t>Anestesiolog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</a:t>
          </a:r>
          <a:r>
            <a:rPr lang="en-US" dirty="0" err="1"/>
            <a:t>deltid</a:t>
          </a:r>
          <a:r>
            <a:rPr lang="en-US" dirty="0"/>
            <a:t>  (Per </a:t>
          </a:r>
          <a:r>
            <a:rPr lang="en-US" dirty="0" err="1"/>
            <a:t>Skärdin</a:t>
          </a:r>
          <a:r>
            <a:rPr lang="en-US" dirty="0"/>
            <a:t>) </a:t>
          </a:r>
        </a:p>
      </dgm:t>
    </dgm:pt>
    <dgm:pt modelId="{D40130BB-50CA-412B-BC3A-E9134736D4CC}" type="parTrans" cxnId="{DC8A1581-E6EB-4980-9E7B-742931261EB3}">
      <dgm:prSet/>
      <dgm:spPr/>
      <dgm:t>
        <a:bodyPr/>
        <a:lstStyle/>
        <a:p>
          <a:endParaRPr lang="en-US"/>
        </a:p>
      </dgm:t>
    </dgm:pt>
    <dgm:pt modelId="{F3B5234F-2842-4C57-AD66-B091B47B75A1}" type="sibTrans" cxnId="{DC8A1581-E6EB-4980-9E7B-742931261EB3}">
      <dgm:prSet/>
      <dgm:spPr/>
      <dgm:t>
        <a:bodyPr/>
        <a:lstStyle/>
        <a:p>
          <a:endParaRPr lang="en-US"/>
        </a:p>
      </dgm:t>
    </dgm:pt>
    <dgm:pt modelId="{4FB3C4D7-FDCA-4940-8424-A8DB578656DE}">
      <dgm:prSet/>
      <dgm:spPr/>
      <dgm:t>
        <a:bodyPr/>
        <a:lstStyle/>
        <a:p>
          <a:r>
            <a:rPr lang="en-US" dirty="0" err="1"/>
            <a:t>Smärtläkare</a:t>
          </a:r>
          <a:r>
            <a:rPr lang="en-US" dirty="0"/>
            <a:t> </a:t>
          </a:r>
          <a:r>
            <a:rPr lang="en-US" dirty="0" err="1"/>
            <a:t>cirka</a:t>
          </a:r>
          <a:r>
            <a:rPr lang="en-US" dirty="0"/>
            <a:t> 1 </a:t>
          </a:r>
          <a:r>
            <a:rPr lang="en-US" dirty="0" err="1"/>
            <a:t>dag</a:t>
          </a:r>
          <a:r>
            <a:rPr lang="en-US" dirty="0"/>
            <a:t> per </a:t>
          </a:r>
          <a:r>
            <a:rPr lang="en-US" dirty="0" err="1"/>
            <a:t>vecka</a:t>
          </a:r>
          <a:r>
            <a:rPr lang="en-US" dirty="0"/>
            <a:t>  (Stefan Schultze och Jörgen Söverstad)</a:t>
          </a:r>
        </a:p>
        <a:p>
          <a:endParaRPr lang="en-US" dirty="0"/>
        </a:p>
      </dgm:t>
    </dgm:pt>
    <dgm:pt modelId="{50D2E0EA-E246-4B27-B2EB-89C779035962}" type="parTrans" cxnId="{1D28E097-9730-406F-B5F9-0F4CCBD340FC}">
      <dgm:prSet/>
      <dgm:spPr/>
      <dgm:t>
        <a:bodyPr/>
        <a:lstStyle/>
        <a:p>
          <a:endParaRPr lang="en-US"/>
        </a:p>
      </dgm:t>
    </dgm:pt>
    <dgm:pt modelId="{9C243DC4-E6CF-47C7-9922-F03CE6D81C0F}" type="sibTrans" cxnId="{1D28E097-9730-406F-B5F9-0F4CCBD340FC}">
      <dgm:prSet/>
      <dgm:spPr/>
      <dgm:t>
        <a:bodyPr/>
        <a:lstStyle/>
        <a:p>
          <a:endParaRPr lang="en-US"/>
        </a:p>
      </dgm:t>
    </dgm:pt>
    <dgm:pt modelId="{8ABFE91B-BDB9-45AE-961A-1D1C46DDF8A5}">
      <dgm:prSet/>
      <dgm:spPr/>
      <dgm:t>
        <a:bodyPr/>
        <a:lstStyle/>
        <a:p>
          <a:r>
            <a:rPr lang="en-US" dirty="0"/>
            <a:t>2 </a:t>
          </a:r>
          <a:r>
            <a:rPr lang="en-US" dirty="0" err="1"/>
            <a:t>Sjuksköterskor</a:t>
          </a:r>
          <a:r>
            <a:rPr lang="en-US" dirty="0"/>
            <a:t> </a:t>
          </a:r>
        </a:p>
      </dgm:t>
    </dgm:pt>
    <dgm:pt modelId="{02F1986E-1765-4C1E-89ED-6AF53BBC2052}" type="parTrans" cxnId="{BE1CA050-4485-4860-8377-315280A37D51}">
      <dgm:prSet/>
      <dgm:spPr/>
      <dgm:t>
        <a:bodyPr/>
        <a:lstStyle/>
        <a:p>
          <a:endParaRPr lang="en-US"/>
        </a:p>
      </dgm:t>
    </dgm:pt>
    <dgm:pt modelId="{D811F713-7580-4F26-B42F-61EA485D52B1}" type="sibTrans" cxnId="{BE1CA050-4485-4860-8377-315280A37D51}">
      <dgm:prSet/>
      <dgm:spPr/>
      <dgm:t>
        <a:bodyPr/>
        <a:lstStyle/>
        <a:p>
          <a:endParaRPr lang="en-US"/>
        </a:p>
      </dgm:t>
    </dgm:pt>
    <dgm:pt modelId="{1FE852F1-5F81-4660-A3F4-258197233360}">
      <dgm:prSet/>
      <dgm:spPr/>
      <dgm:t>
        <a:bodyPr/>
        <a:lstStyle/>
        <a:p>
          <a:r>
            <a:rPr lang="en-US" dirty="0"/>
            <a:t>2 </a:t>
          </a:r>
          <a:r>
            <a:rPr lang="en-US" dirty="0" err="1"/>
            <a:t>Undersköterskor</a:t>
          </a:r>
          <a:r>
            <a:rPr lang="en-US" dirty="0"/>
            <a:t>  </a:t>
          </a:r>
        </a:p>
      </dgm:t>
    </dgm:pt>
    <dgm:pt modelId="{F72BBF65-78CF-4533-A5D0-5801F8C2F300}" type="parTrans" cxnId="{8E523936-AD18-4258-8ECA-023A25762F10}">
      <dgm:prSet/>
      <dgm:spPr/>
      <dgm:t>
        <a:bodyPr/>
        <a:lstStyle/>
        <a:p>
          <a:endParaRPr lang="en-US"/>
        </a:p>
      </dgm:t>
    </dgm:pt>
    <dgm:pt modelId="{9C54B27D-F3A8-45DC-8820-1E2BC9A9E47E}" type="sibTrans" cxnId="{8E523936-AD18-4258-8ECA-023A25762F10}">
      <dgm:prSet/>
      <dgm:spPr/>
      <dgm:t>
        <a:bodyPr/>
        <a:lstStyle/>
        <a:p>
          <a:endParaRPr lang="en-US"/>
        </a:p>
      </dgm:t>
    </dgm:pt>
    <dgm:pt modelId="{0CFAA259-2AEC-419D-91CD-507206B1B983}">
      <dgm:prSet/>
      <dgm:spPr/>
      <dgm:t>
        <a:bodyPr/>
        <a:lstStyle/>
        <a:p>
          <a:r>
            <a:rPr lang="en-US" dirty="0"/>
            <a:t>1 </a:t>
          </a:r>
          <a:r>
            <a:rPr lang="en-US" dirty="0" err="1"/>
            <a:t>Fysioterapeut</a:t>
          </a:r>
          <a:r>
            <a:rPr lang="en-US" dirty="0"/>
            <a:t> </a:t>
          </a:r>
        </a:p>
      </dgm:t>
    </dgm:pt>
    <dgm:pt modelId="{674D9D05-D9E9-469B-AF40-A3818B754ED0}" type="parTrans" cxnId="{0A216A27-BB2E-48B9-8E8C-6703F4BACB55}">
      <dgm:prSet/>
      <dgm:spPr/>
      <dgm:t>
        <a:bodyPr/>
        <a:lstStyle/>
        <a:p>
          <a:endParaRPr lang="en-US"/>
        </a:p>
      </dgm:t>
    </dgm:pt>
    <dgm:pt modelId="{0701AEF0-84F5-4CB0-B6C4-F90811AF4519}" type="sibTrans" cxnId="{0A216A27-BB2E-48B9-8E8C-6703F4BACB55}">
      <dgm:prSet/>
      <dgm:spPr/>
      <dgm:t>
        <a:bodyPr/>
        <a:lstStyle/>
        <a:p>
          <a:endParaRPr lang="en-US"/>
        </a:p>
      </dgm:t>
    </dgm:pt>
    <dgm:pt modelId="{0345CAB8-4259-4945-A82F-918EC2359F12}" type="pres">
      <dgm:prSet presAssocID="{0932BAC2-7856-4E51-9E07-3EB088C9DAF9}" presName="vert0" presStyleCnt="0">
        <dgm:presLayoutVars>
          <dgm:dir/>
          <dgm:animOne val="branch"/>
          <dgm:animLvl val="lvl"/>
        </dgm:presLayoutVars>
      </dgm:prSet>
      <dgm:spPr/>
    </dgm:pt>
    <dgm:pt modelId="{7878E207-53C7-4D41-A570-64CB95B7CDD8}" type="pres">
      <dgm:prSet presAssocID="{92FF1E23-78C2-4DDE-AE2E-B0301B55067E}" presName="thickLine" presStyleLbl="alignNode1" presStyleIdx="0" presStyleCnt="6"/>
      <dgm:spPr/>
    </dgm:pt>
    <dgm:pt modelId="{4438DE54-3B2B-4F38-8474-A02274B996E1}" type="pres">
      <dgm:prSet presAssocID="{92FF1E23-78C2-4DDE-AE2E-B0301B55067E}" presName="horz1" presStyleCnt="0"/>
      <dgm:spPr/>
    </dgm:pt>
    <dgm:pt modelId="{EBC2EDEF-97E0-4406-AB5F-2ED6B8F1CA62}" type="pres">
      <dgm:prSet presAssocID="{92FF1E23-78C2-4DDE-AE2E-B0301B55067E}" presName="tx1" presStyleLbl="revTx" presStyleIdx="0" presStyleCnt="6"/>
      <dgm:spPr/>
    </dgm:pt>
    <dgm:pt modelId="{DC892FCC-1242-49A5-9AA9-A5FF9B043559}" type="pres">
      <dgm:prSet presAssocID="{92FF1E23-78C2-4DDE-AE2E-B0301B55067E}" presName="vert1" presStyleCnt="0"/>
      <dgm:spPr/>
    </dgm:pt>
    <dgm:pt modelId="{3BE41E21-658B-4BA6-88E4-BCC5FFFD4F08}" type="pres">
      <dgm:prSet presAssocID="{A733C38C-0B86-488C-BAB9-B3B3BF24F2D0}" presName="thickLine" presStyleLbl="alignNode1" presStyleIdx="1" presStyleCnt="6"/>
      <dgm:spPr/>
    </dgm:pt>
    <dgm:pt modelId="{3789B153-6867-4D3B-B52B-F2F49D6CEEF7}" type="pres">
      <dgm:prSet presAssocID="{A733C38C-0B86-488C-BAB9-B3B3BF24F2D0}" presName="horz1" presStyleCnt="0"/>
      <dgm:spPr/>
    </dgm:pt>
    <dgm:pt modelId="{9D9F2D1D-A66C-458E-9CB4-CF360956B760}" type="pres">
      <dgm:prSet presAssocID="{A733C38C-0B86-488C-BAB9-B3B3BF24F2D0}" presName="tx1" presStyleLbl="revTx" presStyleIdx="1" presStyleCnt="6"/>
      <dgm:spPr/>
    </dgm:pt>
    <dgm:pt modelId="{3AFC00ED-DDEA-40E2-8F56-1E1DD042C32C}" type="pres">
      <dgm:prSet presAssocID="{A733C38C-0B86-488C-BAB9-B3B3BF24F2D0}" presName="vert1" presStyleCnt="0"/>
      <dgm:spPr/>
    </dgm:pt>
    <dgm:pt modelId="{67EE6A2F-A214-4461-9FDC-F9ADD64A2E16}" type="pres">
      <dgm:prSet presAssocID="{4FB3C4D7-FDCA-4940-8424-A8DB578656DE}" presName="thickLine" presStyleLbl="alignNode1" presStyleIdx="2" presStyleCnt="6"/>
      <dgm:spPr/>
    </dgm:pt>
    <dgm:pt modelId="{AFF259DD-4C00-42D2-ACFC-1059CD2E7D9F}" type="pres">
      <dgm:prSet presAssocID="{4FB3C4D7-FDCA-4940-8424-A8DB578656DE}" presName="horz1" presStyleCnt="0"/>
      <dgm:spPr/>
    </dgm:pt>
    <dgm:pt modelId="{845A41B0-806A-4FAC-909A-259AE4B4D869}" type="pres">
      <dgm:prSet presAssocID="{4FB3C4D7-FDCA-4940-8424-A8DB578656DE}" presName="tx1" presStyleLbl="revTx" presStyleIdx="2" presStyleCnt="6"/>
      <dgm:spPr/>
    </dgm:pt>
    <dgm:pt modelId="{2DA328FE-0339-4FED-865A-5FCCA940FA28}" type="pres">
      <dgm:prSet presAssocID="{4FB3C4D7-FDCA-4940-8424-A8DB578656DE}" presName="vert1" presStyleCnt="0"/>
      <dgm:spPr/>
    </dgm:pt>
    <dgm:pt modelId="{6F9C0123-B29B-49F0-B486-2A624D6F6DB2}" type="pres">
      <dgm:prSet presAssocID="{8ABFE91B-BDB9-45AE-961A-1D1C46DDF8A5}" presName="thickLine" presStyleLbl="alignNode1" presStyleIdx="3" presStyleCnt="6"/>
      <dgm:spPr/>
    </dgm:pt>
    <dgm:pt modelId="{53339769-09C7-4AB5-9179-238EEB368026}" type="pres">
      <dgm:prSet presAssocID="{8ABFE91B-BDB9-45AE-961A-1D1C46DDF8A5}" presName="horz1" presStyleCnt="0"/>
      <dgm:spPr/>
    </dgm:pt>
    <dgm:pt modelId="{458A2151-83D5-41E0-85A1-FC5AFD625386}" type="pres">
      <dgm:prSet presAssocID="{8ABFE91B-BDB9-45AE-961A-1D1C46DDF8A5}" presName="tx1" presStyleLbl="revTx" presStyleIdx="3" presStyleCnt="6"/>
      <dgm:spPr/>
    </dgm:pt>
    <dgm:pt modelId="{B58BA394-DB17-4755-93EF-64EEAE1DEF94}" type="pres">
      <dgm:prSet presAssocID="{8ABFE91B-BDB9-45AE-961A-1D1C46DDF8A5}" presName="vert1" presStyleCnt="0"/>
      <dgm:spPr/>
    </dgm:pt>
    <dgm:pt modelId="{7A1EC5D7-67C3-41D8-9431-5793C442FA0E}" type="pres">
      <dgm:prSet presAssocID="{1FE852F1-5F81-4660-A3F4-258197233360}" presName="thickLine" presStyleLbl="alignNode1" presStyleIdx="4" presStyleCnt="6"/>
      <dgm:spPr/>
    </dgm:pt>
    <dgm:pt modelId="{787824BF-D488-4ED7-A641-F15F6A8BE731}" type="pres">
      <dgm:prSet presAssocID="{1FE852F1-5F81-4660-A3F4-258197233360}" presName="horz1" presStyleCnt="0"/>
      <dgm:spPr/>
    </dgm:pt>
    <dgm:pt modelId="{8829E8E9-A246-498A-A0E4-A4295989F1B2}" type="pres">
      <dgm:prSet presAssocID="{1FE852F1-5F81-4660-A3F4-258197233360}" presName="tx1" presStyleLbl="revTx" presStyleIdx="4" presStyleCnt="6"/>
      <dgm:spPr/>
    </dgm:pt>
    <dgm:pt modelId="{4018E2C4-A786-40C6-8899-C4678ACB02FD}" type="pres">
      <dgm:prSet presAssocID="{1FE852F1-5F81-4660-A3F4-258197233360}" presName="vert1" presStyleCnt="0"/>
      <dgm:spPr/>
    </dgm:pt>
    <dgm:pt modelId="{7F7981E7-321F-4797-B01B-46D9473F6888}" type="pres">
      <dgm:prSet presAssocID="{0CFAA259-2AEC-419D-91CD-507206B1B983}" presName="thickLine" presStyleLbl="alignNode1" presStyleIdx="5" presStyleCnt="6"/>
      <dgm:spPr/>
    </dgm:pt>
    <dgm:pt modelId="{82061F6E-29D3-443E-92D1-59A2F79B7661}" type="pres">
      <dgm:prSet presAssocID="{0CFAA259-2AEC-419D-91CD-507206B1B983}" presName="horz1" presStyleCnt="0"/>
      <dgm:spPr/>
    </dgm:pt>
    <dgm:pt modelId="{E27E9BF5-8978-4477-A079-F1BBA7341BC3}" type="pres">
      <dgm:prSet presAssocID="{0CFAA259-2AEC-419D-91CD-507206B1B983}" presName="tx1" presStyleLbl="revTx" presStyleIdx="5" presStyleCnt="6"/>
      <dgm:spPr/>
    </dgm:pt>
    <dgm:pt modelId="{042BA0B5-6EAF-40C5-8873-91A45B05927C}" type="pres">
      <dgm:prSet presAssocID="{0CFAA259-2AEC-419D-91CD-507206B1B983}" presName="vert1" presStyleCnt="0"/>
      <dgm:spPr/>
    </dgm:pt>
  </dgm:ptLst>
  <dgm:cxnLst>
    <dgm:cxn modelId="{F5C6E80A-E702-4AEC-A179-C02F56E9413D}" type="presOf" srcId="{0CFAA259-2AEC-419D-91CD-507206B1B983}" destId="{E27E9BF5-8978-4477-A079-F1BBA7341BC3}" srcOrd="0" destOrd="0" presId="urn:microsoft.com/office/officeart/2008/layout/LinedList"/>
    <dgm:cxn modelId="{9A83671C-70A8-454D-A383-530E9DA1E1CD}" type="presOf" srcId="{0932BAC2-7856-4E51-9E07-3EB088C9DAF9}" destId="{0345CAB8-4259-4945-A82F-918EC2359F12}" srcOrd="0" destOrd="0" presId="urn:microsoft.com/office/officeart/2008/layout/LinedList"/>
    <dgm:cxn modelId="{0A216A27-BB2E-48B9-8E8C-6703F4BACB55}" srcId="{0932BAC2-7856-4E51-9E07-3EB088C9DAF9}" destId="{0CFAA259-2AEC-419D-91CD-507206B1B983}" srcOrd="5" destOrd="0" parTransId="{674D9D05-D9E9-469B-AF40-A3818B754ED0}" sibTransId="{0701AEF0-84F5-4CB0-B6C4-F90811AF4519}"/>
    <dgm:cxn modelId="{8E523936-AD18-4258-8ECA-023A25762F10}" srcId="{0932BAC2-7856-4E51-9E07-3EB088C9DAF9}" destId="{1FE852F1-5F81-4660-A3F4-258197233360}" srcOrd="4" destOrd="0" parTransId="{F72BBF65-78CF-4533-A5D0-5801F8C2F300}" sibTransId="{9C54B27D-F3A8-45DC-8820-1E2BC9A9E47E}"/>
    <dgm:cxn modelId="{B1B91A44-7D8D-4615-A98C-FCFB65428FDF}" srcId="{0932BAC2-7856-4E51-9E07-3EB088C9DAF9}" destId="{92FF1E23-78C2-4DDE-AE2E-B0301B55067E}" srcOrd="0" destOrd="0" parTransId="{AAAEFF80-5316-4BBA-830B-3ECF88C8FE6D}" sibTransId="{73BD197A-C8DE-4A7B-A4BA-ABCC5E9411DF}"/>
    <dgm:cxn modelId="{91BBDC47-5DCA-494E-95F6-E188D574FA13}" type="presOf" srcId="{8ABFE91B-BDB9-45AE-961A-1D1C46DDF8A5}" destId="{458A2151-83D5-41E0-85A1-FC5AFD625386}" srcOrd="0" destOrd="0" presId="urn:microsoft.com/office/officeart/2008/layout/LinedList"/>
    <dgm:cxn modelId="{63EBB94A-7FBB-43BF-A35D-1127F8FE0204}" type="presOf" srcId="{A733C38C-0B86-488C-BAB9-B3B3BF24F2D0}" destId="{9D9F2D1D-A66C-458E-9CB4-CF360956B760}" srcOrd="0" destOrd="0" presId="urn:microsoft.com/office/officeart/2008/layout/LinedList"/>
    <dgm:cxn modelId="{BE1CA050-4485-4860-8377-315280A37D51}" srcId="{0932BAC2-7856-4E51-9E07-3EB088C9DAF9}" destId="{8ABFE91B-BDB9-45AE-961A-1D1C46DDF8A5}" srcOrd="3" destOrd="0" parTransId="{02F1986E-1765-4C1E-89ED-6AF53BBC2052}" sibTransId="{D811F713-7580-4F26-B42F-61EA485D52B1}"/>
    <dgm:cxn modelId="{AFF55473-E23C-44AB-9348-57B5E10E5F18}" type="presOf" srcId="{4FB3C4D7-FDCA-4940-8424-A8DB578656DE}" destId="{845A41B0-806A-4FAC-909A-259AE4B4D869}" srcOrd="0" destOrd="0" presId="urn:microsoft.com/office/officeart/2008/layout/LinedList"/>
    <dgm:cxn modelId="{DC8A1581-E6EB-4980-9E7B-742931261EB3}" srcId="{0932BAC2-7856-4E51-9E07-3EB088C9DAF9}" destId="{A733C38C-0B86-488C-BAB9-B3B3BF24F2D0}" srcOrd="1" destOrd="0" parTransId="{D40130BB-50CA-412B-BC3A-E9134736D4CC}" sibTransId="{F3B5234F-2842-4C57-AD66-B091B47B75A1}"/>
    <dgm:cxn modelId="{3A99B392-667D-492C-A160-85AEF5229667}" type="presOf" srcId="{92FF1E23-78C2-4DDE-AE2E-B0301B55067E}" destId="{EBC2EDEF-97E0-4406-AB5F-2ED6B8F1CA62}" srcOrd="0" destOrd="0" presId="urn:microsoft.com/office/officeart/2008/layout/LinedList"/>
    <dgm:cxn modelId="{1D28E097-9730-406F-B5F9-0F4CCBD340FC}" srcId="{0932BAC2-7856-4E51-9E07-3EB088C9DAF9}" destId="{4FB3C4D7-FDCA-4940-8424-A8DB578656DE}" srcOrd="2" destOrd="0" parTransId="{50D2E0EA-E246-4B27-B2EB-89C779035962}" sibTransId="{9C243DC4-E6CF-47C7-9922-F03CE6D81C0F}"/>
    <dgm:cxn modelId="{D622EC9D-42D0-44DC-8089-89F63239D9CD}" type="presOf" srcId="{1FE852F1-5F81-4660-A3F4-258197233360}" destId="{8829E8E9-A246-498A-A0E4-A4295989F1B2}" srcOrd="0" destOrd="0" presId="urn:microsoft.com/office/officeart/2008/layout/LinedList"/>
    <dgm:cxn modelId="{74A8419A-F322-48C5-A3AE-A6406F219D1D}" type="presParOf" srcId="{0345CAB8-4259-4945-A82F-918EC2359F12}" destId="{7878E207-53C7-4D41-A570-64CB95B7CDD8}" srcOrd="0" destOrd="0" presId="urn:microsoft.com/office/officeart/2008/layout/LinedList"/>
    <dgm:cxn modelId="{6A369939-F2D2-4337-83D7-0482885F9D42}" type="presParOf" srcId="{0345CAB8-4259-4945-A82F-918EC2359F12}" destId="{4438DE54-3B2B-4F38-8474-A02274B996E1}" srcOrd="1" destOrd="0" presId="urn:microsoft.com/office/officeart/2008/layout/LinedList"/>
    <dgm:cxn modelId="{8DECF756-91A5-4AAE-88FA-FE2F93D64151}" type="presParOf" srcId="{4438DE54-3B2B-4F38-8474-A02274B996E1}" destId="{EBC2EDEF-97E0-4406-AB5F-2ED6B8F1CA62}" srcOrd="0" destOrd="0" presId="urn:microsoft.com/office/officeart/2008/layout/LinedList"/>
    <dgm:cxn modelId="{165228FE-D878-4D3B-8EC0-04406CAAC8EA}" type="presParOf" srcId="{4438DE54-3B2B-4F38-8474-A02274B996E1}" destId="{DC892FCC-1242-49A5-9AA9-A5FF9B043559}" srcOrd="1" destOrd="0" presId="urn:microsoft.com/office/officeart/2008/layout/LinedList"/>
    <dgm:cxn modelId="{C21FA311-2D11-46CE-9D9B-0F210C4C444C}" type="presParOf" srcId="{0345CAB8-4259-4945-A82F-918EC2359F12}" destId="{3BE41E21-658B-4BA6-88E4-BCC5FFFD4F08}" srcOrd="2" destOrd="0" presId="urn:microsoft.com/office/officeart/2008/layout/LinedList"/>
    <dgm:cxn modelId="{F5F82235-94DB-42E0-8DA8-D320D8857071}" type="presParOf" srcId="{0345CAB8-4259-4945-A82F-918EC2359F12}" destId="{3789B153-6867-4D3B-B52B-F2F49D6CEEF7}" srcOrd="3" destOrd="0" presId="urn:microsoft.com/office/officeart/2008/layout/LinedList"/>
    <dgm:cxn modelId="{55726127-B660-461D-9A96-D80EDAE889CE}" type="presParOf" srcId="{3789B153-6867-4D3B-B52B-F2F49D6CEEF7}" destId="{9D9F2D1D-A66C-458E-9CB4-CF360956B760}" srcOrd="0" destOrd="0" presId="urn:microsoft.com/office/officeart/2008/layout/LinedList"/>
    <dgm:cxn modelId="{165E5B86-DABD-4F8F-9C32-9F3AF92B579C}" type="presParOf" srcId="{3789B153-6867-4D3B-B52B-F2F49D6CEEF7}" destId="{3AFC00ED-DDEA-40E2-8F56-1E1DD042C32C}" srcOrd="1" destOrd="0" presId="urn:microsoft.com/office/officeart/2008/layout/LinedList"/>
    <dgm:cxn modelId="{9BEEC3CA-6E56-44B8-89DA-D299B07CAC19}" type="presParOf" srcId="{0345CAB8-4259-4945-A82F-918EC2359F12}" destId="{67EE6A2F-A214-4461-9FDC-F9ADD64A2E16}" srcOrd="4" destOrd="0" presId="urn:microsoft.com/office/officeart/2008/layout/LinedList"/>
    <dgm:cxn modelId="{89FE7B14-5BF9-45A0-9301-03D29C68E3F6}" type="presParOf" srcId="{0345CAB8-4259-4945-A82F-918EC2359F12}" destId="{AFF259DD-4C00-42D2-ACFC-1059CD2E7D9F}" srcOrd="5" destOrd="0" presId="urn:microsoft.com/office/officeart/2008/layout/LinedList"/>
    <dgm:cxn modelId="{1236E43F-4F3C-4560-A94B-D6A237AC4939}" type="presParOf" srcId="{AFF259DD-4C00-42D2-ACFC-1059CD2E7D9F}" destId="{845A41B0-806A-4FAC-909A-259AE4B4D869}" srcOrd="0" destOrd="0" presId="urn:microsoft.com/office/officeart/2008/layout/LinedList"/>
    <dgm:cxn modelId="{137FDE23-D06E-4514-B890-C58948CE00E0}" type="presParOf" srcId="{AFF259DD-4C00-42D2-ACFC-1059CD2E7D9F}" destId="{2DA328FE-0339-4FED-865A-5FCCA940FA28}" srcOrd="1" destOrd="0" presId="urn:microsoft.com/office/officeart/2008/layout/LinedList"/>
    <dgm:cxn modelId="{9B1FBBE5-A777-435C-8F07-71BDA4D10E98}" type="presParOf" srcId="{0345CAB8-4259-4945-A82F-918EC2359F12}" destId="{6F9C0123-B29B-49F0-B486-2A624D6F6DB2}" srcOrd="6" destOrd="0" presId="urn:microsoft.com/office/officeart/2008/layout/LinedList"/>
    <dgm:cxn modelId="{54BF95C9-7FA3-4986-8592-E10B4E84CBE1}" type="presParOf" srcId="{0345CAB8-4259-4945-A82F-918EC2359F12}" destId="{53339769-09C7-4AB5-9179-238EEB368026}" srcOrd="7" destOrd="0" presId="urn:microsoft.com/office/officeart/2008/layout/LinedList"/>
    <dgm:cxn modelId="{67DB8208-24F6-4868-AA1A-933C39145214}" type="presParOf" srcId="{53339769-09C7-4AB5-9179-238EEB368026}" destId="{458A2151-83D5-41E0-85A1-FC5AFD625386}" srcOrd="0" destOrd="0" presId="urn:microsoft.com/office/officeart/2008/layout/LinedList"/>
    <dgm:cxn modelId="{58228784-39BA-495C-95B3-B551CCD6CD79}" type="presParOf" srcId="{53339769-09C7-4AB5-9179-238EEB368026}" destId="{B58BA394-DB17-4755-93EF-64EEAE1DEF94}" srcOrd="1" destOrd="0" presId="urn:microsoft.com/office/officeart/2008/layout/LinedList"/>
    <dgm:cxn modelId="{571D900B-46E7-4D73-8CC8-49E79906A4B9}" type="presParOf" srcId="{0345CAB8-4259-4945-A82F-918EC2359F12}" destId="{7A1EC5D7-67C3-41D8-9431-5793C442FA0E}" srcOrd="8" destOrd="0" presId="urn:microsoft.com/office/officeart/2008/layout/LinedList"/>
    <dgm:cxn modelId="{40F7F4E5-B391-4CC5-A345-A0E257C6CC2B}" type="presParOf" srcId="{0345CAB8-4259-4945-A82F-918EC2359F12}" destId="{787824BF-D488-4ED7-A641-F15F6A8BE731}" srcOrd="9" destOrd="0" presId="urn:microsoft.com/office/officeart/2008/layout/LinedList"/>
    <dgm:cxn modelId="{6FDD9DCD-3111-4EC9-A060-0FC632B18943}" type="presParOf" srcId="{787824BF-D488-4ED7-A641-F15F6A8BE731}" destId="{8829E8E9-A246-498A-A0E4-A4295989F1B2}" srcOrd="0" destOrd="0" presId="urn:microsoft.com/office/officeart/2008/layout/LinedList"/>
    <dgm:cxn modelId="{4A9FC40F-0B06-4A2E-9C68-DC7E78A45149}" type="presParOf" srcId="{787824BF-D488-4ED7-A641-F15F6A8BE731}" destId="{4018E2C4-A786-40C6-8899-C4678ACB02FD}" srcOrd="1" destOrd="0" presId="urn:microsoft.com/office/officeart/2008/layout/LinedList"/>
    <dgm:cxn modelId="{41DA3E58-FF21-4B65-9F56-33EFCC55C4BC}" type="presParOf" srcId="{0345CAB8-4259-4945-A82F-918EC2359F12}" destId="{7F7981E7-321F-4797-B01B-46D9473F6888}" srcOrd="10" destOrd="0" presId="urn:microsoft.com/office/officeart/2008/layout/LinedList"/>
    <dgm:cxn modelId="{6C24A3F2-8018-42DF-8C89-5E945457FA1C}" type="presParOf" srcId="{0345CAB8-4259-4945-A82F-918EC2359F12}" destId="{82061F6E-29D3-443E-92D1-59A2F79B7661}" srcOrd="11" destOrd="0" presId="urn:microsoft.com/office/officeart/2008/layout/LinedList"/>
    <dgm:cxn modelId="{3FCA7FEA-406D-4063-9312-15E312D7AA0E}" type="presParOf" srcId="{82061F6E-29D3-443E-92D1-59A2F79B7661}" destId="{E27E9BF5-8978-4477-A079-F1BBA7341BC3}" srcOrd="0" destOrd="0" presId="urn:microsoft.com/office/officeart/2008/layout/LinedList"/>
    <dgm:cxn modelId="{A16DACCB-F279-4F9D-9AC9-C40A0CE0045C}" type="presParOf" srcId="{82061F6E-29D3-443E-92D1-59A2F79B7661}" destId="{042BA0B5-6EAF-40C5-8873-91A45B05927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E3492-3754-4F5B-A610-798AF161848D}">
      <dsp:nvSpPr>
        <dsp:cNvPr id="0" name=""/>
        <dsp:cNvSpPr/>
      </dsp:nvSpPr>
      <dsp:spPr>
        <a:xfrm>
          <a:off x="723553" y="2495"/>
          <a:ext cx="4364020" cy="26184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SmärtRehab</a:t>
          </a:r>
        </a:p>
      </dsp:txBody>
      <dsp:txXfrm>
        <a:off x="723553" y="2495"/>
        <a:ext cx="4364020" cy="2618412"/>
      </dsp:txXfrm>
    </dsp:sp>
    <dsp:sp modelId="{92CADDC5-6645-4D36-AAE7-E7BFC82395FB}">
      <dsp:nvSpPr>
        <dsp:cNvPr id="0" name=""/>
        <dsp:cNvSpPr/>
      </dsp:nvSpPr>
      <dsp:spPr>
        <a:xfrm>
          <a:off x="723553" y="3057310"/>
          <a:ext cx="4364020" cy="26184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Smärtmottagningen</a:t>
          </a:r>
        </a:p>
      </dsp:txBody>
      <dsp:txXfrm>
        <a:off x="723553" y="3057310"/>
        <a:ext cx="4364020" cy="2618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8E207-53C7-4D41-A570-64CB95B7CDD8}">
      <dsp:nvSpPr>
        <dsp:cNvPr id="0" name=""/>
        <dsp:cNvSpPr/>
      </dsp:nvSpPr>
      <dsp:spPr>
        <a:xfrm>
          <a:off x="0" y="2772"/>
          <a:ext cx="581112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2EDEF-97E0-4406-AB5F-2ED6B8F1CA62}">
      <dsp:nvSpPr>
        <dsp:cNvPr id="0" name=""/>
        <dsp:cNvSpPr/>
      </dsp:nvSpPr>
      <dsp:spPr>
        <a:xfrm>
          <a:off x="0" y="2772"/>
          <a:ext cx="5811128" cy="94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 </a:t>
          </a:r>
          <a:r>
            <a:rPr lang="en-US" sz="1700" kern="1200" dirty="0" err="1"/>
            <a:t>Smärtläkare</a:t>
          </a:r>
          <a:r>
            <a:rPr lang="en-US" sz="1700" kern="1200" dirty="0"/>
            <a:t>+ </a:t>
          </a:r>
          <a:r>
            <a:rPr lang="en-US" sz="1700" kern="1200" dirty="0" err="1"/>
            <a:t>Anestesiolog</a:t>
          </a:r>
          <a:r>
            <a:rPr lang="en-US" sz="1700" kern="1200" dirty="0"/>
            <a:t>  (Carl-Johan Sandvik) </a:t>
          </a:r>
        </a:p>
      </dsp:txBody>
      <dsp:txXfrm>
        <a:off x="0" y="2772"/>
        <a:ext cx="5811128" cy="945445"/>
      </dsp:txXfrm>
    </dsp:sp>
    <dsp:sp modelId="{3BE41E21-658B-4BA6-88E4-BCC5FFFD4F08}">
      <dsp:nvSpPr>
        <dsp:cNvPr id="0" name=""/>
        <dsp:cNvSpPr/>
      </dsp:nvSpPr>
      <dsp:spPr>
        <a:xfrm>
          <a:off x="0" y="948218"/>
          <a:ext cx="5811128" cy="0"/>
        </a:xfrm>
        <a:prstGeom prst="line">
          <a:avLst/>
        </a:prstGeom>
        <a:solidFill>
          <a:schemeClr val="accent5">
            <a:hueOff val="272277"/>
            <a:satOff val="491"/>
            <a:lumOff val="549"/>
            <a:alphaOff val="0"/>
          </a:schemeClr>
        </a:solidFill>
        <a:ln w="12700" cap="flat" cmpd="sng" algn="ctr">
          <a:solidFill>
            <a:schemeClr val="accent5">
              <a:hueOff val="272277"/>
              <a:satOff val="491"/>
              <a:lumOff val="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F2D1D-A66C-458E-9CB4-CF360956B760}">
      <dsp:nvSpPr>
        <dsp:cNvPr id="0" name=""/>
        <dsp:cNvSpPr/>
      </dsp:nvSpPr>
      <dsp:spPr>
        <a:xfrm>
          <a:off x="0" y="948218"/>
          <a:ext cx="5811128" cy="94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 </a:t>
          </a:r>
          <a:r>
            <a:rPr lang="en-US" sz="1700" kern="1200" dirty="0" err="1"/>
            <a:t>Anestesiolog</a:t>
          </a:r>
          <a:r>
            <a:rPr lang="en-US" sz="1700" kern="1200" dirty="0"/>
            <a:t> </a:t>
          </a:r>
          <a:r>
            <a:rPr lang="en-US" sz="1700" kern="1200" dirty="0" err="1"/>
            <a:t>på</a:t>
          </a:r>
          <a:r>
            <a:rPr lang="en-US" sz="1700" kern="1200" dirty="0"/>
            <a:t> </a:t>
          </a:r>
          <a:r>
            <a:rPr lang="en-US" sz="1700" kern="1200" dirty="0" err="1"/>
            <a:t>deltid</a:t>
          </a:r>
          <a:r>
            <a:rPr lang="en-US" sz="1700" kern="1200" dirty="0"/>
            <a:t>  (Per </a:t>
          </a:r>
          <a:r>
            <a:rPr lang="en-US" sz="1700" kern="1200" dirty="0" err="1"/>
            <a:t>Skärdin</a:t>
          </a:r>
          <a:r>
            <a:rPr lang="en-US" sz="1700" kern="1200" dirty="0"/>
            <a:t>) </a:t>
          </a:r>
        </a:p>
      </dsp:txBody>
      <dsp:txXfrm>
        <a:off x="0" y="948218"/>
        <a:ext cx="5811128" cy="945445"/>
      </dsp:txXfrm>
    </dsp:sp>
    <dsp:sp modelId="{67EE6A2F-A214-4461-9FDC-F9ADD64A2E16}">
      <dsp:nvSpPr>
        <dsp:cNvPr id="0" name=""/>
        <dsp:cNvSpPr/>
      </dsp:nvSpPr>
      <dsp:spPr>
        <a:xfrm>
          <a:off x="0" y="1893663"/>
          <a:ext cx="5811128" cy="0"/>
        </a:xfrm>
        <a:prstGeom prst="line">
          <a:avLst/>
        </a:prstGeom>
        <a:solidFill>
          <a:schemeClr val="accent5">
            <a:hueOff val="544554"/>
            <a:satOff val="982"/>
            <a:lumOff val="1098"/>
            <a:alphaOff val="0"/>
          </a:schemeClr>
        </a:solidFill>
        <a:ln w="12700" cap="flat" cmpd="sng" algn="ctr">
          <a:solidFill>
            <a:schemeClr val="accent5">
              <a:hueOff val="544554"/>
              <a:satOff val="982"/>
              <a:lumOff val="1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A41B0-806A-4FAC-909A-259AE4B4D869}">
      <dsp:nvSpPr>
        <dsp:cNvPr id="0" name=""/>
        <dsp:cNvSpPr/>
      </dsp:nvSpPr>
      <dsp:spPr>
        <a:xfrm>
          <a:off x="0" y="1893663"/>
          <a:ext cx="5811128" cy="94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Smärtläkare</a:t>
          </a:r>
          <a:r>
            <a:rPr lang="en-US" sz="1700" kern="1200" dirty="0"/>
            <a:t> </a:t>
          </a:r>
          <a:r>
            <a:rPr lang="en-US" sz="1700" kern="1200" dirty="0" err="1"/>
            <a:t>cirka</a:t>
          </a:r>
          <a:r>
            <a:rPr lang="en-US" sz="1700" kern="1200" dirty="0"/>
            <a:t> 1 </a:t>
          </a:r>
          <a:r>
            <a:rPr lang="en-US" sz="1700" kern="1200" dirty="0" err="1"/>
            <a:t>dag</a:t>
          </a:r>
          <a:r>
            <a:rPr lang="en-US" sz="1700" kern="1200" dirty="0"/>
            <a:t> per </a:t>
          </a:r>
          <a:r>
            <a:rPr lang="en-US" sz="1700" kern="1200" dirty="0" err="1"/>
            <a:t>vecka</a:t>
          </a:r>
          <a:r>
            <a:rPr lang="en-US" sz="1700" kern="1200" dirty="0"/>
            <a:t>  (Stefan Schultze och Jörgen Söverstad)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0" y="1893663"/>
        <a:ext cx="5811128" cy="945445"/>
      </dsp:txXfrm>
    </dsp:sp>
    <dsp:sp modelId="{6F9C0123-B29B-49F0-B486-2A624D6F6DB2}">
      <dsp:nvSpPr>
        <dsp:cNvPr id="0" name=""/>
        <dsp:cNvSpPr/>
      </dsp:nvSpPr>
      <dsp:spPr>
        <a:xfrm>
          <a:off x="0" y="2839109"/>
          <a:ext cx="5811128" cy="0"/>
        </a:xfrm>
        <a:prstGeom prst="line">
          <a:avLst/>
        </a:prstGeom>
        <a:solidFill>
          <a:schemeClr val="accent5">
            <a:hueOff val="816832"/>
            <a:satOff val="1472"/>
            <a:lumOff val="1646"/>
            <a:alphaOff val="0"/>
          </a:schemeClr>
        </a:solidFill>
        <a:ln w="12700" cap="flat" cmpd="sng" algn="ctr">
          <a:solidFill>
            <a:schemeClr val="accent5">
              <a:hueOff val="816832"/>
              <a:satOff val="1472"/>
              <a:lumOff val="16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A2151-83D5-41E0-85A1-FC5AFD625386}">
      <dsp:nvSpPr>
        <dsp:cNvPr id="0" name=""/>
        <dsp:cNvSpPr/>
      </dsp:nvSpPr>
      <dsp:spPr>
        <a:xfrm>
          <a:off x="0" y="2839109"/>
          <a:ext cx="5811128" cy="94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 </a:t>
          </a:r>
          <a:r>
            <a:rPr lang="en-US" sz="1700" kern="1200" dirty="0" err="1"/>
            <a:t>Sjuksköterskor</a:t>
          </a:r>
          <a:r>
            <a:rPr lang="en-US" sz="1700" kern="1200" dirty="0"/>
            <a:t> </a:t>
          </a:r>
        </a:p>
      </dsp:txBody>
      <dsp:txXfrm>
        <a:off x="0" y="2839109"/>
        <a:ext cx="5811128" cy="945445"/>
      </dsp:txXfrm>
    </dsp:sp>
    <dsp:sp modelId="{7A1EC5D7-67C3-41D8-9431-5793C442FA0E}">
      <dsp:nvSpPr>
        <dsp:cNvPr id="0" name=""/>
        <dsp:cNvSpPr/>
      </dsp:nvSpPr>
      <dsp:spPr>
        <a:xfrm>
          <a:off x="0" y="3784555"/>
          <a:ext cx="5811128" cy="0"/>
        </a:xfrm>
        <a:prstGeom prst="line">
          <a:avLst/>
        </a:prstGeom>
        <a:solidFill>
          <a:schemeClr val="accent5">
            <a:hueOff val="1089109"/>
            <a:satOff val="1963"/>
            <a:lumOff val="2195"/>
            <a:alphaOff val="0"/>
          </a:schemeClr>
        </a:solidFill>
        <a:ln w="12700" cap="flat" cmpd="sng" algn="ctr">
          <a:solidFill>
            <a:schemeClr val="accent5">
              <a:hueOff val="1089109"/>
              <a:satOff val="1963"/>
              <a:lumOff val="21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9E8E9-A246-498A-A0E4-A4295989F1B2}">
      <dsp:nvSpPr>
        <dsp:cNvPr id="0" name=""/>
        <dsp:cNvSpPr/>
      </dsp:nvSpPr>
      <dsp:spPr>
        <a:xfrm>
          <a:off x="0" y="3784555"/>
          <a:ext cx="5811128" cy="94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 </a:t>
          </a:r>
          <a:r>
            <a:rPr lang="en-US" sz="1700" kern="1200" dirty="0" err="1"/>
            <a:t>Undersköterskor</a:t>
          </a:r>
          <a:r>
            <a:rPr lang="en-US" sz="1700" kern="1200" dirty="0"/>
            <a:t>  </a:t>
          </a:r>
        </a:p>
      </dsp:txBody>
      <dsp:txXfrm>
        <a:off x="0" y="3784555"/>
        <a:ext cx="5811128" cy="945445"/>
      </dsp:txXfrm>
    </dsp:sp>
    <dsp:sp modelId="{7F7981E7-321F-4797-B01B-46D9473F6888}">
      <dsp:nvSpPr>
        <dsp:cNvPr id="0" name=""/>
        <dsp:cNvSpPr/>
      </dsp:nvSpPr>
      <dsp:spPr>
        <a:xfrm>
          <a:off x="0" y="4730000"/>
          <a:ext cx="5811128" cy="0"/>
        </a:xfrm>
        <a:prstGeom prst="line">
          <a:avLst/>
        </a:prstGeom>
        <a:solidFill>
          <a:schemeClr val="accent5">
            <a:hueOff val="1361386"/>
            <a:satOff val="2454"/>
            <a:lumOff val="2744"/>
            <a:alphaOff val="0"/>
          </a:schemeClr>
        </a:solidFill>
        <a:ln w="12700" cap="flat" cmpd="sng" algn="ctr">
          <a:solidFill>
            <a:schemeClr val="accent5">
              <a:hueOff val="1361386"/>
              <a:satOff val="2454"/>
              <a:lumOff val="27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E9BF5-8978-4477-A079-F1BBA7341BC3}">
      <dsp:nvSpPr>
        <dsp:cNvPr id="0" name=""/>
        <dsp:cNvSpPr/>
      </dsp:nvSpPr>
      <dsp:spPr>
        <a:xfrm>
          <a:off x="0" y="4730000"/>
          <a:ext cx="5811128" cy="94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 </a:t>
          </a:r>
          <a:r>
            <a:rPr lang="en-US" sz="1700" kern="1200" dirty="0" err="1"/>
            <a:t>Fysioterapeut</a:t>
          </a:r>
          <a:r>
            <a:rPr lang="en-US" sz="1700" kern="1200" dirty="0"/>
            <a:t> </a:t>
          </a:r>
        </a:p>
      </dsp:txBody>
      <dsp:txXfrm>
        <a:off x="0" y="4730000"/>
        <a:ext cx="5811128" cy="945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C892C-304E-4995-A765-FF68A73A4C4F}" type="datetimeFigureOut">
              <a:rPr lang="sv-SE" smtClean="0"/>
              <a:t>2024-11-14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EEC7B-76B3-44AA-B79C-B88EA806BB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30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v.personal.sob.1177.se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Alla presenterar sig. Jörgen pratar.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EEC7B-76B3-44AA-B79C-B88EA806BBA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7513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 min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EEC7B-76B3-44AA-B79C-B88EA806BBA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82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Fortf</a:t>
            </a:r>
            <a:r>
              <a:rPr lang="sv-SE" dirty="0"/>
              <a:t> Jörgen 4min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EEC7B-76B3-44AA-B79C-B88EA806BBA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5176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13.40 Helena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EEC7B-76B3-44AA-B79C-B88EA806BBA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7406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Helena 2-3 min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EEC7B-76B3-44AA-B79C-B88EA806BBA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4419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13.45 Anna, 6 bilder, 4 min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EEC7B-76B3-44AA-B79C-B88EA806BBA9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4805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13.45 Anna   </a:t>
            </a:r>
            <a:r>
              <a:rPr lang="sv-S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https://dv.personal.sob.1177.se/</a:t>
            </a:r>
            <a:r>
              <a:rPr lang="sv-S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EEC7B-76B3-44AA-B79C-B88EA806BBA9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596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EE77FB9-6182-AE38-E7DB-144DAE299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6CCB-4BB5-4551-BC09-5453E4CB27D2}" type="datetimeFigureOut">
              <a:rPr lang="sv-SE" smtClean="0"/>
              <a:t>2024-11-14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010B552-E62F-28CD-F9B8-CAA966BFF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5CFC379-FFD7-5777-60DD-59C32D61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A3BF-F8E8-4006-B5BD-249D0C05CF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788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2269-2D56-47C4-B5CC-60D519A2A2FC}" type="datetimeFigureOut">
              <a:rPr lang="sv-SE" smtClean="0"/>
              <a:t>2024-11-14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4E0E-ADE0-4E44-A098-1C9267532A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810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2269-2D56-47C4-B5CC-60D519A2A2FC}" type="datetimeFigureOut">
              <a:rPr lang="sv-SE" smtClean="0"/>
              <a:t>2024-11-14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4E0E-ADE0-4E44-A098-1C9267532A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5859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2269-2D56-47C4-B5CC-60D519A2A2FC}" type="datetimeFigureOut">
              <a:rPr lang="sv-SE" smtClean="0"/>
              <a:t>2024-11-14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4E0E-ADE0-4E44-A098-1C9267532A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7942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2269-2D56-47C4-B5CC-60D519A2A2FC}" type="datetimeFigureOut">
              <a:rPr lang="sv-SE" smtClean="0"/>
              <a:t>2024-11-14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4E0E-ADE0-4E44-A098-1C9267532A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0995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2269-2D56-47C4-B5CC-60D519A2A2FC}" type="datetimeFigureOut">
              <a:rPr lang="sv-SE" smtClean="0"/>
              <a:t>2024-11-14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4E0E-ADE0-4E44-A098-1C9267532A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796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82093D-73ED-3FF0-E991-DD1E9AB0E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0D0E4A4-24B5-C370-8FB3-DEE1A67A58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CDBE48-6F82-1DBE-F0D2-0A517E3D6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A8D1295-AFED-5DED-51AE-8432DFA86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6CCB-4BB5-4551-BC09-5453E4CB27D2}" type="datetimeFigureOut">
              <a:rPr lang="sv-SE" smtClean="0"/>
              <a:t>2024-11-14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13797A7-FEFC-00AC-6395-66936550E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79364A9-BAB4-F395-F99F-2C69AAE86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A3BF-F8E8-4006-B5BD-249D0C05CF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530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AD2CFE-DE8F-89FB-5DFC-2A1A428B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26A73F1-6871-A3E0-D3AD-234845BAF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16E999-2A3C-C72F-2240-FC5C8E675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6CCB-4BB5-4551-BC09-5453E4CB27D2}" type="datetimeFigureOut">
              <a:rPr lang="sv-SE" smtClean="0"/>
              <a:t>2024-11-14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20C1EFC-0CC0-2D8B-62EB-73D91EAC8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A7A3104-3577-7501-98BB-6F69C62B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A3BF-F8E8-4006-B5BD-249D0C05CF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933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2269-2D56-47C4-B5CC-60D519A2A2FC}" type="datetimeFigureOut">
              <a:rPr lang="sv-SE" smtClean="0"/>
              <a:t>2024-11-14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4E0E-ADE0-4E44-A098-1C9267532A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113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2269-2D56-47C4-B5CC-60D519A2A2FC}" type="datetimeFigureOut">
              <a:rPr lang="sv-SE" smtClean="0"/>
              <a:t>2024-11-14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4E0E-ADE0-4E44-A098-1C9267532A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575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2269-2D56-47C4-B5CC-60D519A2A2FC}" type="datetimeFigureOut">
              <a:rPr lang="sv-SE" smtClean="0"/>
              <a:t>2024-11-14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4E0E-ADE0-4E44-A098-1C9267532A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647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2269-2D56-47C4-B5CC-60D519A2A2FC}" type="datetimeFigureOut">
              <a:rPr lang="sv-SE" smtClean="0"/>
              <a:t>2024-11-14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4E0E-ADE0-4E44-A098-1C9267532A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426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2269-2D56-47C4-B5CC-60D519A2A2FC}" type="datetimeFigureOut">
              <a:rPr lang="sv-SE" smtClean="0"/>
              <a:t>2024-11-14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4E0E-ADE0-4E44-A098-1C9267532A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20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2269-2D56-47C4-B5CC-60D519A2A2FC}" type="datetimeFigureOut">
              <a:rPr lang="sv-SE" smtClean="0"/>
              <a:t>2024-11-14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4E0E-ADE0-4E44-A098-1C9267532A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232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EEE1594-64C0-6E01-42C2-2E14A3E68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F49E085-D4EE-4710-AA59-1EB090397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F6D1A77-521A-8167-9D3F-1A23EBE2C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36CCB-4BB5-4551-BC09-5453E4CB27D2}" type="datetimeFigureOut">
              <a:rPr lang="sv-SE" smtClean="0"/>
              <a:t>2024-11-14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3CE5F3-33FA-87D2-9715-C42A36151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27CD6C5-9434-0CF8-4503-BE2586ACD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0A3BF-F8E8-4006-B5BD-249D0C05CF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077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F2269-2D56-47C4-B5CC-60D519A2A2FC}" type="datetimeFigureOut">
              <a:rPr lang="sv-SE" smtClean="0"/>
              <a:t>2024-11-14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54E0E-ADE0-4E44-A098-1C9267532A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9155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cid:A44A5BF6-B0B6-405F-9139-5DD14202344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vardpersonal.1177.se/globalassets/nkk/nationell/media/dokument/kunskapsstod/vardforlopp/generisk-modell-for-rehabilitering-och-delar-av-forsakringsmedicinskt-arbete_for-klinisk-verksamhet.pdf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kunskapsstyrningvard.se/kunskapsstyrningvard/kunskapsstod/publiceradekunskapsstod/rorelseorganenssjukdomar/landryggsbesvarvardforlopp.73325.html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kunskapsstyrningvard.se/kunskapsstyrningvard/kunskapsstod/publiceradekunskapsstod/nervsystemetssjukdomar/smartalangvarighosvuxnavardforlopp.66690.html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edishpainsociety.com/utbildningar-inom-smart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30C52E1-C757-9926-5C0C-C10CB722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v-SE" sz="3600" dirty="0">
                <a:solidFill>
                  <a:srgbClr val="FFFFFF"/>
                </a:solidFill>
              </a:rPr>
              <a:t>Agenda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B9AE43-5322-36D4-BD3A-3E5D840C4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- Presentation Smärtorganisation     Västmanland.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-Vårdförlopp och arbetet att implementera dessa i Region Västmanland.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- Digital smärtskola som stöd handläggning patienter med långvarig smärta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- Digital smärtutbildning för vårdpersonal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- Tid för frågor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13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2494438-3647-2B5F-630E-768D9589B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978"/>
            <a:ext cx="12192000" cy="655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63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50B491-307F-367D-F324-5C6F51D4C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C9465DA-C295-6BD0-2599-8A54328A916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BF3E4F8-8B72-A54C-D926-52549852A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3A01B57-ED0D-DFEB-D1CD-4BC56B7F6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338"/>
            <a:ext cx="12192000" cy="648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0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8168E28-20DA-9A5C-2D13-E007D76FA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949" y="0"/>
            <a:ext cx="8660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47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FA4615-8A10-3902-6E7C-8CB776BD6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Digital smärtskola för patienter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D4B0BA-21C9-8445-18CC-61C005257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r>
              <a:rPr lang="sv-SE" dirty="0">
                <a:solidFill>
                  <a:schemeClr val="accent6"/>
                </a:solidFill>
              </a:rPr>
              <a:t>Finns på 1177 under Stöd och behandling</a:t>
            </a:r>
          </a:p>
        </p:txBody>
      </p:sp>
    </p:spTree>
    <p:extLst>
      <p:ext uri="{BB962C8B-B14F-4D97-AF65-F5344CB8AC3E}">
        <p14:creationId xmlns:p14="http://schemas.microsoft.com/office/powerpoint/2010/main" val="3707643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1CE940-54FC-089A-486D-94FF4DF14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F98145EC-1424-CEB3-BBB2-0F3D8F65C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915" t="37323" r="19408" b="17077"/>
          <a:stretch/>
        </p:blipFill>
        <p:spPr bwMode="auto">
          <a:xfrm>
            <a:off x="729982" y="365125"/>
            <a:ext cx="10623818" cy="56229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3932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C84F77-A36D-5F50-A845-773BA5991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B671B670-0B98-9474-1790-D6D44989C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958" t="5509" r="15224" b="4335"/>
          <a:stretch/>
        </p:blipFill>
        <p:spPr bwMode="auto">
          <a:xfrm>
            <a:off x="1666777" y="87425"/>
            <a:ext cx="7094703" cy="6658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2434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45CA36-8C33-3EB6-3D12-BFF76AAFF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48E6C814-D4E5-E970-752D-4602E80AF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008" t="7292" r="15063" b="3547"/>
          <a:stretch/>
        </p:blipFill>
        <p:spPr bwMode="auto">
          <a:xfrm>
            <a:off x="1383704" y="457200"/>
            <a:ext cx="6696918" cy="56102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2060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DFE5BE-82F8-7447-8ADA-9C53B8E52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0A464E47-D0AD-A6BD-958A-164D15145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15" t="19544" r="66029" b="8988"/>
          <a:stretch/>
        </p:blipFill>
        <p:spPr bwMode="auto">
          <a:xfrm>
            <a:off x="1506891" y="209006"/>
            <a:ext cx="7023156" cy="63302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3235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5FD893-EB7D-9FA7-350C-21C285387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51C27B73-3A94-827C-1523-6293AB363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8188"/>
          <a:stretch/>
        </p:blipFill>
        <p:spPr bwMode="auto">
          <a:xfrm>
            <a:off x="729364" y="438539"/>
            <a:ext cx="6025659" cy="56824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025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449F1C-AEA8-9565-A668-FBA66F60B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sv-SE" dirty="0"/>
              <a:t>Digital smärtskola, information till vårdgivare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419CCAE-4AE8-5F45-64FE-EB9EE4C7B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5015" y="1570363"/>
            <a:ext cx="6901587" cy="4864179"/>
          </a:xfrm>
        </p:spPr>
      </p:pic>
    </p:spTree>
    <p:extLst>
      <p:ext uri="{BB962C8B-B14F-4D97-AF65-F5344CB8AC3E}">
        <p14:creationId xmlns:p14="http://schemas.microsoft.com/office/powerpoint/2010/main" val="2348400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4C97E88-8ADB-BEAB-E157-DA0E558F8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sv-SE" sz="3000">
                <a:solidFill>
                  <a:srgbClr val="FFFFFF"/>
                </a:solidFill>
              </a:rPr>
              <a:t>Smärtorganisation Region Västmanland</a:t>
            </a:r>
          </a:p>
        </p:txBody>
      </p:sp>
      <p:graphicFrame>
        <p:nvGraphicFramePr>
          <p:cNvPr id="14" name="Platshållare för innehåll 2">
            <a:extLst>
              <a:ext uri="{FF2B5EF4-FFF2-40B4-BE49-F238E27FC236}">
                <a16:creationId xmlns:a16="http://schemas.microsoft.com/office/drawing/2014/main" id="{3D65DD10-8AB6-7B83-6252-1A1ED55FB2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007151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9163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BCC2B5-35E0-7D42-56B3-1CCE2D416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i="1" dirty="0">
                <a:solidFill>
                  <a:schemeClr val="accent6"/>
                </a:solidFill>
              </a:rPr>
              <a:t>Tack för oss!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D60BFBEE-E9BA-C423-EDA2-4EACDA23B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7" t="38071" r="628"/>
          <a:stretch>
            <a:fillRect/>
          </a:stretch>
        </p:blipFill>
        <p:spPr bwMode="auto">
          <a:xfrm>
            <a:off x="3455882" y="1825625"/>
            <a:ext cx="5280236" cy="4351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037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8C812D7-A184-A4F4-B46B-D804DFF3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sv-SE" sz="5400">
                <a:solidFill>
                  <a:srgbClr val="FFFFFF"/>
                </a:solidFill>
              </a:rPr>
              <a:t>Länk Vårdförlopp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64B078-2A0E-7530-0ED8-C2F872D3A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sv-SE" sz="2200" b="0" i="0" u="sng" dirty="0"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Generisk modell för rehabilitering och delar av försäkringsmedicinskt arbete, 1177 för vårdpersonal (PDF)</a:t>
            </a:r>
            <a:br>
              <a:rPr lang="sv-SE" sz="2200" b="0" i="0" dirty="0">
                <a:effectLst/>
                <a:latin typeface="open sans" panose="020B0606030504020204" pitchFamily="34" charset="0"/>
              </a:rPr>
            </a:br>
            <a:endParaRPr lang="sv-SE" sz="2200" b="0" i="0" dirty="0">
              <a:effectLst/>
              <a:latin typeface="open sans" panose="020B0606030504020204" pitchFamily="34" charset="0"/>
            </a:endParaRPr>
          </a:p>
          <a:p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127477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1A1B052-7CD0-3999-F813-593E9A54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sv-SE" sz="5400" dirty="0">
                <a:solidFill>
                  <a:srgbClr val="FFFFFF"/>
                </a:solidFill>
              </a:rPr>
              <a:t>Länk vårdförlopp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C2C7A0-EA73-01B7-C179-F2D6C8B69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sv-SE" sz="22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Ländryggsbesvär, vårdförlopp | Kunskapsstyrning vård | SKR (kunskapsstyrningvard.se)</a:t>
            </a:r>
            <a:endParaRPr lang="sv-SE" sz="2200"/>
          </a:p>
        </p:txBody>
      </p:sp>
    </p:spTree>
    <p:extLst>
      <p:ext uri="{BB962C8B-B14F-4D97-AF65-F5344CB8AC3E}">
        <p14:creationId xmlns:p14="http://schemas.microsoft.com/office/powerpoint/2010/main" val="239273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A893C4A-5FAF-2C75-2BC2-561B10BF4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sv-SE" sz="5400">
                <a:solidFill>
                  <a:srgbClr val="FFFFFF"/>
                </a:solidFill>
              </a:rPr>
              <a:t>Länk till vårdförlopp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69A04E-EC0A-C26A-47D5-262E89632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sv-SE" sz="22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Smärta – långvarig hos vuxna, vårdförlopp | Kunskapsstyrning vård | SKR (kunskapsstyrningvard.se)</a:t>
            </a:r>
            <a:endParaRPr lang="sv-SE" sz="2200"/>
          </a:p>
        </p:txBody>
      </p:sp>
    </p:spTree>
    <p:extLst>
      <p:ext uri="{BB962C8B-B14F-4D97-AF65-F5344CB8AC3E}">
        <p14:creationId xmlns:p14="http://schemas.microsoft.com/office/powerpoint/2010/main" val="422585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194DF63-7449-0174-C2D4-4BC6CF663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45" y="1011045"/>
            <a:ext cx="4369859" cy="436985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sv-SE" sz="3400" dirty="0"/>
              <a:t>Smärtmottagningen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B4F010-6C77-4AF4-DD24-1D7AB91B6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algn="l"/>
            <a:r>
              <a:rPr lang="sv-SE" sz="2400" b="0" i="0" dirty="0">
                <a:effectLst/>
                <a:latin typeface="Open Sans" panose="020B0606030504020204" pitchFamily="34" charset="0"/>
              </a:rPr>
              <a:t>Smärtmottagningen vänder sig huvudsakligen till patienter med långvarig komplicerad smärta inkluderande cancerrelaterad smärta. Mottagningen arbetar med farmakologisk behandling,</a:t>
            </a:r>
            <a:r>
              <a:rPr lang="sv-SE" sz="2400" dirty="0">
                <a:latin typeface="Open Sans" panose="020B0606030504020204" pitchFamily="34" charset="0"/>
              </a:rPr>
              <a:t> </a:t>
            </a:r>
            <a:r>
              <a:rPr lang="sv-SE" sz="2400" b="0" i="0" dirty="0" err="1">
                <a:effectLst/>
                <a:latin typeface="Open Sans" panose="020B0606030504020204" pitchFamily="34" charset="0"/>
              </a:rPr>
              <a:t>invasiv</a:t>
            </a:r>
            <a:r>
              <a:rPr lang="sv-SE" sz="2400" b="0" i="0" dirty="0">
                <a:effectLst/>
                <a:latin typeface="Open Sans" panose="020B0606030504020204" pitchFamily="34" charset="0"/>
              </a:rPr>
              <a:t> behandling samt komplementär medicinsk behandling såsom fysioterapi.</a:t>
            </a:r>
          </a:p>
          <a:p>
            <a:pPr algn="l"/>
            <a:endParaRPr lang="sv-SE" sz="2600" b="0" i="0" dirty="0">
              <a:effectLst/>
              <a:latin typeface="Open Sans" panose="020B0606030504020204" pitchFamily="34" charset="0"/>
            </a:endParaRPr>
          </a:p>
          <a:p>
            <a:pPr algn="l"/>
            <a:r>
              <a:rPr lang="sv-SE" sz="2400" b="0" i="0" dirty="0">
                <a:effectLst/>
                <a:latin typeface="Open Sans" panose="020B0606030504020204" pitchFamily="34" charset="0"/>
              </a:rPr>
              <a:t>Smärtmottagningen tar inte över ansvaret för övrig medicinering eller sjukskrivning.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46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C6BDB50-CEF0-64A0-832E-0B4F75CE3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sv-SE" sz="2600">
                <a:solidFill>
                  <a:srgbClr val="FFFFFF"/>
                </a:solidFill>
              </a:rPr>
              <a:t>Smärtmottagningen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34CFCBB3-CDE0-7340-5F35-517C5AA5EA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194958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2086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3A208B9-2C14-42D6-8B72-1347CDB57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62" y="2557220"/>
            <a:ext cx="3722933" cy="1689316"/>
          </a:xfrm>
          <a:ln w="25400" cap="sq">
            <a:solidFill>
              <a:srgbClr val="FFFFFF"/>
            </a:solidFill>
            <a:miter lim="800000"/>
          </a:ln>
        </p:spPr>
        <p:txBody>
          <a:bodyPr wrap="square">
            <a:normAutofit/>
          </a:bodyPr>
          <a:lstStyle/>
          <a:p>
            <a:pPr algn="ctr"/>
            <a:r>
              <a:rPr lang="sv-SE" sz="4000" dirty="0" err="1">
                <a:solidFill>
                  <a:srgbClr val="FFFFFF"/>
                </a:solidFill>
              </a:rPr>
              <a:t>SmärtRehab</a:t>
            </a:r>
            <a:br>
              <a:rPr lang="sv-SE" sz="2800" dirty="0">
                <a:solidFill>
                  <a:srgbClr val="FFFFFF"/>
                </a:solidFill>
              </a:rPr>
            </a:br>
            <a:br>
              <a:rPr lang="sv-SE" sz="2800" dirty="0">
                <a:solidFill>
                  <a:srgbClr val="FFFFFF"/>
                </a:solidFill>
              </a:rPr>
            </a:br>
            <a:r>
              <a:rPr lang="sv-SE" sz="2800" dirty="0">
                <a:solidFill>
                  <a:srgbClr val="FFFFFF"/>
                </a:solidFill>
              </a:rPr>
              <a:t>4 team 4+1 läkare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ED387C-AC15-3E04-8AAD-F97CD1F15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4536" y="640080"/>
            <a:ext cx="5053066" cy="1169469"/>
          </a:xfrm>
        </p:spPr>
        <p:txBody>
          <a:bodyPr>
            <a:normAutofit fontScale="92500" lnSpcReduction="20000"/>
          </a:bodyPr>
          <a:lstStyle/>
          <a:p>
            <a:r>
              <a:rPr lang="sv-SE" sz="2000" dirty="0"/>
              <a:t>4 team. Alla team alla patientkategorier/diagnoser</a:t>
            </a:r>
          </a:p>
          <a:p>
            <a:r>
              <a:rPr lang="sv-SE" sz="2000" dirty="0"/>
              <a:t>2 team inriktade CRPS</a:t>
            </a:r>
          </a:p>
          <a:p>
            <a:endParaRPr lang="sv-SE" sz="2000" dirty="0"/>
          </a:p>
          <a:p>
            <a:endParaRPr lang="sv-SE" sz="2000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C8753F6-6EFC-455C-EB65-5B41F8ED7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0204" y="2213811"/>
            <a:ext cx="5057398" cy="4004109"/>
          </a:xfrm>
        </p:spPr>
        <p:txBody>
          <a:bodyPr>
            <a:normAutofit fontScale="92500" lnSpcReduction="20000"/>
          </a:bodyPr>
          <a:lstStyle/>
          <a:p>
            <a:r>
              <a:rPr lang="sv-SE" sz="2000" dirty="0"/>
              <a:t>2 Allmänläkare varav 1 ST-Smärtlindring (Anna Åberg och Johanna </a:t>
            </a:r>
            <a:r>
              <a:rPr lang="sv-SE" sz="2000" dirty="0" err="1"/>
              <a:t>Löwkvist</a:t>
            </a:r>
            <a:r>
              <a:rPr lang="sv-SE" sz="2000" dirty="0"/>
              <a:t>)</a:t>
            </a:r>
          </a:p>
          <a:p>
            <a:r>
              <a:rPr lang="sv-SE" sz="2000" dirty="0"/>
              <a:t>1Allmänläkare+Psykiater +Smärtläkare (Stefan Schultze)</a:t>
            </a:r>
          </a:p>
          <a:p>
            <a:r>
              <a:rPr lang="sv-SE" sz="2000" dirty="0"/>
              <a:t>1 Rehabmedicinare +Smärtläkare  (Jörgen Söverstad)</a:t>
            </a:r>
          </a:p>
          <a:p>
            <a:r>
              <a:rPr lang="sv-SE" sz="2000" dirty="0"/>
              <a:t>1 Neurolog +Smärtläkare + Verksamhetschef (Helena Höglund)</a:t>
            </a:r>
          </a:p>
          <a:p>
            <a:endParaRPr lang="sv-SE" sz="2000" dirty="0"/>
          </a:p>
          <a:p>
            <a:r>
              <a:rPr lang="sv-SE" sz="2000" dirty="0"/>
              <a:t>4 Fysioterapeuter</a:t>
            </a:r>
          </a:p>
          <a:p>
            <a:r>
              <a:rPr lang="sv-SE" sz="2000" dirty="0"/>
              <a:t>4 Psykologer</a:t>
            </a:r>
          </a:p>
          <a:p>
            <a:r>
              <a:rPr lang="sv-SE" sz="2000" dirty="0"/>
              <a:t>2 Arbetsterapeuter som resurs</a:t>
            </a:r>
          </a:p>
          <a:p>
            <a:r>
              <a:rPr lang="sv-SE" sz="2000"/>
              <a:t>1 Sekreterare</a:t>
            </a:r>
            <a:endParaRPr lang="sv-SE" sz="2000" dirty="0"/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334448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C5A8B67-7570-37A3-26C3-F8BDB9B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sv-SE" sz="6200" dirty="0">
                <a:solidFill>
                  <a:schemeClr val="bg1"/>
                </a:solidFill>
              </a:rPr>
              <a:t>Aktuella Vårdförlopp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6C6B78-DA4D-8E7E-0724-5E6581265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48642"/>
            <a:ext cx="5008901" cy="51392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sv-SE" sz="20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sv-SE" sz="20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 Generisk modell för rehabilitering och delar av försäkringsmedicinskt arbete – för klinisk verksamhet </a:t>
            </a:r>
          </a:p>
          <a:p>
            <a:pPr marL="0" indent="0">
              <a:buNone/>
            </a:pPr>
            <a:endParaRPr lang="sv-SE" sz="20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sv-SE" sz="20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 Personcentrerat och sammanhållet vårdförlopp Ländryggsbesvär hos vuxna </a:t>
            </a:r>
          </a:p>
          <a:p>
            <a:endParaRPr lang="sv-SE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sv-SE" sz="3200" dirty="0">
                <a:solidFill>
                  <a:schemeClr val="bg1"/>
                </a:solidFill>
                <a:latin typeface="Calibri" panose="020F0502020204030204" pitchFamily="34" charset="0"/>
              </a:rPr>
              <a:t>P</a:t>
            </a:r>
            <a:r>
              <a:rPr lang="sv-SE" sz="3200" b="0" i="0" u="none" strike="noStrike" baseline="0">
                <a:solidFill>
                  <a:schemeClr val="bg1"/>
                </a:solidFill>
                <a:latin typeface="Calibri" panose="020F0502020204030204" pitchFamily="34" charset="0"/>
              </a:rPr>
              <a:t>ersoncentrerat </a:t>
            </a:r>
            <a:r>
              <a:rPr lang="sv-SE" sz="32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och sammanhållet vårdförlopp Smärta - långvarig, hos vuxna </a:t>
            </a:r>
            <a:endParaRPr lang="sv-SE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sv-S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75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04DA7D4-44F4-D8A1-26BF-1BAD7446A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sv-SE" sz="4100">
                <a:solidFill>
                  <a:srgbClr val="FFFFFF"/>
                </a:solidFill>
              </a:rPr>
              <a:t>Hur långt har vi kommit i Västmanland?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FB4A8C-95DA-D999-9726-168517462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053101"/>
            <a:ext cx="5536397" cy="4864814"/>
          </a:xfrm>
        </p:spPr>
        <p:txBody>
          <a:bodyPr>
            <a:normAutofit fontScale="92500"/>
          </a:bodyPr>
          <a:lstStyle/>
          <a:p>
            <a:r>
              <a:rPr lang="sv-SE" sz="2600" dirty="0"/>
              <a:t>Översyn införande Generisk modell Rehabilitering</a:t>
            </a:r>
          </a:p>
          <a:p>
            <a:r>
              <a:rPr lang="sv-SE" sz="2600" dirty="0"/>
              <a:t>GAP-analys genomförd Ländryggsbesvär</a:t>
            </a:r>
          </a:p>
          <a:p>
            <a:r>
              <a:rPr lang="sv-SE" sz="2600" dirty="0"/>
              <a:t>Regionala samverkansinsatser pågående och under utvecklande med Smärtmottagningen, Kvinnokliniken, Beroendemottagningen, Neurologen, Ortopeden och Primärvården </a:t>
            </a:r>
          </a:p>
          <a:p>
            <a:r>
              <a:rPr lang="sv-SE" sz="2600" b="1" dirty="0"/>
              <a:t>GAP-analys genomförd och implementering pågår gällande Långvarig smärta. Utredning om </a:t>
            </a:r>
            <a:r>
              <a:rPr lang="sv-SE" sz="2600" b="1" dirty="0" err="1"/>
              <a:t>MMRpv</a:t>
            </a:r>
            <a:r>
              <a:rPr lang="sv-SE" sz="2600" b="1" dirty="0"/>
              <a:t> /</a:t>
            </a:r>
            <a:r>
              <a:rPr lang="sv-SE" sz="2600" b="1" dirty="0" err="1"/>
              <a:t>MMRsv</a:t>
            </a:r>
            <a:endParaRPr lang="sv-SE" sz="2600" b="1" dirty="0"/>
          </a:p>
          <a:p>
            <a:endParaRPr lang="sv-SE" sz="1800" dirty="0"/>
          </a:p>
          <a:p>
            <a:pPr marL="0" indent="0"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395034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F66726-89F9-3438-D4FE-5692139BE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Smärtutbildning </a:t>
            </a:r>
            <a:r>
              <a:rPr lang="sv-SE"/>
              <a:t>för vårdpersonal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2841C9-5385-EA0C-5577-2C37B2E36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>
              <a:hlinkClick r:id="rId3"/>
            </a:endParaRPr>
          </a:p>
          <a:p>
            <a:endParaRPr lang="sv-SE" dirty="0">
              <a:hlinkClick r:id="rId3"/>
            </a:endParaRPr>
          </a:p>
          <a:p>
            <a:r>
              <a:rPr lang="sv-SE" dirty="0">
                <a:hlinkClick r:id="rId3"/>
              </a:rPr>
              <a:t>Utbildningar inom smärta - Swedish Pain </a:t>
            </a:r>
            <a:r>
              <a:rPr lang="sv-SE" dirty="0" err="1">
                <a:hlinkClick r:id="rId3"/>
              </a:rPr>
              <a:t>Society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6249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804C07D-73A6-44AB-AF06-0DBABB3A57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19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400</Words>
  <Application>Microsoft Office PowerPoint</Application>
  <PresentationFormat>Bredbild</PresentationFormat>
  <Paragraphs>78</Paragraphs>
  <Slides>23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Open Sans</vt:lpstr>
      <vt:lpstr>Open Sans</vt:lpstr>
      <vt:lpstr>Office-tema</vt:lpstr>
      <vt:lpstr>1_Office-tema</vt:lpstr>
      <vt:lpstr>Agenda </vt:lpstr>
      <vt:lpstr>Smärtorganisation Region Västmanland</vt:lpstr>
      <vt:lpstr>Smärtmottagningen</vt:lpstr>
      <vt:lpstr>Smärtmottagningen</vt:lpstr>
      <vt:lpstr>SmärtRehab  4 team 4+1 läkare</vt:lpstr>
      <vt:lpstr>Aktuella Vårdförlopp</vt:lpstr>
      <vt:lpstr>Hur långt har vi kommit i Västmanland?</vt:lpstr>
      <vt:lpstr>Smärtutbildning för vårdpersonal</vt:lpstr>
      <vt:lpstr>PowerPoint-presentation</vt:lpstr>
      <vt:lpstr>PowerPoint-presentation</vt:lpstr>
      <vt:lpstr>PowerPoint-presentation</vt:lpstr>
      <vt:lpstr>PowerPoint-presentation</vt:lpstr>
      <vt:lpstr>Digital smärtskola för patienter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Digital smärtskola, information till vårdgivare</vt:lpstr>
      <vt:lpstr>Tack för oss!</vt:lpstr>
      <vt:lpstr>Länk Vårdförlopp</vt:lpstr>
      <vt:lpstr>Länk vårdförlopp</vt:lpstr>
      <vt:lpstr>Länk till vårdförlopp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Smärtrehabilitering</dc:title>
  <dc:creator>Jörgen Söverstad</dc:creator>
  <cp:lastModifiedBy>Amanda Alm</cp:lastModifiedBy>
  <cp:revision>105</cp:revision>
  <cp:lastPrinted>2024-10-02T05:41:23Z</cp:lastPrinted>
  <dcterms:created xsi:type="dcterms:W3CDTF">2024-09-06T05:03:09Z</dcterms:created>
  <dcterms:modified xsi:type="dcterms:W3CDTF">2024-11-14T11:51:05Z</dcterms:modified>
</cp:coreProperties>
</file>