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600" r:id="rId2"/>
    <p:sldId id="601" r:id="rId3"/>
    <p:sldId id="602" r:id="rId4"/>
    <p:sldId id="260" r:id="rId5"/>
    <p:sldId id="603" r:id="rId6"/>
    <p:sldId id="256" r:id="rId7"/>
    <p:sldId id="257" r:id="rId8"/>
    <p:sldId id="258" r:id="rId9"/>
    <p:sldId id="271" r:id="rId10"/>
    <p:sldId id="259" r:id="rId11"/>
    <p:sldId id="261" r:id="rId12"/>
    <p:sldId id="264" r:id="rId13"/>
    <p:sldId id="287" r:id="rId14"/>
    <p:sldId id="593" r:id="rId15"/>
    <p:sldId id="594" r:id="rId16"/>
    <p:sldId id="595" r:id="rId17"/>
    <p:sldId id="596" r:id="rId18"/>
    <p:sldId id="597" r:id="rId19"/>
    <p:sldId id="598" r:id="rId20"/>
    <p:sldId id="599" r:id="rId21"/>
    <p:sldId id="288" r:id="rId22"/>
    <p:sldId id="289" r:id="rId23"/>
    <p:sldId id="290" r:id="rId24"/>
    <p:sldId id="291" r:id="rId25"/>
    <p:sldId id="272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432" autoAdjust="0"/>
  </p:normalViewPr>
  <p:slideViewPr>
    <p:cSldViewPr snapToGrid="0">
      <p:cViewPr varScale="1">
        <p:scale>
          <a:sx n="68" d="100"/>
          <a:sy n="68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C2C00-A46F-40E0-951E-5E482537E7F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59FE9F-4767-42D5-BD75-09C0F85F7653}">
      <dgm:prSet/>
      <dgm:spPr/>
      <dgm:t>
        <a:bodyPr/>
        <a:lstStyle/>
        <a:p>
          <a:r>
            <a:rPr lang="en-US" dirty="0" err="1"/>
            <a:t>Psykiatrisk</a:t>
          </a:r>
          <a:r>
            <a:rPr lang="en-US" dirty="0"/>
            <a:t> </a:t>
          </a:r>
          <a:r>
            <a:rPr lang="en-US" dirty="0" err="1"/>
            <a:t>intervju</a:t>
          </a:r>
          <a:endParaRPr lang="en-US" dirty="0"/>
        </a:p>
      </dgm:t>
    </dgm:pt>
    <dgm:pt modelId="{8CC3992A-64E5-4663-B3FD-B5DAB4F06EE0}" type="parTrans" cxnId="{8239370C-5DC1-462E-8DA5-67136D757FC9}">
      <dgm:prSet/>
      <dgm:spPr/>
      <dgm:t>
        <a:bodyPr/>
        <a:lstStyle/>
        <a:p>
          <a:endParaRPr lang="en-US"/>
        </a:p>
      </dgm:t>
    </dgm:pt>
    <dgm:pt modelId="{9E7271A9-A190-4163-9A9D-B235912ED214}" type="sibTrans" cxnId="{8239370C-5DC1-462E-8DA5-67136D757FC9}">
      <dgm:prSet/>
      <dgm:spPr/>
      <dgm:t>
        <a:bodyPr/>
        <a:lstStyle/>
        <a:p>
          <a:endParaRPr lang="en-US"/>
        </a:p>
      </dgm:t>
    </dgm:pt>
    <dgm:pt modelId="{160CAE89-B310-418F-9842-D1C991ABF8AE}">
      <dgm:prSet/>
      <dgm:spPr/>
      <dgm:t>
        <a:bodyPr/>
        <a:lstStyle/>
        <a:p>
          <a:r>
            <a:rPr lang="en-US" dirty="0" err="1"/>
            <a:t>Psykiskt</a:t>
          </a:r>
          <a:r>
            <a:rPr lang="en-US" dirty="0"/>
            <a:t> status</a:t>
          </a:r>
        </a:p>
      </dgm:t>
    </dgm:pt>
    <dgm:pt modelId="{1426E975-2D9E-4B7B-A3B4-BF116859BAEE}" type="parTrans" cxnId="{27374B2C-EC90-425D-A0D7-8AF5A419E2E1}">
      <dgm:prSet/>
      <dgm:spPr/>
      <dgm:t>
        <a:bodyPr/>
        <a:lstStyle/>
        <a:p>
          <a:endParaRPr lang="en-US"/>
        </a:p>
      </dgm:t>
    </dgm:pt>
    <dgm:pt modelId="{F81F88F9-9612-476D-8512-08B91A4F26AD}" type="sibTrans" cxnId="{27374B2C-EC90-425D-A0D7-8AF5A419E2E1}">
      <dgm:prSet/>
      <dgm:spPr/>
      <dgm:t>
        <a:bodyPr/>
        <a:lstStyle/>
        <a:p>
          <a:endParaRPr lang="en-US"/>
        </a:p>
      </dgm:t>
    </dgm:pt>
    <dgm:pt modelId="{254443A7-934A-4DAC-8EF1-3445F08D42DF}">
      <dgm:prSet/>
      <dgm:spPr/>
      <dgm:t>
        <a:bodyPr/>
        <a:lstStyle/>
        <a:p>
          <a:r>
            <a:rPr lang="en-US" dirty="0" err="1"/>
            <a:t>Strukturerad</a:t>
          </a:r>
          <a:r>
            <a:rPr lang="en-US" dirty="0"/>
            <a:t> </a:t>
          </a:r>
          <a:r>
            <a:rPr lang="en-US" dirty="0" err="1"/>
            <a:t>bedömning</a:t>
          </a:r>
          <a:r>
            <a:rPr lang="en-US" dirty="0"/>
            <a:t> av </a:t>
          </a:r>
          <a:r>
            <a:rPr lang="en-US" dirty="0" err="1"/>
            <a:t>kognitiva</a:t>
          </a:r>
          <a:r>
            <a:rPr lang="en-US" dirty="0"/>
            <a:t> </a:t>
          </a:r>
          <a:r>
            <a:rPr lang="en-US" dirty="0" err="1"/>
            <a:t>funktioner</a:t>
          </a:r>
          <a:endParaRPr lang="en-US" dirty="0"/>
        </a:p>
      </dgm:t>
    </dgm:pt>
    <dgm:pt modelId="{43B3D36A-4733-4B22-92EA-51EFDE75D135}" type="parTrans" cxnId="{226E9006-BA78-450A-A3EE-92C1935FCA06}">
      <dgm:prSet/>
      <dgm:spPr/>
      <dgm:t>
        <a:bodyPr/>
        <a:lstStyle/>
        <a:p>
          <a:endParaRPr lang="en-US"/>
        </a:p>
      </dgm:t>
    </dgm:pt>
    <dgm:pt modelId="{344E627C-2A94-416F-B238-52477AEE50C1}" type="sibTrans" cxnId="{226E9006-BA78-450A-A3EE-92C1935FCA06}">
      <dgm:prSet/>
      <dgm:spPr/>
      <dgm:t>
        <a:bodyPr/>
        <a:lstStyle/>
        <a:p>
          <a:endParaRPr lang="en-US"/>
        </a:p>
      </dgm:t>
    </dgm:pt>
    <dgm:pt modelId="{8D14B233-5F5C-4F16-9A8B-465459D7FBB9}">
      <dgm:prSet/>
      <dgm:spPr/>
      <dgm:t>
        <a:bodyPr/>
        <a:lstStyle/>
        <a:p>
          <a:r>
            <a:rPr lang="en-US" dirty="0" err="1"/>
            <a:t>Somatisk</a:t>
          </a:r>
          <a:r>
            <a:rPr lang="en-US" dirty="0"/>
            <a:t> </a:t>
          </a:r>
          <a:r>
            <a:rPr lang="en-US" dirty="0" err="1"/>
            <a:t>undersökning</a:t>
          </a:r>
          <a:endParaRPr lang="en-US" dirty="0"/>
        </a:p>
      </dgm:t>
    </dgm:pt>
    <dgm:pt modelId="{3D3B997A-0B18-4D40-AB05-4DBEDB9788AD}" type="parTrans" cxnId="{48295AA0-E767-40F8-801F-5E8AA26A8040}">
      <dgm:prSet/>
      <dgm:spPr/>
      <dgm:t>
        <a:bodyPr/>
        <a:lstStyle/>
        <a:p>
          <a:endParaRPr lang="en-US"/>
        </a:p>
      </dgm:t>
    </dgm:pt>
    <dgm:pt modelId="{2821FF32-5C02-4E4A-81FC-BB0B19F08CAF}" type="sibTrans" cxnId="{48295AA0-E767-40F8-801F-5E8AA26A8040}">
      <dgm:prSet/>
      <dgm:spPr/>
      <dgm:t>
        <a:bodyPr/>
        <a:lstStyle/>
        <a:p>
          <a:endParaRPr lang="en-US"/>
        </a:p>
      </dgm:t>
    </dgm:pt>
    <dgm:pt modelId="{7D0AC6E3-7477-4BAE-A11D-AD3F84177E54}">
      <dgm:prSet/>
      <dgm:spPr/>
      <dgm:t>
        <a:bodyPr/>
        <a:lstStyle/>
        <a:p>
          <a:r>
            <a:rPr lang="en-US" dirty="0" err="1"/>
            <a:t>Neurologisk</a:t>
          </a:r>
          <a:r>
            <a:rPr lang="en-US" dirty="0"/>
            <a:t> </a:t>
          </a:r>
          <a:r>
            <a:rPr lang="en-US" dirty="0" err="1"/>
            <a:t>undersökning</a:t>
          </a:r>
          <a:endParaRPr lang="en-US" dirty="0"/>
        </a:p>
      </dgm:t>
    </dgm:pt>
    <dgm:pt modelId="{AF63189B-D8C5-48B5-9A00-2B8DB5B72BE5}" type="parTrans" cxnId="{A1BC6BBF-3985-45E4-B530-EDC817D19519}">
      <dgm:prSet/>
      <dgm:spPr/>
      <dgm:t>
        <a:bodyPr/>
        <a:lstStyle/>
        <a:p>
          <a:endParaRPr lang="en-US"/>
        </a:p>
      </dgm:t>
    </dgm:pt>
    <dgm:pt modelId="{D318AADE-ABA1-4A39-89AD-293C5A5B0B48}" type="sibTrans" cxnId="{A1BC6BBF-3985-45E4-B530-EDC817D19519}">
      <dgm:prSet/>
      <dgm:spPr/>
      <dgm:t>
        <a:bodyPr/>
        <a:lstStyle/>
        <a:p>
          <a:endParaRPr lang="en-US"/>
        </a:p>
      </dgm:t>
    </dgm:pt>
    <dgm:pt modelId="{A8689EC3-FB38-42FC-ABE9-F2F1829A41D8}">
      <dgm:prSet/>
      <dgm:spPr/>
      <dgm:t>
        <a:bodyPr/>
        <a:lstStyle/>
        <a:p>
          <a:r>
            <a:rPr lang="en-US" dirty="0" err="1"/>
            <a:t>Laboratorieundersökning</a:t>
          </a:r>
          <a:endParaRPr lang="en-US" dirty="0"/>
        </a:p>
      </dgm:t>
    </dgm:pt>
    <dgm:pt modelId="{F67745B9-AEC2-4859-BDE0-99A2461082D5}" type="parTrans" cxnId="{36850E41-AF1A-4BF9-8339-EC72F5B0BE47}">
      <dgm:prSet/>
      <dgm:spPr/>
      <dgm:t>
        <a:bodyPr/>
        <a:lstStyle/>
        <a:p>
          <a:endParaRPr lang="en-US"/>
        </a:p>
      </dgm:t>
    </dgm:pt>
    <dgm:pt modelId="{7BBE3527-B2BC-474D-ACAC-C26F6E575236}" type="sibTrans" cxnId="{36850E41-AF1A-4BF9-8339-EC72F5B0BE47}">
      <dgm:prSet/>
      <dgm:spPr/>
      <dgm:t>
        <a:bodyPr/>
        <a:lstStyle/>
        <a:p>
          <a:endParaRPr lang="en-US"/>
        </a:p>
      </dgm:t>
    </dgm:pt>
    <dgm:pt modelId="{39C085D4-5076-4F07-9FEC-EB4409C727BF}">
      <dgm:prSet/>
      <dgm:spPr/>
      <dgm:t>
        <a:bodyPr/>
        <a:lstStyle/>
        <a:p>
          <a:r>
            <a:rPr lang="en-US" dirty="0" err="1"/>
            <a:t>Läkemedelsanamnes</a:t>
          </a:r>
          <a:endParaRPr lang="en-US" dirty="0"/>
        </a:p>
      </dgm:t>
    </dgm:pt>
    <dgm:pt modelId="{34B83CED-2BC9-4E2F-BC62-D4F2FE4AD72D}" type="parTrans" cxnId="{5DF9C4E7-F75C-4510-B458-6075C94F723E}">
      <dgm:prSet/>
      <dgm:spPr/>
      <dgm:t>
        <a:bodyPr/>
        <a:lstStyle/>
        <a:p>
          <a:endParaRPr lang="en-US"/>
        </a:p>
      </dgm:t>
    </dgm:pt>
    <dgm:pt modelId="{E82EE07D-A04B-4B39-AB50-64E2EC23F02B}" type="sibTrans" cxnId="{5DF9C4E7-F75C-4510-B458-6075C94F723E}">
      <dgm:prSet/>
      <dgm:spPr/>
      <dgm:t>
        <a:bodyPr/>
        <a:lstStyle/>
        <a:p>
          <a:endParaRPr lang="en-US"/>
        </a:p>
      </dgm:t>
    </dgm:pt>
    <dgm:pt modelId="{72ABFF81-018F-4FBB-8935-936E46806149}" type="pres">
      <dgm:prSet presAssocID="{353C2C00-A46F-40E0-951E-5E482537E7FD}" presName="linear" presStyleCnt="0">
        <dgm:presLayoutVars>
          <dgm:animLvl val="lvl"/>
          <dgm:resizeHandles val="exact"/>
        </dgm:presLayoutVars>
      </dgm:prSet>
      <dgm:spPr/>
    </dgm:pt>
    <dgm:pt modelId="{5D322B0E-E46D-45C6-AC45-9177BC71DD39}" type="pres">
      <dgm:prSet presAssocID="{2059FE9F-4767-42D5-BD75-09C0F85F765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67460B2-3397-4B78-82A8-0D12214B232B}" type="pres">
      <dgm:prSet presAssocID="{9E7271A9-A190-4163-9A9D-B235912ED214}" presName="spacer" presStyleCnt="0"/>
      <dgm:spPr/>
    </dgm:pt>
    <dgm:pt modelId="{FEC3DC35-0A37-4F50-B9A2-71F5C3F9867F}" type="pres">
      <dgm:prSet presAssocID="{160CAE89-B310-418F-9842-D1C991ABF8A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98288EE-030A-448A-8158-20AA1559207F}" type="pres">
      <dgm:prSet presAssocID="{F81F88F9-9612-476D-8512-08B91A4F26AD}" presName="spacer" presStyleCnt="0"/>
      <dgm:spPr/>
    </dgm:pt>
    <dgm:pt modelId="{2AD7EFC2-EBCB-4F22-A615-0E8F15CD494C}" type="pres">
      <dgm:prSet presAssocID="{254443A7-934A-4DAC-8EF1-3445F08D42D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DE47F50-EC7A-414B-9164-B6438B537765}" type="pres">
      <dgm:prSet presAssocID="{344E627C-2A94-416F-B238-52477AEE50C1}" presName="spacer" presStyleCnt="0"/>
      <dgm:spPr/>
    </dgm:pt>
    <dgm:pt modelId="{0DFA7B1F-CB3B-43ED-B139-155E923654C4}" type="pres">
      <dgm:prSet presAssocID="{8D14B233-5F5C-4F16-9A8B-465459D7FBB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62FF6E-1E3D-4802-AF87-2B28D21CA81B}" type="pres">
      <dgm:prSet presAssocID="{2821FF32-5C02-4E4A-81FC-BB0B19F08CAF}" presName="spacer" presStyleCnt="0"/>
      <dgm:spPr/>
    </dgm:pt>
    <dgm:pt modelId="{67E2BA4B-9AA2-49CC-B5C1-AD590462A07C}" type="pres">
      <dgm:prSet presAssocID="{7D0AC6E3-7477-4BAE-A11D-AD3F84177E5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F0C2F65-95D6-44A2-BCBF-5DDC844AD4DE}" type="pres">
      <dgm:prSet presAssocID="{D318AADE-ABA1-4A39-89AD-293C5A5B0B48}" presName="spacer" presStyleCnt="0"/>
      <dgm:spPr/>
    </dgm:pt>
    <dgm:pt modelId="{4AF923EB-1C37-488D-B5D2-04373740E9E4}" type="pres">
      <dgm:prSet presAssocID="{A8689EC3-FB38-42FC-ABE9-F2F1829A41D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20C4801-58C9-4FDA-BA23-2AF8F5280310}" type="pres">
      <dgm:prSet presAssocID="{7BBE3527-B2BC-474D-ACAC-C26F6E575236}" presName="spacer" presStyleCnt="0"/>
      <dgm:spPr/>
    </dgm:pt>
    <dgm:pt modelId="{EE64F675-B258-4D1B-A01F-898F52E27B80}" type="pres">
      <dgm:prSet presAssocID="{39C085D4-5076-4F07-9FEC-EB4409C727B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26E9006-BA78-450A-A3EE-92C1935FCA06}" srcId="{353C2C00-A46F-40E0-951E-5E482537E7FD}" destId="{254443A7-934A-4DAC-8EF1-3445F08D42DF}" srcOrd="2" destOrd="0" parTransId="{43B3D36A-4733-4B22-92EA-51EFDE75D135}" sibTransId="{344E627C-2A94-416F-B238-52477AEE50C1}"/>
    <dgm:cxn modelId="{8239370C-5DC1-462E-8DA5-67136D757FC9}" srcId="{353C2C00-A46F-40E0-951E-5E482537E7FD}" destId="{2059FE9F-4767-42D5-BD75-09C0F85F7653}" srcOrd="0" destOrd="0" parTransId="{8CC3992A-64E5-4663-B3FD-B5DAB4F06EE0}" sibTransId="{9E7271A9-A190-4163-9A9D-B235912ED214}"/>
    <dgm:cxn modelId="{DA56992A-DA7B-4A1F-BDAB-3FB3200373FC}" type="presOf" srcId="{2059FE9F-4767-42D5-BD75-09C0F85F7653}" destId="{5D322B0E-E46D-45C6-AC45-9177BC71DD39}" srcOrd="0" destOrd="0" presId="urn:microsoft.com/office/officeart/2005/8/layout/vList2"/>
    <dgm:cxn modelId="{27374B2C-EC90-425D-A0D7-8AF5A419E2E1}" srcId="{353C2C00-A46F-40E0-951E-5E482537E7FD}" destId="{160CAE89-B310-418F-9842-D1C991ABF8AE}" srcOrd="1" destOrd="0" parTransId="{1426E975-2D9E-4B7B-A3B4-BF116859BAEE}" sibTransId="{F81F88F9-9612-476D-8512-08B91A4F26AD}"/>
    <dgm:cxn modelId="{36850E41-AF1A-4BF9-8339-EC72F5B0BE47}" srcId="{353C2C00-A46F-40E0-951E-5E482537E7FD}" destId="{A8689EC3-FB38-42FC-ABE9-F2F1829A41D8}" srcOrd="5" destOrd="0" parTransId="{F67745B9-AEC2-4859-BDE0-99A2461082D5}" sibTransId="{7BBE3527-B2BC-474D-ACAC-C26F6E575236}"/>
    <dgm:cxn modelId="{DFA1E272-26F0-410F-AE3E-EC4F36B6FBEB}" type="presOf" srcId="{8D14B233-5F5C-4F16-9A8B-465459D7FBB9}" destId="{0DFA7B1F-CB3B-43ED-B139-155E923654C4}" srcOrd="0" destOrd="0" presId="urn:microsoft.com/office/officeart/2005/8/layout/vList2"/>
    <dgm:cxn modelId="{0E7BBA76-8033-47D4-AE8C-B07409E9CFFA}" type="presOf" srcId="{A8689EC3-FB38-42FC-ABE9-F2F1829A41D8}" destId="{4AF923EB-1C37-488D-B5D2-04373740E9E4}" srcOrd="0" destOrd="0" presId="urn:microsoft.com/office/officeart/2005/8/layout/vList2"/>
    <dgm:cxn modelId="{B7D4F658-E930-47D6-85BA-4DB6E06EF96B}" type="presOf" srcId="{7D0AC6E3-7477-4BAE-A11D-AD3F84177E54}" destId="{67E2BA4B-9AA2-49CC-B5C1-AD590462A07C}" srcOrd="0" destOrd="0" presId="urn:microsoft.com/office/officeart/2005/8/layout/vList2"/>
    <dgm:cxn modelId="{48295AA0-E767-40F8-801F-5E8AA26A8040}" srcId="{353C2C00-A46F-40E0-951E-5E482537E7FD}" destId="{8D14B233-5F5C-4F16-9A8B-465459D7FBB9}" srcOrd="3" destOrd="0" parTransId="{3D3B997A-0B18-4D40-AB05-4DBEDB9788AD}" sibTransId="{2821FF32-5C02-4E4A-81FC-BB0B19F08CAF}"/>
    <dgm:cxn modelId="{745DE0B0-7A05-4DC2-B574-E53CE6FE09E3}" type="presOf" srcId="{353C2C00-A46F-40E0-951E-5E482537E7FD}" destId="{72ABFF81-018F-4FBB-8935-936E46806149}" srcOrd="0" destOrd="0" presId="urn:microsoft.com/office/officeart/2005/8/layout/vList2"/>
    <dgm:cxn modelId="{8CBDCFB3-8CDA-4F7D-910F-2F13CD6E7DB6}" type="presOf" srcId="{160CAE89-B310-418F-9842-D1C991ABF8AE}" destId="{FEC3DC35-0A37-4F50-B9A2-71F5C3F9867F}" srcOrd="0" destOrd="0" presId="urn:microsoft.com/office/officeart/2005/8/layout/vList2"/>
    <dgm:cxn modelId="{A1BC6BBF-3985-45E4-B530-EDC817D19519}" srcId="{353C2C00-A46F-40E0-951E-5E482537E7FD}" destId="{7D0AC6E3-7477-4BAE-A11D-AD3F84177E54}" srcOrd="4" destOrd="0" parTransId="{AF63189B-D8C5-48B5-9A00-2B8DB5B72BE5}" sibTransId="{D318AADE-ABA1-4A39-89AD-293C5A5B0B48}"/>
    <dgm:cxn modelId="{044449DA-54FC-4B08-B0C9-4B605A1ED2D5}" type="presOf" srcId="{254443A7-934A-4DAC-8EF1-3445F08D42DF}" destId="{2AD7EFC2-EBCB-4F22-A615-0E8F15CD494C}" srcOrd="0" destOrd="0" presId="urn:microsoft.com/office/officeart/2005/8/layout/vList2"/>
    <dgm:cxn modelId="{5DF9C4E7-F75C-4510-B458-6075C94F723E}" srcId="{353C2C00-A46F-40E0-951E-5E482537E7FD}" destId="{39C085D4-5076-4F07-9FEC-EB4409C727BF}" srcOrd="6" destOrd="0" parTransId="{34B83CED-2BC9-4E2F-BC62-D4F2FE4AD72D}" sibTransId="{E82EE07D-A04B-4B39-AB50-64E2EC23F02B}"/>
    <dgm:cxn modelId="{DB5BECF8-5609-4E49-BA13-01C0113633E9}" type="presOf" srcId="{39C085D4-5076-4F07-9FEC-EB4409C727BF}" destId="{EE64F675-B258-4D1B-A01F-898F52E27B80}" srcOrd="0" destOrd="0" presId="urn:microsoft.com/office/officeart/2005/8/layout/vList2"/>
    <dgm:cxn modelId="{0CAD6D06-C1DA-4353-8F73-7E886EAA4BA6}" type="presParOf" srcId="{72ABFF81-018F-4FBB-8935-936E46806149}" destId="{5D322B0E-E46D-45C6-AC45-9177BC71DD39}" srcOrd="0" destOrd="0" presId="urn:microsoft.com/office/officeart/2005/8/layout/vList2"/>
    <dgm:cxn modelId="{F47A6926-52AA-4BD7-8977-2DC093A7E256}" type="presParOf" srcId="{72ABFF81-018F-4FBB-8935-936E46806149}" destId="{267460B2-3397-4B78-82A8-0D12214B232B}" srcOrd="1" destOrd="0" presId="urn:microsoft.com/office/officeart/2005/8/layout/vList2"/>
    <dgm:cxn modelId="{ADA4B92D-69E0-4959-8F88-15D317E839FD}" type="presParOf" srcId="{72ABFF81-018F-4FBB-8935-936E46806149}" destId="{FEC3DC35-0A37-4F50-B9A2-71F5C3F9867F}" srcOrd="2" destOrd="0" presId="urn:microsoft.com/office/officeart/2005/8/layout/vList2"/>
    <dgm:cxn modelId="{CFF00CCD-0941-424E-9996-B41DF83AC1A9}" type="presParOf" srcId="{72ABFF81-018F-4FBB-8935-936E46806149}" destId="{498288EE-030A-448A-8158-20AA1559207F}" srcOrd="3" destOrd="0" presId="urn:microsoft.com/office/officeart/2005/8/layout/vList2"/>
    <dgm:cxn modelId="{D503470A-D77A-48AA-A683-7A9C5B3B5F88}" type="presParOf" srcId="{72ABFF81-018F-4FBB-8935-936E46806149}" destId="{2AD7EFC2-EBCB-4F22-A615-0E8F15CD494C}" srcOrd="4" destOrd="0" presId="urn:microsoft.com/office/officeart/2005/8/layout/vList2"/>
    <dgm:cxn modelId="{3E070F11-9BFA-4BF4-B4D8-EA739E3FA94A}" type="presParOf" srcId="{72ABFF81-018F-4FBB-8935-936E46806149}" destId="{CDE47F50-EC7A-414B-9164-B6438B537765}" srcOrd="5" destOrd="0" presId="urn:microsoft.com/office/officeart/2005/8/layout/vList2"/>
    <dgm:cxn modelId="{806E389B-80FB-4788-B6BF-FCD3AB4F665E}" type="presParOf" srcId="{72ABFF81-018F-4FBB-8935-936E46806149}" destId="{0DFA7B1F-CB3B-43ED-B139-155E923654C4}" srcOrd="6" destOrd="0" presId="urn:microsoft.com/office/officeart/2005/8/layout/vList2"/>
    <dgm:cxn modelId="{96CFDAC9-2E69-44A4-BF55-7F41A4F21ACB}" type="presParOf" srcId="{72ABFF81-018F-4FBB-8935-936E46806149}" destId="{2F62FF6E-1E3D-4802-AF87-2B28D21CA81B}" srcOrd="7" destOrd="0" presId="urn:microsoft.com/office/officeart/2005/8/layout/vList2"/>
    <dgm:cxn modelId="{6E8847A0-9F1E-44F6-8F5F-FEAA3BE53DFF}" type="presParOf" srcId="{72ABFF81-018F-4FBB-8935-936E46806149}" destId="{67E2BA4B-9AA2-49CC-B5C1-AD590462A07C}" srcOrd="8" destOrd="0" presId="urn:microsoft.com/office/officeart/2005/8/layout/vList2"/>
    <dgm:cxn modelId="{503CD656-5BDD-4A1C-B2DC-056055923F1B}" type="presParOf" srcId="{72ABFF81-018F-4FBB-8935-936E46806149}" destId="{EF0C2F65-95D6-44A2-BCBF-5DDC844AD4DE}" srcOrd="9" destOrd="0" presId="urn:microsoft.com/office/officeart/2005/8/layout/vList2"/>
    <dgm:cxn modelId="{1212131A-FEB9-46A0-A401-EA8E8A6B6916}" type="presParOf" srcId="{72ABFF81-018F-4FBB-8935-936E46806149}" destId="{4AF923EB-1C37-488D-B5D2-04373740E9E4}" srcOrd="10" destOrd="0" presId="urn:microsoft.com/office/officeart/2005/8/layout/vList2"/>
    <dgm:cxn modelId="{619F5626-E8C6-4137-97C9-F094763830E7}" type="presParOf" srcId="{72ABFF81-018F-4FBB-8935-936E46806149}" destId="{420C4801-58C9-4FDA-BA23-2AF8F5280310}" srcOrd="11" destOrd="0" presId="urn:microsoft.com/office/officeart/2005/8/layout/vList2"/>
    <dgm:cxn modelId="{1E72E71A-CAE0-4F90-B7A8-F9CA653CF59F}" type="presParOf" srcId="{72ABFF81-018F-4FBB-8935-936E46806149}" destId="{EE64F675-B258-4D1B-A01F-898F52E27B8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22B0E-E46D-45C6-AC45-9177BC71DD39}">
      <dsp:nvSpPr>
        <dsp:cNvPr id="0" name=""/>
        <dsp:cNvSpPr/>
      </dsp:nvSpPr>
      <dsp:spPr>
        <a:xfrm>
          <a:off x="0" y="572573"/>
          <a:ext cx="6245265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Psykiatrisk</a:t>
          </a:r>
          <a:r>
            <a:rPr lang="en-US" sz="2400" kern="1200" dirty="0"/>
            <a:t> </a:t>
          </a:r>
          <a:r>
            <a:rPr lang="en-US" sz="2400" kern="1200" dirty="0" err="1"/>
            <a:t>intervju</a:t>
          </a:r>
          <a:endParaRPr lang="en-US" sz="2400" kern="1200" dirty="0"/>
        </a:p>
      </dsp:txBody>
      <dsp:txXfrm>
        <a:off x="28100" y="600673"/>
        <a:ext cx="6189065" cy="519439"/>
      </dsp:txXfrm>
    </dsp:sp>
    <dsp:sp modelId="{FEC3DC35-0A37-4F50-B9A2-71F5C3F9867F}">
      <dsp:nvSpPr>
        <dsp:cNvPr id="0" name=""/>
        <dsp:cNvSpPr/>
      </dsp:nvSpPr>
      <dsp:spPr>
        <a:xfrm>
          <a:off x="0" y="1217333"/>
          <a:ext cx="6245265" cy="575639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Psykiskt</a:t>
          </a:r>
          <a:r>
            <a:rPr lang="en-US" sz="2400" kern="1200" dirty="0"/>
            <a:t> status</a:t>
          </a:r>
        </a:p>
      </dsp:txBody>
      <dsp:txXfrm>
        <a:off x="28100" y="1245433"/>
        <a:ext cx="6189065" cy="519439"/>
      </dsp:txXfrm>
    </dsp:sp>
    <dsp:sp modelId="{2AD7EFC2-EBCB-4F22-A615-0E8F15CD494C}">
      <dsp:nvSpPr>
        <dsp:cNvPr id="0" name=""/>
        <dsp:cNvSpPr/>
      </dsp:nvSpPr>
      <dsp:spPr>
        <a:xfrm>
          <a:off x="0" y="1862093"/>
          <a:ext cx="6245265" cy="57563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Strukturerad</a:t>
          </a:r>
          <a:r>
            <a:rPr lang="en-US" sz="2400" kern="1200" dirty="0"/>
            <a:t> </a:t>
          </a:r>
          <a:r>
            <a:rPr lang="en-US" sz="2400" kern="1200" dirty="0" err="1"/>
            <a:t>bedömning</a:t>
          </a:r>
          <a:r>
            <a:rPr lang="en-US" sz="2400" kern="1200" dirty="0"/>
            <a:t> av </a:t>
          </a:r>
          <a:r>
            <a:rPr lang="en-US" sz="2400" kern="1200" dirty="0" err="1"/>
            <a:t>kognitiva</a:t>
          </a:r>
          <a:r>
            <a:rPr lang="en-US" sz="2400" kern="1200" dirty="0"/>
            <a:t> </a:t>
          </a:r>
          <a:r>
            <a:rPr lang="en-US" sz="2400" kern="1200" dirty="0" err="1"/>
            <a:t>funktioner</a:t>
          </a:r>
          <a:endParaRPr lang="en-US" sz="2400" kern="1200" dirty="0"/>
        </a:p>
      </dsp:txBody>
      <dsp:txXfrm>
        <a:off x="28100" y="1890193"/>
        <a:ext cx="6189065" cy="519439"/>
      </dsp:txXfrm>
    </dsp:sp>
    <dsp:sp modelId="{0DFA7B1F-CB3B-43ED-B139-155E923654C4}">
      <dsp:nvSpPr>
        <dsp:cNvPr id="0" name=""/>
        <dsp:cNvSpPr/>
      </dsp:nvSpPr>
      <dsp:spPr>
        <a:xfrm>
          <a:off x="0" y="2506853"/>
          <a:ext cx="6245265" cy="57563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Somatisk</a:t>
          </a:r>
          <a:r>
            <a:rPr lang="en-US" sz="2400" kern="1200" dirty="0"/>
            <a:t> </a:t>
          </a:r>
          <a:r>
            <a:rPr lang="en-US" sz="2400" kern="1200" dirty="0" err="1"/>
            <a:t>undersökning</a:t>
          </a:r>
          <a:endParaRPr lang="en-US" sz="2400" kern="1200" dirty="0"/>
        </a:p>
      </dsp:txBody>
      <dsp:txXfrm>
        <a:off x="28100" y="2534953"/>
        <a:ext cx="6189065" cy="519439"/>
      </dsp:txXfrm>
    </dsp:sp>
    <dsp:sp modelId="{67E2BA4B-9AA2-49CC-B5C1-AD590462A07C}">
      <dsp:nvSpPr>
        <dsp:cNvPr id="0" name=""/>
        <dsp:cNvSpPr/>
      </dsp:nvSpPr>
      <dsp:spPr>
        <a:xfrm>
          <a:off x="0" y="3151613"/>
          <a:ext cx="6245265" cy="57563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Neurologisk</a:t>
          </a:r>
          <a:r>
            <a:rPr lang="en-US" sz="2400" kern="1200" dirty="0"/>
            <a:t> </a:t>
          </a:r>
          <a:r>
            <a:rPr lang="en-US" sz="2400" kern="1200" dirty="0" err="1"/>
            <a:t>undersökning</a:t>
          </a:r>
          <a:endParaRPr lang="en-US" sz="2400" kern="1200" dirty="0"/>
        </a:p>
      </dsp:txBody>
      <dsp:txXfrm>
        <a:off x="28100" y="3179713"/>
        <a:ext cx="6189065" cy="519439"/>
      </dsp:txXfrm>
    </dsp:sp>
    <dsp:sp modelId="{4AF923EB-1C37-488D-B5D2-04373740E9E4}">
      <dsp:nvSpPr>
        <dsp:cNvPr id="0" name=""/>
        <dsp:cNvSpPr/>
      </dsp:nvSpPr>
      <dsp:spPr>
        <a:xfrm>
          <a:off x="0" y="3796373"/>
          <a:ext cx="6245265" cy="575639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Laboratorieundersökning</a:t>
          </a:r>
          <a:endParaRPr lang="en-US" sz="2400" kern="1200" dirty="0"/>
        </a:p>
      </dsp:txBody>
      <dsp:txXfrm>
        <a:off x="28100" y="3824473"/>
        <a:ext cx="6189065" cy="519439"/>
      </dsp:txXfrm>
    </dsp:sp>
    <dsp:sp modelId="{EE64F675-B258-4D1B-A01F-898F52E27B80}">
      <dsp:nvSpPr>
        <dsp:cNvPr id="0" name=""/>
        <dsp:cNvSpPr/>
      </dsp:nvSpPr>
      <dsp:spPr>
        <a:xfrm>
          <a:off x="0" y="4441133"/>
          <a:ext cx="6245265" cy="5756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Läkemedelsanamnes</a:t>
          </a:r>
          <a:endParaRPr lang="en-US" sz="2400" kern="1200" dirty="0"/>
        </a:p>
      </dsp:txBody>
      <dsp:txXfrm>
        <a:off x="28100" y="4469233"/>
        <a:ext cx="6189065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27140-7A43-4895-B059-5EB985EAAB64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57794-F099-4AB2-96F2-931880E79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167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57794-F099-4AB2-96F2-931880E792B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924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57794-F099-4AB2-96F2-931880E792B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17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57794-F099-4AB2-96F2-931880E792B8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8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57794-F099-4AB2-96F2-931880E792B8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53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A11374-BD30-1A99-1CEE-B3E2D49F1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2B0A42-F165-C4A6-43E0-EDF7BEAA4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CC1825-049F-5950-2FC6-933DC5AC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E47-3AD8-4763-B542-6D4DDE0B230B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73E0EB-0C86-184D-DEA0-09B12EAB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4D0224-4BDC-7627-BB88-6A16495D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E4E-6C7D-4D7E-8753-7F7225BE9D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06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938A35-009B-8A0E-2D49-A3F708C6D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AFD94AB-96BA-B96D-59C8-D5E3B287D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977CB8-A5DF-0C57-51BA-C65BC55A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E47-3AD8-4763-B542-6D4DDE0B230B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5CC95D-1CED-4020-DAD3-60FCEC77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5EC16C-A551-F5DA-C4FD-43D5C8A2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E4E-6C7D-4D7E-8753-7F7225BE9D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62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EA922B8-F7A2-2CFE-E07D-CEC4AE9BAF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70FCB44-A5B4-9779-11E9-20B7B874A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633E06-FB11-7BA1-06CA-BF392E411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E47-3AD8-4763-B542-6D4DDE0B230B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AFF868-1852-0F08-FC08-67162649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18DA13-FE99-DA64-049C-CA619898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E4E-6C7D-4D7E-8753-7F7225BE9D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68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7EEE8D-7355-6CA3-FFA5-51D2A492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36DF5F-07F0-C446-5845-433F0EFAF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D1C07D-2666-FBE4-F1C2-F0DD0587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E47-3AD8-4763-B542-6D4DDE0B230B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8E9BBA-8FD1-0E42-D3C1-272E3DD6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3CCF07-B47F-14C3-D6DE-72270439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E4E-6C7D-4D7E-8753-7F7225BE9D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266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C2B168-8CD3-5CB8-10BB-C0770899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5CABD4-9F83-B0CE-A5F4-027EDA326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F90201-0FDB-B3D3-E5E8-8C37530C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E47-3AD8-4763-B542-6D4DDE0B230B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9965AC-6C16-4161-527C-582F796E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44B122-C5D6-572E-9716-A84E6538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E4E-6C7D-4D7E-8753-7F7225BE9D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78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2B770A-EA07-857B-DCC2-CE897A61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364782-664A-1031-4F13-06A20EE64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8D0A25E-3484-3025-B080-30175DC29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EF4C7FA-19F1-C51F-8421-2011C093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E47-3AD8-4763-B542-6D4DDE0B230B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9E0F53-D09B-C350-BB9D-999A5399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DFA509D-2FCD-A77C-173E-CC23C4E6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E4E-6C7D-4D7E-8753-7F7225BE9D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3C8522-2166-7339-81A9-01F85B00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893122-30F8-91C5-5F26-C9913EA2A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73404BC-F139-8509-C2B5-AA4908089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E205AB3-5B51-6E23-953A-A5D5A205A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4EFF708-F245-EF2C-9D64-E1A72ECEB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913670A-59C3-447F-1F5B-EC3BF5E1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E47-3AD8-4763-B542-6D4DDE0B230B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D5E720D-25EA-6455-D011-6E679530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8AC0DDB-39DE-4DF2-3044-C210D919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E4E-6C7D-4D7E-8753-7F7225BE9D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02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76F564-452F-0CFA-BEE1-A67588C7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8EC0593-D394-1C2D-0498-934EAFE9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E47-3AD8-4763-B542-6D4DDE0B230B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BD98287-A62F-98F5-580D-28EF9AAC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1AD3D3C-EBF8-18D9-97E8-993B055C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E4E-6C7D-4D7E-8753-7F7225BE9D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237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D3B3CC5-D68C-293F-E8BB-FF607082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E47-3AD8-4763-B542-6D4DDE0B230B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CE0A5DE-847E-19FD-C645-B8D0B78D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F888C63-C249-5F90-8844-1D931103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E4E-6C7D-4D7E-8753-7F7225BE9D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29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5116D2-CC58-AD3A-33FA-AE42DE26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6A044C-572E-1661-5BA5-54DA538C5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4F1B92-E834-3EE2-9BA8-D9688E387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E2BDC4-2A49-FF62-D26B-6067BEF3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E47-3AD8-4763-B542-6D4DDE0B230B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9840A2E-FFA6-BE0B-B90E-CFA0B3B4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129D92E-17AC-72F9-0169-F9D2D584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E4E-6C7D-4D7E-8753-7F7225BE9D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96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DA0299-B8AF-F16A-3AE0-E3D8CC06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5D5DC5D-F208-64E7-071D-DB4D724A6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8DC674-F2BF-88EA-2CE1-0D57B2217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F71759-8A3E-7270-2FC5-5236A45C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6E47-3AD8-4763-B542-6D4DDE0B230B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2B27DC0-0480-AB8F-33A6-6BA49FAF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8477E16-D1E9-EA93-8021-BCA9345B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E4E-6C7D-4D7E-8753-7F7225BE9D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43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643178C-B15E-3982-A664-7EE2C278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C909B1-6CC6-0EAE-E799-31FB4FB1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6E8293-1D1B-DD46-017F-80A844F41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6E47-3AD8-4763-B542-6D4DDE0B230B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B69408-0530-D354-6EEE-11B52F374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EDCFF1-4387-F93D-40E0-E4A5E54A2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8E4E-6C7D-4D7E-8753-7F7225BE9D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681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DB4D8F50-00CA-8DD3-8E50-0E60857A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241739"/>
            <a:ext cx="5754696" cy="1313792"/>
          </a:xfrm>
        </p:spPr>
        <p:txBody>
          <a:bodyPr>
            <a:normAutofit/>
          </a:bodyPr>
          <a:lstStyle/>
          <a:p>
            <a:pPr algn="ctr"/>
            <a:r>
              <a:rPr lang="sv-SE" sz="3600" dirty="0">
                <a:solidFill>
                  <a:schemeClr val="tx2"/>
                </a:solidFill>
              </a:rPr>
              <a:t>Äldremottagningen har blivit </a:t>
            </a:r>
            <a:r>
              <a:rPr lang="sv-SE" sz="3600" dirty="0" err="1">
                <a:solidFill>
                  <a:schemeClr val="tx2"/>
                </a:solidFill>
              </a:rPr>
              <a:t>äldreteamet</a:t>
            </a:r>
            <a:endParaRPr lang="sv-SE" sz="3600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D8AF9F-AA97-EE24-A4D1-AC4BB23A4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469" y="1555531"/>
            <a:ext cx="9426313" cy="4966115"/>
          </a:xfrm>
        </p:spPr>
        <p:txBody>
          <a:bodyPr anchor="t">
            <a:normAutofit/>
          </a:bodyPr>
          <a:lstStyle/>
          <a:p>
            <a:r>
              <a:rPr lang="sv-SE" sz="1800" dirty="0">
                <a:solidFill>
                  <a:schemeClr val="tx2"/>
                </a:solidFill>
              </a:rPr>
              <a:t>Nytt uppdrag kom under våren-24: integreras i ordinarie vuxenpsykiatriskverksamhet och minska personalstyrkan med tre tjänster. </a:t>
            </a:r>
          </a:p>
          <a:p>
            <a:r>
              <a:rPr lang="sv-SE" sz="1800" dirty="0">
                <a:solidFill>
                  <a:schemeClr val="tx2"/>
                </a:solidFill>
              </a:rPr>
              <a:t>Ombildningen: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Äldreteamet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är sedan september är organiserade under Mottagning 2. Tillsvidare kommer vi ligga kvar på ingång 29 B. </a:t>
            </a:r>
            <a:br>
              <a:rPr lang="sv-SE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b="1" dirty="0">
                <a:solidFill>
                  <a:schemeClr val="tx2"/>
                </a:solidFill>
              </a:rPr>
              <a:t>Vilka finns i vårt team? </a:t>
            </a:r>
          </a:p>
          <a:p>
            <a:r>
              <a:rPr lang="sv-SE" sz="1800" dirty="0">
                <a:solidFill>
                  <a:schemeClr val="tx2"/>
                </a:solidFill>
              </a:rPr>
              <a:t>Överläkare tillika </a:t>
            </a:r>
            <a:r>
              <a:rPr lang="sv-SE" sz="1800" dirty="0" err="1">
                <a:solidFill>
                  <a:schemeClr val="tx2"/>
                </a:solidFill>
              </a:rPr>
              <a:t>äldrepsykiatriker</a:t>
            </a:r>
            <a:r>
              <a:rPr lang="sv-SE" sz="1800" dirty="0">
                <a:solidFill>
                  <a:schemeClr val="tx2"/>
                </a:solidFill>
              </a:rPr>
              <a:t> </a:t>
            </a:r>
          </a:p>
          <a:p>
            <a:r>
              <a:rPr lang="sv-SE" sz="1800" dirty="0">
                <a:solidFill>
                  <a:schemeClr val="tx2"/>
                </a:solidFill>
              </a:rPr>
              <a:t>Neuropsykolog och </a:t>
            </a:r>
            <a:r>
              <a:rPr lang="sv-SE" sz="1800" dirty="0" err="1">
                <a:solidFill>
                  <a:schemeClr val="tx2"/>
                </a:solidFill>
              </a:rPr>
              <a:t>ptp</a:t>
            </a:r>
            <a:r>
              <a:rPr lang="sv-SE" sz="1800" dirty="0">
                <a:solidFill>
                  <a:schemeClr val="tx2"/>
                </a:solidFill>
              </a:rPr>
              <a:t>-psykolog, </a:t>
            </a:r>
          </a:p>
          <a:p>
            <a:r>
              <a:rPr lang="sv-SE" sz="1800" dirty="0">
                <a:solidFill>
                  <a:schemeClr val="tx2"/>
                </a:solidFill>
              </a:rPr>
              <a:t>3 sjuksköterskor</a:t>
            </a:r>
          </a:p>
          <a:p>
            <a:r>
              <a:rPr lang="sv-SE" sz="1800" dirty="0">
                <a:solidFill>
                  <a:schemeClr val="tx2"/>
                </a:solidFill>
              </a:rPr>
              <a:t>Fysioterapeut. </a:t>
            </a:r>
          </a:p>
          <a:p>
            <a:r>
              <a:rPr lang="sv-SE" sz="1800" dirty="0">
                <a:solidFill>
                  <a:schemeClr val="tx2"/>
                </a:solidFill>
              </a:rPr>
              <a:t>Klinikapotekare finns placerad hos oss. </a:t>
            </a:r>
          </a:p>
          <a:p>
            <a:r>
              <a:rPr lang="sv-SE" sz="1800" dirty="0">
                <a:solidFill>
                  <a:schemeClr val="tx2"/>
                </a:solidFill>
              </a:rPr>
              <a:t>Tillgång till arbetsterapeut från annan mottagning vid behov. </a:t>
            </a:r>
          </a:p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  <a:p>
            <a:r>
              <a:rPr lang="sv-SE" sz="1800" dirty="0">
                <a:solidFill>
                  <a:schemeClr val="tx2"/>
                </a:solidFill>
              </a:rPr>
              <a:t>Organisatoriskt en skillnad men i övrigt ingen skillnad i uppdrag.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0045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62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5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ubrik 10">
            <a:extLst>
              <a:ext uri="{FF2B5EF4-FFF2-40B4-BE49-F238E27FC236}">
                <a16:creationId xmlns:a16="http://schemas.microsoft.com/office/drawing/2014/main" id="{F91E80C0-34F4-EB44-8019-20CF7958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b="1" dirty="0">
                <a:solidFill>
                  <a:schemeClr val="tx2"/>
                </a:solidFill>
              </a:rPr>
              <a:t>Bakgrund till psykisk sjukdom i hög ålder</a:t>
            </a:r>
            <a:endParaRPr lang="sv-SE" dirty="0"/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6BDBC4B2-10FB-2A8B-D291-24B1F0FA3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tx2"/>
                </a:solidFill>
                <a:latin typeface="+mj-lt"/>
              </a:rPr>
              <a:t>B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iologiska förändringar i hjärnan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K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roppslig sjukdom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P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sykosociala faktorer- ensamhet, trauma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L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ivsstilsfaktorer- missbruk, låg fysisk aktivitet, bristfällig kost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B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iverkningar av läkemedelsbehandling</a:t>
            </a:r>
          </a:p>
          <a:p>
            <a:endParaRPr lang="sv-SE" sz="2800" dirty="0">
              <a:solidFill>
                <a:schemeClr val="tx2"/>
              </a:solidFill>
              <a:latin typeface="+mj-lt"/>
            </a:endParaRPr>
          </a:p>
          <a:p>
            <a:r>
              <a:rPr lang="sv-SE" sz="2800" dirty="0">
                <a:solidFill>
                  <a:schemeClr val="tx2"/>
                </a:solidFill>
                <a:latin typeface="+mj-lt"/>
              </a:rPr>
              <a:t>Symptom kan bero på mediciner – använda PHASE-20 (eller PHASE-Proxy om patienten inte kan fylla i själv)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172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latshållare för innehåll 6" descr="En bild som visar text, skärmbild, nummer, Parallell&#10;&#10;Automatiskt genererad beskrivning">
            <a:extLst>
              <a:ext uri="{FF2B5EF4-FFF2-40B4-BE49-F238E27FC236}">
                <a16:creationId xmlns:a16="http://schemas.microsoft.com/office/drawing/2014/main" id="{C1C19699-D310-CF4D-4034-81DAD2456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70" y="145458"/>
            <a:ext cx="4634884" cy="6589964"/>
          </a:xfrm>
          <a:ln>
            <a:solidFill>
              <a:schemeClr val="tx1"/>
            </a:solidFill>
          </a:ln>
        </p:spPr>
      </p:pic>
      <p:pic>
        <p:nvPicPr>
          <p:cNvPr id="9" name="Bildobjekt 8" descr="En bild som visar text, visitkort, skärmbild, Teckensnitt&#10;&#10;Automatiskt genererad beskrivning">
            <a:extLst>
              <a:ext uri="{FF2B5EF4-FFF2-40B4-BE49-F238E27FC236}">
                <a16:creationId xmlns:a16="http://schemas.microsoft.com/office/drawing/2014/main" id="{04EAFFA7-1EA5-8372-7709-DCF905207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246" y="134018"/>
            <a:ext cx="4393308" cy="6589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084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/>
          <a:lstStyle/>
          <a:p>
            <a:r>
              <a:rPr lang="sv-SE" b="1" dirty="0">
                <a:solidFill>
                  <a:schemeClr val="tx2"/>
                </a:solidFill>
                <a:latin typeface="+mj-lt"/>
              </a:rPr>
              <a:t>Läkemedel kan utlösa olika symptom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som kemisk </a:t>
            </a:r>
            <a:r>
              <a:rPr lang="sv-SE" sz="2800" dirty="0" err="1">
                <a:solidFill>
                  <a:schemeClr val="tx2"/>
                </a:solidFill>
                <a:latin typeface="+mj-lt"/>
              </a:rPr>
              <a:t>parkinsonism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- </a:t>
            </a:r>
            <a:r>
              <a:rPr lang="sv-SE" sz="2800" dirty="0" err="1">
                <a:solidFill>
                  <a:schemeClr val="tx2"/>
                </a:solidFill>
                <a:latin typeface="+mj-lt"/>
              </a:rPr>
              <a:t>neuroleptika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, SSRI- </a:t>
            </a:r>
            <a:r>
              <a:rPr lang="sv-SE" sz="2800" dirty="0" err="1">
                <a:solidFill>
                  <a:schemeClr val="tx2"/>
                </a:solidFill>
                <a:latin typeface="+mj-lt"/>
              </a:rPr>
              <a:t>akatasi</a:t>
            </a:r>
            <a:endParaRPr lang="sv-SE" dirty="0">
              <a:solidFill>
                <a:schemeClr val="tx2"/>
              </a:solidFill>
              <a:latin typeface="+mj-lt"/>
            </a:endParaRPr>
          </a:p>
          <a:p>
            <a:r>
              <a:rPr lang="sv-SE" b="1" dirty="0">
                <a:solidFill>
                  <a:schemeClr val="tx2"/>
                </a:solidFill>
                <a:latin typeface="+mj-lt"/>
              </a:rPr>
              <a:t>Därför viktig att tänka på: </a:t>
            </a:r>
          </a:p>
          <a:p>
            <a:pPr lvl="1"/>
            <a:r>
              <a:rPr lang="sv-SE" dirty="0">
                <a:solidFill>
                  <a:schemeClr val="tx2"/>
                </a:solidFill>
                <a:latin typeface="+mj-lt"/>
              </a:rPr>
              <a:t>Rätt läkemedel i rätt dos</a:t>
            </a:r>
          </a:p>
          <a:p>
            <a:pPr lvl="1"/>
            <a:r>
              <a:rPr lang="sv-SE" dirty="0">
                <a:solidFill>
                  <a:schemeClr val="tx2"/>
                </a:solidFill>
                <a:latin typeface="+mj-lt"/>
              </a:rPr>
              <a:t>Nedsatt njurfunktion</a:t>
            </a:r>
          </a:p>
          <a:p>
            <a:pPr lvl="1"/>
            <a:r>
              <a:rPr lang="sv-SE" dirty="0">
                <a:solidFill>
                  <a:schemeClr val="tx2"/>
                </a:solidFill>
                <a:latin typeface="+mj-lt"/>
              </a:rPr>
              <a:t>Interaktioner</a:t>
            </a:r>
          </a:p>
          <a:p>
            <a:pPr lvl="1"/>
            <a:r>
              <a:rPr lang="sv-SE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O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mpröva all behandling kontinuerligt – gäller indikationer fortfarande?</a:t>
            </a:r>
          </a:p>
          <a:p>
            <a:pPr marL="914400" lvl="2" indent="0">
              <a:buNone/>
            </a:pPr>
            <a:r>
              <a:rPr lang="sv-SE" dirty="0">
                <a:solidFill>
                  <a:schemeClr val="tx2"/>
                </a:solidFill>
                <a:latin typeface="+mj-lt"/>
              </a:rPr>
              <a:t>Bra bok som stöd vid utsättning/nedtrappning: Fas UT</a:t>
            </a:r>
          </a:p>
          <a:p>
            <a:pPr marL="0" indent="0">
              <a:buNone/>
            </a:pPr>
            <a:endParaRPr lang="sv-SE" sz="28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sv-S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0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/>
          <a:lstStyle/>
          <a:p>
            <a:endParaRPr lang="sv-SE" sz="2800" dirty="0">
              <a:solidFill>
                <a:schemeClr val="tx2"/>
              </a:solidFill>
              <a:latin typeface="+mj-lt"/>
            </a:endParaRPr>
          </a:p>
          <a:p>
            <a:endParaRPr lang="sv-SE" dirty="0"/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b="1" dirty="0">
                <a:solidFill>
                  <a:schemeClr val="tx2"/>
                </a:solidFill>
              </a:rPr>
              <a:t>Att</a:t>
            </a:r>
            <a:r>
              <a:rPr lang="sv-SE" dirty="0"/>
              <a:t> </a:t>
            </a:r>
            <a:r>
              <a:rPr lang="sv-SE" b="1" dirty="0">
                <a:solidFill>
                  <a:schemeClr val="tx2"/>
                </a:solidFill>
              </a:rPr>
              <a:t>tänka</a:t>
            </a:r>
            <a:r>
              <a:rPr lang="sv-SE" dirty="0"/>
              <a:t> </a:t>
            </a:r>
            <a:r>
              <a:rPr lang="sv-SE" b="1" dirty="0">
                <a:solidFill>
                  <a:schemeClr val="tx2"/>
                </a:solidFill>
              </a:rPr>
              <a:t>på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13">
            <a:extLst>
              <a:ext uri="{FF2B5EF4-FFF2-40B4-BE49-F238E27FC236}">
                <a16:creationId xmlns:a16="http://schemas.microsoft.com/office/drawing/2014/main" id="{5C568D02-492A-0830-1B18-C3280CF4991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2"/>
                </a:solidFill>
                <a:latin typeface="+mj-lt"/>
              </a:rPr>
              <a:t>L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äkemedelsgenomgång – enkel/fördjupad</a:t>
            </a:r>
          </a:p>
          <a:p>
            <a:r>
              <a:rPr lang="sv-SE" sz="2800" dirty="0">
                <a:solidFill>
                  <a:schemeClr val="tx2"/>
                </a:solidFill>
                <a:latin typeface="+mj-lt"/>
              </a:rPr>
              <a:t>Indikation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K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orrekt läkemedelslista (Pascal, journal)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R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eceptfritt</a:t>
            </a:r>
          </a:p>
          <a:p>
            <a:r>
              <a:rPr lang="sv-SE" sz="2800" dirty="0">
                <a:solidFill>
                  <a:schemeClr val="tx2"/>
                </a:solidFill>
                <a:latin typeface="+mj-lt"/>
              </a:rPr>
              <a:t>Följsamhet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N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jurfunktion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B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lodtryck</a:t>
            </a:r>
          </a:p>
          <a:p>
            <a:r>
              <a:rPr lang="sv-SE" sz="2800" dirty="0">
                <a:solidFill>
                  <a:schemeClr val="tx2"/>
                </a:solidFill>
                <a:latin typeface="+mj-lt"/>
              </a:rPr>
              <a:t>Fallrisk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K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ognitiv funktion – klarar egenvård?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B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iverkningar (t ex muntorrhet, EPS, konfusion, </a:t>
            </a:r>
            <a:r>
              <a:rPr lang="sv-SE" sz="2800" dirty="0" err="1">
                <a:solidFill>
                  <a:schemeClr val="tx2"/>
                </a:solidFill>
                <a:latin typeface="+mj-lt"/>
              </a:rPr>
              <a:t>hyponatremi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)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7312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FCE93D2B-59D7-09DD-A077-1C0A9109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147783"/>
            <a:ext cx="5754696" cy="13000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Biverkningsöversikt</a:t>
            </a: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bra </a:t>
            </a:r>
            <a:r>
              <a:rPr lang="en-US" sz="3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sökfunktion</a:t>
            </a: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Cosmic </a:t>
            </a:r>
            <a:b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finns</a:t>
            </a: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motsvarande</a:t>
            </a: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Pascal)</a:t>
            </a:r>
            <a:endParaRPr lang="sv-SE" sz="32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latshållare för innehåll 4" descr="En bild som visar text, skärmbild, nummer, programvara&#10;&#10;Automatiskt genererad beskrivning">
            <a:extLst>
              <a:ext uri="{FF2B5EF4-FFF2-40B4-BE49-F238E27FC236}">
                <a16:creationId xmlns:a16="http://schemas.microsoft.com/office/drawing/2014/main" id="{DAC0A983-A2EF-4597-7FAD-C82A66736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1699492"/>
            <a:ext cx="7167418" cy="47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83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E99C19AC-BEDB-1A2E-C348-61514492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277092"/>
            <a:ext cx="5754696" cy="1413164"/>
          </a:xfrm>
        </p:spPr>
        <p:txBody>
          <a:bodyPr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Janusmed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Interaktioner</a:t>
            </a:r>
            <a:r>
              <a:rPr lang="en-US" sz="3600" dirty="0">
                <a:solidFill>
                  <a:schemeClr val="tx2"/>
                </a:solidFill>
              </a:rPr>
              <a:t> (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finns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integrerad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Cosmic)</a:t>
            </a:r>
            <a:endParaRPr lang="sv-SE" sz="36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latshållare för innehåll 5">
            <a:extLst>
              <a:ext uri="{FF2B5EF4-FFF2-40B4-BE49-F238E27FC236}">
                <a16:creationId xmlns:a16="http://schemas.microsoft.com/office/drawing/2014/main" id="{F5349EA4-72C7-7889-BE75-58046280B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164" y="1690256"/>
            <a:ext cx="9208654" cy="472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2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4D673DAB-A718-E537-F1CA-2054A74E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249383"/>
            <a:ext cx="5754696" cy="1282154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tx2"/>
                </a:solidFill>
              </a:rPr>
              <a:t>Janusmed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Riskprofil</a:t>
            </a:r>
            <a:r>
              <a:rPr lang="en-US" sz="3200" dirty="0">
                <a:solidFill>
                  <a:schemeClr val="tx2"/>
                </a:solidFill>
              </a:rPr>
              <a:t> (</a:t>
            </a:r>
            <a:r>
              <a:rPr lang="en-US" sz="3200" dirty="0" err="1">
                <a:solidFill>
                  <a:schemeClr val="tx2"/>
                </a:solidFill>
              </a:rPr>
              <a:t>finns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inte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integrerad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i</a:t>
            </a:r>
            <a:r>
              <a:rPr lang="en-US" sz="3200" dirty="0">
                <a:solidFill>
                  <a:schemeClr val="tx2"/>
                </a:solidFill>
              </a:rPr>
              <a:t> Cosmic)</a:t>
            </a:r>
            <a:endParaRPr lang="sv-SE" sz="32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latshållare för innehåll 5">
            <a:extLst>
              <a:ext uri="{FF2B5EF4-FFF2-40B4-BE49-F238E27FC236}">
                <a16:creationId xmlns:a16="http://schemas.microsoft.com/office/drawing/2014/main" id="{C1B508CB-F74E-9255-7C32-ECDBD5BFE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258" y="1531938"/>
            <a:ext cx="9384977" cy="50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24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1FFB4A-4ED1-0C5E-CAE8-A20E5372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28" y="1200727"/>
            <a:ext cx="8270606" cy="4738255"/>
          </a:xfrm>
        </p:spPr>
        <p:txBody>
          <a:bodyPr anchor="t">
            <a:normAutofit/>
          </a:bodyPr>
          <a:lstStyle/>
          <a:p>
            <a:r>
              <a:rPr lang="sv-SE" sz="2000" dirty="0">
                <a:latin typeface="+mj-lt"/>
              </a:rPr>
              <a:t>Här kan man skriva in alla aktuella läkemedel (kan också komma direkt hit vid läkemedelslistan i Cosmic om patienten </a:t>
            </a:r>
            <a:r>
              <a:rPr lang="sv-SE" sz="2000" b="1" dirty="0">
                <a:latin typeface="+mj-lt"/>
              </a:rPr>
              <a:t>inte</a:t>
            </a:r>
            <a:r>
              <a:rPr lang="sv-SE" sz="2000" dirty="0">
                <a:latin typeface="+mj-lt"/>
              </a:rPr>
              <a:t> har Pascal).</a:t>
            </a:r>
          </a:p>
          <a:p>
            <a:endParaRPr lang="sv-SE" sz="2000" dirty="0">
              <a:latin typeface="+mj-lt"/>
            </a:endParaRPr>
          </a:p>
          <a:p>
            <a:r>
              <a:rPr lang="sv-SE" sz="2000" b="1" dirty="0">
                <a:latin typeface="+mj-lt"/>
              </a:rPr>
              <a:t>Riskprofil: </a:t>
            </a:r>
          </a:p>
          <a:p>
            <a:r>
              <a:rPr lang="sv-SE" sz="2000" dirty="0">
                <a:latin typeface="+mj-lt"/>
                <a:sym typeface="Wingdings" panose="05000000000000000000" pitchFamily="2" charset="2"/>
              </a:rPr>
              <a:t>Här kan man se hur stor risken är för olika effekter. Man kan t ex se om effekterna är additiva och dosberoende och få rekommendationer för åtgärd.</a:t>
            </a:r>
            <a:endParaRPr lang="sv-SE" sz="2000" dirty="0">
              <a:latin typeface="+mj-lt"/>
            </a:endParaRPr>
          </a:p>
          <a:p>
            <a:r>
              <a:rPr lang="sv-SE" sz="2000" dirty="0">
                <a:latin typeface="+mj-lt"/>
              </a:rPr>
              <a:t>Generell information – ser till substansens egenskaper men tar inte hänsyn till ålder, kön eller dos.</a:t>
            </a:r>
          </a:p>
          <a:p>
            <a:r>
              <a:rPr lang="sv-SE" sz="2000" dirty="0">
                <a:latin typeface="+mj-lt"/>
              </a:rPr>
              <a:t>Kan också klicka i ”Annat än läkemedel som påverkar riskprofilen” – t ex Alkohol som ger </a:t>
            </a:r>
            <a:r>
              <a:rPr lang="sv-SE" sz="2000" dirty="0" err="1">
                <a:latin typeface="+mj-lt"/>
              </a:rPr>
              <a:t>sedering</a:t>
            </a:r>
            <a:r>
              <a:rPr lang="sv-SE" sz="2000" dirty="0">
                <a:latin typeface="+mj-lt"/>
              </a:rPr>
              <a:t> och ger extra ”börda” i </a:t>
            </a:r>
            <a:r>
              <a:rPr lang="sv-SE" sz="2000" dirty="0" err="1">
                <a:latin typeface="+mj-lt"/>
              </a:rPr>
              <a:t>sederings</a:t>
            </a:r>
            <a:r>
              <a:rPr lang="sv-SE" sz="2000" dirty="0">
                <a:latin typeface="+mj-lt"/>
              </a:rPr>
              <a:t>-risken.</a:t>
            </a:r>
          </a:p>
          <a:p>
            <a:endParaRPr lang="sv-SE" sz="20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87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7EFCE7E2-3A48-03DF-65AD-1D1077DE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277091"/>
            <a:ext cx="5754696" cy="1597891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tx2"/>
                </a:solidFill>
              </a:rPr>
              <a:t>Janusmed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Njurfunktion</a:t>
            </a:r>
            <a:endParaRPr lang="sv-SE" sz="32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7487D98-AA3E-1A04-C2AA-303072BB1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1174" y="1773382"/>
            <a:ext cx="8420389" cy="47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31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F4C323E0-3711-9B3B-80E0-F73AAA8A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166255"/>
            <a:ext cx="5754696" cy="1052945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>Läkemedel med </a:t>
            </a:r>
            <a:r>
              <a:rPr lang="sv-SE" sz="3600" b="1" dirty="0" err="1">
                <a:solidFill>
                  <a:schemeClr val="tx2"/>
                </a:solidFill>
              </a:rPr>
              <a:t>antikolinerga</a:t>
            </a:r>
            <a:r>
              <a:rPr lang="sv-SE" sz="3600" b="1" dirty="0">
                <a:solidFill>
                  <a:schemeClr val="tx2"/>
                </a:solidFill>
              </a:rPr>
              <a:t> effekter - hos äldre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DB1FE3-2E74-1EBA-EEC2-26B4F1E30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1302327"/>
            <a:ext cx="5709721" cy="4775200"/>
          </a:xfrm>
        </p:spPr>
        <p:txBody>
          <a:bodyPr anchor="t">
            <a:norm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600" dirty="0">
                <a:solidFill>
                  <a:schemeClr val="tx2"/>
                </a:solidFill>
                <a:latin typeface="+mj-lt"/>
              </a:rPr>
              <a:t>Minnesstörningar och akut konfusion även vid relativt låga doser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600" dirty="0">
                <a:solidFill>
                  <a:schemeClr val="tx2"/>
                </a:solidFill>
                <a:latin typeface="+mj-lt"/>
              </a:rPr>
              <a:t>Känslighet ökar med åldern, extra känslig vid Alzheimers och </a:t>
            </a:r>
            <a:r>
              <a:rPr lang="sv-SE" sz="2600" dirty="0" err="1">
                <a:solidFill>
                  <a:schemeClr val="tx2"/>
                </a:solidFill>
                <a:latin typeface="+mj-lt"/>
              </a:rPr>
              <a:t>Lewy</a:t>
            </a:r>
            <a:r>
              <a:rPr lang="sv-SE" sz="2600" dirty="0">
                <a:solidFill>
                  <a:schemeClr val="tx2"/>
                </a:solidFill>
                <a:latin typeface="+mj-lt"/>
              </a:rPr>
              <a:t> Body sjukdom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600" dirty="0">
                <a:solidFill>
                  <a:schemeClr val="tx2"/>
                </a:solidFill>
                <a:latin typeface="+mj-lt"/>
              </a:rPr>
              <a:t>Konfusionsrisken ökar med högre samlad </a:t>
            </a:r>
            <a:r>
              <a:rPr lang="sv-SE" sz="2600" dirty="0" err="1">
                <a:solidFill>
                  <a:schemeClr val="tx2"/>
                </a:solidFill>
                <a:latin typeface="+mj-lt"/>
              </a:rPr>
              <a:t>antikolinerg</a:t>
            </a:r>
            <a:r>
              <a:rPr lang="sv-SE" sz="2600" dirty="0">
                <a:solidFill>
                  <a:schemeClr val="tx2"/>
                </a:solidFill>
                <a:latin typeface="+mj-lt"/>
              </a:rPr>
              <a:t> belastning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sv-SE" sz="2600" dirty="0">
                <a:solidFill>
                  <a:schemeClr val="tx2"/>
                </a:solidFill>
                <a:latin typeface="+mj-lt"/>
              </a:rPr>
              <a:t>Akut konfusionstillstånd kan utvecklas efter flera veckors behandling med </a:t>
            </a:r>
            <a:r>
              <a:rPr lang="sv-SE" sz="2600" dirty="0" err="1">
                <a:solidFill>
                  <a:schemeClr val="tx2"/>
                </a:solidFill>
                <a:latin typeface="+mj-lt"/>
              </a:rPr>
              <a:t>antikolinerga</a:t>
            </a:r>
            <a:r>
              <a:rPr lang="sv-SE" sz="2600" dirty="0">
                <a:solidFill>
                  <a:schemeClr val="tx2"/>
                </a:solidFill>
                <a:latin typeface="+mj-lt"/>
              </a:rPr>
              <a:t> läkemedel </a:t>
            </a:r>
            <a:r>
              <a:rPr lang="sv-SE" sz="2600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 Samband mellan insättning och konfusionstillståndet kan missas.</a:t>
            </a:r>
            <a:endParaRPr lang="sv-SE" sz="2600" dirty="0">
              <a:solidFill>
                <a:schemeClr val="tx2"/>
              </a:solidFill>
              <a:latin typeface="+mj-lt"/>
            </a:endParaRPr>
          </a:p>
          <a:p>
            <a:endParaRPr lang="sv-SE" sz="2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06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462A0D-6D9E-C8D0-F5E3-E5BA99F1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632" y="569470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sv-SE" sz="3600" dirty="0" err="1">
                <a:solidFill>
                  <a:schemeClr val="tx2"/>
                </a:solidFill>
              </a:rPr>
              <a:t>Äldreteamets</a:t>
            </a:r>
            <a:r>
              <a:rPr lang="sv-SE" sz="3600" dirty="0">
                <a:solidFill>
                  <a:schemeClr val="tx2"/>
                </a:solidFill>
              </a:rPr>
              <a:t> uppdrag: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03DAA0-F2B1-96E4-0EBD-DC01B337C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144111"/>
            <a:ext cx="9833548" cy="3642836"/>
          </a:xfrm>
        </p:spPr>
        <p:txBody>
          <a:bodyPr>
            <a:normAutofit/>
          </a:bodyPr>
          <a:lstStyle/>
          <a:p>
            <a:r>
              <a:rPr lang="sv-SE" sz="20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Vuxenpsykiatriska Äldremottagningen är en specialistmottagning inom vuxenpsykiatrin i Västmanland. Vi är en mottagning som bedömer remisser på alla nya patienter över 65 år som inkommer till vuxenpsykiatrin från primärvården och andra vårdgivarare. </a:t>
            </a:r>
          </a:p>
          <a:p>
            <a:pPr marL="0" indent="0">
              <a:buNone/>
            </a:pPr>
            <a:endParaRPr lang="sv-SE" sz="20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0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kan även överta patienter med behov av </a:t>
            </a:r>
            <a:r>
              <a:rPr lang="sv-SE" sz="2000" kern="1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äldrepsykiatriskt</a:t>
            </a:r>
            <a:r>
              <a:rPr lang="sv-SE" sz="20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omhändertagande från andra mottagningar inom vuxenpsykiatrin. Patienter som utöver psykiatrisk problematik även svårare somatisk och/ eller kognitiva svårigheter. </a:t>
            </a:r>
          </a:p>
          <a:p>
            <a:pPr marL="0" indent="0">
              <a:buNone/>
            </a:pPr>
            <a:endParaRPr lang="sv-SE" sz="20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000" kern="1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Äldreteamet</a:t>
            </a:r>
            <a:r>
              <a:rPr lang="sv-SE" sz="20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ingår också i vårdkedjan för beteendemässiga och psykiatriska symtom vid demens (BPSD), och kan bistå med konsultativ hjälp vid svår BPSD såsom aggressivitet.</a:t>
            </a:r>
            <a:br>
              <a:rPr lang="sv-SE" sz="20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2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186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4B9BE1-6019-23AD-5990-F0CD78E0F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785091"/>
            <a:ext cx="5709721" cy="5698835"/>
          </a:xfrm>
        </p:spPr>
        <p:txBody>
          <a:bodyPr anchor="t">
            <a:normAutofit/>
          </a:bodyPr>
          <a:lstStyle/>
          <a:p>
            <a:pPr marL="0" indent="0" fontAlgn="base">
              <a:buNone/>
            </a:pPr>
            <a:r>
              <a:rPr lang="sv-SE" b="1" dirty="0"/>
              <a:t>Undvik hos sköra äldre och personer med demens</a:t>
            </a:r>
          </a:p>
          <a:p>
            <a:pPr marL="0" indent="0" fontAlgn="base">
              <a:buNone/>
            </a:pPr>
            <a:r>
              <a:rPr lang="sv-SE" sz="2400" dirty="0">
                <a:solidFill>
                  <a:schemeClr val="tx2"/>
                </a:solidFill>
                <a:latin typeface="+mj-lt"/>
              </a:rPr>
              <a:t>Vanliga psykofarmaka med betydande 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antikolinerga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 effekter:</a:t>
            </a:r>
          </a:p>
          <a:p>
            <a:pPr algn="l" fontAlgn="base">
              <a:buFont typeface="Arial" panose="020B0604020202020204" pitchFamily="34" charset="0"/>
              <a:buBlip>
                <a:blip r:embed="rId2"/>
              </a:buBlip>
            </a:pPr>
            <a:r>
              <a:rPr lang="sv-SE" sz="2400" dirty="0" err="1">
                <a:solidFill>
                  <a:schemeClr val="tx2"/>
                </a:solidFill>
                <a:latin typeface="+mj-lt"/>
              </a:rPr>
              <a:t>Antipsykotika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: 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Clozapin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Levomepromazine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/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Nozinan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Olanzapin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Quetiapin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Truxal</a:t>
            </a:r>
            <a:endParaRPr lang="sv-SE" sz="2400" dirty="0">
              <a:solidFill>
                <a:schemeClr val="tx2"/>
              </a:solidFill>
              <a:latin typeface="+mj-lt"/>
            </a:endParaRPr>
          </a:p>
          <a:p>
            <a:pPr algn="l" fontAlgn="base">
              <a:buFont typeface="Arial" panose="020B0604020202020204" pitchFamily="34" charset="0"/>
              <a:buBlip>
                <a:blip r:embed="rId2"/>
              </a:buBlip>
            </a:pPr>
            <a:r>
              <a:rPr lang="sv-SE" sz="2400" dirty="0">
                <a:solidFill>
                  <a:schemeClr val="tx2"/>
                </a:solidFill>
                <a:latin typeface="+mj-lt"/>
              </a:rPr>
              <a:t>Sömnmedel: Propavan</a:t>
            </a:r>
          </a:p>
          <a:p>
            <a:pPr algn="l" fontAlgn="base">
              <a:buFont typeface="Arial" panose="020B0604020202020204" pitchFamily="34" charset="0"/>
              <a:buBlip>
                <a:blip r:embed="rId2"/>
              </a:buBlip>
            </a:pPr>
            <a:r>
              <a:rPr lang="sv-SE" sz="2400" dirty="0">
                <a:solidFill>
                  <a:schemeClr val="tx2"/>
                </a:solidFill>
                <a:latin typeface="+mj-lt"/>
              </a:rPr>
              <a:t>Vid 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parkinsonism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: 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Akineton</a:t>
            </a:r>
            <a:endParaRPr lang="sv-SE" sz="2400" dirty="0">
              <a:solidFill>
                <a:schemeClr val="tx2"/>
              </a:solidFill>
              <a:latin typeface="+mj-lt"/>
            </a:endParaRPr>
          </a:p>
          <a:p>
            <a:pPr algn="l" fontAlgn="base">
              <a:buFont typeface="Arial" panose="020B0604020202020204" pitchFamily="34" charset="0"/>
              <a:buBlip>
                <a:blip r:embed="rId2"/>
              </a:buBlip>
            </a:pPr>
            <a:r>
              <a:rPr lang="sv-SE" sz="2400" dirty="0">
                <a:solidFill>
                  <a:schemeClr val="tx2"/>
                </a:solidFill>
                <a:latin typeface="+mj-lt"/>
              </a:rPr>
              <a:t>Lugnande medel &amp; sömnmedel: 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Hydroxyzin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/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Atarax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Prometazin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/Lergigan</a:t>
            </a:r>
          </a:p>
          <a:p>
            <a:pPr algn="l" fontAlgn="base">
              <a:buFont typeface="Arial" panose="020B0604020202020204" pitchFamily="34" charset="0"/>
              <a:buBlip>
                <a:blip r:embed="rId2"/>
              </a:buBlip>
            </a:pPr>
            <a:r>
              <a:rPr lang="sv-SE" sz="2400" dirty="0">
                <a:solidFill>
                  <a:schemeClr val="tx2"/>
                </a:solidFill>
                <a:latin typeface="+mj-lt"/>
              </a:rPr>
              <a:t>Antidepressiva: 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Amitriptylin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/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Saroten</a:t>
            </a:r>
            <a:endParaRPr lang="sv-SE" sz="2400" dirty="0">
              <a:solidFill>
                <a:schemeClr val="tx2"/>
              </a:solidFill>
              <a:latin typeface="+mj-lt"/>
            </a:endParaRPr>
          </a:p>
          <a:p>
            <a:pPr algn="l" fontAlgn="base">
              <a:buFont typeface="Arial" panose="020B0604020202020204" pitchFamily="34" charset="0"/>
              <a:buBlip>
                <a:blip r:embed="rId2"/>
              </a:buBlip>
            </a:pPr>
            <a:r>
              <a:rPr lang="sv-SE" sz="2400" dirty="0">
                <a:solidFill>
                  <a:schemeClr val="tx2"/>
                </a:solidFill>
                <a:latin typeface="+mj-lt"/>
              </a:rPr>
              <a:t>Antihistaminer: 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Alimemazin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, Lergigan/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Prometazin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Postafen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sz="2400" dirty="0" err="1">
                <a:solidFill>
                  <a:schemeClr val="tx2"/>
                </a:solidFill>
                <a:latin typeface="+mj-lt"/>
              </a:rPr>
              <a:t>Tavegyl</a:t>
            </a:r>
            <a:endParaRPr lang="sv-SE" sz="2400" dirty="0">
              <a:solidFill>
                <a:schemeClr val="tx2"/>
              </a:solidFill>
              <a:latin typeface="+mj-lt"/>
            </a:endParaRPr>
          </a:p>
          <a:p>
            <a:pPr algn="l" fontAlgn="base">
              <a:buFont typeface="Arial" panose="020B0604020202020204" pitchFamily="34" charset="0"/>
              <a:buBlip>
                <a:blip r:embed="rId2"/>
              </a:buBlip>
            </a:pPr>
            <a:endParaRPr lang="sv-SE" sz="2400" dirty="0">
              <a:solidFill>
                <a:schemeClr val="tx2"/>
              </a:solidFill>
              <a:latin typeface="+mj-lt"/>
            </a:endParaRPr>
          </a:p>
          <a:p>
            <a:endParaRPr lang="sv-SE" sz="2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6879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Ä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rftlighet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spelar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mindre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roll</a:t>
            </a:r>
          </a:p>
          <a:p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idigare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depressioner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livet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vinnligt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kön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rauma</a:t>
            </a:r>
          </a:p>
          <a:p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årdare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till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kroniskt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sjuka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issbruk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nsamhet</a:t>
            </a:r>
            <a:endParaRPr lang="sv-SE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Vem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blir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deprimerad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äldre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dagar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6809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ärre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klagomål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över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nedstämhet</a:t>
            </a: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ypokondri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och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kroppsliga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klagomål</a:t>
            </a: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innesförsämring</a:t>
            </a: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Å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ngest</a:t>
            </a: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Agitation/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hämning</a:t>
            </a: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Irritabilitet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kuldkänslor</a:t>
            </a: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ömnproblem</a:t>
            </a: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Sämre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aptit</a:t>
            </a:r>
            <a:endParaRPr lang="sv-SE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Symptombild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vid depression hos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äldre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0104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chemeClr val="tx2"/>
                </a:solidFill>
                <a:latin typeface="+mj-lt"/>
              </a:rPr>
              <a:t>K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oncentrationssvårigheter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Nedsatt 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initiativförmåga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T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rötthet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P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aranoida symptom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V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anföreställningar</a:t>
            </a:r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Kognitiv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sjukdom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kan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likna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depression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9118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2"/>
                </a:solidFill>
                <a:latin typeface="+mj-lt"/>
              </a:rPr>
              <a:t>Klinisk bild</a:t>
            </a:r>
          </a:p>
          <a:p>
            <a:r>
              <a:rPr lang="sv-SE" dirty="0" err="1">
                <a:solidFill>
                  <a:schemeClr val="tx2"/>
                </a:solidFill>
                <a:latin typeface="+mj-lt"/>
              </a:rPr>
              <a:t>Geriatric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 depression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Scale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 15, GDS-15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Montgomery-Åsberg Depression Rating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Scale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, MADRS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Hospital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Anxiety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 and Depression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Scale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, HADS – icke åldersbunden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Differentialdiagnostik: </a:t>
            </a:r>
          </a:p>
          <a:p>
            <a:pPr lvl="1"/>
            <a:r>
              <a:rPr lang="sv-SE" dirty="0">
                <a:solidFill>
                  <a:schemeClr val="tx2"/>
                </a:solidFill>
                <a:latin typeface="+mj-lt"/>
              </a:rPr>
              <a:t>Bipolär sjukdom</a:t>
            </a:r>
          </a:p>
          <a:p>
            <a:pPr lvl="1"/>
            <a:r>
              <a:rPr lang="sv-SE" dirty="0">
                <a:solidFill>
                  <a:schemeClr val="tx2"/>
                </a:solidFill>
                <a:latin typeface="+mj-lt"/>
              </a:rPr>
              <a:t>PTSD</a:t>
            </a:r>
          </a:p>
          <a:p>
            <a:pPr lvl="1"/>
            <a:r>
              <a:rPr lang="sv-SE" dirty="0">
                <a:solidFill>
                  <a:schemeClr val="tx2"/>
                </a:solidFill>
                <a:latin typeface="+mj-lt"/>
              </a:rPr>
              <a:t>Exekutiva svårigheter med inaktivitet och initiativsvårigheter</a:t>
            </a:r>
          </a:p>
          <a:p>
            <a:pPr lvl="1"/>
            <a:r>
              <a:rPr lang="sv-SE" dirty="0">
                <a:solidFill>
                  <a:schemeClr val="tx2"/>
                </a:solidFill>
                <a:latin typeface="+mj-lt"/>
              </a:rPr>
              <a:t>Kroppsliga sjukdom som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hypothyreos</a:t>
            </a:r>
            <a:endParaRPr lang="sv-SE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Diagnostik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och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skattningsskalor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5862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latshållare för innehåll 6" descr="En bild som visar text, skärmbild, dokument, Teckensnitt&#10;&#10;Automatiskt genererad beskrivning">
            <a:extLst>
              <a:ext uri="{FF2B5EF4-FFF2-40B4-BE49-F238E27FC236}">
                <a16:creationId xmlns:a16="http://schemas.microsoft.com/office/drawing/2014/main" id="{D60893FA-F12B-A0DD-189F-F2372CF62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87" y="581519"/>
            <a:ext cx="4428877" cy="5801360"/>
          </a:xfr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830E102-3C0A-04FC-9031-7105F050B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40" y="546594"/>
            <a:ext cx="5161280" cy="583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39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15968744-54F3-C0C7-CF0E-E1D71A63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272" y="79442"/>
            <a:ext cx="6303149" cy="66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5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2"/>
                </a:solidFill>
                <a:latin typeface="+mj-lt"/>
              </a:rPr>
              <a:t>Psykologisk behandling/psykoterapi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Psykosociala åtgärder 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Fysisk aktivitet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Läkemedel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ECT</a:t>
            </a:r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Behandling</a:t>
            </a:r>
            <a:r>
              <a:rPr lang="en-US" b="1" dirty="0">
                <a:solidFill>
                  <a:schemeClr val="tx2"/>
                </a:solidFill>
              </a:rPr>
              <a:t> av depression hos </a:t>
            </a:r>
            <a:r>
              <a:rPr lang="en-US" b="1" dirty="0" err="1">
                <a:solidFill>
                  <a:schemeClr val="tx2"/>
                </a:solidFill>
              </a:rPr>
              <a:t>äldre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5306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2"/>
                </a:solidFill>
                <a:latin typeface="+mj-lt"/>
              </a:rPr>
              <a:t>Tänk på att antidepressivbehandling hos äldre tar längre tid! Inom 4 veckor kan man inte förvänta sig samma effekt som hos yngre. Effekt kommer efter 12 veckor. Kan också behövas lägre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startdos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 och långsammare dosökning.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SSRI: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Sertralin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citalopram</a:t>
            </a:r>
            <a:endParaRPr lang="sv-SE" dirty="0">
              <a:solidFill>
                <a:schemeClr val="tx2"/>
              </a:solidFill>
              <a:latin typeface="+mj-lt"/>
            </a:endParaRP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SNRI: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Venlafaxin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duloxetin</a:t>
            </a:r>
            <a:endParaRPr lang="sv-SE" dirty="0">
              <a:solidFill>
                <a:schemeClr val="tx2"/>
              </a:solidFill>
              <a:latin typeface="+mj-lt"/>
            </a:endParaRPr>
          </a:p>
          <a:p>
            <a:r>
              <a:rPr lang="sv-SE" dirty="0" err="1">
                <a:solidFill>
                  <a:schemeClr val="tx2"/>
                </a:solidFill>
                <a:latin typeface="+mj-lt"/>
              </a:rPr>
              <a:t>Mirtazapin</a:t>
            </a:r>
            <a:endParaRPr lang="sv-SE" dirty="0">
              <a:solidFill>
                <a:schemeClr val="tx2"/>
              </a:solidFill>
              <a:latin typeface="+mj-lt"/>
            </a:endParaRP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TCA</a:t>
            </a:r>
          </a:p>
          <a:p>
            <a:r>
              <a:rPr lang="sv-SE" dirty="0" err="1">
                <a:solidFill>
                  <a:schemeClr val="tx2"/>
                </a:solidFill>
                <a:latin typeface="+mj-lt"/>
              </a:rPr>
              <a:t>Antipsykotika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 som tillägg</a:t>
            </a:r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2115" cy="1325563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Läkemedelsbehandling</a:t>
            </a:r>
            <a:r>
              <a:rPr lang="en-US" b="1" dirty="0">
                <a:solidFill>
                  <a:schemeClr val="tx2"/>
                </a:solidFill>
              </a:rPr>
              <a:t> vid depression hos </a:t>
            </a:r>
            <a:r>
              <a:rPr lang="en-US" b="1" dirty="0" err="1">
                <a:solidFill>
                  <a:schemeClr val="tx2"/>
                </a:solidFill>
              </a:rPr>
              <a:t>äldre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3547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2"/>
                </a:solidFill>
                <a:latin typeface="+mj-lt"/>
              </a:rPr>
              <a:t>Delsymptom vid depression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Vid somatisk sjukdom (höga doser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benzodiazepiner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 och andningsproblem)</a:t>
            </a:r>
          </a:p>
          <a:p>
            <a:r>
              <a:rPr lang="sv-SE" dirty="0" err="1">
                <a:solidFill>
                  <a:schemeClr val="tx2"/>
                </a:solidFill>
                <a:latin typeface="+mj-lt"/>
              </a:rPr>
              <a:t>Akatisi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 – rörelsestörning som kännetecknas av</a:t>
            </a:r>
            <a:r>
              <a:rPr lang="sv-SE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sv-SE" b="0" i="0" dirty="0">
                <a:solidFill>
                  <a:schemeClr val="tx2"/>
                </a:solidFill>
                <a:effectLst/>
                <a:latin typeface="+mj-lt"/>
              </a:rPr>
              <a:t>en stark känsla </a:t>
            </a:r>
            <a:r>
              <a:rPr lang="sv-SE" i="0" dirty="0">
                <a:solidFill>
                  <a:schemeClr val="tx2"/>
                </a:solidFill>
                <a:effectLst/>
                <a:latin typeface="+mj-lt"/>
              </a:rPr>
              <a:t>av rastlöshet, obehag, ångest, och oförmåga att sitta stilla</a:t>
            </a:r>
            <a:r>
              <a:rPr lang="sv-SE" b="0" i="0" dirty="0">
                <a:solidFill>
                  <a:schemeClr val="tx2"/>
                </a:solidFill>
                <a:effectLst/>
                <a:latin typeface="+mj-lt"/>
              </a:rPr>
              <a:t>.</a:t>
            </a:r>
            <a:endParaRPr lang="sv-SE" dirty="0">
              <a:solidFill>
                <a:schemeClr val="tx2"/>
              </a:solidFill>
              <a:latin typeface="+mj-lt"/>
            </a:endParaRP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Oro vid kognitiv störning (många intryck - stress, svårt med planering, organisering)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PTSD</a:t>
            </a:r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8862" cy="1325563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Ångest</a:t>
            </a:r>
            <a:r>
              <a:rPr lang="en-US" b="1" dirty="0">
                <a:solidFill>
                  <a:schemeClr val="tx2"/>
                </a:solidFill>
              </a:rPr>
              <a:t> med debut </a:t>
            </a:r>
            <a:r>
              <a:rPr lang="en-US" b="1" dirty="0" err="1">
                <a:solidFill>
                  <a:schemeClr val="tx2"/>
                </a:solidFill>
              </a:rPr>
              <a:t>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hög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ålder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140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E1D2D5-B548-7F12-7BB5-495A9BF4C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208690"/>
            <a:ext cx="9833548" cy="4376265"/>
          </a:xfrm>
        </p:spPr>
        <p:txBody>
          <a:bodyPr>
            <a:normAutofit/>
          </a:bodyPr>
          <a:lstStyle/>
          <a:p>
            <a:r>
              <a:rPr lang="sv-SE" sz="2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har ett </a:t>
            </a:r>
            <a:r>
              <a:rPr lang="sv-SE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flödesschema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vi följer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vi utser en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ssk:a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fastvårdkontakt, vår nybesöksbedömning sker av </a:t>
            </a:r>
            <a:r>
              <a:rPr lang="sv-SE" sz="24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fastvårdkontakt vid ett hembesök. </a:t>
            </a:r>
            <a:endParaRPr lang="sv-SE" sz="2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Mottagningen har ett </a:t>
            </a:r>
            <a:r>
              <a:rPr lang="sv-SE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mobilt uppdrag 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vilket innebär att vi gör hembesök över hela vår regionen.</a:t>
            </a:r>
          </a:p>
          <a:p>
            <a:r>
              <a:rPr lang="sv-SE" sz="24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utför kognitiva utredningar. Vi hjälper även andra delar av psykiatrin med detta om behov föreligger. </a:t>
            </a:r>
          </a:p>
          <a:p>
            <a:r>
              <a:rPr lang="sv-SE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Klinikapotekaren gör läkemedelsgenomgångar 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när behov anses föreligga. Dessa används sedan av läkare och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ssk:or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kontakt med patienten. </a:t>
            </a:r>
          </a:p>
          <a:p>
            <a:r>
              <a:rPr lang="sv-SE" sz="24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har ett </a:t>
            </a:r>
            <a:r>
              <a:rPr lang="sv-SE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samarbete med geriatriken</a:t>
            </a:r>
            <a:r>
              <a:rPr lang="sv-SE" sz="24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sz="2400" kern="1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</a:t>
            </a:r>
            <a:r>
              <a:rPr lang="sv-SE" sz="24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randar </a:t>
            </a:r>
            <a:r>
              <a:rPr lang="sv-SE" sz="2400" kern="1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st-läkare</a:t>
            </a:r>
            <a:r>
              <a:rPr lang="sv-SE" sz="24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hos oss.</a:t>
            </a:r>
            <a:br>
              <a:rPr lang="sv-SE" sz="2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24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7194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2"/>
                </a:solidFill>
                <a:latin typeface="+mj-lt"/>
              </a:rPr>
              <a:t>SSRI</a:t>
            </a:r>
          </a:p>
          <a:p>
            <a:r>
              <a:rPr lang="sv-SE" dirty="0" err="1">
                <a:solidFill>
                  <a:schemeClr val="tx2"/>
                </a:solidFill>
                <a:latin typeface="+mj-lt"/>
              </a:rPr>
              <a:t>Bensodiazepiner</a:t>
            </a:r>
            <a:endParaRPr lang="sv-SE" dirty="0">
              <a:solidFill>
                <a:schemeClr val="tx2"/>
              </a:solidFill>
              <a:latin typeface="+mj-lt"/>
            </a:endParaRP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Psykologisk behandling/psykoterapi</a:t>
            </a:r>
          </a:p>
          <a:p>
            <a:r>
              <a:rPr lang="sv-SE" dirty="0" err="1">
                <a:solidFill>
                  <a:schemeClr val="tx2"/>
                </a:solidFill>
                <a:latin typeface="+mj-lt"/>
              </a:rPr>
              <a:t>Antipsykotika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: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Quetiapin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Risperdal</a:t>
            </a:r>
            <a:endParaRPr lang="sv-SE" dirty="0">
              <a:solidFill>
                <a:schemeClr val="tx2"/>
              </a:solidFill>
              <a:latin typeface="+mj-lt"/>
            </a:endParaRP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Undvika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Atarax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Theralen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 och Lergigan pga </a:t>
            </a:r>
            <a:r>
              <a:rPr lang="sv-SE" dirty="0" err="1">
                <a:solidFill>
                  <a:schemeClr val="tx2"/>
                </a:solidFill>
                <a:latin typeface="+mj-lt"/>
              </a:rPr>
              <a:t>antikolinerga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 biverkningar</a:t>
            </a:r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Behandling</a:t>
            </a:r>
            <a:r>
              <a:rPr lang="en-US" b="1" dirty="0">
                <a:solidFill>
                  <a:schemeClr val="tx2"/>
                </a:solidFill>
              </a:rPr>
              <a:t> av </a:t>
            </a:r>
            <a:r>
              <a:rPr lang="en-US" b="1" dirty="0" err="1">
                <a:solidFill>
                  <a:schemeClr val="tx2"/>
                </a:solidFill>
              </a:rPr>
              <a:t>ångest</a:t>
            </a:r>
            <a:r>
              <a:rPr lang="en-US" b="1" dirty="0">
                <a:solidFill>
                  <a:schemeClr val="tx2"/>
                </a:solidFill>
              </a:rPr>
              <a:t> hos </a:t>
            </a:r>
            <a:r>
              <a:rPr lang="en-US" b="1" dirty="0" err="1">
                <a:solidFill>
                  <a:schemeClr val="tx2"/>
                </a:solidFill>
              </a:rPr>
              <a:t>äldre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7776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chemeClr val="tx2"/>
                </a:solidFill>
                <a:latin typeface="+mj-lt"/>
              </a:rPr>
              <a:t>Normalt åldrande medför ändrade sömnmönster, det behövs ingen behandling för</a:t>
            </a:r>
          </a:p>
          <a:p>
            <a:r>
              <a:rPr lang="sv-SE" sz="2800" dirty="0">
                <a:solidFill>
                  <a:schemeClr val="tx2"/>
                </a:solidFill>
                <a:latin typeface="+mj-lt"/>
              </a:rPr>
              <a:t>Utesluta depression, somatisk orsak, läkemedelsbiverkningar</a:t>
            </a:r>
          </a:p>
          <a:p>
            <a:r>
              <a:rPr lang="sv-SE" sz="2800" dirty="0">
                <a:solidFill>
                  <a:schemeClr val="tx2"/>
                </a:solidFill>
                <a:latin typeface="+mj-lt"/>
              </a:rPr>
              <a:t>Icke farmakologisk behandling: Sömnhygien, aktiv dagtid</a:t>
            </a:r>
          </a:p>
          <a:p>
            <a:r>
              <a:rPr lang="sv-SE" sz="2800" dirty="0">
                <a:solidFill>
                  <a:schemeClr val="tx2"/>
                </a:solidFill>
                <a:latin typeface="+mj-lt"/>
              </a:rPr>
              <a:t>Farmakologisk behandling: Melatonin, </a:t>
            </a:r>
            <a:r>
              <a:rPr lang="sv-SE" sz="2800" dirty="0" err="1">
                <a:solidFill>
                  <a:schemeClr val="tx2"/>
                </a:solidFill>
                <a:latin typeface="+mj-lt"/>
              </a:rPr>
              <a:t>Mirtazapin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sz="2800" dirty="0" err="1">
                <a:solidFill>
                  <a:schemeClr val="tx2"/>
                </a:solidFill>
                <a:latin typeface="+mj-lt"/>
              </a:rPr>
              <a:t>Zopiklon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dirty="0">
                <a:solidFill>
                  <a:schemeClr val="tx2"/>
                </a:solidFill>
                <a:latin typeface="+mj-lt"/>
              </a:rPr>
              <a:t>O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xascand</a:t>
            </a:r>
            <a:endParaRPr lang="sv-SE" dirty="0">
              <a:solidFill>
                <a:schemeClr val="tx2"/>
              </a:solidFill>
              <a:latin typeface="+mj-lt"/>
            </a:endParaRPr>
          </a:p>
          <a:p>
            <a:r>
              <a:rPr lang="sv-SE" sz="2800" dirty="0">
                <a:solidFill>
                  <a:schemeClr val="tx2"/>
                </a:solidFill>
                <a:latin typeface="+mj-lt"/>
              </a:rPr>
              <a:t>Undvika: </a:t>
            </a:r>
            <a:r>
              <a:rPr lang="sv-SE" sz="2800" dirty="0" err="1">
                <a:solidFill>
                  <a:schemeClr val="tx2"/>
                </a:solidFill>
                <a:latin typeface="+mj-lt"/>
              </a:rPr>
              <a:t>Zolpidem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, Propavan, </a:t>
            </a:r>
            <a:r>
              <a:rPr lang="sv-SE" sz="2800" dirty="0" err="1">
                <a:solidFill>
                  <a:schemeClr val="tx2"/>
                </a:solidFill>
                <a:latin typeface="+mj-lt"/>
              </a:rPr>
              <a:t>Diazepam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, </a:t>
            </a:r>
            <a:r>
              <a:rPr lang="sv-SE" sz="2800" dirty="0" err="1">
                <a:solidFill>
                  <a:schemeClr val="tx2"/>
                </a:solidFill>
                <a:latin typeface="+mj-lt"/>
              </a:rPr>
              <a:t>bensodiazepiner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 i kombination med opiater, </a:t>
            </a:r>
            <a:r>
              <a:rPr lang="sv-SE" sz="2800" dirty="0" err="1">
                <a:solidFill>
                  <a:schemeClr val="tx2"/>
                </a:solidFill>
                <a:latin typeface="+mj-lt"/>
              </a:rPr>
              <a:t>antikolinerga</a:t>
            </a:r>
            <a:r>
              <a:rPr lang="sv-SE" sz="2800" dirty="0">
                <a:solidFill>
                  <a:schemeClr val="tx2"/>
                </a:solidFill>
                <a:latin typeface="+mj-lt"/>
              </a:rPr>
              <a:t> läkemedel</a:t>
            </a:r>
          </a:p>
          <a:p>
            <a:r>
              <a:rPr lang="sv-SE" dirty="0">
                <a:solidFill>
                  <a:schemeClr val="tx2"/>
                </a:solidFill>
                <a:latin typeface="+mj-lt"/>
              </a:rPr>
              <a:t>Broschyren Sov Gott bra patientmaterial</a:t>
            </a:r>
            <a:endParaRPr lang="sv-SE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Sömnstörningar</a:t>
            </a:r>
            <a:r>
              <a:rPr lang="en-US" b="1" dirty="0">
                <a:solidFill>
                  <a:schemeClr val="tx2"/>
                </a:solidFill>
              </a:rPr>
              <a:t> hos </a:t>
            </a:r>
            <a:r>
              <a:rPr lang="en-US" b="1" dirty="0" err="1">
                <a:solidFill>
                  <a:schemeClr val="tx2"/>
                </a:solidFill>
              </a:rPr>
              <a:t>äldre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5936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Ole är 88 år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Bor på ett serviceboende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Multisjuk somatiskt: Hypertoni, lungemboli,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AV-block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II, pacemaker, förmaksflimmer, tidigare TIA x flera, diabetes typ 2 med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proliferativ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retinopati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Katarakt operation höger öga 2020. Atrofier runt macula.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Synhallucinos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sedan 2019 bedömt som Charles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Bonnets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syndrom. Lindrig kognitiv störning.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Första kontakt med psykiatri på </a:t>
            </a:r>
            <a:r>
              <a:rPr lang="sv-SE" kern="1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sykiatriska akutmottagningen 2020 pga. synhallucinationer. Inga psykiska besvär tidigare. Bedöms inte orsakat av psykisk sjukdom. Misstanke om Charles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Bonnets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syndrom, differentialdiagnos demens. </a:t>
            </a:r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Patientfall</a:t>
            </a:r>
            <a:r>
              <a:rPr lang="en-US" b="1" dirty="0">
                <a:solidFill>
                  <a:schemeClr val="tx2"/>
                </a:solidFill>
              </a:rPr>
              <a:t> Ole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5523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888"/>
            <a:ext cx="10712116" cy="581365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Kommer på remiss från VC till äldrepsykiatri 2022.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Fortsatta synhallucinationer. Patienten själv är medveten att det inte är sant, får diagnos </a:t>
            </a:r>
            <a:r>
              <a:rPr lang="sv-SE" kern="1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ynhallucinationer och lindring kognitiv störning, insatt på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risperidal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1,25 mg. Får viss effekt mot synhallucinationer men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extrapiramidala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biverkningar. Minskar på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risperidal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sätter ut och sätter in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Quetiapin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Regelbunden uppföljning. Misstanke om depression, insatt på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Mirtazapin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30 mg,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Quetiapin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mot oro,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Oxascand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vb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Kommer till mig med son i augusti 2024 med försämrat mående. Sonen tycker att pappa är deprimerad och har mer synhallucinationer.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Psykiskt status: Neutral grundstämning, inget psykotisk, inte suicidal, stark misstanke om kognitiv försämring.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Vilken är nästa steg?</a:t>
            </a:r>
            <a:endParaRPr lang="sv-SE" sz="2800" kern="100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33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/>
          </a:bodyPr>
          <a:lstStyle/>
          <a:p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Gör MMSE test- 23/30 men framkommer att patient nästan är blind.</a:t>
            </a:r>
          </a:p>
          <a:p>
            <a:r>
              <a:rPr lang="sv-SE" sz="2800" kern="1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Nästa steg?</a:t>
            </a:r>
          </a:p>
        </p:txBody>
      </p:sp>
    </p:spTree>
    <p:extLst>
      <p:ext uri="{BB962C8B-B14F-4D97-AF65-F5344CB8AC3E}">
        <p14:creationId xmlns:p14="http://schemas.microsoft.com/office/powerpoint/2010/main" val="2482501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Remiss till Ögon och DT hjärna.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kern="1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Svar från Ögon: </a:t>
            </a:r>
            <a:r>
              <a:rPr lang="sv-SE" kern="1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iabetesretinopati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bilateralt,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makulopati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bilateralt, katarakt vänster – inga möjliga synförbättrande åtgärder, ska få kontakt med syncentralen.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Svar DT hjärn</a:t>
            </a:r>
            <a:r>
              <a:rPr lang="sv-SE" kern="1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a: I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ngen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intrakraniell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blödning eller färsk infarkt. Inga gamla infarkter. Lätt generellt vidgade konvexitetsfåror, GCA 1 av 3. Lätt vidgade ventriklar. Lätta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periventrikulära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vitsubstansförändringar,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Fazekas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1. Medial temporallobsatrofi bilateralt, MTA 1 av 4. Inga radiologiska hållpunkter till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normaltryckshydrocefalus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7158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12116" cy="4935604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Britta är 78 år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Bor med make.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Depression vid 30-års ålder. Ingen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suicidalitet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 till Psykiatriska akutmottagningen 2023 på remiss från VC pga. mycket ångest, ohållbar situation hemma. Via VC insatt på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Sertralin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och stora doser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Oxascand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Från psykakuten skickas Annika till medicinakuten för att utesluta somatisk orsak. Ostadig på benen, motoriskt orolig, ångest, högt blodtryck. Kommer tillbaka, läggs in för psykiatrisk heldygnsvård.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Inneliggande: Nedtrappning av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Oxascand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doshöjning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Sertralin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tillägg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Mirtazapin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Truxal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DT hjärna: GCA 1, MTA 1,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Fazekas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1. Psykologkontakt för stresshantering</a:t>
            </a:r>
            <a:r>
              <a:rPr lang="sv-SE" sz="1800" kern="1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och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ångestbehandling.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Utremitteras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till äldrepsykiatri pga. har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Truxal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och VC vill inte </a:t>
            </a:r>
            <a:r>
              <a:rPr lang="sv-SE" sz="1800" kern="1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sköta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Truxalbehandling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Första kontakt med oss i januari, bedöms som krisreaktion.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Truxal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sätts ut, byts till Lergigan vid behov, fortsätter med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Sertralin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Mirtazapin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fysioterapeutkontakt.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Är stabil i sitt mående, planeras att </a:t>
            </a:r>
            <a:r>
              <a:rPr lang="sv-SE" sz="1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utremitteras</a:t>
            </a:r>
            <a:r>
              <a:rPr lang="sv-SE" sz="1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till VC igen.  </a:t>
            </a:r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Patientfall</a:t>
            </a:r>
            <a:r>
              <a:rPr lang="en-US" b="1" dirty="0">
                <a:solidFill>
                  <a:schemeClr val="tx2"/>
                </a:solidFill>
              </a:rPr>
              <a:t> Britta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4417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Kent är 81 år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Bor med fru i radhus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Somatiskt: Hypertoni.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Collumfraktur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2016, opererad med protes. Tidigare astma. KOL. CPAP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Kommer till Psykiatriska akutmottagningen pga. ångest 2018, har kontakt med privat psykiater. Medicinerades med olika mediciner, oklart vilka.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2023 remiss till oss från VC. Frågeställning: </a:t>
            </a:r>
            <a:r>
              <a:rPr lang="sv-SE" kern="1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praxi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emotionell labilitet, personlighetsförändring, atypisk depression, demenssjukdom?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Medicinering med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Mirtazapin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15 mg och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Sertralin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50 mg,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Oxascand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 mg vid behov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Besvär vid första besök: Trötthet, orkeslöshet, ramlar oftare. Bedöms inte deprimerad, besvär är utlösta av lågt blodtryck, rekommendation utredning av det via VC. </a:t>
            </a:r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Patientfall</a:t>
            </a:r>
            <a:r>
              <a:rPr lang="en-US" b="1" dirty="0">
                <a:solidFill>
                  <a:schemeClr val="tx2"/>
                </a:solidFill>
              </a:rPr>
              <a:t> Kent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795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Träffar psykolog för utredning, får diagnos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dystymi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Träffar läkare september 2023. Bedöms inte deprimerad. Nedtrappning av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Sertralin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Somatiska undersökningar: Misstänkt cancer,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remiteras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till VC för utredning. Mer trött och orkeslös. Provar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Venlafaxin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Träffar i april. Patienten mår illa, bättre mående på eftermiddagen, Ingen effekt av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Venlafaxin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trappar upp, lägger till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Quetiapin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Ingen effekt.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Vilket är nästa steg?</a:t>
            </a:r>
          </a:p>
        </p:txBody>
      </p:sp>
    </p:spTree>
    <p:extLst>
      <p:ext uri="{BB962C8B-B14F-4D97-AF65-F5344CB8AC3E}">
        <p14:creationId xmlns:p14="http://schemas.microsoft.com/office/powerpoint/2010/main" val="867958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Uppföljning via psykolog. </a:t>
            </a:r>
            <a:r>
              <a:rPr lang="sv-SE" kern="1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europsykologisk utredning genomförs, tydlig försämring i kognitiva funktioner. Komplettering med anhörigas intervju. MMSE 27/30, klarar inte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klocktest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Diagnos blanddemens. Börjar med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Memantin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Fortsatt stora balanssvårigheter och ryggsmärta.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Inlagd på Geriatriken i somras pga. nedsatt allmäntillstånd, svaghet i ben. MR rygg: </a:t>
            </a:r>
            <a:r>
              <a:rPr lang="sv-SE" sz="28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Intramedullär</a:t>
            </a: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tumör. Remiss till Akademiska, opererad, rehabilitering i Stockholm på Spinal Rehab.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Väntar på återbesök hos mig.  </a:t>
            </a:r>
          </a:p>
        </p:txBody>
      </p:sp>
    </p:spTree>
    <p:extLst>
      <p:ext uri="{BB962C8B-B14F-4D97-AF65-F5344CB8AC3E}">
        <p14:creationId xmlns:p14="http://schemas.microsoft.com/office/powerpoint/2010/main" val="309721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D79F40-ED85-DFBD-CC86-3A3C4AE8E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476" y="1759169"/>
            <a:ext cx="7662042" cy="3339662"/>
          </a:xfrm>
        </p:spPr>
        <p:txBody>
          <a:bodyPr anchor="t">
            <a:normAutofit/>
          </a:bodyPr>
          <a:lstStyle/>
          <a:p>
            <a:r>
              <a:rPr lang="sv-SE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Våra inkluderingskriterier finns i ledningssystemet (64086-1)</a:t>
            </a:r>
          </a:p>
          <a:p>
            <a:pPr marL="0" indent="0">
              <a:buNone/>
            </a:pPr>
            <a:endParaRPr lang="sv-SE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Samverkansdokumentet vuxenpsykiatri/ primärvård (33220-5) är också ett vägledande dokument. </a:t>
            </a:r>
            <a:br>
              <a:rPr lang="sv-SE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>
              <a:solidFill>
                <a:schemeClr val="tx2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6915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12116" cy="4421354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Mari är 76 år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Bor med make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Kommer till Psykiatriska akutmottagningen 2023 på remiss från VC pga.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suicidalitet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Har smärta i axeln, väntar kallelse till Uppsala. Gått ner i vikt, har sömnproblem. Bedömdes inte suicidal, rekommenderades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Mirtazapin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till sömnen och remiss till VC.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Om 5 veckor kommer tillbaka till Psykiatriska akutmottagningen på vårdintyg. Depression med psykotiska symptom, utlösande faktor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takbyte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Läggs in, får 6 ECT-behandlingar med god effekt. Utskriven med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Mirtazapin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30 mg och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Risperidal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 mg x 2, remitteras till oss. Läkare hinner inte att träffas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pat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hon kommer in på medicinakuten med misstänkta biverkningar av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risperidal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Läggs in igen,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Risperdal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minskas.  </a:t>
            </a:r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Patientfall</a:t>
            </a:r>
            <a:r>
              <a:rPr lang="en-US" b="1" dirty="0">
                <a:solidFill>
                  <a:schemeClr val="tx2"/>
                </a:solidFill>
              </a:rPr>
              <a:t> Mari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8754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12116" cy="442135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Kommer till oss i april. Mår fortsatt inte bra, har fortfarande sväljsvårigheter. Bedöms deprimerad,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Risperdal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minsta dos, lägger till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Sertralin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till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Mirtazapin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upptrappning. Har kontakt med fysioterapeut hos oss.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juni fortsatta problem med att svälja mat. MMSE 22/30. DT hjärna GCA 1, MTA 0,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Fazekas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2. Neuropsykologisk utredning: Atypisk bild, diagnos lindring kognitiv störning.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Uppföljning i oktober. Mår mycket bättre, inga sväljsvårigheter, mer aktiv. Sätter ut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Risperidal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fortsätta med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Mirtazapin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45 mg och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Sertralin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100 mg.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 följas upp avseende kognitiv funktion och depression. </a:t>
            </a:r>
          </a:p>
        </p:txBody>
      </p:sp>
    </p:spTree>
    <p:extLst>
      <p:ext uri="{BB962C8B-B14F-4D97-AF65-F5344CB8AC3E}">
        <p14:creationId xmlns:p14="http://schemas.microsoft.com/office/powerpoint/2010/main" val="3407780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60B71-1F8A-AE5E-520C-93A34448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712116" cy="48021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Lars är 75 år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Bor med fru.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Söker Psykiatriska akutmottagningen pga. Ångest. Har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Mirtazapin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Venlafaxin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Propavan,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Zopiklon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via VC. Tidigare depression, ECT behandling, hade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Venlafaxin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behandling i många år som trappades ner via VC och försämrad i psykisk mående, återinsatt igen på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Venlafaxin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svag effekt. På psykiatri akuten rekommendation på dos ökning av antidepressiva, remiss VC.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Kommer tillbaka på vårdintyg om några dagar pga. vanföreställningar. Kognitiv utredning inneliggande –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ua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Diagnos: Akut övergående psykos, utskriven med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Quetiapin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50 mg,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Mirtazapin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30 mg,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Venlafaxin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150 mg, Propavan 25 mg och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Zopiklon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7.5 mg.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Kommer till oss, ingen förbättring. Bedöms kandidat för poliklinisk ECT, får 6 st. behandlingar med mycket bra effekt. Trappas ner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Quetiapin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satts ut, psykologkontakt, bättre mående, satts ut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Mirtazapin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och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Zopiklon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succesivt. Är stabilt i mående med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Venlafaxin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150 mg och </a:t>
            </a:r>
            <a:r>
              <a:rPr lang="sv-SE" sz="2400" kern="100" dirty="0" err="1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Propovan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25 mg.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kern="1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När patienten är färdigbehandlad hos psykolog är planeringen att patienten avslutas.</a:t>
            </a:r>
            <a:endParaRPr lang="sv-SE" sz="2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ubrik 10">
            <a:extLst>
              <a:ext uri="{FF2B5EF4-FFF2-40B4-BE49-F238E27FC236}">
                <a16:creationId xmlns:a16="http://schemas.microsoft.com/office/drawing/2014/main" id="{6289108A-FDF6-19D2-6601-5546135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Patientfall</a:t>
            </a:r>
            <a:r>
              <a:rPr lang="en-US" b="1" dirty="0">
                <a:solidFill>
                  <a:schemeClr val="tx2"/>
                </a:solidFill>
              </a:rPr>
              <a:t> Lars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636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4331D311-5C6C-C1C6-ACBC-A3276844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chemeClr val="tx2"/>
                </a:solidFill>
              </a:rPr>
              <a:t>Hur kommer man i kontakt</a:t>
            </a:r>
            <a:endParaRPr lang="sv-SE" sz="3600">
              <a:solidFill>
                <a:schemeClr val="tx2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4CE45E-A849-A429-1A89-87AB62CF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462" y="804672"/>
            <a:ext cx="5843962" cy="5230368"/>
          </a:xfrm>
        </p:spPr>
        <p:txBody>
          <a:bodyPr anchor="ctr">
            <a:normAutofit/>
          </a:bodyPr>
          <a:lstStyle/>
          <a:p>
            <a:r>
              <a:rPr lang="sv-SE" sz="2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går mycket bra att konsultera </a:t>
            </a:r>
            <a:r>
              <a:rPr lang="sv-SE" sz="24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överläkare eller psykolog</a:t>
            </a:r>
            <a:r>
              <a:rPr lang="sv-SE" sz="2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patientärenden. </a:t>
            </a:r>
          </a:p>
          <a:p>
            <a:endParaRPr lang="sv-SE" sz="2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når oss via:</a:t>
            </a:r>
          </a:p>
          <a:p>
            <a:r>
              <a:rPr lang="sv-SE" sz="240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Rådgivningstelefon kl.8.30-12.00: 021-96 14 002</a:t>
            </a:r>
            <a:endParaRPr lang="sv-SE" sz="2400" kern="1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40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Funktionsbrevlåda i </a:t>
            </a:r>
            <a:r>
              <a:rPr lang="sv-SE" sz="2400" kern="12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cosmic</a:t>
            </a:r>
            <a:r>
              <a:rPr lang="sv-SE" sz="240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VUP </a:t>
            </a:r>
            <a:r>
              <a:rPr lang="sv-SE" sz="2400" kern="12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äldreteam</a:t>
            </a:r>
            <a:endParaRPr lang="sv-SE" sz="24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24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40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Remisser skickas till Vuxenpsykiatriska kliniken centralt och </a:t>
            </a:r>
            <a:r>
              <a:rPr lang="sv-SE" sz="2400" kern="12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omriktas</a:t>
            </a:r>
            <a:r>
              <a:rPr lang="sv-SE" sz="2400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sedan internt.</a:t>
            </a:r>
            <a:br>
              <a:rPr lang="sv-SE" sz="2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4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0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6E87013-490B-6E14-1B7C-FC3A0281E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sv-SE" dirty="0">
                <a:solidFill>
                  <a:schemeClr val="tx2"/>
                </a:solidFill>
                <a:latin typeface="Aldhabi" panose="020F0502020204030204" pitchFamily="2" charset="-78"/>
                <a:cs typeface="Aldhabi" panose="020F0502020204030204" pitchFamily="2" charset="-78"/>
              </a:rPr>
              <a:t>ÄLDREPSYKIATRI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C939579-42E0-B999-A045-B6D9BE0B3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1314011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Jurgita Kvederiene </a:t>
            </a:r>
          </a:p>
          <a:p>
            <a:r>
              <a:rPr lang="sv-SE" dirty="0">
                <a:solidFill>
                  <a:schemeClr val="tx2"/>
                </a:solidFill>
              </a:rPr>
              <a:t>Specialistläkare i psykiatri och äldrepsykiatri</a:t>
            </a:r>
          </a:p>
          <a:p>
            <a:endParaRPr lang="sv-SE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716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6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5" name="Group 30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46" name="Freeform: Shape 31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32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33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34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8709B13E-808F-23EF-BE42-3F684182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chemeClr val="tx2"/>
                </a:solidFill>
              </a:rPr>
              <a:t>STATISTIK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ACC075-8690-BB19-02CA-E75530CAD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sv-SE" b="1" dirty="0">
                <a:solidFill>
                  <a:schemeClr val="tx2"/>
                </a:solidFill>
              </a:rPr>
              <a:t>Allt fler äldre i Sverige:</a:t>
            </a:r>
          </a:p>
          <a:p>
            <a:r>
              <a:rPr lang="sv-SE" sz="1800" dirty="0">
                <a:solidFill>
                  <a:schemeClr val="tx2"/>
                </a:solidFill>
              </a:rPr>
              <a:t>1970 var 8.1 </a:t>
            </a:r>
            <a:r>
              <a:rPr lang="sv-SE" sz="1800" dirty="0" err="1">
                <a:solidFill>
                  <a:schemeClr val="tx2"/>
                </a:solidFill>
              </a:rPr>
              <a:t>milj</a:t>
            </a:r>
            <a:r>
              <a:rPr lang="sv-SE" sz="1800" dirty="0">
                <a:solidFill>
                  <a:schemeClr val="tx2"/>
                </a:solidFill>
              </a:rPr>
              <a:t> människor- &gt;65 år- 18.8 %</a:t>
            </a:r>
          </a:p>
          <a:p>
            <a:r>
              <a:rPr lang="sv-SE" sz="1800" dirty="0">
                <a:solidFill>
                  <a:schemeClr val="tx2"/>
                </a:solidFill>
              </a:rPr>
              <a:t>2020 – 10.4 </a:t>
            </a:r>
            <a:r>
              <a:rPr lang="sv-SE" sz="1800" dirty="0" err="1">
                <a:solidFill>
                  <a:schemeClr val="tx2"/>
                </a:solidFill>
              </a:rPr>
              <a:t>milj</a:t>
            </a:r>
            <a:r>
              <a:rPr lang="sv-SE" sz="1800" dirty="0">
                <a:solidFill>
                  <a:schemeClr val="tx2"/>
                </a:solidFill>
              </a:rPr>
              <a:t>                                   - 20.1%</a:t>
            </a:r>
          </a:p>
          <a:p>
            <a:r>
              <a:rPr lang="sv-SE" sz="1800" dirty="0">
                <a:solidFill>
                  <a:schemeClr val="tx2"/>
                </a:solidFill>
              </a:rPr>
              <a:t>2030 – 10.9 </a:t>
            </a:r>
            <a:r>
              <a:rPr lang="sv-SE" sz="1800" dirty="0" err="1">
                <a:solidFill>
                  <a:schemeClr val="tx2"/>
                </a:solidFill>
              </a:rPr>
              <a:t>milj</a:t>
            </a:r>
            <a:r>
              <a:rPr lang="sv-SE" sz="1800" dirty="0">
                <a:solidFill>
                  <a:schemeClr val="tx2"/>
                </a:solidFill>
              </a:rPr>
              <a:t>                                   - 22.1 %</a:t>
            </a:r>
          </a:p>
          <a:p>
            <a:r>
              <a:rPr lang="sv-SE" sz="1800" dirty="0">
                <a:solidFill>
                  <a:schemeClr val="tx2"/>
                </a:solidFill>
              </a:rPr>
              <a:t>2070 – 12.6 </a:t>
            </a:r>
            <a:r>
              <a:rPr lang="sv-SE" sz="1800" dirty="0" err="1">
                <a:solidFill>
                  <a:schemeClr val="tx2"/>
                </a:solidFill>
              </a:rPr>
              <a:t>milj</a:t>
            </a:r>
            <a:r>
              <a:rPr lang="sv-SE" sz="1800" dirty="0">
                <a:solidFill>
                  <a:schemeClr val="tx2"/>
                </a:solidFill>
              </a:rPr>
              <a:t>                                   - 25.7%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Förväntningar är att 2030 35% fler &gt;80 åringar. </a:t>
            </a:r>
          </a:p>
          <a:p>
            <a:pPr marL="0" indent="0">
              <a:buNone/>
            </a:pPr>
            <a:r>
              <a:rPr lang="sv-SE" sz="2400" b="1" dirty="0">
                <a:solidFill>
                  <a:schemeClr val="tx2"/>
                </a:solidFill>
              </a:rPr>
              <a:t>Psykisk ohälsa hos personer &gt;65 år i Sverige: 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&gt;65 år     5- 15% depressioner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                6-12% ångestsyndrom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                ca. 8% demens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&gt;90 år knappt 50 % demens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2"/>
                </a:solidFill>
              </a:rPr>
              <a:t>Enligt prognos kommer 25% av befolkningen år 2060 bestå av personer som är 65 år och äldre.</a:t>
            </a:r>
          </a:p>
          <a:p>
            <a:pPr marL="0" indent="0">
              <a:buNone/>
            </a:pPr>
            <a:endParaRPr lang="sv-SE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0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D6F09A8-CE33-D966-A1D8-EEE7419A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sv-SE" sz="3800"/>
              <a:t>ÄLDREPSYKIATRISK BEDÖMNING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Platshållare för innehåll 2">
            <a:extLst>
              <a:ext uri="{FF2B5EF4-FFF2-40B4-BE49-F238E27FC236}">
                <a16:creationId xmlns:a16="http://schemas.microsoft.com/office/drawing/2014/main" id="{A1A8D93E-29EF-3264-826B-129C6659AB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80870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916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BC3CD43B-93E4-3A3E-7BE7-B49AB540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146760"/>
            <a:ext cx="4221159" cy="4371974"/>
          </a:xfrm>
        </p:spPr>
        <p:txBody>
          <a:bodyPr>
            <a:normAutofit/>
          </a:bodyPr>
          <a:lstStyle/>
          <a:p>
            <a:br>
              <a:rPr lang="en-US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GLÖM INTE…</a:t>
            </a: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Tydlig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kommunikation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grund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av syn-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och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hörselnedsättning</a:t>
            </a:r>
            <a:b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sv-SE" sz="3600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9A5807-E4F5-D757-A77C-A96993E84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TÄNK PÅ…</a:t>
            </a:r>
            <a:br>
              <a:rPr lang="en-US" sz="1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4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br>
              <a:rPr lang="en-US" sz="1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Normal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åldrande</a:t>
            </a:r>
            <a:r>
              <a:rPr lang="en-US" dirty="0">
                <a:solidFill>
                  <a:schemeClr val="tx2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Organförändring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med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ålder</a:t>
            </a:r>
            <a:br>
              <a:rPr lang="en-US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Kognitiva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funktioner</a:t>
            </a:r>
            <a:br>
              <a:rPr lang="en-US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Språket</a:t>
            </a:r>
            <a:br>
              <a:rPr lang="en-US" dirty="0">
                <a:solidFill>
                  <a:schemeClr val="tx2"/>
                </a:solidFill>
                <a:latin typeface="+mj-lt"/>
              </a:rPr>
            </a:br>
            <a:endParaRPr lang="sv-SE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156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2391</Words>
  <Application>Microsoft Office PowerPoint</Application>
  <PresentationFormat>Bredbild</PresentationFormat>
  <Paragraphs>237</Paragraphs>
  <Slides>42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47" baseType="lpstr">
      <vt:lpstr>Aldhabi</vt:lpstr>
      <vt:lpstr>Arial</vt:lpstr>
      <vt:lpstr>Calibri</vt:lpstr>
      <vt:lpstr>Calibri Light</vt:lpstr>
      <vt:lpstr>Office-tema</vt:lpstr>
      <vt:lpstr>Äldremottagningen har blivit äldreteamet</vt:lpstr>
      <vt:lpstr>Äldreteamets uppdrag: </vt:lpstr>
      <vt:lpstr>PowerPoint-presentation</vt:lpstr>
      <vt:lpstr>PowerPoint-presentation</vt:lpstr>
      <vt:lpstr>Hur kommer man i kontakt</vt:lpstr>
      <vt:lpstr>ÄLDREPSYKIATRI</vt:lpstr>
      <vt:lpstr>STATISTIK</vt:lpstr>
      <vt:lpstr>ÄLDREPSYKIATRISK BEDÖMNING</vt:lpstr>
      <vt:lpstr>         GLÖM INTE…   Tydlig kommunikation på grund av syn- och hörselnedsättning  </vt:lpstr>
      <vt:lpstr>Bakgrund till psykisk sjukdom i hög ålder</vt:lpstr>
      <vt:lpstr>PowerPoint-presentation</vt:lpstr>
      <vt:lpstr>PowerPoint-presentation</vt:lpstr>
      <vt:lpstr>Att tänka på </vt:lpstr>
      <vt:lpstr>Biverkningsöversikt bra sökfunktion i Cosmic  (finns motsvarande i Pascal)</vt:lpstr>
      <vt:lpstr>Janusmed Interaktioner (finns integrerad i Cosmic)</vt:lpstr>
      <vt:lpstr>Janusmed Riskprofil (finns inte integrerad i Cosmic)</vt:lpstr>
      <vt:lpstr>PowerPoint-presentation</vt:lpstr>
      <vt:lpstr>Janusmed Njurfunktion</vt:lpstr>
      <vt:lpstr>Läkemedel med antikolinerga effekter - hos äldre</vt:lpstr>
      <vt:lpstr>PowerPoint-presentation</vt:lpstr>
      <vt:lpstr>Vem blir deprimerad på äldre dagar?</vt:lpstr>
      <vt:lpstr>Symptombild vid depression hos äldre</vt:lpstr>
      <vt:lpstr>Kognitiv sjukdom kan likna depression</vt:lpstr>
      <vt:lpstr>Diagnostik och skattningsskalor</vt:lpstr>
      <vt:lpstr>PowerPoint-presentation</vt:lpstr>
      <vt:lpstr>PowerPoint-presentation</vt:lpstr>
      <vt:lpstr>Behandling av depression hos äldre</vt:lpstr>
      <vt:lpstr>Läkemedelsbehandling vid depression hos äldre</vt:lpstr>
      <vt:lpstr>Ångest med debut i hög ålder</vt:lpstr>
      <vt:lpstr>Behandling av ångest hos äldre</vt:lpstr>
      <vt:lpstr>Sömnstörningar hos äldre</vt:lpstr>
      <vt:lpstr>Patientfall Ole</vt:lpstr>
      <vt:lpstr>PowerPoint-presentation</vt:lpstr>
      <vt:lpstr>PowerPoint-presentation</vt:lpstr>
      <vt:lpstr>PowerPoint-presentation</vt:lpstr>
      <vt:lpstr>Patientfall Britta</vt:lpstr>
      <vt:lpstr>Patientfall Kent</vt:lpstr>
      <vt:lpstr>PowerPoint-presentation</vt:lpstr>
      <vt:lpstr>PowerPoint-presentation</vt:lpstr>
      <vt:lpstr>Patientfall Mari</vt:lpstr>
      <vt:lpstr>PowerPoint-presentation</vt:lpstr>
      <vt:lpstr>Patientfall Lars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ÄLDREPSYKIATRI</dc:title>
  <dc:creator>Jurgita Kvederiene</dc:creator>
  <cp:lastModifiedBy>Carolyn Koumal</cp:lastModifiedBy>
  <cp:revision>114</cp:revision>
  <dcterms:created xsi:type="dcterms:W3CDTF">2024-10-22T13:00:42Z</dcterms:created>
  <dcterms:modified xsi:type="dcterms:W3CDTF">2024-11-13T16:45:56Z</dcterms:modified>
</cp:coreProperties>
</file>