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sldIdLst>
    <p:sldId id="256" r:id="rId2"/>
    <p:sldId id="257" r:id="rId3"/>
    <p:sldId id="283" r:id="rId4"/>
    <p:sldId id="297" r:id="rId5"/>
    <p:sldId id="284" r:id="rId6"/>
    <p:sldId id="259" r:id="rId7"/>
    <p:sldId id="258" r:id="rId8"/>
    <p:sldId id="298" r:id="rId9"/>
    <p:sldId id="280" r:id="rId10"/>
    <p:sldId id="300" r:id="rId11"/>
    <p:sldId id="301" r:id="rId12"/>
    <p:sldId id="302" r:id="rId13"/>
    <p:sldId id="285" r:id="rId14"/>
    <p:sldId id="286" r:id="rId15"/>
    <p:sldId id="292" r:id="rId16"/>
    <p:sldId id="267" r:id="rId17"/>
    <p:sldId id="299" r:id="rId18"/>
    <p:sldId id="281" r:id="rId19"/>
    <p:sldId id="274" r:id="rId20"/>
    <p:sldId id="277" r:id="rId21"/>
    <p:sldId id="303" r:id="rId22"/>
    <p:sldId id="304" r:id="rId23"/>
    <p:sldId id="305" r:id="rId24"/>
    <p:sldId id="306" r:id="rId25"/>
    <p:sldId id="273" r:id="rId26"/>
    <p:sldId id="262" r:id="rId27"/>
    <p:sldId id="289" r:id="rId28"/>
    <p:sldId id="307" r:id="rId29"/>
    <p:sldId id="308" r:id="rId30"/>
    <p:sldId id="268" r:id="rId31"/>
    <p:sldId id="291" r:id="rId32"/>
    <p:sldId id="265" r:id="rId33"/>
    <p:sldId id="278" r:id="rId34"/>
    <p:sldId id="295" r:id="rId3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F3B189-21AF-4E89-A692-C91F2DA96CBB}" v="1" dt="2026-03-24T15:16:26.989"/>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0523" autoAdjust="0"/>
  </p:normalViewPr>
  <p:slideViewPr>
    <p:cSldViewPr snapToGrid="0">
      <p:cViewPr varScale="1">
        <p:scale>
          <a:sx n="56" d="100"/>
          <a:sy n="56" d="100"/>
        </p:scale>
        <p:origin x="1060" y="28"/>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3054B9-676B-4AFA-8F99-5DD0E4B5B293}" type="datetimeFigureOut">
              <a:rPr lang="sv-SE" smtClean="0"/>
              <a:t>2026-04-28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CAFEA-6E2F-48DD-ADA2-FC80FFF09B74}" type="slidenum">
              <a:rPr lang="sv-SE" smtClean="0"/>
              <a:t>‹#›</a:t>
            </a:fld>
            <a:endParaRPr lang="sv-SE"/>
          </a:p>
        </p:txBody>
      </p:sp>
    </p:spTree>
    <p:extLst>
      <p:ext uri="{BB962C8B-B14F-4D97-AF65-F5344CB8AC3E}">
        <p14:creationId xmlns:p14="http://schemas.microsoft.com/office/powerpoint/2010/main" val="2443200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a:t>
            </a:fld>
            <a:endParaRPr lang="sv-SE"/>
          </a:p>
        </p:txBody>
      </p:sp>
    </p:spTree>
    <p:extLst>
      <p:ext uri="{BB962C8B-B14F-4D97-AF65-F5344CB8AC3E}">
        <p14:creationId xmlns:p14="http://schemas.microsoft.com/office/powerpoint/2010/main" val="3936300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Visa denna digitalt. Typ 4 olika vårdförlopp om så som sammanförts mer till ett</a:t>
            </a:r>
          </a:p>
        </p:txBody>
      </p:sp>
      <p:sp>
        <p:nvSpPr>
          <p:cNvPr id="4" name="Platshållare för bildnummer 3"/>
          <p:cNvSpPr>
            <a:spLocks noGrp="1"/>
          </p:cNvSpPr>
          <p:nvPr>
            <p:ph type="sldNum" sz="quarter" idx="5"/>
          </p:nvPr>
        </p:nvSpPr>
        <p:spPr/>
        <p:txBody>
          <a:bodyPr/>
          <a:lstStyle/>
          <a:p>
            <a:fld id="{403CAFEA-6E2F-48DD-ADA2-FC80FFF09B74}" type="slidenum">
              <a:rPr lang="sv-SE" smtClean="0"/>
              <a:t>12</a:t>
            </a:fld>
            <a:endParaRPr lang="sv-SE"/>
          </a:p>
        </p:txBody>
      </p:sp>
    </p:spTree>
    <p:extLst>
      <p:ext uri="{BB962C8B-B14F-4D97-AF65-F5344CB8AC3E}">
        <p14:creationId xmlns:p14="http://schemas.microsoft.com/office/powerpoint/2010/main" val="3562825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Eftersom PEth är en variant av etanolmolekylen uppstår den inte spontant i kroppen, det krävs att man konsumerat alkohol. Känsligheten har varit svårare att fastställa liksom hur stora mängder som krävs för att provet ska visa ett värde över 0,3 µmol/L och anges som ” regelbundet högt alkoholintag ” från laboratoriet.</a:t>
            </a:r>
          </a:p>
          <a:p>
            <a:endParaRPr lang="sv-SE" dirty="0"/>
          </a:p>
          <a:p>
            <a:r>
              <a:rPr lang="sv-SE" dirty="0"/>
              <a:t>Aktuell studie Resultaten från en aktuell svensk studie (nov 2025). Där sägs som en inledning att ” Blygsam eller sporadisk alkoholkonsumtion har rapporterats kunna leda till höga </a:t>
            </a:r>
            <a:r>
              <a:rPr lang="sv-SE" dirty="0" err="1"/>
              <a:t>PEthvärden</a:t>
            </a:r>
            <a:r>
              <a:rPr lang="sv-SE" dirty="0"/>
              <a:t>, bland annat över den gräns (0,30 µmol/l) som Transportstyrelsen tillämpat i körkortsärenden.. 21 frivilliga försökspersoner (11 kvinnor och 10 män, 30–69 år) delades i två grupper. Grupp 1 (n = 11) konsumerade 1 glas vin per dag i 2 veckor vilket motsvarar den aktuella svenska gränsen för definition av riskbruk. Grupp 2 (n = 10) konsumerade 2 glas vin (32–33 g alkohol) per dag. Ingen i grupp 1 nådde upp till laboratoriets rapporteringsgräns. Alla hade en koncentration av PEth mindre än 0,05 µmol/l vilket är laboratoriernas detektionsgräns för PEth. I grupp 2 hade 5 endast hälften av deltagarna koncentrationer &gt;0,05 µmol/l men ingen nådde upp till 0,10 µmol/l. Alltså tydligt under 0,30 µmol/l som är den gräns där laboratorierna anger att det rör sig om ett stort och skadligt bruk av alkohol. </a:t>
            </a:r>
          </a:p>
          <a:p>
            <a:endParaRPr lang="sv-SE" dirty="0"/>
          </a:p>
          <a:p>
            <a:r>
              <a:rPr lang="sv-SE" dirty="0"/>
              <a:t>Detta resultat sägs vara i linje med andra experimentella studier och man anger att ”Ingen vetenskaplig studie med kontrollerat intag av alkohol har kunnat visa att engångs- eller flergångsintag av förhållandevis små eller måttliga mängder alkohol har kunnat ge upphov till de höga </a:t>
            </a:r>
            <a:r>
              <a:rPr lang="sv-SE" dirty="0" err="1"/>
              <a:t>PEth</a:t>
            </a:r>
            <a:r>
              <a:rPr lang="sv-SE" dirty="0"/>
              <a:t>-koncentrationer som i flera fall rapporterats i dagspressen eller på nätet.” </a:t>
            </a:r>
          </a:p>
          <a:p>
            <a:endParaRPr lang="sv-SE" dirty="0"/>
          </a:p>
          <a:p>
            <a:r>
              <a:rPr lang="sv-SE" dirty="0"/>
              <a:t>Man sammanfattar i artikeln att PEth är en ”tillförlitlig markör för exponeringen för alkohol, och den nuvarande nedre rapporteringsgränsen för PEth 16:0/18:1 (0,05 µmol/l) har hög specificitet men låg sensitivitet för att detektera riskbruk av alkohol.” Man kan alltså vara säker på att ett högt värde betyder en konsumtion som överstiger ”riskbruk” medan provet inte har tillräcklig känslighet för att påvisa sådant bruk.</a:t>
            </a:r>
          </a:p>
        </p:txBody>
      </p:sp>
      <p:sp>
        <p:nvSpPr>
          <p:cNvPr id="4" name="Platshållare för bildnummer 3"/>
          <p:cNvSpPr>
            <a:spLocks noGrp="1"/>
          </p:cNvSpPr>
          <p:nvPr>
            <p:ph type="sldNum" sz="quarter" idx="5"/>
          </p:nvPr>
        </p:nvSpPr>
        <p:spPr/>
        <p:txBody>
          <a:bodyPr/>
          <a:lstStyle/>
          <a:p>
            <a:fld id="{403CAFEA-6E2F-48DD-ADA2-FC80FFF09B74}" type="slidenum">
              <a:rPr lang="sv-SE" smtClean="0"/>
              <a:t>13</a:t>
            </a:fld>
            <a:endParaRPr lang="sv-SE"/>
          </a:p>
        </p:txBody>
      </p:sp>
    </p:spTree>
    <p:extLst>
      <p:ext uri="{BB962C8B-B14F-4D97-AF65-F5344CB8AC3E}">
        <p14:creationId xmlns:p14="http://schemas.microsoft.com/office/powerpoint/2010/main" val="142179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kammarrätten i juni 2025 beslutade att höga </a:t>
            </a:r>
            <a:r>
              <a:rPr lang="sv-SE" dirty="0" err="1"/>
              <a:t>PEth</a:t>
            </a:r>
            <a:r>
              <a:rPr lang="sv-SE" dirty="0"/>
              <a:t>-värden inte ensamma skulle räcka för att återkalla körkort. Som en konsekvens drog Transportstyrelsen tillbaka det PM som beskrivit att två </a:t>
            </a:r>
            <a:r>
              <a:rPr lang="sv-SE" dirty="0" err="1"/>
              <a:t>PEth</a:t>
            </a:r>
            <a:r>
              <a:rPr lang="sv-SE" dirty="0"/>
              <a:t>-värden över gränsvärdet 0,30 µmol/l inom ett år och med minst 5 veckors mellanrum likställdes med missbruk/skadligt bruk.</a:t>
            </a:r>
          </a:p>
          <a:p>
            <a:endParaRPr lang="sv-SE" sz="1200" kern="1200" dirty="0">
              <a:solidFill>
                <a:schemeClr val="tx1"/>
              </a:solidFill>
              <a:effectLst/>
              <a:latin typeface="+mn-lt"/>
              <a:ea typeface="+mn-ea"/>
              <a:cs typeface="+mn-cs"/>
            </a:endParaRPr>
          </a:p>
          <a:p>
            <a:r>
              <a:rPr lang="sv-SE" dirty="0"/>
              <a:t>Enligt skribenten Helander: Kammarrättens dom baserades på felaktigheter om </a:t>
            </a:r>
            <a:r>
              <a:rPr lang="sv-SE" dirty="0" err="1"/>
              <a:t>PEth</a:t>
            </a:r>
            <a:r>
              <a:rPr lang="sv-SE" dirty="0"/>
              <a:t>-test. Domslutet grundades bland annat på sakkunnigutlåtandet att en fjärdedel av befolkningen har </a:t>
            </a:r>
            <a:r>
              <a:rPr lang="sv-SE" dirty="0" err="1"/>
              <a:t>PEth</a:t>
            </a:r>
            <a:r>
              <a:rPr lang="sv-SE" dirty="0"/>
              <a:t>-värden över 0,30 </a:t>
            </a:r>
            <a:r>
              <a:rPr lang="sv-SE" dirty="0" err="1"/>
              <a:t>μmol</a:t>
            </a:r>
            <a:r>
              <a:rPr lang="sv-SE" dirty="0"/>
              <a:t>/l vilket Helander påpekar är felaktigt, eftersom det baserades på ett patientmaterial med hög andel prov från beroendevården. Helander pekar i stället på den stora </a:t>
            </a:r>
            <a:r>
              <a:rPr lang="sv-SE" dirty="0" err="1"/>
              <a:t>Huntstudien</a:t>
            </a:r>
            <a:r>
              <a:rPr lang="sv-SE" dirty="0"/>
              <a:t>.  24,574 </a:t>
            </a:r>
            <a:r>
              <a:rPr lang="sv-SE" dirty="0" err="1"/>
              <a:t>subjects</a:t>
            </a:r>
            <a:r>
              <a:rPr lang="sv-SE" dirty="0"/>
              <a:t> </a:t>
            </a:r>
            <a:r>
              <a:rPr lang="sv-SE" dirty="0" err="1"/>
              <a:t>included</a:t>
            </a:r>
            <a:r>
              <a:rPr lang="sv-SE" dirty="0"/>
              <a:t>  där </a:t>
            </a:r>
            <a:r>
              <a:rPr lang="sv-SE" dirty="0" err="1"/>
              <a:t>PEth</a:t>
            </a:r>
            <a:r>
              <a:rPr lang="sv-SE" dirty="0"/>
              <a:t>-värden över 0,30 </a:t>
            </a:r>
            <a:r>
              <a:rPr lang="sv-SE" dirty="0" err="1"/>
              <a:t>μmol</a:t>
            </a:r>
            <a:r>
              <a:rPr lang="sv-SE" dirty="0"/>
              <a:t>/l fanns i bara 4,6 procent i allmänbefolkningen. En siffra som väl kan stämma med uppgiften från Centralförbundet för alkohol- och narkotikaupplysning (CAN) om att cirka 4 procent av den vuxna befolkningen i Sverige har alkoholberoende.</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r>
              <a:rPr lang="sv-SE" dirty="0"/>
              <a:t>STMF har i sitt remissyttrande pekat på att det är svårt med den kriteriebaserade diagnosen alkoholberoende som bygger på vad patienten är villig att uppge. Alltså handlar det om helt subjektiva mått i motsats till när objektiva resultat som till exempel laboratorieprover kan kombineras med den kliniska bilden. Diagnosen alkoholberoende blir ofta dold bakom andra ”mildare” diagnoser. En möjlighet för läkaren att genom fortsatta kontroller få underlag för att ställa diagnosen alkoholberoende om detta är en sannolik diagnos, finns dock i den skyldighet att anmäla också redan vid misstanke om sådan diagnos när patienten inte går med på den utredning som krävs för att ställa diagnosen. </a:t>
            </a:r>
          </a:p>
        </p:txBody>
      </p:sp>
      <p:sp>
        <p:nvSpPr>
          <p:cNvPr id="4" name="Platshållare för bildnummer 3"/>
          <p:cNvSpPr>
            <a:spLocks noGrp="1"/>
          </p:cNvSpPr>
          <p:nvPr>
            <p:ph type="sldNum" sz="quarter" idx="5"/>
          </p:nvPr>
        </p:nvSpPr>
        <p:spPr/>
        <p:txBody>
          <a:bodyPr/>
          <a:lstStyle/>
          <a:p>
            <a:fld id="{403CAFEA-6E2F-48DD-ADA2-FC80FFF09B74}" type="slidenum">
              <a:rPr lang="sv-SE" smtClean="0"/>
              <a:t>14</a:t>
            </a:fld>
            <a:endParaRPr lang="sv-SE"/>
          </a:p>
        </p:txBody>
      </p:sp>
    </p:spTree>
    <p:extLst>
      <p:ext uri="{BB962C8B-B14F-4D97-AF65-F5344CB8AC3E}">
        <p14:creationId xmlns:p14="http://schemas.microsoft.com/office/powerpoint/2010/main" val="893659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Erfarenheter så lång av remissmallen för kognitiv utredning?</a:t>
            </a:r>
          </a:p>
        </p:txBody>
      </p:sp>
      <p:sp>
        <p:nvSpPr>
          <p:cNvPr id="4" name="Platshållare för bildnummer 3"/>
          <p:cNvSpPr>
            <a:spLocks noGrp="1"/>
          </p:cNvSpPr>
          <p:nvPr>
            <p:ph type="sldNum" sz="quarter" idx="5"/>
          </p:nvPr>
        </p:nvSpPr>
        <p:spPr/>
        <p:txBody>
          <a:bodyPr/>
          <a:lstStyle/>
          <a:p>
            <a:fld id="{403CAFEA-6E2F-48DD-ADA2-FC80FFF09B74}" type="slidenum">
              <a:rPr lang="sv-SE" smtClean="0"/>
              <a:t>15</a:t>
            </a:fld>
            <a:endParaRPr lang="sv-SE"/>
          </a:p>
        </p:txBody>
      </p:sp>
    </p:spTree>
    <p:extLst>
      <p:ext uri="{BB962C8B-B14F-4D97-AF65-F5344CB8AC3E}">
        <p14:creationId xmlns:p14="http://schemas.microsoft.com/office/powerpoint/2010/main" val="3744995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16</a:t>
            </a:fld>
            <a:endParaRPr lang="sv-SE"/>
          </a:p>
        </p:txBody>
      </p:sp>
    </p:spTree>
    <p:extLst>
      <p:ext uri="{BB962C8B-B14F-4D97-AF65-F5344CB8AC3E}">
        <p14:creationId xmlns:p14="http://schemas.microsoft.com/office/powerpoint/2010/main" val="465813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De som hamnar mellan stolar. </a:t>
            </a:r>
            <a:r>
              <a:rPr lang="sv-SE" dirty="0" err="1"/>
              <a:t>Ffa</a:t>
            </a:r>
            <a:r>
              <a:rPr lang="sv-SE" dirty="0"/>
              <a:t> </a:t>
            </a:r>
            <a:r>
              <a:rPr lang="sv-SE" sz="1200" dirty="0"/>
              <a:t>första grads släktingar, </a:t>
            </a:r>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18</a:t>
            </a:fld>
            <a:endParaRPr lang="sv-SE"/>
          </a:p>
        </p:txBody>
      </p:sp>
    </p:spTree>
    <p:extLst>
      <p:ext uri="{BB962C8B-B14F-4D97-AF65-F5344CB8AC3E}">
        <p14:creationId xmlns:p14="http://schemas.microsoft.com/office/powerpoint/2010/main" val="626212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a:p>
            <a:r>
              <a:rPr lang="sv-SE" sz="1200" kern="1200" dirty="0">
                <a:solidFill>
                  <a:schemeClr val="tx1"/>
                </a:solidFill>
                <a:effectLst/>
                <a:latin typeface="+mn-lt"/>
                <a:ea typeface="+mn-ea"/>
                <a:cs typeface="+mn-cs"/>
              </a:rPr>
              <a:t>Nya ICD11 är på gång att höras, som ni säkert vet. Klassifikationerna kommer se helt annorlunda ut. Stefan </a:t>
            </a:r>
            <a:r>
              <a:rPr lang="sv-SE" sz="1200" kern="1200" dirty="0" err="1">
                <a:solidFill>
                  <a:schemeClr val="tx1"/>
                </a:solidFill>
                <a:effectLst/>
                <a:latin typeface="+mn-lt"/>
                <a:ea typeface="+mn-ea"/>
                <a:cs typeface="+mn-cs"/>
              </a:rPr>
              <a:t>Schultze</a:t>
            </a:r>
            <a:r>
              <a:rPr lang="sv-SE" sz="1200" kern="1200" dirty="0">
                <a:solidFill>
                  <a:schemeClr val="tx1"/>
                </a:solidFill>
                <a:effectLst/>
                <a:latin typeface="+mn-lt"/>
                <a:ea typeface="+mn-ea"/>
                <a:cs typeface="+mn-cs"/>
              </a:rPr>
              <a:t> som arbetar på </a:t>
            </a:r>
            <a:r>
              <a:rPr lang="sv-SE" sz="1200" kern="1200" dirty="0" err="1">
                <a:solidFill>
                  <a:schemeClr val="tx1"/>
                </a:solidFill>
                <a:effectLst/>
                <a:latin typeface="+mn-lt"/>
                <a:ea typeface="+mn-ea"/>
                <a:cs typeface="+mn-cs"/>
              </a:rPr>
              <a:t>Smärtrehab</a:t>
            </a:r>
            <a:r>
              <a:rPr lang="sv-SE" sz="1200" kern="1200" dirty="0">
                <a:solidFill>
                  <a:schemeClr val="tx1"/>
                </a:solidFill>
                <a:effectLst/>
                <a:latin typeface="+mn-lt"/>
                <a:ea typeface="+mn-ea"/>
                <a:cs typeface="+mn-cs"/>
              </a:rPr>
              <a:t> som läkare, har suttit och sitter med i gruppen som gjort den svenska översättningen av smärtdelen. Han är således ordentligt insatt i systemet och framför allt kring smärta.</a:t>
            </a:r>
          </a:p>
          <a:p>
            <a:r>
              <a:rPr lang="sv-SE" sz="1200" kern="1200" dirty="0">
                <a:solidFill>
                  <a:schemeClr val="tx1"/>
                </a:solidFill>
                <a:effectLst/>
                <a:latin typeface="+mn-lt"/>
                <a:ea typeface="+mn-ea"/>
                <a:cs typeface="+mn-cs"/>
              </a:rPr>
              <a:t>Inom smärta sker en hel del förändringar, det som vi ser är störta förändringen är att diagnosen fibromyalgi försvinner, det kommer kallas </a:t>
            </a:r>
            <a:r>
              <a:rPr lang="sv-SE" sz="1200" kern="1200" dirty="0" err="1">
                <a:solidFill>
                  <a:schemeClr val="tx1"/>
                </a:solidFill>
                <a:effectLst/>
                <a:latin typeface="+mn-lt"/>
                <a:ea typeface="+mn-ea"/>
                <a:cs typeface="+mn-cs"/>
              </a:rPr>
              <a:t>chronic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widespread</a:t>
            </a:r>
            <a:r>
              <a:rPr lang="sv-SE" sz="1200" kern="1200" dirty="0">
                <a:solidFill>
                  <a:schemeClr val="tx1"/>
                </a:solidFill>
                <a:effectLst/>
                <a:latin typeface="+mn-lt"/>
                <a:ea typeface="+mn-ea"/>
                <a:cs typeface="+mn-cs"/>
              </a:rPr>
              <a:t> pain, långvarig generaliserad smärta.</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Utmattningssyndrom försvinner likaså. (Det kommer finnas </a:t>
            </a:r>
            <a:r>
              <a:rPr lang="sv-SE" sz="1200" kern="1200" dirty="0" err="1">
                <a:solidFill>
                  <a:schemeClr val="tx1"/>
                </a:solidFill>
                <a:effectLst/>
                <a:latin typeface="+mn-lt"/>
                <a:ea typeface="+mn-ea"/>
                <a:cs typeface="+mn-cs"/>
              </a:rPr>
              <a:t>burnout</a:t>
            </a:r>
            <a:r>
              <a:rPr lang="sv-SE" sz="1200" kern="1200" dirty="0">
                <a:solidFill>
                  <a:schemeClr val="tx1"/>
                </a:solidFill>
                <a:effectLst/>
                <a:latin typeface="+mn-lt"/>
                <a:ea typeface="+mn-ea"/>
                <a:cs typeface="+mn-cs"/>
              </a:rPr>
              <a:t>-huvudsakligen arbetsrelaterad, och ”anpassningsstörning” huvudsakligen ej arbetsrelaterade symtom. Mycket kortfattat)</a:t>
            </a:r>
          </a:p>
          <a:p>
            <a:r>
              <a:rPr lang="sv-SE" sz="1200" kern="1200" dirty="0">
                <a:solidFill>
                  <a:schemeClr val="tx1"/>
                </a:solidFill>
                <a:effectLst/>
                <a:latin typeface="+mn-lt"/>
                <a:ea typeface="+mn-ea"/>
                <a:cs typeface="+mn-cs"/>
              </a:rPr>
              <a:t>Jag och Anna tror detta är bra och viktigt att ta upp med allmänläkarna. Stefan har presenterat en bra föreläsning för oss alla på </a:t>
            </a:r>
            <a:r>
              <a:rPr lang="sv-SE" sz="1200" kern="1200" dirty="0" err="1">
                <a:solidFill>
                  <a:schemeClr val="tx1"/>
                </a:solidFill>
                <a:effectLst/>
                <a:latin typeface="+mn-lt"/>
                <a:ea typeface="+mn-ea"/>
                <a:cs typeface="+mn-cs"/>
              </a:rPr>
              <a:t>Smärtrehab</a:t>
            </a:r>
            <a:r>
              <a:rPr lang="sv-SE" sz="1200" kern="1200" dirty="0">
                <a:solidFill>
                  <a:schemeClr val="tx1"/>
                </a:solidFill>
                <a:effectLst/>
                <a:latin typeface="+mn-lt"/>
                <a:ea typeface="+mn-ea"/>
                <a:cs typeface="+mn-cs"/>
              </a:rPr>
              <a:t> på vår senaste planerings/utbildningsdag. Hon kan hålla den, kanske i höst för allmänläkarna? Cirka 30 minuter? ( Vi hade 30 minuter o det var lagom)</a:t>
            </a:r>
          </a:p>
          <a:p>
            <a:endParaRPr lang="sv-SE" dirty="0"/>
          </a:p>
          <a:p>
            <a:r>
              <a:rPr lang="sv-SE" sz="1200" kern="1200" dirty="0">
                <a:solidFill>
                  <a:schemeClr val="tx1"/>
                </a:solidFill>
                <a:effectLst/>
                <a:latin typeface="+mn-lt"/>
                <a:ea typeface="+mn-ea"/>
                <a:cs typeface="+mn-cs"/>
              </a:rPr>
              <a:t>Omeir har en föreläsning om mjuka axlar inom primärvården och undersökningsteknik av axlar som jag och </a:t>
            </a:r>
            <a:r>
              <a:rPr lang="sv-SE" sz="1200" kern="1200" dirty="0" err="1">
                <a:solidFill>
                  <a:schemeClr val="tx1"/>
                </a:solidFill>
                <a:effectLst/>
                <a:latin typeface="+mn-lt"/>
                <a:ea typeface="+mn-ea"/>
                <a:cs typeface="+mn-cs"/>
              </a:rPr>
              <a:t>fysio</a:t>
            </a:r>
            <a:r>
              <a:rPr lang="sv-SE" sz="1200" kern="1200" dirty="0">
                <a:solidFill>
                  <a:schemeClr val="tx1"/>
                </a:solidFill>
                <a:effectLst/>
                <a:latin typeface="+mn-lt"/>
                <a:ea typeface="+mn-ea"/>
                <a:cs typeface="+mn-cs"/>
              </a:rPr>
              <a:t> kollegan Nichlas kan presentera. </a:t>
            </a:r>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19</a:t>
            </a:fld>
            <a:endParaRPr lang="sv-SE"/>
          </a:p>
        </p:txBody>
      </p:sp>
    </p:spTree>
    <p:extLst>
      <p:ext uri="{BB962C8B-B14F-4D97-AF65-F5344CB8AC3E}">
        <p14:creationId xmlns:p14="http://schemas.microsoft.com/office/powerpoint/2010/main" val="3188669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20</a:t>
            </a:fld>
            <a:endParaRPr lang="sv-SE"/>
          </a:p>
        </p:txBody>
      </p:sp>
    </p:spTree>
    <p:extLst>
      <p:ext uri="{BB962C8B-B14F-4D97-AF65-F5344CB8AC3E}">
        <p14:creationId xmlns:p14="http://schemas.microsoft.com/office/powerpoint/2010/main" val="2385781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21</a:t>
            </a:fld>
            <a:endParaRPr lang="sv-SE"/>
          </a:p>
        </p:txBody>
      </p:sp>
    </p:spTree>
    <p:extLst>
      <p:ext uri="{BB962C8B-B14F-4D97-AF65-F5344CB8AC3E}">
        <p14:creationId xmlns:p14="http://schemas.microsoft.com/office/powerpoint/2010/main" val="523142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25</a:t>
            </a:fld>
            <a:endParaRPr lang="sv-SE" dirty="0"/>
          </a:p>
        </p:txBody>
      </p:sp>
    </p:spTree>
    <p:extLst>
      <p:ext uri="{BB962C8B-B14F-4D97-AF65-F5344CB8AC3E}">
        <p14:creationId xmlns:p14="http://schemas.microsoft.com/office/powerpoint/2010/main" val="3006896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err="1"/>
              <a:t>Exv</a:t>
            </a:r>
            <a:r>
              <a:rPr lang="sv-SE" dirty="0"/>
              <a:t> Jonas </a:t>
            </a:r>
            <a:r>
              <a:rPr lang="sv-SE" dirty="0" err="1"/>
              <a:t>Selmeryds</a:t>
            </a:r>
            <a:r>
              <a:rPr lang="sv-SE" dirty="0"/>
              <a:t> föreläsning om olika </a:t>
            </a:r>
            <a:r>
              <a:rPr lang="sv-SE" dirty="0" err="1"/>
              <a:t>vitier</a:t>
            </a:r>
            <a:r>
              <a:rPr lang="sv-SE" dirty="0"/>
              <a:t> och hur de ska följas upp av oss eller kardiologen- mina dragningar kommer hamna där med</a:t>
            </a:r>
          </a:p>
        </p:txBody>
      </p:sp>
      <p:sp>
        <p:nvSpPr>
          <p:cNvPr id="4" name="Platshållare för bildnummer 3"/>
          <p:cNvSpPr>
            <a:spLocks noGrp="1"/>
          </p:cNvSpPr>
          <p:nvPr>
            <p:ph type="sldNum" sz="quarter" idx="5"/>
          </p:nvPr>
        </p:nvSpPr>
        <p:spPr/>
        <p:txBody>
          <a:bodyPr/>
          <a:lstStyle/>
          <a:p>
            <a:fld id="{403CAFEA-6E2F-48DD-ADA2-FC80FFF09B74}" type="slidenum">
              <a:rPr lang="sv-SE" smtClean="0"/>
              <a:t>3</a:t>
            </a:fld>
            <a:endParaRPr lang="sv-SE"/>
          </a:p>
        </p:txBody>
      </p:sp>
    </p:spTree>
    <p:extLst>
      <p:ext uri="{BB962C8B-B14F-4D97-AF65-F5344CB8AC3E}">
        <p14:creationId xmlns:p14="http://schemas.microsoft.com/office/powerpoint/2010/main" val="1464447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26</a:t>
            </a:fld>
            <a:endParaRPr lang="sv-SE"/>
          </a:p>
        </p:txBody>
      </p:sp>
    </p:spTree>
    <p:extLst>
      <p:ext uri="{BB962C8B-B14F-4D97-AF65-F5344CB8AC3E}">
        <p14:creationId xmlns:p14="http://schemas.microsoft.com/office/powerpoint/2010/main" val="3616819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27</a:t>
            </a:fld>
            <a:endParaRPr lang="sv-SE"/>
          </a:p>
        </p:txBody>
      </p:sp>
    </p:spTree>
    <p:extLst>
      <p:ext uri="{BB962C8B-B14F-4D97-AF65-F5344CB8AC3E}">
        <p14:creationId xmlns:p14="http://schemas.microsoft.com/office/powerpoint/2010/main" val="1436743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28</a:t>
            </a:fld>
            <a:endParaRPr lang="sv-SE"/>
          </a:p>
        </p:txBody>
      </p:sp>
    </p:spTree>
    <p:extLst>
      <p:ext uri="{BB962C8B-B14F-4D97-AF65-F5344CB8AC3E}">
        <p14:creationId xmlns:p14="http://schemas.microsoft.com/office/powerpoint/2010/main" val="2673442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Tips om ni inte använder den</a:t>
            </a:r>
          </a:p>
        </p:txBody>
      </p:sp>
      <p:sp>
        <p:nvSpPr>
          <p:cNvPr id="4" name="Platshållare för bildnummer 3"/>
          <p:cNvSpPr>
            <a:spLocks noGrp="1"/>
          </p:cNvSpPr>
          <p:nvPr>
            <p:ph type="sldNum" sz="quarter" idx="5"/>
          </p:nvPr>
        </p:nvSpPr>
        <p:spPr/>
        <p:txBody>
          <a:bodyPr/>
          <a:lstStyle/>
          <a:p>
            <a:fld id="{403CAFEA-6E2F-48DD-ADA2-FC80FFF09B74}" type="slidenum">
              <a:rPr lang="sv-SE" smtClean="0"/>
              <a:t>30</a:t>
            </a:fld>
            <a:endParaRPr lang="sv-SE"/>
          </a:p>
        </p:txBody>
      </p:sp>
    </p:spTree>
    <p:extLst>
      <p:ext uri="{BB962C8B-B14F-4D97-AF65-F5344CB8AC3E}">
        <p14:creationId xmlns:p14="http://schemas.microsoft.com/office/powerpoint/2010/main" val="3920076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Nationella riktlinjer är på gång men svårt att hitta ett sätt att det blir jämlikt, inte så mkt undanträngningseffekter , säkert etc. </a:t>
            </a:r>
          </a:p>
        </p:txBody>
      </p:sp>
      <p:sp>
        <p:nvSpPr>
          <p:cNvPr id="4" name="Platshållare för bildnummer 3"/>
          <p:cNvSpPr>
            <a:spLocks noGrp="1"/>
          </p:cNvSpPr>
          <p:nvPr>
            <p:ph type="sldNum" sz="quarter" idx="5"/>
          </p:nvPr>
        </p:nvSpPr>
        <p:spPr/>
        <p:txBody>
          <a:bodyPr/>
          <a:lstStyle/>
          <a:p>
            <a:fld id="{403CAFEA-6E2F-48DD-ADA2-FC80FFF09B74}" type="slidenum">
              <a:rPr lang="sv-SE" smtClean="0"/>
              <a:t>31</a:t>
            </a:fld>
            <a:endParaRPr lang="sv-SE"/>
          </a:p>
        </p:txBody>
      </p:sp>
    </p:spTree>
    <p:extLst>
      <p:ext uri="{BB962C8B-B14F-4D97-AF65-F5344CB8AC3E}">
        <p14:creationId xmlns:p14="http://schemas.microsoft.com/office/powerpoint/2010/main" val="4166772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Tyvärr väldigt dålig bemanning just nu och extremt långa väntetider för ADHD utredningar/PTSD, ”akutteam” pausat, flera chefsposter vakanta. Jag och Haydar försöker få till möte direkt med verksamhetschefer i höst. </a:t>
            </a:r>
          </a:p>
        </p:txBody>
      </p:sp>
      <p:sp>
        <p:nvSpPr>
          <p:cNvPr id="4" name="Platshållare för bildnummer 3"/>
          <p:cNvSpPr>
            <a:spLocks noGrp="1"/>
          </p:cNvSpPr>
          <p:nvPr>
            <p:ph type="sldNum" sz="quarter" idx="5"/>
          </p:nvPr>
        </p:nvSpPr>
        <p:spPr/>
        <p:txBody>
          <a:bodyPr/>
          <a:lstStyle/>
          <a:p>
            <a:fld id="{403CAFEA-6E2F-48DD-ADA2-FC80FFF09B74}" type="slidenum">
              <a:rPr lang="sv-SE" smtClean="0"/>
              <a:t>32</a:t>
            </a:fld>
            <a:endParaRPr lang="sv-SE"/>
          </a:p>
        </p:txBody>
      </p:sp>
    </p:spTree>
    <p:extLst>
      <p:ext uri="{BB962C8B-B14F-4D97-AF65-F5344CB8AC3E}">
        <p14:creationId xmlns:p14="http://schemas.microsoft.com/office/powerpoint/2010/main" val="1600072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200" i="1" kern="1200" dirty="0" err="1">
                <a:solidFill>
                  <a:schemeClr val="tx1"/>
                </a:solidFill>
                <a:effectLst/>
                <a:latin typeface="+mn-lt"/>
                <a:ea typeface="+mn-ea"/>
                <a:cs typeface="+mn-cs"/>
              </a:rPr>
              <a:t>Supraventrikulära</a:t>
            </a:r>
            <a:r>
              <a:rPr lang="sv-SE" sz="1200" i="1" kern="1200" dirty="0">
                <a:solidFill>
                  <a:schemeClr val="tx1"/>
                </a:solidFill>
                <a:effectLst/>
                <a:latin typeface="+mn-lt"/>
                <a:ea typeface="+mn-ea"/>
                <a:cs typeface="+mn-cs"/>
              </a:rPr>
              <a:t> takykardier (SVT) är en samlingsbeteckning för snabba hjärtrytmer som inte utgörs av </a:t>
            </a:r>
            <a:r>
              <a:rPr lang="sv-SE" sz="1200" i="1" kern="1200" dirty="0" err="1">
                <a:solidFill>
                  <a:schemeClr val="tx1"/>
                </a:solidFill>
                <a:effectLst/>
                <a:latin typeface="+mn-lt"/>
                <a:ea typeface="+mn-ea"/>
                <a:cs typeface="+mn-cs"/>
              </a:rPr>
              <a:t>ventrikulära</a:t>
            </a:r>
            <a:r>
              <a:rPr lang="sv-SE" sz="1200" i="1" kern="1200" dirty="0">
                <a:solidFill>
                  <a:schemeClr val="tx1"/>
                </a:solidFill>
                <a:effectLst/>
                <a:latin typeface="+mn-lt"/>
                <a:ea typeface="+mn-ea"/>
                <a:cs typeface="+mn-cs"/>
              </a:rPr>
              <a:t> takykardier eller förmaksflimmer.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Vanliga former är AVNRT, ektopisk förmakstakykardi och sinustakykardi.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Diagnostiken börjar vanligen inom primärvård och besvären kan intensifieras av andra tillstånd vilket gör att de också kan aktualiseras hos inneliggande patienter på sjukhuset. </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Vissa av dessa rytmrubbningar är mycket tacksamma att behandla med så kallad ablation, andra betydligt svårare. Varför?</a:t>
            </a: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33</a:t>
            </a:fld>
            <a:endParaRPr lang="sv-SE"/>
          </a:p>
        </p:txBody>
      </p:sp>
    </p:spTree>
    <p:extLst>
      <p:ext uri="{BB962C8B-B14F-4D97-AF65-F5344CB8AC3E}">
        <p14:creationId xmlns:p14="http://schemas.microsoft.com/office/powerpoint/2010/main" val="3058295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34</a:t>
            </a:fld>
            <a:endParaRPr lang="sv-SE"/>
          </a:p>
        </p:txBody>
      </p:sp>
    </p:spTree>
    <p:extLst>
      <p:ext uri="{BB962C8B-B14F-4D97-AF65-F5344CB8AC3E}">
        <p14:creationId xmlns:p14="http://schemas.microsoft.com/office/powerpoint/2010/main" val="3412442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Strukturen i </a:t>
            </a:r>
            <a:r>
              <a:rPr lang="sv-SE" dirty="0" err="1"/>
              <a:t>Centuri</a:t>
            </a:r>
            <a:r>
              <a:rPr lang="sv-SE" dirty="0"/>
              <a:t> där man lättast hittar de dokument som berör primärvården. Dock kan det ligga </a:t>
            </a:r>
            <a:r>
              <a:rPr lang="sv-SE" dirty="0" err="1"/>
              <a:t>ouppdaterade</a:t>
            </a:r>
            <a:r>
              <a:rPr lang="sv-SE" dirty="0"/>
              <a:t> dokument här men vi jobbar på det. Tipsa oss om saker som ligger fel, inte verkar uppdaterade eller lokala tillägg som inte rimmar</a:t>
            </a:r>
          </a:p>
        </p:txBody>
      </p:sp>
      <p:sp>
        <p:nvSpPr>
          <p:cNvPr id="4" name="Platshållare för bildnummer 3"/>
          <p:cNvSpPr>
            <a:spLocks noGrp="1"/>
          </p:cNvSpPr>
          <p:nvPr>
            <p:ph type="sldNum" sz="quarter" idx="5"/>
          </p:nvPr>
        </p:nvSpPr>
        <p:spPr/>
        <p:txBody>
          <a:bodyPr/>
          <a:lstStyle/>
          <a:p>
            <a:fld id="{403CAFEA-6E2F-48DD-ADA2-FC80FFF09B74}" type="slidenum">
              <a:rPr lang="sv-SE" smtClean="0"/>
              <a:t>4</a:t>
            </a:fld>
            <a:endParaRPr lang="sv-SE"/>
          </a:p>
        </p:txBody>
      </p:sp>
    </p:spTree>
    <p:extLst>
      <p:ext uri="{BB962C8B-B14F-4D97-AF65-F5344CB8AC3E}">
        <p14:creationId xmlns:p14="http://schemas.microsoft.com/office/powerpoint/2010/main" val="3889099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ST-läkare prata med er verksamhetschef och handledare först. </a:t>
            </a:r>
          </a:p>
          <a:p>
            <a:r>
              <a:rPr lang="sv-SE" dirty="0"/>
              <a:t>BUP – ett bedrägligt lugn råder….kom igen här kommer vi behöva representation</a:t>
            </a:r>
          </a:p>
          <a:p>
            <a:r>
              <a:rPr lang="sv-SE" dirty="0"/>
              <a:t>Hud Caroline och Jenny Aldén håller på men lokala tillägg bygger ut mer. </a:t>
            </a:r>
          </a:p>
          <a:p>
            <a:r>
              <a:rPr lang="sv-SE" dirty="0"/>
              <a:t>Neurologi Emma Westman rör sig mer bort från klassiskt VC arbete. Här behöver vi verkligen någon. Vi har adresserat standardsvaren så förhoppningsvis kommer ni inte känna er lika dissade men vi har problemet med deras tillgänglighet</a:t>
            </a:r>
          </a:p>
        </p:txBody>
      </p:sp>
      <p:sp>
        <p:nvSpPr>
          <p:cNvPr id="4" name="Platshållare för bildnummer 3"/>
          <p:cNvSpPr>
            <a:spLocks noGrp="1"/>
          </p:cNvSpPr>
          <p:nvPr>
            <p:ph type="sldNum" sz="quarter" idx="5"/>
          </p:nvPr>
        </p:nvSpPr>
        <p:spPr/>
        <p:txBody>
          <a:bodyPr/>
          <a:lstStyle/>
          <a:p>
            <a:fld id="{403CAFEA-6E2F-48DD-ADA2-FC80FFF09B74}" type="slidenum">
              <a:rPr lang="sv-SE" smtClean="0"/>
              <a:t>5</a:t>
            </a:fld>
            <a:endParaRPr lang="sv-SE"/>
          </a:p>
        </p:txBody>
      </p:sp>
    </p:spTree>
    <p:extLst>
      <p:ext uri="{BB962C8B-B14F-4D97-AF65-F5344CB8AC3E}">
        <p14:creationId xmlns:p14="http://schemas.microsoft.com/office/powerpoint/2010/main" val="1925592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OBS! Inte skicka i Cosmic, inte gå in i journaler (om inte patienten tydligt ger tillstånd) och inte sättas som vidimeringsansvarig. Vi har inte medicinska ansvar och vårdrelation med patienten!</a:t>
            </a:r>
          </a:p>
          <a:p>
            <a:endParaRPr lang="sv-SE" dirty="0"/>
          </a:p>
          <a:p>
            <a:r>
              <a:rPr lang="sv-SE" dirty="0"/>
              <a:t>Vad ingår i mitt uppdrag – försöka förstå vad som gått snett i kommunikationen. Medla. Ibland ifrågasätt eller försöka hitta kompromisser- förtydligande. MEN jag är inte lika insatt som ni av ovanstående skäl så självklart ta mina reflektioner för vad de är. </a:t>
            </a:r>
          </a:p>
          <a:p>
            <a:r>
              <a:rPr lang="sv-SE" dirty="0" err="1"/>
              <a:t>Exv</a:t>
            </a:r>
            <a:r>
              <a:rPr lang="sv-SE" dirty="0"/>
              <a:t> detta med när slutenvården ska skriva sjukersättningsintyg – många gånger rimligt på ett sätt – de är de som mest känner till vad man gjort </a:t>
            </a:r>
            <a:r>
              <a:rPr lang="sv-SE" dirty="0" err="1"/>
              <a:t>exv</a:t>
            </a:r>
            <a:r>
              <a:rPr lang="sv-SE" dirty="0"/>
              <a:t> kirurgiskt och kan sammanfatta det – dock oftast för tidigt i den försäkringsmedicinska processen för att det ska gå igenom- jag tänker att de får skriva intyget ändå så mitt sedan kan baseras på detta. </a:t>
            </a:r>
          </a:p>
        </p:txBody>
      </p:sp>
      <p:sp>
        <p:nvSpPr>
          <p:cNvPr id="4" name="Platshållare för bildnummer 3"/>
          <p:cNvSpPr>
            <a:spLocks noGrp="1"/>
          </p:cNvSpPr>
          <p:nvPr>
            <p:ph type="sldNum" sz="quarter" idx="5"/>
          </p:nvPr>
        </p:nvSpPr>
        <p:spPr/>
        <p:txBody>
          <a:bodyPr/>
          <a:lstStyle/>
          <a:p>
            <a:fld id="{403CAFEA-6E2F-48DD-ADA2-FC80FFF09B74}" type="slidenum">
              <a:rPr lang="sv-SE" smtClean="0"/>
              <a:t>6</a:t>
            </a:fld>
            <a:endParaRPr lang="sv-SE"/>
          </a:p>
        </p:txBody>
      </p:sp>
    </p:spTree>
    <p:extLst>
      <p:ext uri="{BB962C8B-B14F-4D97-AF65-F5344CB8AC3E}">
        <p14:creationId xmlns:p14="http://schemas.microsoft.com/office/powerpoint/2010/main" val="1796457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7</a:t>
            </a:fld>
            <a:endParaRPr lang="sv-SE"/>
          </a:p>
        </p:txBody>
      </p:sp>
    </p:spTree>
    <p:extLst>
      <p:ext uri="{BB962C8B-B14F-4D97-AF65-F5344CB8AC3E}">
        <p14:creationId xmlns:p14="http://schemas.microsoft.com/office/powerpoint/2010/main" val="2731251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Palliativa mottagningen lite under omarbetning/paus? Per Eriksson. Hur kan vi ligga steget före på SÄBO. </a:t>
            </a:r>
          </a:p>
        </p:txBody>
      </p:sp>
      <p:sp>
        <p:nvSpPr>
          <p:cNvPr id="4" name="Platshållare för bildnummer 3"/>
          <p:cNvSpPr>
            <a:spLocks noGrp="1"/>
          </p:cNvSpPr>
          <p:nvPr>
            <p:ph type="sldNum" sz="quarter" idx="5"/>
          </p:nvPr>
        </p:nvSpPr>
        <p:spPr/>
        <p:txBody>
          <a:bodyPr/>
          <a:lstStyle/>
          <a:p>
            <a:fld id="{403CAFEA-6E2F-48DD-ADA2-FC80FFF09B74}" type="slidenum">
              <a:rPr lang="sv-SE" smtClean="0"/>
              <a:t>8</a:t>
            </a:fld>
            <a:endParaRPr lang="sv-SE"/>
          </a:p>
        </p:txBody>
      </p:sp>
    </p:spTree>
    <p:extLst>
      <p:ext uri="{BB962C8B-B14F-4D97-AF65-F5344CB8AC3E}">
        <p14:creationId xmlns:p14="http://schemas.microsoft.com/office/powerpoint/2010/main" val="3230855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9</a:t>
            </a:fld>
            <a:endParaRPr lang="sv-SE"/>
          </a:p>
        </p:txBody>
      </p:sp>
    </p:spTree>
    <p:extLst>
      <p:ext uri="{BB962C8B-B14F-4D97-AF65-F5344CB8AC3E}">
        <p14:creationId xmlns:p14="http://schemas.microsoft.com/office/powerpoint/2010/main" val="4058488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Hur jobbar ni? Era sköterskor? Hemsjukvården? SÄBO?  Mkt omläggningstid, viktigt att rätt patienter kallas och inte i onödan</a:t>
            </a:r>
          </a:p>
          <a:p>
            <a:r>
              <a:rPr lang="sv-SE" dirty="0"/>
              <a:t>Det man ofta missar i remisserna – Hur djupt är såret?  palliativt status? Värdigt att transportera in? Har man provat basal avlastning? Har man optimerat </a:t>
            </a:r>
            <a:r>
              <a:rPr lang="sv-SE" dirty="0" err="1"/>
              <a:t>diabetesen</a:t>
            </a:r>
            <a:r>
              <a:rPr lang="sv-SE" dirty="0"/>
              <a: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Vård av svårläkta sår är ett komplext område med många aktörer inom såväl Regionen som inom kommunerna där det mesta sker inom primärvård </a:t>
            </a:r>
            <a:r>
              <a:rPr lang="sv-SE" sz="1200" kern="1200" dirty="0" err="1">
                <a:solidFill>
                  <a:schemeClr val="tx1"/>
                </a:solidFill>
                <a:effectLst/>
                <a:latin typeface="+mn-lt"/>
                <a:ea typeface="+mn-ea"/>
                <a:cs typeface="+mn-cs"/>
              </a:rPr>
              <a:t>inkl</a:t>
            </a:r>
            <a:r>
              <a:rPr lang="sv-SE" sz="1200" kern="1200" dirty="0">
                <a:solidFill>
                  <a:schemeClr val="tx1"/>
                </a:solidFill>
                <a:effectLst/>
                <a:latin typeface="+mn-lt"/>
                <a:ea typeface="+mn-ea"/>
                <a:cs typeface="+mn-cs"/>
              </a:rPr>
              <a:t> kommunal vård.</a:t>
            </a:r>
          </a:p>
          <a:p>
            <a:r>
              <a:rPr lang="sv-SE" sz="1200" kern="1200" dirty="0">
                <a:solidFill>
                  <a:schemeClr val="tx1"/>
                </a:solidFill>
                <a:effectLst/>
                <a:latin typeface="+mn-lt"/>
                <a:ea typeface="+mn-ea"/>
                <a:cs typeface="+mn-cs"/>
              </a:rPr>
              <a:t>Nationellt har Kunskapsstyrningsorganisationen inom SKR tagit fram Nationellt vårdprogram för svårläkta sår (2023) och definierat Vårdförloppet vilket finns på 1177. </a:t>
            </a:r>
          </a:p>
          <a:p>
            <a:r>
              <a:rPr lang="sv-SE" sz="1200" kern="1200" dirty="0">
                <a:solidFill>
                  <a:schemeClr val="tx1"/>
                </a:solidFill>
                <a:effectLst/>
                <a:latin typeface="+mn-lt"/>
                <a:ea typeface="+mn-ea"/>
                <a:cs typeface="+mn-cs"/>
              </a:rPr>
              <a:t>I tidigare GAP-analyser inom Regionen har man  pekat på ett behov av digitala verktyg och nu pågår ett projekt avseende digitalisering som stöd i vårdkedjan. Målsättningen är </a:t>
            </a:r>
            <a:r>
              <a:rPr lang="sv-SE" sz="1200" kern="1200" dirty="0" err="1">
                <a:solidFill>
                  <a:schemeClr val="tx1"/>
                </a:solidFill>
                <a:effectLst/>
                <a:latin typeface="+mn-lt"/>
                <a:ea typeface="+mn-ea"/>
                <a:cs typeface="+mn-cs"/>
              </a:rPr>
              <a:t>bl</a:t>
            </a:r>
            <a:r>
              <a:rPr lang="sv-SE" sz="1200" kern="1200" dirty="0">
                <a:solidFill>
                  <a:schemeClr val="tx1"/>
                </a:solidFill>
                <a:effectLst/>
                <a:latin typeface="+mn-lt"/>
                <a:ea typeface="+mn-ea"/>
                <a:cs typeface="+mn-cs"/>
              </a:rPr>
              <a:t> a standardiserat foto av sår inom hela vårdkedjan dvs såväl kommunal vård, primärvård som specialistvård för att bättre kunna följa förloppet. Dessutom planeras multidisciplinära digitala möten utgångna från Sårcentrum som ett komplement till den vård som bedrivs idag. Projekt Digitalt Sårcentrum är i full gång och under hösten startar implementering.</a:t>
            </a:r>
          </a:p>
          <a:p>
            <a:r>
              <a:rPr lang="sv-SE" sz="1200" kern="1200" dirty="0">
                <a:solidFill>
                  <a:schemeClr val="tx1"/>
                </a:solidFill>
                <a:effectLst/>
                <a:latin typeface="+mn-lt"/>
                <a:ea typeface="+mn-ea"/>
                <a:cs typeface="+mn-cs"/>
              </a:rPr>
              <a:t>Med tanke på att svårläkta sår tar betydande resurser i anspråk och då nya digitala verktyg kommer att introduceras på bred front kan det vara ett lämpligt ämne för ST-arbeten. Vore tacksam om du för tanken vidare till verksamheterna och ST läkare allmänmedicin.</a:t>
            </a:r>
          </a:p>
          <a:p>
            <a:r>
              <a:rPr lang="sv-SE" sz="1200" kern="1200" dirty="0">
                <a:solidFill>
                  <a:schemeClr val="tx1"/>
                </a:solidFill>
                <a:effectLst/>
                <a:latin typeface="+mn-lt"/>
                <a:ea typeface="+mn-ea"/>
                <a:cs typeface="+mn-cs"/>
              </a:rPr>
              <a:t>Nedan har jag listat några förslag till problemformulering för ST arbeten.</a:t>
            </a:r>
          </a:p>
          <a:p>
            <a:pPr lvl="0"/>
            <a:r>
              <a:rPr lang="sv-SE" sz="1200" kern="1200" dirty="0">
                <a:solidFill>
                  <a:schemeClr val="tx1"/>
                </a:solidFill>
                <a:effectLst/>
                <a:latin typeface="+mn-lt"/>
                <a:ea typeface="+mn-ea"/>
                <a:cs typeface="+mn-cs"/>
              </a:rPr>
              <a:t>Kartlägga hur Regionen nu handlägger svårläkta sår. (Förslagsvis en ST allmänmedicin tillsammans med en ST valfri specialistklinik)</a:t>
            </a:r>
          </a:p>
          <a:p>
            <a:pPr lvl="1"/>
            <a:r>
              <a:rPr lang="sv-SE" sz="1200" kern="1200" dirty="0">
                <a:solidFill>
                  <a:schemeClr val="tx1"/>
                </a:solidFill>
                <a:effectLst/>
                <a:latin typeface="+mn-lt"/>
                <a:ea typeface="+mn-ea"/>
                <a:cs typeface="+mn-cs"/>
              </a:rPr>
              <a:t>Vilka kliniker gör vad? </a:t>
            </a:r>
          </a:p>
          <a:p>
            <a:pPr lvl="1"/>
            <a:r>
              <a:rPr lang="sv-SE" sz="1200" kern="1200" dirty="0">
                <a:solidFill>
                  <a:schemeClr val="tx1"/>
                </a:solidFill>
                <a:effectLst/>
                <a:latin typeface="+mn-lt"/>
                <a:ea typeface="+mn-ea"/>
                <a:cs typeface="+mn-cs"/>
              </a:rPr>
              <a:t>Hur stor andel kommer till Sårcentrum? </a:t>
            </a:r>
          </a:p>
          <a:p>
            <a:pPr lvl="1"/>
            <a:r>
              <a:rPr lang="sv-SE" sz="1200" kern="1200" dirty="0">
                <a:solidFill>
                  <a:schemeClr val="tx1"/>
                </a:solidFill>
                <a:effectLst/>
                <a:latin typeface="+mn-lt"/>
                <a:ea typeface="+mn-ea"/>
                <a:cs typeface="+mn-cs"/>
              </a:rPr>
              <a:t>Hur ofta involveras allmänläkaren?</a:t>
            </a:r>
          </a:p>
          <a:p>
            <a:pPr lvl="1"/>
            <a:r>
              <a:rPr lang="sv-SE" sz="1200" kern="1200" dirty="0">
                <a:solidFill>
                  <a:schemeClr val="tx1"/>
                </a:solidFill>
                <a:effectLst/>
                <a:latin typeface="+mn-lt"/>
                <a:ea typeface="+mn-ea"/>
                <a:cs typeface="+mn-cs"/>
              </a:rPr>
              <a:t>Vad sker inom kommunal vård.</a:t>
            </a:r>
          </a:p>
          <a:p>
            <a:pPr lvl="0"/>
            <a:r>
              <a:rPr lang="sv-SE" sz="1200" kern="1200" dirty="0">
                <a:solidFill>
                  <a:schemeClr val="tx1"/>
                </a:solidFill>
                <a:effectLst/>
                <a:latin typeface="+mn-lt"/>
                <a:ea typeface="+mn-ea"/>
                <a:cs typeface="+mn-cs"/>
              </a:rPr>
              <a:t>Kartlägga vården av svårläkta sår på den egna vårdcentralen.</a:t>
            </a:r>
          </a:p>
          <a:p>
            <a:pPr lvl="0"/>
            <a:r>
              <a:rPr lang="sv-SE" sz="1200" kern="1200" dirty="0" err="1">
                <a:solidFill>
                  <a:schemeClr val="tx1"/>
                </a:solidFill>
                <a:effectLst/>
                <a:latin typeface="+mn-lt"/>
                <a:ea typeface="+mn-ea"/>
                <a:cs typeface="+mn-cs"/>
              </a:rPr>
              <a:t>Prospektivt</a:t>
            </a:r>
            <a:r>
              <a:rPr lang="sv-SE" sz="1200" kern="1200" dirty="0">
                <a:solidFill>
                  <a:schemeClr val="tx1"/>
                </a:solidFill>
                <a:effectLst/>
                <a:latin typeface="+mn-lt"/>
                <a:ea typeface="+mn-ea"/>
                <a:cs typeface="+mn-cs"/>
              </a:rPr>
              <a:t> undersöka hur en ökad digitalisering inom sårvård, foto och multidisciplinära digitala  möten, påverkar arbetssätt och resultat.</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Hälsningar</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Åke </a:t>
            </a:r>
            <a:r>
              <a:rPr lang="sv-SE" sz="1200" kern="1200" dirty="0" err="1">
                <a:solidFill>
                  <a:schemeClr val="tx1"/>
                </a:solidFill>
                <a:effectLst/>
                <a:latin typeface="+mn-lt"/>
                <a:ea typeface="+mn-ea"/>
                <a:cs typeface="+mn-cs"/>
              </a:rPr>
              <a:t>Tenerz</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Medicinkliniken Västerås</a:t>
            </a:r>
          </a:p>
          <a:p>
            <a:endParaRPr lang="sv-SE" dirty="0"/>
          </a:p>
        </p:txBody>
      </p:sp>
      <p:sp>
        <p:nvSpPr>
          <p:cNvPr id="4" name="Platshållare för bildnummer 3"/>
          <p:cNvSpPr>
            <a:spLocks noGrp="1"/>
          </p:cNvSpPr>
          <p:nvPr>
            <p:ph type="sldNum" sz="quarter" idx="5"/>
          </p:nvPr>
        </p:nvSpPr>
        <p:spPr/>
        <p:txBody>
          <a:bodyPr/>
          <a:lstStyle/>
          <a:p>
            <a:fld id="{403CAFEA-6E2F-48DD-ADA2-FC80FFF09B74}" type="slidenum">
              <a:rPr lang="sv-SE" smtClean="0"/>
              <a:t>10</a:t>
            </a:fld>
            <a:endParaRPr lang="sv-SE"/>
          </a:p>
        </p:txBody>
      </p:sp>
    </p:spTree>
    <p:extLst>
      <p:ext uri="{BB962C8B-B14F-4D97-AF65-F5344CB8AC3E}">
        <p14:creationId xmlns:p14="http://schemas.microsoft.com/office/powerpoint/2010/main" val="171731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6E5FCB-C018-6811-189E-5AB19B0C8430}"/>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0016895B-7601-3B0B-AD44-1802E25071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4F163DF-7552-D511-D510-D01FFC62F94B}"/>
              </a:ext>
            </a:extLst>
          </p:cNvPr>
          <p:cNvSpPr>
            <a:spLocks noGrp="1"/>
          </p:cNvSpPr>
          <p:nvPr>
            <p:ph type="dt" sz="half" idx="10"/>
          </p:nvPr>
        </p:nvSpPr>
        <p:spPr/>
        <p:txBody>
          <a:bodyPr/>
          <a:lstStyle/>
          <a:p>
            <a:fld id="{BF4C4882-0CC1-4C45-BF0D-091B928BD8EB}" type="datetimeFigureOut">
              <a:rPr lang="sv-SE" smtClean="0"/>
              <a:t>2026-04-28</a:t>
            </a:fld>
            <a:endParaRPr lang="sv-SE" dirty="0"/>
          </a:p>
        </p:txBody>
      </p:sp>
      <p:sp>
        <p:nvSpPr>
          <p:cNvPr id="5" name="Platshållare för sidfot 4">
            <a:extLst>
              <a:ext uri="{FF2B5EF4-FFF2-40B4-BE49-F238E27FC236}">
                <a16:creationId xmlns:a16="http://schemas.microsoft.com/office/drawing/2014/main" id="{53E7A309-50E8-EF5A-2138-FDC696C905E2}"/>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40A85114-7558-562C-353B-5FEA7EF96B0F}"/>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3653076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9EA720-C88D-E3C9-04E8-110A1EDA1611}"/>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1D3C67B-C547-3AAF-0DA4-024DD892061C}"/>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E3E167-6E74-5BD9-118E-0A756E67B42B}"/>
              </a:ext>
            </a:extLst>
          </p:cNvPr>
          <p:cNvSpPr>
            <a:spLocks noGrp="1"/>
          </p:cNvSpPr>
          <p:nvPr>
            <p:ph type="dt" sz="half" idx="10"/>
          </p:nvPr>
        </p:nvSpPr>
        <p:spPr/>
        <p:txBody>
          <a:bodyPr/>
          <a:lstStyle/>
          <a:p>
            <a:fld id="{BF4C4882-0CC1-4C45-BF0D-091B928BD8EB}" type="datetimeFigureOut">
              <a:rPr lang="sv-SE" smtClean="0"/>
              <a:t>2026-04-28</a:t>
            </a:fld>
            <a:endParaRPr lang="sv-SE" dirty="0"/>
          </a:p>
        </p:txBody>
      </p:sp>
      <p:sp>
        <p:nvSpPr>
          <p:cNvPr id="5" name="Platshållare för sidfot 4">
            <a:extLst>
              <a:ext uri="{FF2B5EF4-FFF2-40B4-BE49-F238E27FC236}">
                <a16:creationId xmlns:a16="http://schemas.microsoft.com/office/drawing/2014/main" id="{A824CC43-D1A3-501F-4117-5C62F05FFE28}"/>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0E6DC2F3-8AC0-E3DB-695C-03F5C770ECE7}"/>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4266025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B818474A-C7F2-E054-3855-F4E97303D536}"/>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F5E1A7A-0C36-0C16-54FA-C780BFA05407}"/>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39DE802-F3BB-00DB-54F3-75DFBF2773E8}"/>
              </a:ext>
            </a:extLst>
          </p:cNvPr>
          <p:cNvSpPr>
            <a:spLocks noGrp="1"/>
          </p:cNvSpPr>
          <p:nvPr>
            <p:ph type="dt" sz="half" idx="10"/>
          </p:nvPr>
        </p:nvSpPr>
        <p:spPr/>
        <p:txBody>
          <a:bodyPr/>
          <a:lstStyle/>
          <a:p>
            <a:fld id="{BF4C4882-0CC1-4C45-BF0D-091B928BD8EB}" type="datetimeFigureOut">
              <a:rPr lang="sv-SE" smtClean="0"/>
              <a:t>2026-04-28</a:t>
            </a:fld>
            <a:endParaRPr lang="sv-SE" dirty="0"/>
          </a:p>
        </p:txBody>
      </p:sp>
      <p:sp>
        <p:nvSpPr>
          <p:cNvPr id="5" name="Platshållare för sidfot 4">
            <a:extLst>
              <a:ext uri="{FF2B5EF4-FFF2-40B4-BE49-F238E27FC236}">
                <a16:creationId xmlns:a16="http://schemas.microsoft.com/office/drawing/2014/main" id="{4D70E434-BDBA-F7F4-ED3E-DC5F4E05BB8C}"/>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D9A1382F-3226-7FF1-D77F-735B0E8BB107}"/>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168054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867637-82B0-EBFF-5CE6-3766FE3484F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610A045-CB2F-DD08-9B6F-21B540DF3FC5}"/>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D5DF2B7-1998-D8C3-0C3C-C467438F9948}"/>
              </a:ext>
            </a:extLst>
          </p:cNvPr>
          <p:cNvSpPr>
            <a:spLocks noGrp="1"/>
          </p:cNvSpPr>
          <p:nvPr>
            <p:ph type="dt" sz="half" idx="10"/>
          </p:nvPr>
        </p:nvSpPr>
        <p:spPr/>
        <p:txBody>
          <a:bodyPr/>
          <a:lstStyle/>
          <a:p>
            <a:fld id="{BF4C4882-0CC1-4C45-BF0D-091B928BD8EB}" type="datetimeFigureOut">
              <a:rPr lang="sv-SE" smtClean="0"/>
              <a:t>2026-04-28</a:t>
            </a:fld>
            <a:endParaRPr lang="sv-SE" dirty="0"/>
          </a:p>
        </p:txBody>
      </p:sp>
      <p:sp>
        <p:nvSpPr>
          <p:cNvPr id="5" name="Platshållare för sidfot 4">
            <a:extLst>
              <a:ext uri="{FF2B5EF4-FFF2-40B4-BE49-F238E27FC236}">
                <a16:creationId xmlns:a16="http://schemas.microsoft.com/office/drawing/2014/main" id="{FB58120B-F647-5E88-FA92-61918BE8EA3C}"/>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183DD426-4532-58BB-C446-A3C5180498A9}"/>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3769296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77DC65-CC2F-370C-A3AE-E9B4D343F89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F88E59D-D871-6A60-1E56-82F13125AF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CE45D53-B9E0-C63D-B3EC-001FC7E1DFC8}"/>
              </a:ext>
            </a:extLst>
          </p:cNvPr>
          <p:cNvSpPr>
            <a:spLocks noGrp="1"/>
          </p:cNvSpPr>
          <p:nvPr>
            <p:ph type="dt" sz="half" idx="10"/>
          </p:nvPr>
        </p:nvSpPr>
        <p:spPr/>
        <p:txBody>
          <a:bodyPr/>
          <a:lstStyle/>
          <a:p>
            <a:fld id="{BF4C4882-0CC1-4C45-BF0D-091B928BD8EB}" type="datetimeFigureOut">
              <a:rPr lang="sv-SE" smtClean="0"/>
              <a:t>2026-04-28</a:t>
            </a:fld>
            <a:endParaRPr lang="sv-SE" dirty="0"/>
          </a:p>
        </p:txBody>
      </p:sp>
      <p:sp>
        <p:nvSpPr>
          <p:cNvPr id="5" name="Platshållare för sidfot 4">
            <a:extLst>
              <a:ext uri="{FF2B5EF4-FFF2-40B4-BE49-F238E27FC236}">
                <a16:creationId xmlns:a16="http://schemas.microsoft.com/office/drawing/2014/main" id="{4D5F8C78-123B-7F65-D6BE-342C9A7F1F4E}"/>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6647AAF2-505A-1B35-28FF-8482F5597E67}"/>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1494299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55FA18-5E83-4E80-12F9-2B8A774C9BF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8364545-E2E6-10BA-A3CF-535CAFD78472}"/>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02A9B68-4946-5F8E-66E6-8068174CFCC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2AAB6793-347A-9D09-568D-86FE02FAE542}"/>
              </a:ext>
            </a:extLst>
          </p:cNvPr>
          <p:cNvSpPr>
            <a:spLocks noGrp="1"/>
          </p:cNvSpPr>
          <p:nvPr>
            <p:ph type="dt" sz="half" idx="10"/>
          </p:nvPr>
        </p:nvSpPr>
        <p:spPr/>
        <p:txBody>
          <a:bodyPr/>
          <a:lstStyle/>
          <a:p>
            <a:fld id="{BF4C4882-0CC1-4C45-BF0D-091B928BD8EB}" type="datetimeFigureOut">
              <a:rPr lang="sv-SE" smtClean="0"/>
              <a:t>2026-04-28</a:t>
            </a:fld>
            <a:endParaRPr lang="sv-SE" dirty="0"/>
          </a:p>
        </p:txBody>
      </p:sp>
      <p:sp>
        <p:nvSpPr>
          <p:cNvPr id="6" name="Platshållare för sidfot 5">
            <a:extLst>
              <a:ext uri="{FF2B5EF4-FFF2-40B4-BE49-F238E27FC236}">
                <a16:creationId xmlns:a16="http://schemas.microsoft.com/office/drawing/2014/main" id="{F2B106E9-641F-8E6E-310E-FA1A2ADD28ED}"/>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95ABA13C-065A-46CA-EDA9-9E05350E77D7}"/>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393101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D5DC8E-BBFE-E6CF-807B-38C7CE2A95BB}"/>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94C9898-E6CF-27F7-EA67-E960412172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F480D4CC-885C-A8D0-D592-BC5CC72675D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99F3D89-7013-E301-DB26-C2969CC51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0F680D47-CAAB-97AF-F51D-FE29A4C2C0A0}"/>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C231C359-33BC-E2AC-FD66-7E4380B2553D}"/>
              </a:ext>
            </a:extLst>
          </p:cNvPr>
          <p:cNvSpPr>
            <a:spLocks noGrp="1"/>
          </p:cNvSpPr>
          <p:nvPr>
            <p:ph type="dt" sz="half" idx="10"/>
          </p:nvPr>
        </p:nvSpPr>
        <p:spPr/>
        <p:txBody>
          <a:bodyPr/>
          <a:lstStyle/>
          <a:p>
            <a:fld id="{BF4C4882-0CC1-4C45-BF0D-091B928BD8EB}" type="datetimeFigureOut">
              <a:rPr lang="sv-SE" smtClean="0"/>
              <a:t>2026-04-28</a:t>
            </a:fld>
            <a:endParaRPr lang="sv-SE" dirty="0"/>
          </a:p>
        </p:txBody>
      </p:sp>
      <p:sp>
        <p:nvSpPr>
          <p:cNvPr id="8" name="Platshållare för sidfot 7">
            <a:extLst>
              <a:ext uri="{FF2B5EF4-FFF2-40B4-BE49-F238E27FC236}">
                <a16:creationId xmlns:a16="http://schemas.microsoft.com/office/drawing/2014/main" id="{1B37B86E-A20D-BB47-0CC4-A5B60839137C}"/>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EDA7EB97-F7A5-FD9F-7BA8-34C9D50E9B49}"/>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654271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C6EBC2-B6A5-A8C0-F089-A0EB95545CD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7122CF6B-D6EE-90FD-81E7-24FA591426AA}"/>
              </a:ext>
            </a:extLst>
          </p:cNvPr>
          <p:cNvSpPr>
            <a:spLocks noGrp="1"/>
          </p:cNvSpPr>
          <p:nvPr>
            <p:ph type="dt" sz="half" idx="10"/>
          </p:nvPr>
        </p:nvSpPr>
        <p:spPr/>
        <p:txBody>
          <a:bodyPr/>
          <a:lstStyle/>
          <a:p>
            <a:fld id="{BF4C4882-0CC1-4C45-BF0D-091B928BD8EB}" type="datetimeFigureOut">
              <a:rPr lang="sv-SE" smtClean="0"/>
              <a:t>2026-04-28</a:t>
            </a:fld>
            <a:endParaRPr lang="sv-SE" dirty="0"/>
          </a:p>
        </p:txBody>
      </p:sp>
      <p:sp>
        <p:nvSpPr>
          <p:cNvPr id="4" name="Platshållare för sidfot 3">
            <a:extLst>
              <a:ext uri="{FF2B5EF4-FFF2-40B4-BE49-F238E27FC236}">
                <a16:creationId xmlns:a16="http://schemas.microsoft.com/office/drawing/2014/main" id="{0C724C22-358B-2B34-680E-43701B2389BD}"/>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1BED1EF8-07DB-501F-5846-9A1BEBBF5AE1}"/>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1306039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1D5F268-2F4F-E3B5-6577-661105E545CE}"/>
              </a:ext>
            </a:extLst>
          </p:cNvPr>
          <p:cNvSpPr>
            <a:spLocks noGrp="1"/>
          </p:cNvSpPr>
          <p:nvPr>
            <p:ph type="dt" sz="half" idx="10"/>
          </p:nvPr>
        </p:nvSpPr>
        <p:spPr/>
        <p:txBody>
          <a:bodyPr/>
          <a:lstStyle/>
          <a:p>
            <a:fld id="{BF4C4882-0CC1-4C45-BF0D-091B928BD8EB}" type="datetimeFigureOut">
              <a:rPr lang="sv-SE" smtClean="0"/>
              <a:t>2026-04-28</a:t>
            </a:fld>
            <a:endParaRPr lang="sv-SE" dirty="0"/>
          </a:p>
        </p:txBody>
      </p:sp>
      <p:sp>
        <p:nvSpPr>
          <p:cNvPr id="3" name="Platshållare för sidfot 2">
            <a:extLst>
              <a:ext uri="{FF2B5EF4-FFF2-40B4-BE49-F238E27FC236}">
                <a16:creationId xmlns:a16="http://schemas.microsoft.com/office/drawing/2014/main" id="{CF3F1FBC-31C4-10C6-9850-C4386D289B39}"/>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033FDB08-3737-071A-A478-E41B977C9858}"/>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143896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F0480A-DCB5-EA3D-5B18-A7894453C0F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B000876-5526-2BFD-582C-80FB430443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FAB0E621-696F-DC49-27FE-13C83CCE1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796359A-907A-2C53-A405-C95AF571DF29}"/>
              </a:ext>
            </a:extLst>
          </p:cNvPr>
          <p:cNvSpPr>
            <a:spLocks noGrp="1"/>
          </p:cNvSpPr>
          <p:nvPr>
            <p:ph type="dt" sz="half" idx="10"/>
          </p:nvPr>
        </p:nvSpPr>
        <p:spPr/>
        <p:txBody>
          <a:bodyPr/>
          <a:lstStyle/>
          <a:p>
            <a:fld id="{BF4C4882-0CC1-4C45-BF0D-091B928BD8EB}" type="datetimeFigureOut">
              <a:rPr lang="sv-SE" smtClean="0"/>
              <a:t>2026-04-28</a:t>
            </a:fld>
            <a:endParaRPr lang="sv-SE" dirty="0"/>
          </a:p>
        </p:txBody>
      </p:sp>
      <p:sp>
        <p:nvSpPr>
          <p:cNvPr id="6" name="Platshållare för sidfot 5">
            <a:extLst>
              <a:ext uri="{FF2B5EF4-FFF2-40B4-BE49-F238E27FC236}">
                <a16:creationId xmlns:a16="http://schemas.microsoft.com/office/drawing/2014/main" id="{D27F9A13-F183-91CA-582B-15C63BA75DFF}"/>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4D99DE93-6DEA-9DAE-9F8F-CDA1DBFD4FAE}"/>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231109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CFF6D9-150B-5101-32F6-37735CA7A18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402EE9D-DA03-7B80-3A78-2D497D4095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836CFC63-5909-3C9B-5F70-8CD7F8528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59BECBF-1D40-C1F2-D30F-52B9F1B6A7B7}"/>
              </a:ext>
            </a:extLst>
          </p:cNvPr>
          <p:cNvSpPr>
            <a:spLocks noGrp="1"/>
          </p:cNvSpPr>
          <p:nvPr>
            <p:ph type="dt" sz="half" idx="10"/>
          </p:nvPr>
        </p:nvSpPr>
        <p:spPr/>
        <p:txBody>
          <a:bodyPr/>
          <a:lstStyle/>
          <a:p>
            <a:fld id="{BF4C4882-0CC1-4C45-BF0D-091B928BD8EB}" type="datetimeFigureOut">
              <a:rPr lang="sv-SE" smtClean="0"/>
              <a:t>2026-04-28</a:t>
            </a:fld>
            <a:endParaRPr lang="sv-SE" dirty="0"/>
          </a:p>
        </p:txBody>
      </p:sp>
      <p:sp>
        <p:nvSpPr>
          <p:cNvPr id="6" name="Platshållare för sidfot 5">
            <a:extLst>
              <a:ext uri="{FF2B5EF4-FFF2-40B4-BE49-F238E27FC236}">
                <a16:creationId xmlns:a16="http://schemas.microsoft.com/office/drawing/2014/main" id="{5CAF443A-6B0F-8A5E-4F62-E12737A139B5}"/>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5577E7DA-A1CC-5A45-E140-9DEE9EF19434}"/>
              </a:ext>
            </a:extLst>
          </p:cNvPr>
          <p:cNvSpPr>
            <a:spLocks noGrp="1"/>
          </p:cNvSpPr>
          <p:nvPr>
            <p:ph type="sldNum" sz="quarter" idx="12"/>
          </p:nvPr>
        </p:nvSpPr>
        <p:spPr/>
        <p:txBody>
          <a:bodyPr/>
          <a:lstStyle/>
          <a:p>
            <a:fld id="{03846FAB-4E80-4EAD-B8AE-2CA80F67E757}" type="slidenum">
              <a:rPr lang="sv-SE" smtClean="0"/>
              <a:t>‹#›</a:t>
            </a:fld>
            <a:endParaRPr lang="sv-SE" dirty="0"/>
          </a:p>
        </p:txBody>
      </p:sp>
    </p:spTree>
    <p:extLst>
      <p:ext uri="{BB962C8B-B14F-4D97-AF65-F5344CB8AC3E}">
        <p14:creationId xmlns:p14="http://schemas.microsoft.com/office/powerpoint/2010/main" val="3602302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6FB0DC2-7EAA-B8F9-50B2-77175E24A7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8A36247-9A9F-8756-05A0-AF64E3A7D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C0CFE82-E449-5BDA-BC80-8F0F716C34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C4882-0CC1-4C45-BF0D-091B928BD8EB}" type="datetimeFigureOut">
              <a:rPr lang="sv-SE" smtClean="0"/>
              <a:t>2026-04-28</a:t>
            </a:fld>
            <a:endParaRPr lang="sv-SE" dirty="0"/>
          </a:p>
        </p:txBody>
      </p:sp>
      <p:sp>
        <p:nvSpPr>
          <p:cNvPr id="5" name="Platshållare för sidfot 4">
            <a:extLst>
              <a:ext uri="{FF2B5EF4-FFF2-40B4-BE49-F238E27FC236}">
                <a16:creationId xmlns:a16="http://schemas.microsoft.com/office/drawing/2014/main" id="{EBA020B2-8A8F-DF4C-1BB6-52A9E7F91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a:extLst>
              <a:ext uri="{FF2B5EF4-FFF2-40B4-BE49-F238E27FC236}">
                <a16:creationId xmlns:a16="http://schemas.microsoft.com/office/drawing/2014/main" id="{B54D230C-E6E4-C6BE-E998-E180985F01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46FAB-4E80-4EAD-B8AE-2CA80F67E757}" type="slidenum">
              <a:rPr lang="sv-SE" smtClean="0"/>
              <a:t>‹#›</a:t>
            </a:fld>
            <a:endParaRPr lang="sv-SE" dirty="0"/>
          </a:p>
        </p:txBody>
      </p:sp>
    </p:spTree>
    <p:extLst>
      <p:ext uri="{BB962C8B-B14F-4D97-AF65-F5344CB8AC3E}">
        <p14:creationId xmlns:p14="http://schemas.microsoft.com/office/powerpoint/2010/main" val="23723735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vardpersonal.1177.se/Vastmanland/kunskapsstod/kliniska-kunskapsstod/svarlakta-sar/?selectionCode=profession_primarvar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kunskapsbanken.cancercentrum.se/sok-sida-for-kort-sv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neurosymptoms.org/sv_SE/" TargetMode="External"/><Relationship Id="rId7" Type="http://schemas.openxmlformats.org/officeDocument/2006/relationships/hyperlink" Target="https://sakrasteg.se/" TargetMode="External"/><Relationship Id="rId2" Type="http://schemas.openxmlformats.org/officeDocument/2006/relationships/hyperlink" Target="https://bodysymptoms.org/sv/" TargetMode="External"/><Relationship Id="rId1" Type="http://schemas.openxmlformats.org/officeDocument/2006/relationships/slideLayout" Target="../slideLayouts/slideLayout2.xml"/><Relationship Id="rId6" Type="http://schemas.openxmlformats.org/officeDocument/2006/relationships/hyperlink" Target="https://www.viktigtpariktigt.nu/index.php/guider" TargetMode="External"/><Relationship Id="rId5" Type="http://schemas.openxmlformats.org/officeDocument/2006/relationships/hyperlink" Target="https://svenskgastroenterologi.se/kunskap/funktionell-mag-tarmsjukdom/" TargetMode="External"/><Relationship Id="rId4" Type="http://schemas.openxmlformats.org/officeDocument/2006/relationships/hyperlink" Target="https://www.retrainpain.org/languages/swedis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F257752C-E6B5-C8F2-482B-B1621E9BD4B2}"/>
              </a:ext>
            </a:extLst>
          </p:cNvPr>
          <p:cNvSpPr>
            <a:spLocks noGrp="1"/>
          </p:cNvSpPr>
          <p:nvPr>
            <p:ph type="ctrTitle"/>
          </p:nvPr>
        </p:nvSpPr>
        <p:spPr>
          <a:xfrm>
            <a:off x="5297762" y="640080"/>
            <a:ext cx="6251110" cy="3566160"/>
          </a:xfrm>
        </p:spPr>
        <p:txBody>
          <a:bodyPr anchor="b">
            <a:normAutofit/>
          </a:bodyPr>
          <a:lstStyle/>
          <a:p>
            <a:pPr algn="l"/>
            <a:r>
              <a:rPr lang="sv-SE" sz="5400" b="1"/>
              <a:t>Allmänläkardagarna </a:t>
            </a:r>
            <a:br>
              <a:rPr lang="sv-SE" sz="5400" b="1"/>
            </a:br>
            <a:r>
              <a:rPr lang="sv-SE" sz="5400" b="1"/>
              <a:t>våren 2026</a:t>
            </a:r>
          </a:p>
        </p:txBody>
      </p:sp>
      <p:pic>
        <p:nvPicPr>
          <p:cNvPr id="3" name="Bildobjekt 2">
            <a:extLst>
              <a:ext uri="{FF2B5EF4-FFF2-40B4-BE49-F238E27FC236}">
                <a16:creationId xmlns:a16="http://schemas.microsoft.com/office/drawing/2014/main" id="{F16A41E3-2AAE-FC91-DB8C-3146CCD3C20B}"/>
              </a:ext>
            </a:extLst>
          </p:cNvPr>
          <p:cNvPicPr>
            <a:picLocks noChangeAspect="1"/>
          </p:cNvPicPr>
          <p:nvPr/>
        </p:nvPicPr>
        <p:blipFill>
          <a:blip r:embed="rId2"/>
          <a:srcRect l="3018" r="6433"/>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58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ubrik 4">
            <a:extLst>
              <a:ext uri="{FF2B5EF4-FFF2-40B4-BE49-F238E27FC236}">
                <a16:creationId xmlns:a16="http://schemas.microsoft.com/office/drawing/2014/main" id="{7C5B059C-D0AB-7EB1-3640-8DAE8BF8175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dirty="0"/>
              <a:t>Svårläkta sår</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tshållare för text 5">
            <a:extLst>
              <a:ext uri="{FF2B5EF4-FFF2-40B4-BE49-F238E27FC236}">
                <a16:creationId xmlns:a16="http://schemas.microsoft.com/office/drawing/2014/main" id="{6341F94E-FEC7-18ED-0483-AEF1197D9ABC}"/>
              </a:ext>
            </a:extLst>
          </p:cNvPr>
          <p:cNvSpPr>
            <a:spLocks noGrp="1"/>
          </p:cNvSpPr>
          <p:nvPr>
            <p:ph type="body" sz="half" idx="2"/>
          </p:nvPr>
        </p:nvSpPr>
        <p:spPr>
          <a:xfrm>
            <a:off x="640080" y="2872899"/>
            <a:ext cx="4243589" cy="3320668"/>
          </a:xfrm>
        </p:spPr>
        <p:txBody>
          <a:bodyPr vert="horz" lIns="91440" tIns="45720" rIns="91440" bIns="45720" rtlCol="0">
            <a:normAutofit fontScale="92500" lnSpcReduction="20000"/>
          </a:bodyPr>
          <a:lstStyle/>
          <a:p>
            <a:pPr marL="285750" indent="-228600">
              <a:buFont typeface="Arial" panose="020B0604020202020204" pitchFamily="34" charset="0"/>
              <a:buChar char="•"/>
            </a:pPr>
            <a:r>
              <a:rPr lang="en-US" sz="2800" dirty="0"/>
              <a:t>Nytt projekt med </a:t>
            </a:r>
            <a:r>
              <a:rPr lang="en-US" sz="2800" dirty="0" err="1"/>
              <a:t>digitalt</a:t>
            </a:r>
            <a:r>
              <a:rPr lang="en-US" sz="2800" dirty="0"/>
              <a:t> </a:t>
            </a:r>
            <a:r>
              <a:rPr lang="en-US" sz="2800" dirty="0" err="1"/>
              <a:t>sårcentrum</a:t>
            </a:r>
            <a:r>
              <a:rPr lang="en-US" sz="2800" dirty="0"/>
              <a:t>. </a:t>
            </a:r>
          </a:p>
          <a:p>
            <a:pPr marL="285750" indent="-228600">
              <a:buFont typeface="Arial" panose="020B0604020202020204" pitchFamily="34" charset="0"/>
              <a:buChar char="•"/>
            </a:pPr>
            <a:r>
              <a:rPr lang="en-US" sz="2800" dirty="0" err="1"/>
              <a:t>Komunens</a:t>
            </a:r>
            <a:r>
              <a:rPr lang="en-US" sz="2800" dirty="0"/>
              <a:t> </a:t>
            </a:r>
            <a:r>
              <a:rPr lang="en-US" sz="2800" dirty="0" err="1"/>
              <a:t>sköterskor</a:t>
            </a:r>
            <a:r>
              <a:rPr lang="en-US" sz="2800" dirty="0"/>
              <a:t> </a:t>
            </a:r>
            <a:r>
              <a:rPr lang="en-US" sz="2800" dirty="0" err="1"/>
              <a:t>kommer</a:t>
            </a:r>
            <a:r>
              <a:rPr lang="en-US" sz="2800" dirty="0"/>
              <a:t> </a:t>
            </a:r>
            <a:r>
              <a:rPr lang="en-US" sz="2800" dirty="0" err="1"/>
              <a:t>kunna</a:t>
            </a:r>
            <a:r>
              <a:rPr lang="en-US" sz="2800" dirty="0"/>
              <a:t> ta och </a:t>
            </a:r>
            <a:r>
              <a:rPr lang="en-US" sz="2800" dirty="0" err="1"/>
              <a:t>ladda</a:t>
            </a:r>
            <a:r>
              <a:rPr lang="en-US" sz="2800" dirty="0"/>
              <a:t> </a:t>
            </a:r>
            <a:r>
              <a:rPr lang="en-US" sz="2800" dirty="0" err="1"/>
              <a:t>upp</a:t>
            </a:r>
            <a:r>
              <a:rPr lang="en-US" sz="2800" dirty="0"/>
              <a:t> </a:t>
            </a:r>
            <a:r>
              <a:rPr lang="en-US" sz="2800" dirty="0" err="1"/>
              <a:t>bilder</a:t>
            </a:r>
            <a:r>
              <a:rPr lang="en-US" sz="2800" dirty="0"/>
              <a:t> </a:t>
            </a:r>
            <a:r>
              <a:rPr lang="en-US" sz="2800" dirty="0" err="1"/>
              <a:t>i</a:t>
            </a:r>
            <a:r>
              <a:rPr lang="en-US" sz="2800" dirty="0"/>
              <a:t> Sectra</a:t>
            </a:r>
          </a:p>
          <a:p>
            <a:pPr marL="285750" indent="-228600">
              <a:buFont typeface="Arial" panose="020B0604020202020204" pitchFamily="34" charset="0"/>
              <a:buChar char="•"/>
            </a:pPr>
            <a:r>
              <a:rPr lang="en-US" sz="2800" dirty="0"/>
              <a:t>Ny </a:t>
            </a:r>
            <a:r>
              <a:rPr lang="en-US" sz="2800" dirty="0" err="1"/>
              <a:t>remissmall</a:t>
            </a:r>
            <a:endParaRPr lang="en-US" sz="2800" dirty="0"/>
          </a:p>
          <a:p>
            <a:pPr marL="285750" indent="-228600">
              <a:buFont typeface="Arial" panose="020B0604020202020204" pitchFamily="34" charset="0"/>
              <a:buChar char="•"/>
            </a:pPr>
            <a:r>
              <a:rPr lang="en-US" sz="2800" dirty="0"/>
              <a:t>Grunden till problemet?</a:t>
            </a:r>
          </a:p>
          <a:p>
            <a:pPr marL="57150"/>
            <a:r>
              <a:rPr lang="sv-SE" sz="2800" dirty="0"/>
              <a:t>Förbättringsprojekt för ST? Kanske ihop med hud?</a:t>
            </a:r>
            <a:endParaRPr lang="en-US" sz="2800" dirty="0"/>
          </a:p>
        </p:txBody>
      </p:sp>
      <p:pic>
        <p:nvPicPr>
          <p:cNvPr id="4" name="Platshållare för innehåll 3">
            <a:extLst>
              <a:ext uri="{FF2B5EF4-FFF2-40B4-BE49-F238E27FC236}">
                <a16:creationId xmlns:a16="http://schemas.microsoft.com/office/drawing/2014/main" id="{DB9CF555-BDE7-886C-4E0D-37B396ECF590}"/>
              </a:ext>
            </a:extLst>
          </p:cNvPr>
          <p:cNvPicPr>
            <a:picLocks noGrp="1" noChangeAspect="1"/>
          </p:cNvPicPr>
          <p:nvPr>
            <p:ph type="pic" idx="1"/>
          </p:nvPr>
        </p:nvPicPr>
        <p:blipFill>
          <a:blip r:embed="rId3"/>
          <a:srcRect l="43052" r="-1"/>
          <a:stretch>
            <a:fillRect/>
          </a:stretch>
        </p:blipFill>
        <p:spPr>
          <a:xfrm>
            <a:off x="6285053" y="10"/>
            <a:ext cx="590542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33090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271AAE36-E749-09E0-688C-E961D7D4D7C3}"/>
              </a:ext>
            </a:extLst>
          </p:cNvPr>
          <p:cNvPicPr>
            <a:picLocks noGrp="1" noChangeAspect="1"/>
          </p:cNvPicPr>
          <p:nvPr>
            <p:ph idx="1"/>
          </p:nvPr>
        </p:nvPicPr>
        <p:blipFill>
          <a:blip r:embed="rId2"/>
          <a:stretch>
            <a:fillRect/>
          </a:stretch>
        </p:blipFill>
        <p:spPr>
          <a:xfrm>
            <a:off x="0" y="0"/>
            <a:ext cx="10463513" cy="6858000"/>
          </a:xfrm>
          <a:prstGeom prst="rect">
            <a:avLst/>
          </a:prstGeom>
        </p:spPr>
      </p:pic>
    </p:spTree>
    <p:extLst>
      <p:ext uri="{BB962C8B-B14F-4D97-AF65-F5344CB8AC3E}">
        <p14:creationId xmlns:p14="http://schemas.microsoft.com/office/powerpoint/2010/main" val="2091450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objekt 3">
            <a:extLst>
              <a:ext uri="{FF2B5EF4-FFF2-40B4-BE49-F238E27FC236}">
                <a16:creationId xmlns:a16="http://schemas.microsoft.com/office/drawing/2014/main" id="{45B0D088-560A-72B7-1ED4-2184C49EAF1A}"/>
              </a:ext>
            </a:extLst>
          </p:cNvPr>
          <p:cNvPicPr>
            <a:picLocks noChangeAspect="1"/>
          </p:cNvPicPr>
          <p:nvPr/>
        </p:nvPicPr>
        <p:blipFill>
          <a:blip r:embed="rId3"/>
          <a:srcRect b="3846"/>
          <a:stretch>
            <a:fillRect/>
          </a:stretch>
        </p:blipFill>
        <p:spPr>
          <a:xfrm>
            <a:off x="-3047" y="10"/>
            <a:ext cx="12191999" cy="6857990"/>
          </a:xfrm>
          <a:prstGeom prst="rect">
            <a:avLst/>
          </a:prstGeom>
        </p:spPr>
      </p:pic>
      <p:sp>
        <p:nvSpPr>
          <p:cNvPr id="21" name="Rectangle 2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54DFCF98-F442-52DA-68DC-CF0C01A70E22}"/>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rPr>
              <a:t>Kunskapsstöd Svårläkta sår 1177 </a:t>
            </a:r>
            <a:r>
              <a:rPr lang="en-US" sz="5200" b="1">
                <a:solidFill>
                  <a:srgbClr val="FFFFFF"/>
                </a:solidFill>
              </a:rPr>
              <a:t>Vårdpersonal</a:t>
            </a:r>
            <a:endParaRPr lang="en-US" sz="5200" b="1" dirty="0">
              <a:solidFill>
                <a:srgbClr val="FFFFFF"/>
              </a:solidFill>
            </a:endParaRPr>
          </a:p>
        </p:txBody>
      </p:sp>
      <p:sp>
        <p:nvSpPr>
          <p:cNvPr id="3" name="Platshållare för innehåll 2">
            <a:extLst>
              <a:ext uri="{FF2B5EF4-FFF2-40B4-BE49-F238E27FC236}">
                <a16:creationId xmlns:a16="http://schemas.microsoft.com/office/drawing/2014/main" id="{6E6108A6-7748-C377-EC33-412C85836588}"/>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b="1" dirty="0" err="1">
                <a:solidFill>
                  <a:srgbClr val="FFFFFF"/>
                </a:solidFill>
                <a:hlinkClick r:id="rId4"/>
              </a:rPr>
              <a:t>Svårläkta</a:t>
            </a:r>
            <a:r>
              <a:rPr lang="en-US" sz="2400" b="1" dirty="0">
                <a:solidFill>
                  <a:srgbClr val="FFFFFF"/>
                </a:solidFill>
                <a:hlinkClick r:id="rId4"/>
              </a:rPr>
              <a:t> </a:t>
            </a:r>
            <a:r>
              <a:rPr lang="en-US" sz="2400" b="1" dirty="0" err="1">
                <a:solidFill>
                  <a:srgbClr val="FFFFFF"/>
                </a:solidFill>
                <a:hlinkClick r:id="rId4"/>
              </a:rPr>
              <a:t>sår</a:t>
            </a:r>
            <a:r>
              <a:rPr lang="en-US" sz="2400" b="1" dirty="0">
                <a:solidFill>
                  <a:srgbClr val="FFFFFF"/>
                </a:solidFill>
                <a:hlinkClick r:id="rId4"/>
              </a:rPr>
              <a:t> - 1177 för </a:t>
            </a:r>
            <a:r>
              <a:rPr lang="en-US" sz="2400" b="1" dirty="0" err="1">
                <a:solidFill>
                  <a:srgbClr val="FFFFFF"/>
                </a:solidFill>
                <a:hlinkClick r:id="rId4"/>
              </a:rPr>
              <a:t>vårdpersonal</a:t>
            </a:r>
            <a:endParaRPr lang="en-US" sz="2400" b="1" dirty="0">
              <a:solidFill>
                <a:srgbClr val="FFFFFF"/>
              </a:solidFill>
            </a:endParaRPr>
          </a:p>
        </p:txBody>
      </p:sp>
    </p:spTree>
    <p:extLst>
      <p:ext uri="{BB962C8B-B14F-4D97-AF65-F5344CB8AC3E}">
        <p14:creationId xmlns:p14="http://schemas.microsoft.com/office/powerpoint/2010/main" val="30090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6AFEE54B-7C74-8E53-012B-D095EFCECFA2}"/>
              </a:ext>
            </a:extLst>
          </p:cNvPr>
          <p:cNvSpPr>
            <a:spLocks noGrp="1"/>
          </p:cNvSpPr>
          <p:nvPr>
            <p:ph type="title"/>
          </p:nvPr>
        </p:nvSpPr>
        <p:spPr>
          <a:xfrm>
            <a:off x="630936" y="639520"/>
            <a:ext cx="3429000" cy="1719072"/>
          </a:xfrm>
        </p:spPr>
        <p:txBody>
          <a:bodyPr anchor="b">
            <a:normAutofit/>
          </a:bodyPr>
          <a:lstStyle/>
          <a:p>
            <a:r>
              <a:rPr lang="sv-SE" sz="5400" dirty="0"/>
              <a:t>PEth och körkort</a:t>
            </a:r>
          </a:p>
        </p:txBody>
      </p:sp>
      <p:sp>
        <p:nvSpPr>
          <p:cNvPr id="2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FA5EB95B-E3CB-8BB1-4C89-CB3E5C2C1981}"/>
              </a:ext>
            </a:extLst>
          </p:cNvPr>
          <p:cNvSpPr>
            <a:spLocks noGrp="1"/>
          </p:cNvSpPr>
          <p:nvPr>
            <p:ph idx="1"/>
          </p:nvPr>
        </p:nvSpPr>
        <p:spPr>
          <a:xfrm>
            <a:off x="630935" y="2807208"/>
            <a:ext cx="6096435" cy="3410712"/>
          </a:xfrm>
        </p:spPr>
        <p:txBody>
          <a:bodyPr anchor="t">
            <a:normAutofit fontScale="92500" lnSpcReduction="10000"/>
          </a:bodyPr>
          <a:lstStyle/>
          <a:p>
            <a:r>
              <a:rPr lang="sv-SE" sz="2200" dirty="0"/>
              <a:t>Svensk trafikmedicinsk förenings senaste ”Rundbrev”</a:t>
            </a:r>
          </a:p>
          <a:p>
            <a:r>
              <a:rPr lang="sv-SE" sz="2400" dirty="0"/>
              <a:t>”</a:t>
            </a:r>
            <a:r>
              <a:rPr lang="sv-SE" sz="2400" dirty="0" err="1"/>
              <a:t>Take</a:t>
            </a:r>
            <a:r>
              <a:rPr lang="sv-SE" sz="2400" dirty="0"/>
              <a:t> </a:t>
            </a:r>
            <a:r>
              <a:rPr lang="sv-SE" sz="2400" dirty="0" err="1"/>
              <a:t>home</a:t>
            </a:r>
            <a:r>
              <a:rPr lang="sv-SE" sz="2400" dirty="0"/>
              <a:t> </a:t>
            </a:r>
            <a:r>
              <a:rPr lang="sv-SE" sz="2400" dirty="0" err="1"/>
              <a:t>message</a:t>
            </a:r>
            <a:r>
              <a:rPr lang="sv-SE" sz="2400" dirty="0"/>
              <a:t>”: </a:t>
            </a:r>
          </a:p>
          <a:p>
            <a:r>
              <a:rPr lang="sv-SE" sz="2400" dirty="0"/>
              <a:t>1. PEth är fortsatt det bästa provet </a:t>
            </a:r>
          </a:p>
          <a:p>
            <a:r>
              <a:rPr lang="sv-SE" sz="2400" dirty="0"/>
              <a:t>2. Men för återkallelse av körkortsinnehav gäller nu enbart alkoholberoende </a:t>
            </a:r>
          </a:p>
          <a:p>
            <a:r>
              <a:rPr lang="sv-SE" sz="2400" dirty="0"/>
              <a:t>3. Eller utredning hos läkaren av om diagnosen finns </a:t>
            </a:r>
          </a:p>
          <a:p>
            <a:r>
              <a:rPr lang="sv-SE" sz="2400" dirty="0"/>
              <a:t>4. Eller att annan alkoholrelaterad sjukdomsdiagnos som innebär en trafiksäkerhetsrisk kan påvisas.</a:t>
            </a:r>
            <a:endParaRPr lang="sv-SE" sz="2200" dirty="0"/>
          </a:p>
        </p:txBody>
      </p:sp>
      <p:pic>
        <p:nvPicPr>
          <p:cNvPr id="4" name="Bildobjekt 3">
            <a:extLst>
              <a:ext uri="{FF2B5EF4-FFF2-40B4-BE49-F238E27FC236}">
                <a16:creationId xmlns:a16="http://schemas.microsoft.com/office/drawing/2014/main" id="{239B9FFA-E5F6-1BF9-4D4E-14639E1B426A}"/>
              </a:ext>
            </a:extLst>
          </p:cNvPr>
          <p:cNvPicPr>
            <a:picLocks noChangeAspect="1"/>
          </p:cNvPicPr>
          <p:nvPr/>
        </p:nvPicPr>
        <p:blipFill>
          <a:blip r:embed="rId3"/>
          <a:stretch>
            <a:fillRect/>
          </a:stretch>
        </p:blipFill>
        <p:spPr>
          <a:xfrm>
            <a:off x="7217228" y="2835641"/>
            <a:ext cx="4340787" cy="2897475"/>
          </a:xfrm>
          <a:prstGeom prst="rect">
            <a:avLst/>
          </a:prstGeom>
        </p:spPr>
      </p:pic>
    </p:spTree>
    <p:extLst>
      <p:ext uri="{BB962C8B-B14F-4D97-AF65-F5344CB8AC3E}">
        <p14:creationId xmlns:p14="http://schemas.microsoft.com/office/powerpoint/2010/main" val="3593812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a:extLst>
              <a:ext uri="{FF2B5EF4-FFF2-40B4-BE49-F238E27FC236}">
                <a16:creationId xmlns:a16="http://schemas.microsoft.com/office/drawing/2014/main" id="{CF48FDB7-E2C8-DC6D-3CF5-D934DD86D2E9}"/>
              </a:ext>
            </a:extLst>
          </p:cNvPr>
          <p:cNvPicPr>
            <a:picLocks noChangeAspect="1"/>
          </p:cNvPicPr>
          <p:nvPr/>
        </p:nvPicPr>
        <p:blipFill>
          <a:blip r:embed="rId3">
            <a:extLst>
              <a:ext uri="{28A0092B-C50C-407E-A947-70E740481C1C}">
                <a14:useLocalDpi xmlns:a14="http://schemas.microsoft.com/office/drawing/2010/main" val="0"/>
              </a:ext>
            </a:extLst>
          </a:blip>
          <a:srcRect l="14092" r="6596"/>
          <a:stretch>
            <a:fill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B2ACCCB7-9D26-FE88-2D08-9225DBD6AD32}"/>
              </a:ext>
            </a:extLst>
          </p:cNvPr>
          <p:cNvSpPr>
            <a:spLocks noGrp="1"/>
          </p:cNvSpPr>
          <p:nvPr>
            <p:ph type="title"/>
          </p:nvPr>
        </p:nvSpPr>
        <p:spPr>
          <a:xfrm>
            <a:off x="5996540" y="365125"/>
            <a:ext cx="5357260" cy="934286"/>
          </a:xfrm>
        </p:spPr>
        <p:txBody>
          <a:bodyPr>
            <a:normAutofit/>
          </a:bodyPr>
          <a:lstStyle/>
          <a:p>
            <a:r>
              <a:rPr lang="sv-SE" sz="2800" b="1" dirty="0"/>
              <a:t>Vad gäller sedan januari 2026 för körkortsinnehav?</a:t>
            </a:r>
          </a:p>
        </p:txBody>
      </p:sp>
      <p:sp>
        <p:nvSpPr>
          <p:cNvPr id="3" name="Platshållare för innehåll 2">
            <a:extLst>
              <a:ext uri="{FF2B5EF4-FFF2-40B4-BE49-F238E27FC236}">
                <a16:creationId xmlns:a16="http://schemas.microsoft.com/office/drawing/2014/main" id="{5ECAED41-474C-43CC-BA9F-C0B80C3AB3EE}"/>
              </a:ext>
            </a:extLst>
          </p:cNvPr>
          <p:cNvSpPr>
            <a:spLocks noGrp="1"/>
          </p:cNvSpPr>
          <p:nvPr>
            <p:ph idx="1"/>
          </p:nvPr>
        </p:nvSpPr>
        <p:spPr>
          <a:xfrm>
            <a:off x="5870265" y="1520792"/>
            <a:ext cx="6199815" cy="4610500"/>
          </a:xfrm>
        </p:spPr>
        <p:txBody>
          <a:bodyPr>
            <a:normAutofit/>
          </a:bodyPr>
          <a:lstStyle/>
          <a:p>
            <a:r>
              <a:rPr lang="sv-SE" sz="2000" dirty="0"/>
              <a:t>Enligt Transportstyrelsens medicinska föreskrifter är som tidigare att diagnos innebär olämplighet men att detta nu gäller enbart för diagnosen Alkoholberoende (ICD 10). Inte längre för Skadligt bruk (ICD 10) eller Missbruk (DSM IV) eller Substansbrukssyndrom (DSM 5)</a:t>
            </a:r>
          </a:p>
          <a:p>
            <a:pPr marL="0" indent="0">
              <a:buNone/>
            </a:pPr>
            <a:r>
              <a:rPr lang="sv-SE" sz="2000" dirty="0"/>
              <a:t> Alkoholberoende är alltså hinder för körkortsinnehav om man inte tillräckligt länge kan styrka nykterhet och prognosen för fortsatt nykterhet är god. Nykterhet definieras nu, som tidigare, som ”normala prover” där proverna CDT och GT är obligatoriska men där föreskriften som ett Allmänt råd fortsatt anger ASAT, ALAT, MCV och PEth som ”alkoholmarkörer som kan vara av värde för bedömningen”.</a:t>
            </a:r>
            <a:endParaRPr lang="sv-SE" sz="1900" dirty="0"/>
          </a:p>
        </p:txBody>
      </p:sp>
    </p:spTree>
    <p:extLst>
      <p:ext uri="{BB962C8B-B14F-4D97-AF65-F5344CB8AC3E}">
        <p14:creationId xmlns:p14="http://schemas.microsoft.com/office/powerpoint/2010/main" val="1069651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2FC5A-CF4F-D8DD-4F8F-479AB49F3AF2}"/>
              </a:ext>
            </a:extLst>
          </p:cNvPr>
          <p:cNvSpPr>
            <a:spLocks noGrp="1"/>
          </p:cNvSpPr>
          <p:nvPr>
            <p:ph type="title"/>
          </p:nvPr>
        </p:nvSpPr>
        <p:spPr/>
        <p:txBody>
          <a:bodyPr/>
          <a:lstStyle/>
          <a:p>
            <a:endParaRPr lang="sv-SE"/>
          </a:p>
        </p:txBody>
      </p:sp>
      <p:pic>
        <p:nvPicPr>
          <p:cNvPr id="5" name="Platshållare för innehåll 4">
            <a:extLst>
              <a:ext uri="{FF2B5EF4-FFF2-40B4-BE49-F238E27FC236}">
                <a16:creationId xmlns:a16="http://schemas.microsoft.com/office/drawing/2014/main" id="{DBCEA35A-89D2-6C7B-2703-2829C1D3AE1B}"/>
              </a:ext>
            </a:extLst>
          </p:cNvPr>
          <p:cNvPicPr>
            <a:picLocks noGrp="1" noChangeAspect="1"/>
          </p:cNvPicPr>
          <p:nvPr>
            <p:ph idx="1"/>
          </p:nvPr>
        </p:nvPicPr>
        <p:blipFill>
          <a:blip r:embed="rId3"/>
          <a:stretch>
            <a:fillRect/>
          </a:stretch>
        </p:blipFill>
        <p:spPr>
          <a:xfrm>
            <a:off x="481857" y="365125"/>
            <a:ext cx="10871943" cy="3332920"/>
          </a:xfrm>
          <a:prstGeom prst="rect">
            <a:avLst/>
          </a:prstGeom>
        </p:spPr>
      </p:pic>
      <p:sp>
        <p:nvSpPr>
          <p:cNvPr id="6" name="textruta 5">
            <a:extLst>
              <a:ext uri="{FF2B5EF4-FFF2-40B4-BE49-F238E27FC236}">
                <a16:creationId xmlns:a16="http://schemas.microsoft.com/office/drawing/2014/main" id="{4DEEB61B-2D9F-C3AA-96A1-CB8BEBD8512E}"/>
              </a:ext>
            </a:extLst>
          </p:cNvPr>
          <p:cNvSpPr txBox="1"/>
          <p:nvPr/>
        </p:nvSpPr>
        <p:spPr>
          <a:xfrm>
            <a:off x="1473843" y="4826114"/>
            <a:ext cx="10632311" cy="1200329"/>
          </a:xfrm>
          <a:prstGeom prst="rect">
            <a:avLst/>
          </a:prstGeom>
          <a:noFill/>
        </p:spPr>
        <p:txBody>
          <a:bodyPr wrap="square" rtlCol="0">
            <a:spAutoFit/>
          </a:bodyPr>
          <a:lstStyle/>
          <a:p>
            <a:r>
              <a:rPr lang="sv-SE" sz="3600" dirty="0"/>
              <a:t>Ska fungera nu även för externa vårdgivare/privata vårdcentraler!</a:t>
            </a:r>
          </a:p>
        </p:txBody>
      </p:sp>
    </p:spTree>
    <p:extLst>
      <p:ext uri="{BB962C8B-B14F-4D97-AF65-F5344CB8AC3E}">
        <p14:creationId xmlns:p14="http://schemas.microsoft.com/office/powerpoint/2010/main" val="1398921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5EDD93-6BAE-7BEC-1C27-7B83BB0CB360}"/>
              </a:ext>
            </a:extLst>
          </p:cNvPr>
          <p:cNvSpPr>
            <a:spLocks noGrp="1"/>
          </p:cNvSpPr>
          <p:nvPr>
            <p:ph type="title"/>
          </p:nvPr>
        </p:nvSpPr>
        <p:spPr>
          <a:xfrm>
            <a:off x="486137" y="340761"/>
            <a:ext cx="5864711" cy="653447"/>
          </a:xfrm>
        </p:spPr>
        <p:txBody>
          <a:bodyPr>
            <a:normAutofit fontScale="90000"/>
          </a:bodyPr>
          <a:lstStyle/>
          <a:p>
            <a:br>
              <a:rPr lang="sv-SE" sz="4000" b="1" dirty="0">
                <a:latin typeface="+mn-lt"/>
              </a:rPr>
            </a:br>
            <a:r>
              <a:rPr lang="sv-SE" sz="4000" b="1" dirty="0">
                <a:latin typeface="+mn-lt"/>
              </a:rPr>
              <a:t>Ny sökfunktion för SVF</a:t>
            </a:r>
          </a:p>
        </p:txBody>
      </p:sp>
      <p:sp>
        <p:nvSpPr>
          <p:cNvPr id="3" name="Platshållare för innehåll 2">
            <a:extLst>
              <a:ext uri="{FF2B5EF4-FFF2-40B4-BE49-F238E27FC236}">
                <a16:creationId xmlns:a16="http://schemas.microsoft.com/office/drawing/2014/main" id="{930862B4-3765-8A64-25E7-3E07AADEE443}"/>
              </a:ext>
            </a:extLst>
          </p:cNvPr>
          <p:cNvSpPr>
            <a:spLocks noGrp="1"/>
          </p:cNvSpPr>
          <p:nvPr>
            <p:ph idx="1"/>
          </p:nvPr>
        </p:nvSpPr>
        <p:spPr>
          <a:xfrm>
            <a:off x="838200" y="1825625"/>
            <a:ext cx="10515600" cy="4667250"/>
          </a:xfrm>
        </p:spPr>
        <p:txBody>
          <a:bodyPr>
            <a:normAutofit/>
          </a:bodyPr>
          <a:lstStyle/>
          <a:p>
            <a:pPr marL="0" indent="0">
              <a:buNone/>
            </a:pPr>
            <a:endParaRPr lang="sv-SE" sz="2000" dirty="0"/>
          </a:p>
          <a:p>
            <a:pPr marL="0" indent="0">
              <a:buNone/>
            </a:pPr>
            <a:endParaRPr lang="sv-SE" sz="2000" dirty="0"/>
          </a:p>
          <a:p>
            <a:pPr marL="0" indent="0">
              <a:buNone/>
            </a:pPr>
            <a:endParaRPr lang="sv-SE" sz="2000" dirty="0"/>
          </a:p>
          <a:p>
            <a:endParaRPr lang="sv-SE" sz="2000" dirty="0"/>
          </a:p>
          <a:p>
            <a:endParaRPr lang="sv-SE" sz="2000" dirty="0"/>
          </a:p>
          <a:p>
            <a:endParaRPr lang="sv-SE" sz="2000" dirty="0"/>
          </a:p>
        </p:txBody>
      </p:sp>
      <p:sp>
        <p:nvSpPr>
          <p:cNvPr id="9" name="textruta 8">
            <a:extLst>
              <a:ext uri="{FF2B5EF4-FFF2-40B4-BE49-F238E27FC236}">
                <a16:creationId xmlns:a16="http://schemas.microsoft.com/office/drawing/2014/main" id="{22672C1B-7C7C-5366-28BD-2E071FC67364}"/>
              </a:ext>
            </a:extLst>
          </p:cNvPr>
          <p:cNvSpPr txBox="1"/>
          <p:nvPr/>
        </p:nvSpPr>
        <p:spPr>
          <a:xfrm>
            <a:off x="486137" y="1410355"/>
            <a:ext cx="11098951" cy="4339650"/>
          </a:xfrm>
          <a:prstGeom prst="rect">
            <a:avLst/>
          </a:prstGeom>
          <a:noFill/>
        </p:spPr>
        <p:txBody>
          <a:bodyPr wrap="square">
            <a:spAutoFit/>
          </a:bodyPr>
          <a:lstStyle/>
          <a:p>
            <a:endParaRPr lang="sv-SE" dirty="0"/>
          </a:p>
          <a:p>
            <a:r>
              <a:rPr lang="sv-SE" sz="2400" dirty="0"/>
              <a:t>Regionala cancercentrum i samverkan</a:t>
            </a:r>
          </a:p>
          <a:p>
            <a:r>
              <a:rPr lang="sv-SE" sz="2400" dirty="0">
                <a:hlinkClick r:id="rId3"/>
              </a:rPr>
              <a:t>Cancersymtom i SVF</a:t>
            </a:r>
            <a:endParaRPr lang="sv-SE" sz="2400" dirty="0"/>
          </a:p>
          <a:p>
            <a:r>
              <a:rPr lang="sv-SE" sz="2400" dirty="0"/>
              <a:t>Den nya funktionen i Kunskapsbanken gör det möjligt att:</a:t>
            </a:r>
          </a:p>
          <a:p>
            <a:endParaRPr lang="sv-SE" sz="2400" dirty="0"/>
          </a:p>
          <a:p>
            <a:r>
              <a:rPr lang="sv-SE" sz="2400" dirty="0"/>
              <a:t>• söka på ett eller flera symtom samtidigt</a:t>
            </a:r>
          </a:p>
          <a:p>
            <a:r>
              <a:rPr lang="sv-SE" sz="2400" dirty="0"/>
              <a:t>• se alla SVF där symtomen förekommer, även vid misstanke och inte bara vid välgrundad misstanke</a:t>
            </a:r>
          </a:p>
          <a:p>
            <a:r>
              <a:rPr lang="sv-SE" sz="2400" dirty="0"/>
              <a:t>• filtrera på kategorier som exempelvis knöl, blödning eller labbsvar</a:t>
            </a:r>
          </a:p>
          <a:p>
            <a:r>
              <a:rPr lang="sv-SE" sz="2400" dirty="0"/>
              <a:t>• snabbt hitta var i texten symtomet nämns</a:t>
            </a:r>
          </a:p>
          <a:p>
            <a:r>
              <a:rPr lang="sv-SE" sz="2400" dirty="0"/>
              <a:t>• sökfunktionen ersätter den nu borttagna sidan Alarmsymtom</a:t>
            </a:r>
          </a:p>
          <a:p>
            <a:endParaRPr lang="sv-SE" dirty="0"/>
          </a:p>
        </p:txBody>
      </p:sp>
      <p:pic>
        <p:nvPicPr>
          <p:cNvPr id="15" name="Bildobjekt 14">
            <a:extLst>
              <a:ext uri="{FF2B5EF4-FFF2-40B4-BE49-F238E27FC236}">
                <a16:creationId xmlns:a16="http://schemas.microsoft.com/office/drawing/2014/main" id="{DF9BEA36-833B-5EF0-2F47-F4F23E649C24}"/>
              </a:ext>
            </a:extLst>
          </p:cNvPr>
          <p:cNvPicPr>
            <a:picLocks noChangeAspect="1"/>
          </p:cNvPicPr>
          <p:nvPr/>
        </p:nvPicPr>
        <p:blipFill>
          <a:blip r:embed="rId4"/>
          <a:stretch>
            <a:fillRect/>
          </a:stretch>
        </p:blipFill>
        <p:spPr>
          <a:xfrm>
            <a:off x="7656352" y="535532"/>
            <a:ext cx="3152775" cy="1333500"/>
          </a:xfrm>
          <a:prstGeom prst="rect">
            <a:avLst/>
          </a:prstGeom>
        </p:spPr>
      </p:pic>
    </p:spTree>
    <p:extLst>
      <p:ext uri="{BB962C8B-B14F-4D97-AF65-F5344CB8AC3E}">
        <p14:creationId xmlns:p14="http://schemas.microsoft.com/office/powerpoint/2010/main" val="528880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a:extLst>
              <a:ext uri="{FF2B5EF4-FFF2-40B4-BE49-F238E27FC236}">
                <a16:creationId xmlns:a16="http://schemas.microsoft.com/office/drawing/2014/main" id="{9D4886B1-C8AC-FD22-C6AB-7C32C9F8FC8E}"/>
              </a:ext>
            </a:extLst>
          </p:cNvPr>
          <p:cNvPicPr>
            <a:picLocks noGrp="1" noChangeAspect="1"/>
          </p:cNvPicPr>
          <p:nvPr>
            <p:ph idx="1"/>
          </p:nvPr>
        </p:nvPicPr>
        <p:blipFill>
          <a:blip r:embed="rId2"/>
          <a:srcRect r="1591" b="-1"/>
          <a:stretch>
            <a:fillRect/>
          </a:stretch>
        </p:blipFill>
        <p:spPr>
          <a:xfrm>
            <a:off x="838200" y="754148"/>
            <a:ext cx="10515600" cy="4995575"/>
          </a:xfrm>
          <a:prstGeom prst="rect">
            <a:avLst/>
          </a:prstGeom>
        </p:spPr>
      </p:pic>
      <p:cxnSp>
        <p:nvCxnSpPr>
          <p:cNvPr id="15" name="Straight Connector 14">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801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33615095-5A99-D811-D184-FA7DA50B3D98}"/>
              </a:ext>
            </a:extLst>
          </p:cNvPr>
          <p:cNvSpPr>
            <a:spLocks noGrp="1"/>
          </p:cNvSpPr>
          <p:nvPr>
            <p:ph type="title"/>
          </p:nvPr>
        </p:nvSpPr>
        <p:spPr>
          <a:xfrm>
            <a:off x="338967" y="469255"/>
            <a:ext cx="6002110" cy="850259"/>
          </a:xfrm>
        </p:spPr>
        <p:txBody>
          <a:bodyPr vert="horz" lIns="91440" tIns="45720" rIns="91440" bIns="45720" rtlCol="0">
            <a:normAutofit/>
          </a:bodyPr>
          <a:lstStyle/>
          <a:p>
            <a:pPr>
              <a:spcAft>
                <a:spcPts val="600"/>
              </a:spcAft>
            </a:pPr>
            <a:r>
              <a:rPr lang="en-US" sz="4000" b="1" dirty="0"/>
              <a:t>Genetisk utredning</a:t>
            </a:r>
          </a:p>
        </p:txBody>
      </p:sp>
      <p:sp>
        <p:nvSpPr>
          <p:cNvPr id="4" name="Platshållare för innehåll 3">
            <a:extLst>
              <a:ext uri="{FF2B5EF4-FFF2-40B4-BE49-F238E27FC236}">
                <a16:creationId xmlns:a16="http://schemas.microsoft.com/office/drawing/2014/main" id="{D5146747-58BC-FA88-10AA-385861C67A8A}"/>
              </a:ext>
            </a:extLst>
          </p:cNvPr>
          <p:cNvSpPr>
            <a:spLocks noGrp="1"/>
          </p:cNvSpPr>
          <p:nvPr>
            <p:ph idx="1"/>
          </p:nvPr>
        </p:nvSpPr>
        <p:spPr>
          <a:xfrm>
            <a:off x="338967" y="1423686"/>
            <a:ext cx="6499823" cy="5220182"/>
          </a:xfrm>
        </p:spPr>
        <p:txBody>
          <a:bodyPr vert="horz" lIns="91440" tIns="45720" rIns="91440" bIns="45720" rtlCol="0">
            <a:normAutofit/>
          </a:bodyPr>
          <a:lstStyle/>
          <a:p>
            <a:r>
              <a:rPr lang="sv-SE" sz="1800" dirty="0"/>
              <a:t>Primärvården får skicka remiss för genetisk utredning vid vissa specifika sjukdomar och om rimlig indikation föreligger. </a:t>
            </a:r>
          </a:p>
          <a:p>
            <a:r>
              <a:rPr lang="sv-SE" sz="1800" dirty="0"/>
              <a:t>Initialt kommer kostnaderna för accepterade remisser till Uppsala att hanteras via centralt konto hos Vårduppdrag. En övergripande instruktion är under framtagande. Först träffar de en genetiker i Uppsala för kartläggning/bedömning. </a:t>
            </a:r>
          </a:p>
          <a:p>
            <a:r>
              <a:rPr lang="sv-SE" sz="1800" dirty="0"/>
              <a:t>Ekonomisk uppföljning vårduppdrag betalar. Absolut inte marknadsföra ”kom och ta genetisk testning” utan enbart vid egen klinisk misstanke eller när patienten själv tar upp det. </a:t>
            </a:r>
          </a:p>
          <a:p>
            <a:r>
              <a:rPr lang="sv-SE" sz="1800" dirty="0"/>
              <a:t>Exv. IF hos vuxen där man misstänker genetisk sjukdom/syndrom, Skellefteå sjukan, aortasjukdomar med genetisk grund (vissa med EDS). </a:t>
            </a:r>
          </a:p>
          <a:p>
            <a:r>
              <a:rPr lang="sv-SE" sz="1800" dirty="0"/>
              <a:t>Patienter som är gravida är specialistmödravårdens ansvar.</a:t>
            </a:r>
          </a:p>
          <a:p>
            <a:r>
              <a:rPr lang="sv-SE" sz="1800" dirty="0"/>
              <a:t>Om man vill veta inför graviditet egenvårdsremiss till Örebro.</a:t>
            </a:r>
          </a:p>
          <a:p>
            <a:r>
              <a:rPr lang="sv-SE" sz="1800" dirty="0"/>
              <a:t> Cancer inget som ändras – remiss till ansvarig specialist klinik.</a:t>
            </a:r>
          </a:p>
          <a:p>
            <a:endParaRPr lang="en-US" sz="1400" dirty="0"/>
          </a:p>
        </p:txBody>
      </p:sp>
      <p:pic>
        <p:nvPicPr>
          <p:cNvPr id="2" name="Bildobjekt 1">
            <a:extLst>
              <a:ext uri="{FF2B5EF4-FFF2-40B4-BE49-F238E27FC236}">
                <a16:creationId xmlns:a16="http://schemas.microsoft.com/office/drawing/2014/main" id="{771535B3-D283-131B-BD28-55DDEB00BF0D}"/>
              </a:ext>
            </a:extLst>
          </p:cNvPr>
          <p:cNvPicPr>
            <a:picLocks noChangeAspect="1"/>
          </p:cNvPicPr>
          <p:nvPr/>
        </p:nvPicPr>
        <p:blipFill>
          <a:blip r:embed="rId3"/>
          <a:srcRect r="3" b="70"/>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2760680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ubrik 11">
            <a:extLst>
              <a:ext uri="{FF2B5EF4-FFF2-40B4-BE49-F238E27FC236}">
                <a16:creationId xmlns:a16="http://schemas.microsoft.com/office/drawing/2014/main" id="{5F8C139B-FD25-4286-9EEF-E5A5D5A4836B}"/>
              </a:ext>
            </a:extLst>
          </p:cNvPr>
          <p:cNvSpPr>
            <a:spLocks noGrp="1"/>
          </p:cNvSpPr>
          <p:nvPr>
            <p:ph type="title"/>
          </p:nvPr>
        </p:nvSpPr>
        <p:spPr>
          <a:xfrm>
            <a:off x="617421" y="226205"/>
            <a:ext cx="5334197" cy="1104548"/>
          </a:xfrm>
        </p:spPr>
        <p:txBody>
          <a:bodyPr anchor="ctr">
            <a:normAutofit/>
          </a:bodyPr>
          <a:lstStyle/>
          <a:p>
            <a:r>
              <a:rPr lang="sv-SE" sz="4000" b="1" dirty="0"/>
              <a:t>Ämnesförslag till hösten</a:t>
            </a:r>
          </a:p>
        </p:txBody>
      </p:sp>
      <p:sp>
        <p:nvSpPr>
          <p:cNvPr id="13" name="Platshållare för innehåll 12">
            <a:extLst>
              <a:ext uri="{FF2B5EF4-FFF2-40B4-BE49-F238E27FC236}">
                <a16:creationId xmlns:a16="http://schemas.microsoft.com/office/drawing/2014/main" id="{A932C1EF-E176-1347-85C2-8F07D841D135}"/>
              </a:ext>
            </a:extLst>
          </p:cNvPr>
          <p:cNvSpPr>
            <a:spLocks noGrp="1"/>
          </p:cNvSpPr>
          <p:nvPr>
            <p:ph idx="1"/>
          </p:nvPr>
        </p:nvSpPr>
        <p:spPr>
          <a:xfrm>
            <a:off x="664956" y="1460544"/>
            <a:ext cx="5334197" cy="3769835"/>
          </a:xfrm>
        </p:spPr>
        <p:txBody>
          <a:bodyPr anchor="ctr">
            <a:normAutofit/>
          </a:bodyPr>
          <a:lstStyle/>
          <a:p>
            <a:pPr marL="0" indent="0">
              <a:buNone/>
            </a:pPr>
            <a:endParaRPr lang="sv-SE" sz="1300" b="1" dirty="0"/>
          </a:p>
          <a:p>
            <a:pPr marL="0" indent="0">
              <a:buNone/>
            </a:pPr>
            <a:endParaRPr lang="sv-SE" sz="1300" dirty="0"/>
          </a:p>
        </p:txBody>
      </p:sp>
      <p:pic>
        <p:nvPicPr>
          <p:cNvPr id="2" name="Bildobjekt 1">
            <a:extLst>
              <a:ext uri="{FF2B5EF4-FFF2-40B4-BE49-F238E27FC236}">
                <a16:creationId xmlns:a16="http://schemas.microsoft.com/office/drawing/2014/main" id="{5B644468-0453-A3B0-7EE3-61F05FD40DCB}"/>
              </a:ext>
            </a:extLst>
          </p:cNvPr>
          <p:cNvPicPr>
            <a:picLocks noChangeAspect="1"/>
          </p:cNvPicPr>
          <p:nvPr/>
        </p:nvPicPr>
        <p:blipFill>
          <a:blip r:embed="rId3"/>
          <a:srcRect t="20806" r="1"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10" name="textruta 9">
            <a:extLst>
              <a:ext uri="{FF2B5EF4-FFF2-40B4-BE49-F238E27FC236}">
                <a16:creationId xmlns:a16="http://schemas.microsoft.com/office/drawing/2014/main" id="{AD42434E-8D8D-58DE-D039-8DB05946AB85}"/>
              </a:ext>
            </a:extLst>
          </p:cNvPr>
          <p:cNvSpPr txBox="1"/>
          <p:nvPr/>
        </p:nvSpPr>
        <p:spPr>
          <a:xfrm>
            <a:off x="-1717287" y="4170495"/>
            <a:ext cx="6094140" cy="369332"/>
          </a:xfrm>
          <a:prstGeom prst="rect">
            <a:avLst/>
          </a:prstGeom>
          <a:noFill/>
        </p:spPr>
        <p:txBody>
          <a:bodyPr wrap="square">
            <a:spAutoFit/>
          </a:bodyPr>
          <a:lstStyle/>
          <a:p>
            <a:pPr>
              <a:spcAft>
                <a:spcPts val="600"/>
              </a:spcAft>
            </a:pPr>
            <a:r>
              <a:rPr lang="sv-SE" dirty="0"/>
              <a:t> </a:t>
            </a:r>
            <a:endParaRPr lang="sv-SE"/>
          </a:p>
        </p:txBody>
      </p:sp>
      <p:sp>
        <p:nvSpPr>
          <p:cNvPr id="3" name="textruta 2">
            <a:extLst>
              <a:ext uri="{FF2B5EF4-FFF2-40B4-BE49-F238E27FC236}">
                <a16:creationId xmlns:a16="http://schemas.microsoft.com/office/drawing/2014/main" id="{4A00FB33-7D6C-58BD-37D2-1038AA89915D}"/>
              </a:ext>
            </a:extLst>
          </p:cNvPr>
          <p:cNvSpPr txBox="1"/>
          <p:nvPr/>
        </p:nvSpPr>
        <p:spPr>
          <a:xfrm>
            <a:off x="520572" y="1135781"/>
            <a:ext cx="5527893" cy="4370427"/>
          </a:xfrm>
          <a:prstGeom prst="rect">
            <a:avLst/>
          </a:prstGeom>
          <a:noFill/>
        </p:spPr>
        <p:txBody>
          <a:bodyPr wrap="square" rtlCol="0">
            <a:spAutoFit/>
          </a:bodyPr>
          <a:lstStyle/>
          <a:p>
            <a:pPr marL="285750" indent="-285750">
              <a:buFont typeface="Arial" panose="020B0604020202020204" pitchFamily="34" charset="0"/>
              <a:buChar char="•"/>
            </a:pPr>
            <a:r>
              <a:rPr lang="sv-SE" sz="2000" dirty="0"/>
              <a:t>Sårcentrum. Diagnos av sår, remisser, digitala möjligheter</a:t>
            </a:r>
          </a:p>
          <a:p>
            <a:pPr marL="285750" indent="-285750">
              <a:buFont typeface="Arial" panose="020B0604020202020204" pitchFamily="34" charset="0"/>
              <a:buChar char="•"/>
            </a:pPr>
            <a:r>
              <a:rPr lang="sv-SE" sz="2000" dirty="0"/>
              <a:t>Nya ICD uppdateringen – vad händer med utmattning och fibromyalgi diagnoserna?</a:t>
            </a:r>
          </a:p>
          <a:p>
            <a:pPr marL="285750" indent="-285750">
              <a:buFont typeface="Arial" panose="020B0604020202020204" pitchFamily="34" charset="0"/>
              <a:buChar char="•"/>
            </a:pPr>
            <a:r>
              <a:rPr lang="sv-SE" sz="2000" dirty="0"/>
              <a:t>Ätstörning hos vuxna och barn. Hur jobbar BUH? Hur ska vi hantera vuxna?</a:t>
            </a:r>
          </a:p>
          <a:p>
            <a:pPr marL="285750" indent="-285750">
              <a:buFont typeface="Arial" panose="020B0604020202020204" pitchFamily="34" charset="0"/>
              <a:buChar char="•"/>
            </a:pPr>
            <a:r>
              <a:rPr lang="sv-SE" sz="2000" dirty="0"/>
              <a:t>Axel på primärvårdsnivå – Omeir</a:t>
            </a:r>
          </a:p>
          <a:p>
            <a:pPr marL="285750" indent="-285750">
              <a:buFont typeface="Arial" panose="020B0604020202020204" pitchFamily="34" charset="0"/>
              <a:buChar char="•"/>
            </a:pPr>
            <a:r>
              <a:rPr lang="sv-SE" sz="2000" dirty="0"/>
              <a:t>Infektionsmedicin – från vanliga infektioner till </a:t>
            </a:r>
            <a:r>
              <a:rPr lang="sv-SE" sz="2000" dirty="0" err="1"/>
              <a:t>imunsupprimerade</a:t>
            </a:r>
            <a:r>
              <a:rPr lang="sv-SE" sz="2000" dirty="0"/>
              <a:t> patienter. Infektionsjourens bästa tips</a:t>
            </a:r>
          </a:p>
          <a:p>
            <a:pPr marL="285750" indent="-285750">
              <a:buFont typeface="Arial" panose="020B0604020202020204" pitchFamily="34" charset="0"/>
              <a:buChar char="•"/>
            </a:pPr>
            <a:r>
              <a:rPr lang="sv-SE" sz="2000" dirty="0"/>
              <a:t>Barnonkologi – nytt </a:t>
            </a:r>
            <a:r>
              <a:rPr lang="sv-SE" sz="2000" dirty="0" err="1"/>
              <a:t>kunskapstöd</a:t>
            </a:r>
            <a:r>
              <a:rPr lang="sv-SE" sz="2000" dirty="0"/>
              <a:t> på gång. </a:t>
            </a:r>
          </a:p>
          <a:p>
            <a:pPr marL="285750" indent="-285750">
              <a:buFont typeface="Arial" panose="020B0604020202020204" pitchFamily="34" charset="0"/>
              <a:buChar char="•"/>
            </a:pPr>
            <a:r>
              <a:rPr lang="sv-SE" sz="2000" dirty="0" err="1"/>
              <a:t>Smärtrehab</a:t>
            </a:r>
            <a:r>
              <a:rPr lang="sv-SE" sz="2000" dirty="0"/>
              <a:t>/Anna Kollberg ALK för smärta kring evidensbaserad behandling </a:t>
            </a:r>
            <a:r>
              <a:rPr lang="sv-SE" sz="2000" dirty="0" err="1"/>
              <a:t>uttrappning</a:t>
            </a:r>
            <a:r>
              <a:rPr lang="sv-SE" sz="2000" dirty="0"/>
              <a:t> mm.</a:t>
            </a:r>
          </a:p>
          <a:p>
            <a:endParaRPr lang="sv-SE" dirty="0"/>
          </a:p>
        </p:txBody>
      </p:sp>
    </p:spTree>
    <p:extLst>
      <p:ext uri="{BB962C8B-B14F-4D97-AF65-F5344CB8AC3E}">
        <p14:creationId xmlns:p14="http://schemas.microsoft.com/office/powerpoint/2010/main" val="1839208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12D6D3-60F7-197A-8947-7CACB75A235E}"/>
              </a:ext>
            </a:extLst>
          </p:cNvPr>
          <p:cNvSpPr>
            <a:spLocks noGrp="1"/>
          </p:cNvSpPr>
          <p:nvPr>
            <p:ph type="title"/>
          </p:nvPr>
        </p:nvSpPr>
        <p:spPr>
          <a:xfrm>
            <a:off x="640079" y="325369"/>
            <a:ext cx="10365377" cy="980917"/>
          </a:xfrm>
        </p:spPr>
        <p:txBody>
          <a:bodyPr anchor="b">
            <a:normAutofit/>
          </a:bodyPr>
          <a:lstStyle/>
          <a:p>
            <a:r>
              <a:rPr lang="sv-SE" sz="5400" b="1" dirty="0"/>
              <a:t>ALK poster – aktuell förteckning</a:t>
            </a:r>
          </a:p>
        </p:txBody>
      </p:sp>
      <p:sp>
        <p:nvSpPr>
          <p:cNvPr id="3" name="Platshållare för innehåll 2">
            <a:extLst>
              <a:ext uri="{FF2B5EF4-FFF2-40B4-BE49-F238E27FC236}">
                <a16:creationId xmlns:a16="http://schemas.microsoft.com/office/drawing/2014/main" id="{6ABBD78A-26BC-C04D-987E-5A75D0D8A75C}"/>
              </a:ext>
            </a:extLst>
          </p:cNvPr>
          <p:cNvSpPr>
            <a:spLocks noGrp="1"/>
          </p:cNvSpPr>
          <p:nvPr>
            <p:ph idx="1"/>
          </p:nvPr>
        </p:nvSpPr>
        <p:spPr>
          <a:xfrm>
            <a:off x="640080" y="2872899"/>
            <a:ext cx="4243589" cy="3320668"/>
          </a:xfrm>
        </p:spPr>
        <p:txBody>
          <a:bodyPr>
            <a:normAutofit/>
          </a:bodyPr>
          <a:lstStyle/>
          <a:p>
            <a:pPr marL="0" indent="0">
              <a:buNone/>
            </a:pPr>
            <a:endParaRPr lang="sv-SE" sz="4000" dirty="0"/>
          </a:p>
          <a:p>
            <a:pPr marL="0" indent="0">
              <a:buNone/>
            </a:pPr>
            <a:endParaRPr lang="sv-SE" sz="2200" dirty="0"/>
          </a:p>
        </p:txBody>
      </p:sp>
      <p:pic>
        <p:nvPicPr>
          <p:cNvPr id="8" name="Bildobjekt 7">
            <a:extLst>
              <a:ext uri="{FF2B5EF4-FFF2-40B4-BE49-F238E27FC236}">
                <a16:creationId xmlns:a16="http://schemas.microsoft.com/office/drawing/2014/main" id="{92936762-71D0-AFD0-415D-F41B0EB8DEE3}"/>
              </a:ext>
            </a:extLst>
          </p:cNvPr>
          <p:cNvPicPr>
            <a:picLocks noChangeAspect="1"/>
          </p:cNvPicPr>
          <p:nvPr/>
        </p:nvPicPr>
        <p:blipFill>
          <a:blip r:embed="rId3"/>
          <a:stretch>
            <a:fillRect/>
          </a:stretch>
        </p:blipFill>
        <p:spPr>
          <a:xfrm>
            <a:off x="640080" y="1845032"/>
            <a:ext cx="10472057" cy="4467713"/>
          </a:xfrm>
          <a:prstGeom prst="rect">
            <a:avLst/>
          </a:prstGeom>
        </p:spPr>
      </p:pic>
    </p:spTree>
    <p:extLst>
      <p:ext uri="{BB962C8B-B14F-4D97-AF65-F5344CB8AC3E}">
        <p14:creationId xmlns:p14="http://schemas.microsoft.com/office/powerpoint/2010/main" val="2304493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ubrik 4">
            <a:extLst>
              <a:ext uri="{FF2B5EF4-FFF2-40B4-BE49-F238E27FC236}">
                <a16:creationId xmlns:a16="http://schemas.microsoft.com/office/drawing/2014/main" id="{7619DAD5-E3AC-B13B-4953-2171F06B50A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sv-SE" sz="5400" dirty="0"/>
              <a:t>Ämnesförslag forts</a:t>
            </a:r>
          </a:p>
        </p:txBody>
      </p:sp>
      <p:sp>
        <p:nvSpPr>
          <p:cNvPr id="4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innehåll 1">
            <a:extLst>
              <a:ext uri="{FF2B5EF4-FFF2-40B4-BE49-F238E27FC236}">
                <a16:creationId xmlns:a16="http://schemas.microsoft.com/office/drawing/2014/main" id="{82E70A95-F139-7528-21C5-CCD7BAD5B2AD}"/>
              </a:ext>
            </a:extLst>
          </p:cNvPr>
          <p:cNvSpPr>
            <a:spLocks noGrp="1"/>
          </p:cNvSpPr>
          <p:nvPr>
            <p:ph idx="1"/>
          </p:nvPr>
        </p:nvSpPr>
        <p:spPr>
          <a:xfrm>
            <a:off x="640080" y="2872899"/>
            <a:ext cx="4243589" cy="3320668"/>
          </a:xfrm>
        </p:spPr>
        <p:txBody>
          <a:bodyPr>
            <a:normAutofit/>
          </a:bodyPr>
          <a:lstStyle/>
          <a:p>
            <a:r>
              <a:rPr lang="sv-SE" sz="1900" dirty="0"/>
              <a:t>Ventrikelsjukdomar – från funktionellt till baretts? Atrofisk gastrit? PPI?</a:t>
            </a:r>
          </a:p>
          <a:p>
            <a:r>
              <a:rPr lang="sv-SE" sz="1900" dirty="0"/>
              <a:t>Eva Sandberg allmäntandläkare, tandvård om intyg, utredningar mm. Specialisttandvården /</a:t>
            </a:r>
            <a:r>
              <a:rPr lang="sv-SE" sz="1900" dirty="0" err="1"/>
              <a:t>orofascialmedicin</a:t>
            </a:r>
            <a:r>
              <a:rPr lang="sv-SE" sz="1900" dirty="0"/>
              <a:t>. Ulrica Nilsson. </a:t>
            </a:r>
          </a:p>
          <a:p>
            <a:r>
              <a:rPr lang="sv-SE" sz="1900" dirty="0"/>
              <a:t>Egenmonitorering – erfarenheter från primärvården. </a:t>
            </a:r>
          </a:p>
          <a:p>
            <a:pPr marL="285750" indent="-285750"/>
            <a:r>
              <a:rPr lang="sv-SE" sz="1900" dirty="0"/>
              <a:t>Barnneurologi</a:t>
            </a:r>
          </a:p>
          <a:p>
            <a:pPr marL="285750" indent="-285750"/>
            <a:r>
              <a:rPr lang="sv-SE" sz="1900" dirty="0"/>
              <a:t>POTS kardiologen</a:t>
            </a:r>
          </a:p>
          <a:p>
            <a:pPr marL="0" indent="0">
              <a:buNone/>
            </a:pPr>
            <a:endParaRPr lang="sv-SE" sz="1900" dirty="0"/>
          </a:p>
          <a:p>
            <a:endParaRPr lang="sv-SE" sz="1900" dirty="0"/>
          </a:p>
        </p:txBody>
      </p:sp>
      <p:pic>
        <p:nvPicPr>
          <p:cNvPr id="3" name="Bildobjekt 2">
            <a:extLst>
              <a:ext uri="{FF2B5EF4-FFF2-40B4-BE49-F238E27FC236}">
                <a16:creationId xmlns:a16="http://schemas.microsoft.com/office/drawing/2014/main" id="{B63B5741-B3EB-D7BD-7B9F-E22CE65AB3A3}"/>
              </a:ext>
            </a:extLst>
          </p:cNvPr>
          <p:cNvPicPr>
            <a:picLocks noChangeAspect="1"/>
          </p:cNvPicPr>
          <p:nvPr/>
        </p:nvPicPr>
        <p:blipFill>
          <a:blip r:embed="rId3"/>
          <a:srcRect l="27429" r="15399"/>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Platshållare för text 6">
            <a:extLst>
              <a:ext uri="{FF2B5EF4-FFF2-40B4-BE49-F238E27FC236}">
                <a16:creationId xmlns:a16="http://schemas.microsoft.com/office/drawing/2014/main" id="{7D1CB6D8-51B9-F2FB-BD18-5F5D574BC878}"/>
              </a:ext>
            </a:extLst>
          </p:cNvPr>
          <p:cNvSpPr>
            <a:spLocks noGrp="1"/>
          </p:cNvSpPr>
          <p:nvPr/>
        </p:nvSpPr>
        <p:spPr>
          <a:xfrm>
            <a:off x="299427" y="1155750"/>
            <a:ext cx="11593146" cy="4546499"/>
          </a:xfrm>
          <a:prstGeom prst="rect">
            <a:avLst/>
          </a:prstGeom>
        </p:spPr>
        <p:txBody>
          <a:bodyPr vert="horz" lIns="0" tIns="0" rIns="0" bIns="0" rtlCol="0">
            <a:noAutofit/>
          </a:bodyPr>
          <a:lstStyle>
            <a:lvl1pPr marL="209572" indent="-209572">
              <a:lnSpc>
                <a:spcPct val="84000"/>
              </a:lnSpc>
              <a:spcAft>
                <a:spcPts val="1395"/>
              </a:spcAft>
              <a:buSzPct val="100000"/>
              <a:buFontTx/>
              <a:buBlip>
                <a:blip r:embed="rId4"/>
              </a:buBlip>
              <a:tabLst/>
              <a:defRPr lang="sv-SE" sz="2577" spc="-67" baseline="0" dirty="0">
                <a:latin typeface="+mn-lt"/>
                <a:ea typeface="+mn-ea"/>
                <a:cs typeface="+mn-cs"/>
              </a:defRPr>
            </a:lvl1pPr>
            <a:lvl2pPr marL="458438" indent="-196474">
              <a:lnSpc>
                <a:spcPct val="84000"/>
              </a:lnSpc>
              <a:spcAft>
                <a:spcPts val="1455"/>
              </a:spcAft>
              <a:buFontTx/>
              <a:buBlip>
                <a:blip r:embed="rId4"/>
              </a:buBlip>
              <a:defRPr lang="sv-SE" sz="2335" spc="-67" baseline="0" dirty="0">
                <a:latin typeface="+mn-lt"/>
                <a:ea typeface="+mn-ea"/>
                <a:cs typeface="+mn-cs"/>
              </a:defRPr>
            </a:lvl2pPr>
            <a:lvl3pPr marL="676742" indent="-174643">
              <a:lnSpc>
                <a:spcPct val="84000"/>
              </a:lnSpc>
              <a:spcAft>
                <a:spcPts val="1516"/>
              </a:spcAft>
              <a:buFontTx/>
              <a:buBlip>
                <a:blip r:embed="rId4"/>
              </a:buBlip>
              <a:defRPr lang="sv-SE" sz="2062" spc="-67" baseline="0" dirty="0">
                <a:latin typeface="+mn-lt"/>
                <a:ea typeface="+mn-ea"/>
                <a:cs typeface="+mn-cs"/>
              </a:defRPr>
            </a:lvl3pPr>
            <a:lvl4pPr marL="884131" indent="-157179">
              <a:lnSpc>
                <a:spcPct val="84000"/>
              </a:lnSpc>
              <a:spcAft>
                <a:spcPts val="1577"/>
              </a:spcAft>
              <a:buFontTx/>
              <a:buBlip>
                <a:blip r:embed="rId4"/>
              </a:buBlip>
              <a:defRPr lang="sv-SE" sz="1819" spc="-67" baseline="0" dirty="0">
                <a:latin typeface="+mn-lt"/>
                <a:ea typeface="+mn-ea"/>
                <a:cs typeface="+mn-cs"/>
              </a:defRPr>
            </a:lvl4pPr>
            <a:lvl5pPr marL="1069690" indent="-152813">
              <a:lnSpc>
                <a:spcPct val="86000"/>
              </a:lnSpc>
              <a:spcAft>
                <a:spcPts val="910"/>
              </a:spcAft>
              <a:buFontTx/>
              <a:buBlip>
                <a:blip r:embed="rId4"/>
              </a:buBlip>
              <a:defRPr lang="sv-SE" sz="1698" spc="-67" baseline="0" dirty="0">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indent="0">
              <a:buNone/>
            </a:pPr>
            <a:endParaRPr lang="sv-SE" dirty="0"/>
          </a:p>
        </p:txBody>
      </p:sp>
    </p:spTree>
    <p:extLst>
      <p:ext uri="{BB962C8B-B14F-4D97-AF65-F5344CB8AC3E}">
        <p14:creationId xmlns:p14="http://schemas.microsoft.com/office/powerpoint/2010/main" val="85295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objekt 3">
            <a:extLst>
              <a:ext uri="{FF2B5EF4-FFF2-40B4-BE49-F238E27FC236}">
                <a16:creationId xmlns:a16="http://schemas.microsoft.com/office/drawing/2014/main" id="{9187ACE1-D6AF-CF39-16A0-33C47A2BE068}"/>
              </a:ext>
            </a:extLst>
          </p:cNvPr>
          <p:cNvPicPr>
            <a:picLocks noChangeAspect="1"/>
          </p:cNvPicPr>
          <p:nvPr/>
        </p:nvPicPr>
        <p:blipFill>
          <a:blip r:embed="rId3"/>
          <a:srcRect r="20689"/>
          <a:stretch>
            <a:fillRect/>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tshållare för innehåll 2">
            <a:extLst>
              <a:ext uri="{FF2B5EF4-FFF2-40B4-BE49-F238E27FC236}">
                <a16:creationId xmlns:a16="http://schemas.microsoft.com/office/drawing/2014/main" id="{007A814E-CB13-276C-0566-370F650D9448}"/>
              </a:ext>
            </a:extLst>
          </p:cNvPr>
          <p:cNvSpPr>
            <a:spLocks noGrp="1"/>
          </p:cNvSpPr>
          <p:nvPr>
            <p:ph idx="1"/>
          </p:nvPr>
        </p:nvSpPr>
        <p:spPr>
          <a:xfrm>
            <a:off x="6285054" y="162046"/>
            <a:ext cx="5068746" cy="6014917"/>
          </a:xfrm>
        </p:spPr>
        <p:txBody>
          <a:bodyPr>
            <a:normAutofit lnSpcReduction="10000"/>
          </a:bodyPr>
          <a:lstStyle/>
          <a:p>
            <a:pPr marL="0" indent="0">
              <a:buNone/>
            </a:pPr>
            <a:endParaRPr lang="sv-SE" sz="2000" b="1" dirty="0"/>
          </a:p>
          <a:p>
            <a:pPr marL="0" indent="0">
              <a:spcAft>
                <a:spcPts val="600"/>
              </a:spcAft>
              <a:buNone/>
            </a:pPr>
            <a:r>
              <a:rPr lang="sv-SE" sz="2000" b="1" dirty="0"/>
              <a:t>Asylsökande: Rätt till både vård som kan anstå och vård som inte kan anstå. Behandlas som Västmanlänning</a:t>
            </a:r>
          </a:p>
          <a:p>
            <a:pPr marL="0" indent="0">
              <a:buNone/>
            </a:pPr>
            <a:r>
              <a:rPr lang="sv-SE" sz="2000" b="1" dirty="0"/>
              <a:t>Att öka medvetenhet om vad vården faktiskt kostar:</a:t>
            </a:r>
          </a:p>
          <a:p>
            <a:pPr marL="0" indent="0">
              <a:buNone/>
            </a:pPr>
            <a:r>
              <a:rPr lang="sv-SE" sz="2000" b="1" dirty="0" err="1"/>
              <a:t>Exv</a:t>
            </a:r>
            <a:r>
              <a:rPr lang="sv-SE" sz="2000" b="1" dirty="0"/>
              <a:t> läkarbesök i primärvården ca 2 600kr, hos en specialist i </a:t>
            </a:r>
            <a:r>
              <a:rPr lang="sv-SE" sz="2000" b="1" dirty="0" err="1"/>
              <a:t>somatiken</a:t>
            </a:r>
            <a:r>
              <a:rPr lang="sv-SE" sz="2000" b="1" dirty="0"/>
              <a:t> ca 5 000kr och hos en psykiatriker 11 100kr. </a:t>
            </a:r>
          </a:p>
          <a:p>
            <a:pPr marL="0" indent="0">
              <a:buNone/>
            </a:pPr>
            <a:r>
              <a:rPr lang="sv-SE" sz="2000" b="1" dirty="0"/>
              <a:t>Detta är kostnader som patient ska betala om de klassas som turist alternativt om </a:t>
            </a:r>
            <a:r>
              <a:rPr lang="sv-SE" sz="2000" b="1" dirty="0" err="1"/>
              <a:t>pat</a:t>
            </a:r>
            <a:r>
              <a:rPr lang="sv-SE" sz="2000" b="1" dirty="0"/>
              <a:t> har ett EU kort så fakturerar vi hemlandet ( via försäkringskassan ) </a:t>
            </a:r>
          </a:p>
          <a:p>
            <a:pPr marL="0" indent="0">
              <a:buNone/>
            </a:pPr>
            <a:endParaRPr lang="sv-SE" sz="2000" b="1" dirty="0"/>
          </a:p>
          <a:p>
            <a:pPr marL="0" indent="0">
              <a:buNone/>
            </a:pPr>
            <a:r>
              <a:rPr lang="sv-SE" sz="2000" b="1" dirty="0"/>
              <a:t>Det är inte läkarens uppgift att inhämta handlingarna - det ska den som bokar göra men läkaren ska vara medveten om kostnaden samt vårdens innehåll och ev. begränsning. </a:t>
            </a:r>
          </a:p>
          <a:p>
            <a:pPr marL="685800" indent="-685800">
              <a:spcAft>
                <a:spcPts val="600"/>
              </a:spcAft>
            </a:pPr>
            <a:endParaRPr lang="sv-SE" sz="1300" dirty="0"/>
          </a:p>
          <a:p>
            <a:pPr marL="685800" indent="-685800">
              <a:spcAft>
                <a:spcPts val="600"/>
              </a:spcAft>
            </a:pPr>
            <a:endParaRPr lang="sv-SE" sz="1300" dirty="0"/>
          </a:p>
          <a:p>
            <a:endParaRPr lang="sv-SE" sz="1300" dirty="0"/>
          </a:p>
        </p:txBody>
      </p:sp>
    </p:spTree>
    <p:extLst>
      <p:ext uri="{BB962C8B-B14F-4D97-AF65-F5344CB8AC3E}">
        <p14:creationId xmlns:p14="http://schemas.microsoft.com/office/powerpoint/2010/main" val="3827477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tshållare för innehåll 3">
            <a:extLst>
              <a:ext uri="{FF2B5EF4-FFF2-40B4-BE49-F238E27FC236}">
                <a16:creationId xmlns:a16="http://schemas.microsoft.com/office/drawing/2014/main" id="{E1E38F85-595C-C007-72B5-69246D95EB76}"/>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241431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tshållare för innehåll 3">
            <a:extLst>
              <a:ext uri="{FF2B5EF4-FFF2-40B4-BE49-F238E27FC236}">
                <a16:creationId xmlns:a16="http://schemas.microsoft.com/office/drawing/2014/main" id="{60099E21-685A-F6DA-F996-A4EE02BD8DB8}"/>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75685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tshållare för innehåll 3">
            <a:extLst>
              <a:ext uri="{FF2B5EF4-FFF2-40B4-BE49-F238E27FC236}">
                <a16:creationId xmlns:a16="http://schemas.microsoft.com/office/drawing/2014/main" id="{B472C3C6-2590-E4C2-16FB-6D829B5B90DF}"/>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93044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objekt 3">
            <a:extLst>
              <a:ext uri="{FF2B5EF4-FFF2-40B4-BE49-F238E27FC236}">
                <a16:creationId xmlns:a16="http://schemas.microsoft.com/office/drawing/2014/main" id="{722DC130-A28A-60F4-EFD8-3050D7BB5E42}"/>
              </a:ext>
            </a:extLst>
          </p:cNvPr>
          <p:cNvPicPr>
            <a:picLocks noChangeAspect="1"/>
          </p:cNvPicPr>
          <p:nvPr/>
        </p:nvPicPr>
        <p:blipFill>
          <a:blip r:embed="rId3"/>
          <a:srcRect t="3958" r="-2" b="-2"/>
          <a:stretch>
            <a:fillRect/>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365D4F68-2F78-34B0-1913-11581CFBC7F0}"/>
              </a:ext>
            </a:extLst>
          </p:cNvPr>
          <p:cNvSpPr>
            <a:spLocks noGrp="1"/>
          </p:cNvSpPr>
          <p:nvPr>
            <p:ph type="title"/>
          </p:nvPr>
        </p:nvSpPr>
        <p:spPr>
          <a:xfrm>
            <a:off x="5827048" y="407987"/>
            <a:ext cx="5721484" cy="1325563"/>
          </a:xfrm>
        </p:spPr>
        <p:txBody>
          <a:bodyPr>
            <a:normAutofit/>
          </a:bodyPr>
          <a:lstStyle/>
          <a:p>
            <a:r>
              <a:rPr lang="sv-SE"/>
              <a:t>Lite smått och gott</a:t>
            </a:r>
          </a:p>
        </p:txBody>
      </p:sp>
      <p:sp>
        <p:nvSpPr>
          <p:cNvPr id="3" name="Platshållare för innehåll 2">
            <a:extLst>
              <a:ext uri="{FF2B5EF4-FFF2-40B4-BE49-F238E27FC236}">
                <a16:creationId xmlns:a16="http://schemas.microsoft.com/office/drawing/2014/main" id="{BE5A0DB7-21BC-D295-0263-6D6F5413BC17}"/>
              </a:ext>
            </a:extLst>
          </p:cNvPr>
          <p:cNvSpPr>
            <a:spLocks noGrp="1"/>
          </p:cNvSpPr>
          <p:nvPr>
            <p:ph idx="1"/>
          </p:nvPr>
        </p:nvSpPr>
        <p:spPr>
          <a:xfrm>
            <a:off x="5827048" y="1868487"/>
            <a:ext cx="5721484" cy="4351338"/>
          </a:xfrm>
        </p:spPr>
        <p:txBody>
          <a:bodyPr>
            <a:normAutofit/>
          </a:bodyPr>
          <a:lstStyle/>
          <a:p>
            <a:pPr lvl="0"/>
            <a:r>
              <a:rPr lang="sv-SE" sz="2200" dirty="0"/>
              <a:t>Nu finns ny omgång med utbildning på Kompetensplatsen för spirometrikörkortet!</a:t>
            </a:r>
          </a:p>
          <a:p>
            <a:pPr lvl="0"/>
            <a:r>
              <a:rPr lang="sv-SE" sz="2200" dirty="0"/>
              <a:t>Kom ihåg </a:t>
            </a:r>
            <a:r>
              <a:rPr lang="sv-SE" sz="2200" dirty="0" err="1"/>
              <a:t>visus</a:t>
            </a:r>
            <a:r>
              <a:rPr lang="sv-SE" sz="2200" dirty="0"/>
              <a:t> i era ögonremisser – missas ofta.</a:t>
            </a:r>
          </a:p>
          <a:p>
            <a:pPr lvl="0"/>
            <a:r>
              <a:rPr lang="sv-SE" sz="2200" dirty="0"/>
              <a:t>Lokala tillägg för reumatologen nu publicerade </a:t>
            </a:r>
            <a:r>
              <a:rPr lang="sv-SE" sz="2200" dirty="0" err="1"/>
              <a:t>inkl</a:t>
            </a:r>
            <a:r>
              <a:rPr lang="sv-SE" sz="2200" dirty="0"/>
              <a:t> GCA. Vi har sagt nej till </a:t>
            </a:r>
            <a:r>
              <a:rPr lang="sv-SE" sz="2200" dirty="0" err="1"/>
              <a:t>utremittering</a:t>
            </a:r>
            <a:endParaRPr lang="sv-SE" sz="2200" dirty="0"/>
          </a:p>
          <a:p>
            <a:r>
              <a:rPr lang="sv-SE" sz="2200" dirty="0"/>
              <a:t>Habiliteringen har för närvarande ingen </a:t>
            </a:r>
            <a:r>
              <a:rPr lang="sv-SE" sz="2200" dirty="0" err="1"/>
              <a:t>hab.läkare</a:t>
            </a:r>
            <a:r>
              <a:rPr lang="sv-SE" sz="2200" dirty="0"/>
              <a:t> för vuxna och OM de får en är uppdraget är på konsultbasis, inget PAL uppdrag.</a:t>
            </a:r>
          </a:p>
          <a:p>
            <a:r>
              <a:rPr lang="sv-SE" sz="2200" dirty="0"/>
              <a:t>Sjukskriven </a:t>
            </a:r>
            <a:r>
              <a:rPr lang="sv-SE" sz="2200" dirty="0" err="1"/>
              <a:t>pga</a:t>
            </a:r>
            <a:r>
              <a:rPr lang="sv-SE" sz="2200" dirty="0"/>
              <a:t> kosmetiska ingrepp?</a:t>
            </a:r>
          </a:p>
          <a:p>
            <a:pPr lvl="0"/>
            <a:endParaRPr lang="sv-SE" sz="2200" dirty="0"/>
          </a:p>
          <a:p>
            <a:endParaRPr lang="sv-SE" sz="2200" dirty="0"/>
          </a:p>
          <a:p>
            <a:pPr marL="0" indent="0">
              <a:buNone/>
            </a:pPr>
            <a:endParaRPr lang="sv-SE" sz="2200" dirty="0"/>
          </a:p>
          <a:p>
            <a:endParaRPr lang="sv-SE" sz="2200" dirty="0"/>
          </a:p>
        </p:txBody>
      </p:sp>
    </p:spTree>
    <p:extLst>
      <p:ext uri="{BB962C8B-B14F-4D97-AF65-F5344CB8AC3E}">
        <p14:creationId xmlns:p14="http://schemas.microsoft.com/office/powerpoint/2010/main" val="2327172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35227BAF-DD6E-8EAD-6C5B-1712F8FFEF17}"/>
              </a:ext>
            </a:extLst>
          </p:cNvPr>
          <p:cNvSpPr>
            <a:spLocks noGrp="1"/>
          </p:cNvSpPr>
          <p:nvPr>
            <p:ph type="title"/>
          </p:nvPr>
        </p:nvSpPr>
        <p:spPr>
          <a:xfrm>
            <a:off x="572493" y="238539"/>
            <a:ext cx="11018520" cy="1434415"/>
          </a:xfrm>
        </p:spPr>
        <p:txBody>
          <a:bodyPr anchor="b">
            <a:normAutofit/>
          </a:bodyPr>
          <a:lstStyle/>
          <a:p>
            <a:r>
              <a:rPr lang="sv-SE" sz="5400" b="1"/>
              <a:t>Ortopeden – akuta knäspåret.</a:t>
            </a:r>
          </a:p>
        </p:txBody>
      </p:sp>
      <p:sp>
        <p:nvSpPr>
          <p:cNvPr id="4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C840DA97-3BC7-43E6-296D-3C9D5136C7B8}"/>
              </a:ext>
            </a:extLst>
          </p:cNvPr>
          <p:cNvSpPr>
            <a:spLocks noGrp="1"/>
          </p:cNvSpPr>
          <p:nvPr>
            <p:ph idx="1"/>
          </p:nvPr>
        </p:nvSpPr>
        <p:spPr>
          <a:xfrm>
            <a:off x="572493" y="2071316"/>
            <a:ext cx="6713552" cy="4119172"/>
          </a:xfrm>
        </p:spPr>
        <p:txBody>
          <a:bodyPr anchor="t">
            <a:normAutofit/>
          </a:bodyPr>
          <a:lstStyle/>
          <a:p>
            <a:r>
              <a:rPr lang="sv-SE" sz="1500"/>
              <a:t>Knäspåret på akuten endast för "akuta knän". Dvs för de patienter som råkat ut för en knä distorsion med påföljande kraftig hydrops(blödning)  och oförmåga, eller stora svårigheter, att belasta på benet. Att definiera akut kan vara lite svårt, men max 48 timmar är ett bra riktmärke. </a:t>
            </a:r>
          </a:p>
          <a:p>
            <a:r>
              <a:rPr lang="sv-SE" sz="1500"/>
              <a:t>Det måste finnas ett adekvat trauma mot knät för att patienten skall bedömas enl " knäspåret. En akut påkommen svullnad i knät utan trauma får först utredas via primärvården och är ju sällan en ortopedisk diagnos. </a:t>
            </a:r>
          </a:p>
          <a:p>
            <a:r>
              <a:rPr lang="sv-SE" sz="1500"/>
              <a:t>Om någon patient kommer in några dagar efter ett knätrauma till primärvården så räcker det med en akutremiss till mottagningen och inte till akuten. De bedömer dessa remisser snabbt och patienten får en tid för bedömning inom 1 vecka. En slät rtg av knät ska också vara gjord naturligtvis. </a:t>
            </a:r>
          </a:p>
          <a:p>
            <a:pPr marL="0" indent="0">
              <a:buNone/>
            </a:pPr>
            <a:r>
              <a:rPr lang="sv-SE" sz="1500"/>
              <a:t>Tidigare lokalt tillägg har haft rekommendation om att ev. tappa svullet knä. Ortopeden rekommenderar INTE längre att punktera ett knä som är svullet efter trauma utan att behandla med kompression och ev. kyla istället .</a:t>
            </a:r>
          </a:p>
          <a:p>
            <a:pPr marL="0" indent="0">
              <a:buNone/>
            </a:pPr>
            <a:endParaRPr lang="sv-SE" sz="1500" b="1"/>
          </a:p>
          <a:p>
            <a:pPr marL="0" indent="0">
              <a:buNone/>
            </a:pPr>
            <a:endParaRPr lang="sv-SE" sz="1500"/>
          </a:p>
          <a:p>
            <a:pPr marL="0" indent="0">
              <a:buNone/>
            </a:pPr>
            <a:endParaRPr lang="sv-SE" sz="1500"/>
          </a:p>
        </p:txBody>
      </p:sp>
      <p:pic>
        <p:nvPicPr>
          <p:cNvPr id="4" name="Bildobjekt 3">
            <a:extLst>
              <a:ext uri="{FF2B5EF4-FFF2-40B4-BE49-F238E27FC236}">
                <a16:creationId xmlns:a16="http://schemas.microsoft.com/office/drawing/2014/main" id="{28EB8D77-7BCF-AC9E-F5CC-29B6889589AB}"/>
              </a:ext>
            </a:extLst>
          </p:cNvPr>
          <p:cNvPicPr>
            <a:picLocks noChangeAspect="1"/>
          </p:cNvPicPr>
          <p:nvPr/>
        </p:nvPicPr>
        <p:blipFill>
          <a:blip r:embed="rId3"/>
          <a:srcRect l="28381" r="17505"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642088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E7C871B-E33C-19C2-A5E0-91717650EE10}"/>
              </a:ext>
            </a:extLst>
          </p:cNvPr>
          <p:cNvSpPr>
            <a:spLocks noGrp="1"/>
          </p:cNvSpPr>
          <p:nvPr>
            <p:ph type="title"/>
          </p:nvPr>
        </p:nvSpPr>
        <p:spPr>
          <a:xfrm>
            <a:off x="630936" y="640080"/>
            <a:ext cx="4818888" cy="1481328"/>
          </a:xfrm>
        </p:spPr>
        <p:txBody>
          <a:bodyPr anchor="b">
            <a:normAutofit/>
          </a:bodyPr>
          <a:lstStyle/>
          <a:p>
            <a:r>
              <a:rPr lang="sv-SE" sz="5000" dirty="0"/>
              <a:t>Digitala hjälpmedel</a:t>
            </a:r>
          </a:p>
        </p:txBody>
      </p:sp>
      <p:sp>
        <p:nvSpPr>
          <p:cNvPr id="4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tshållare för innehåll 5">
            <a:extLst>
              <a:ext uri="{FF2B5EF4-FFF2-40B4-BE49-F238E27FC236}">
                <a16:creationId xmlns:a16="http://schemas.microsoft.com/office/drawing/2014/main" id="{FD01CB69-5A26-08DB-A16D-AB3B305E7704}"/>
              </a:ext>
            </a:extLst>
          </p:cNvPr>
          <p:cNvSpPr>
            <a:spLocks noGrp="1"/>
          </p:cNvSpPr>
          <p:nvPr>
            <p:ph idx="1"/>
          </p:nvPr>
        </p:nvSpPr>
        <p:spPr>
          <a:xfrm>
            <a:off x="300943" y="2660904"/>
            <a:ext cx="5696128" cy="3547872"/>
          </a:xfrm>
        </p:spPr>
        <p:txBody>
          <a:bodyPr anchor="t">
            <a:normAutofit fontScale="92500" lnSpcReduction="10000"/>
          </a:bodyPr>
          <a:lstStyle/>
          <a:p>
            <a:pPr marL="0" indent="0">
              <a:buNone/>
            </a:pPr>
            <a:endParaRPr lang="sv-SE" sz="2200" dirty="0"/>
          </a:p>
          <a:p>
            <a:r>
              <a:rPr lang="sv-SE" sz="2400" dirty="0"/>
              <a:t>Har någon kommit igång med smärtskolan?</a:t>
            </a:r>
          </a:p>
          <a:p>
            <a:r>
              <a:rPr lang="sv-SE" sz="2400" dirty="0" err="1"/>
              <a:t>Smärtrehab</a:t>
            </a:r>
            <a:r>
              <a:rPr lang="sv-SE" sz="2400" dirty="0"/>
              <a:t> kan hjälpa igång med </a:t>
            </a:r>
            <a:r>
              <a:rPr lang="sv-SE" sz="2400" dirty="0" err="1"/>
              <a:t>ssk</a:t>
            </a:r>
            <a:r>
              <a:rPr lang="sv-SE" sz="2400" dirty="0"/>
              <a:t> som kan visa</a:t>
            </a:r>
          </a:p>
          <a:p>
            <a:r>
              <a:rPr lang="sv-SE" sz="2400" dirty="0"/>
              <a:t>Att komma i gång - ta kontakt med e-tjanster1177@regionvastmanland.se för att få programmet tilldelat och vid behov få introduktion att arbeta med </a:t>
            </a:r>
            <a:r>
              <a:rPr lang="sv-SE" sz="2400" dirty="0" err="1"/>
              <a:t>SoB</a:t>
            </a:r>
            <a:r>
              <a:rPr lang="sv-SE" sz="2400" dirty="0"/>
              <a:t>.</a:t>
            </a:r>
            <a:endParaRPr lang="sv-SE" sz="2200" dirty="0"/>
          </a:p>
          <a:p>
            <a:r>
              <a:rPr lang="sv-SE" sz="2200" dirty="0"/>
              <a:t>Osteoporos skola på gång via endokrin</a:t>
            </a:r>
          </a:p>
          <a:p>
            <a:r>
              <a:rPr lang="sv-SE" sz="2200" dirty="0"/>
              <a:t>Säkra steg</a:t>
            </a:r>
          </a:p>
          <a:p>
            <a:endParaRPr lang="sv-SE" sz="2200" dirty="0"/>
          </a:p>
          <a:p>
            <a:endParaRPr lang="sv-SE" sz="2200" dirty="0"/>
          </a:p>
          <a:p>
            <a:endParaRPr lang="sv-SE" sz="2200" dirty="0"/>
          </a:p>
        </p:txBody>
      </p:sp>
      <p:pic>
        <p:nvPicPr>
          <p:cNvPr id="7" name="Bildobjekt 6">
            <a:extLst>
              <a:ext uri="{FF2B5EF4-FFF2-40B4-BE49-F238E27FC236}">
                <a16:creationId xmlns:a16="http://schemas.microsoft.com/office/drawing/2014/main" id="{0C3F4F4B-8A71-B387-C0B3-50B36BC8B6CF}"/>
              </a:ext>
            </a:extLst>
          </p:cNvPr>
          <p:cNvPicPr>
            <a:picLocks noChangeAspect="1"/>
          </p:cNvPicPr>
          <p:nvPr/>
        </p:nvPicPr>
        <p:blipFill>
          <a:blip r:embed="rId3"/>
          <a:srcRect b="31656"/>
          <a:stretch>
            <a:fillRect/>
          </a:stretch>
        </p:blipFill>
        <p:spPr>
          <a:xfrm>
            <a:off x="6145464" y="640080"/>
            <a:ext cx="5366135" cy="5577840"/>
          </a:xfrm>
          <a:prstGeom prst="rect">
            <a:avLst/>
          </a:prstGeom>
        </p:spPr>
      </p:pic>
    </p:spTree>
    <p:extLst>
      <p:ext uri="{BB962C8B-B14F-4D97-AF65-F5344CB8AC3E}">
        <p14:creationId xmlns:p14="http://schemas.microsoft.com/office/powerpoint/2010/main" val="2107118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A8D77C0-A1D2-CB15-F4F4-4A01C1EACFF4}"/>
              </a:ext>
            </a:extLst>
          </p:cNvPr>
          <p:cNvSpPr>
            <a:spLocks noGrp="1"/>
          </p:cNvSpPr>
          <p:nvPr>
            <p:ph type="title"/>
          </p:nvPr>
        </p:nvSpPr>
        <p:spPr>
          <a:xfrm>
            <a:off x="640080" y="325369"/>
            <a:ext cx="4368602" cy="1956841"/>
          </a:xfrm>
        </p:spPr>
        <p:txBody>
          <a:bodyPr anchor="b">
            <a:normAutofit/>
          </a:bodyPr>
          <a:lstStyle/>
          <a:p>
            <a:r>
              <a:rPr lang="sv-SE" sz="5400"/>
              <a:t>Funktionella symtom</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8952B0BF-6E50-52C3-1DB9-FC5BA032D662}"/>
              </a:ext>
            </a:extLst>
          </p:cNvPr>
          <p:cNvSpPr>
            <a:spLocks noGrp="1"/>
          </p:cNvSpPr>
          <p:nvPr>
            <p:ph idx="1"/>
          </p:nvPr>
        </p:nvSpPr>
        <p:spPr>
          <a:xfrm>
            <a:off x="640080" y="2872899"/>
            <a:ext cx="4243589" cy="3320668"/>
          </a:xfrm>
        </p:spPr>
        <p:txBody>
          <a:bodyPr>
            <a:normAutofit/>
          </a:bodyPr>
          <a:lstStyle/>
          <a:p>
            <a:r>
              <a:rPr lang="sv-SE" sz="2200" dirty="0"/>
              <a:t>Viktigt på riktigt</a:t>
            </a:r>
          </a:p>
          <a:p>
            <a:r>
              <a:rPr lang="sv-SE" sz="2200" dirty="0"/>
              <a:t>Bodysymtoms </a:t>
            </a:r>
          </a:p>
          <a:p>
            <a:r>
              <a:rPr lang="sv-SE" sz="2200" dirty="0" err="1"/>
              <a:t>Neurosymtoms</a:t>
            </a:r>
            <a:endParaRPr lang="sv-SE" sz="2200" dirty="0"/>
          </a:p>
          <a:p>
            <a:r>
              <a:rPr lang="sv-SE" sz="2200" dirty="0"/>
              <a:t>IBS skolan</a:t>
            </a:r>
          </a:p>
          <a:p>
            <a:r>
              <a:rPr lang="sv-SE" sz="2200" dirty="0" err="1"/>
              <a:t>Retrain</a:t>
            </a:r>
            <a:r>
              <a:rPr lang="sv-SE" sz="2200" dirty="0"/>
              <a:t> Pain</a:t>
            </a:r>
          </a:p>
        </p:txBody>
      </p:sp>
      <p:pic>
        <p:nvPicPr>
          <p:cNvPr id="4" name="Bildobjekt 3">
            <a:extLst>
              <a:ext uri="{FF2B5EF4-FFF2-40B4-BE49-F238E27FC236}">
                <a16:creationId xmlns:a16="http://schemas.microsoft.com/office/drawing/2014/main" id="{4BB4EC4D-3F0D-4DE8-C9F0-A72385C0CBDC}"/>
              </a:ext>
            </a:extLst>
          </p:cNvPr>
          <p:cNvPicPr>
            <a:picLocks noChangeAspect="1"/>
          </p:cNvPicPr>
          <p:nvPr/>
        </p:nvPicPr>
        <p:blipFill>
          <a:blip r:embed="rId3"/>
          <a:srcRect l="11890" r="31940"/>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44084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1A4C57-1DC1-AD16-5242-4F81CD2C2DB4}"/>
              </a:ext>
            </a:extLst>
          </p:cNvPr>
          <p:cNvSpPr>
            <a:spLocks noGrp="1"/>
          </p:cNvSpPr>
          <p:nvPr>
            <p:ph type="title"/>
          </p:nvPr>
        </p:nvSpPr>
        <p:spPr/>
        <p:txBody>
          <a:bodyPr/>
          <a:lstStyle/>
          <a:p>
            <a:r>
              <a:rPr lang="sv-SE" dirty="0"/>
              <a:t>Länkar</a:t>
            </a:r>
          </a:p>
        </p:txBody>
      </p:sp>
      <p:sp>
        <p:nvSpPr>
          <p:cNvPr id="3" name="Platshållare för innehåll 2">
            <a:extLst>
              <a:ext uri="{FF2B5EF4-FFF2-40B4-BE49-F238E27FC236}">
                <a16:creationId xmlns:a16="http://schemas.microsoft.com/office/drawing/2014/main" id="{EA63834E-65BB-4586-2EB5-3180F266D049}"/>
              </a:ext>
            </a:extLst>
          </p:cNvPr>
          <p:cNvSpPr>
            <a:spLocks noGrp="1"/>
          </p:cNvSpPr>
          <p:nvPr>
            <p:ph idx="1"/>
          </p:nvPr>
        </p:nvSpPr>
        <p:spPr/>
        <p:txBody>
          <a:bodyPr/>
          <a:lstStyle/>
          <a:p>
            <a:r>
              <a:rPr lang="sv-SE" dirty="0">
                <a:hlinkClick r:id="rId2"/>
              </a:rPr>
              <a:t>Hemsida – Bodysymptoms</a:t>
            </a:r>
            <a:endParaRPr lang="sv-SE" dirty="0"/>
          </a:p>
          <a:p>
            <a:r>
              <a:rPr lang="en-US" dirty="0">
                <a:hlinkClick r:id="rId3"/>
              </a:rPr>
              <a:t>Functional Neurological Disorder (FND) – A Patient's Guide to FND</a:t>
            </a:r>
            <a:endParaRPr lang="en-US" dirty="0"/>
          </a:p>
          <a:p>
            <a:r>
              <a:rPr lang="sv-SE" dirty="0" err="1">
                <a:hlinkClick r:id="rId4"/>
              </a:rPr>
              <a:t>Retrain</a:t>
            </a:r>
            <a:r>
              <a:rPr lang="sv-SE" dirty="0">
                <a:hlinkClick r:id="rId4"/>
              </a:rPr>
              <a:t> Pain</a:t>
            </a:r>
            <a:endParaRPr lang="sv-SE" dirty="0"/>
          </a:p>
          <a:p>
            <a:r>
              <a:rPr lang="sv-SE" dirty="0">
                <a:hlinkClick r:id="rId5"/>
              </a:rPr>
              <a:t>Funktionell mag-tarmsjukdom - Svensk Gastroenterologisk Förening</a:t>
            </a:r>
            <a:endParaRPr lang="sv-SE" dirty="0"/>
          </a:p>
          <a:p>
            <a:r>
              <a:rPr lang="sv-SE" dirty="0">
                <a:hlinkClick r:id="rId6"/>
              </a:rPr>
              <a:t>Guider</a:t>
            </a:r>
            <a:endParaRPr lang="sv-SE" dirty="0"/>
          </a:p>
          <a:p>
            <a:r>
              <a:rPr lang="sv-SE" dirty="0">
                <a:hlinkClick r:id="rId7"/>
              </a:rPr>
              <a:t>Säkra steg</a:t>
            </a:r>
            <a:endParaRPr lang="sv-SE" dirty="0"/>
          </a:p>
        </p:txBody>
      </p:sp>
    </p:spTree>
    <p:extLst>
      <p:ext uri="{BB962C8B-B14F-4D97-AF65-F5344CB8AC3E}">
        <p14:creationId xmlns:p14="http://schemas.microsoft.com/office/powerpoint/2010/main" val="2369391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5745AA6-FC3B-10C8-EE2D-7C7399B22DB7}"/>
              </a:ext>
            </a:extLst>
          </p:cNvPr>
          <p:cNvPicPr>
            <a:picLocks noChangeAspect="1"/>
          </p:cNvPicPr>
          <p:nvPr/>
        </p:nvPicPr>
        <p:blipFill>
          <a:blip r:embed="rId3"/>
          <a:stretch>
            <a:fillRect/>
          </a:stretch>
        </p:blipFill>
        <p:spPr>
          <a:xfrm>
            <a:off x="0" y="142526"/>
            <a:ext cx="12192000" cy="6572948"/>
          </a:xfrm>
          <a:prstGeom prst="rect">
            <a:avLst/>
          </a:prstGeom>
        </p:spPr>
      </p:pic>
    </p:spTree>
    <p:extLst>
      <p:ext uri="{BB962C8B-B14F-4D97-AF65-F5344CB8AC3E}">
        <p14:creationId xmlns:p14="http://schemas.microsoft.com/office/powerpoint/2010/main" val="2570724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89B0AEE1-7747-9FD0-5296-7502BDFD4B6F}"/>
              </a:ext>
            </a:extLst>
          </p:cNvPr>
          <p:cNvSpPr>
            <a:spLocks noGrp="1"/>
          </p:cNvSpPr>
          <p:nvPr>
            <p:ph type="title"/>
          </p:nvPr>
        </p:nvSpPr>
        <p:spPr>
          <a:xfrm>
            <a:off x="457201" y="152400"/>
            <a:ext cx="5932024" cy="1236133"/>
          </a:xfrm>
        </p:spPr>
        <p:txBody>
          <a:bodyPr>
            <a:normAutofit/>
          </a:bodyPr>
          <a:lstStyle/>
          <a:p>
            <a:pPr lvl="0" eaLnBrk="0" fontAlgn="base" hangingPunct="0">
              <a:spcAft>
                <a:spcPct val="0"/>
              </a:spcAft>
            </a:pPr>
            <a:r>
              <a:rPr lang="sv-SE" altLang="sv-SE" sz="2700" b="1">
                <a:latin typeface="Frutiger"/>
              </a:rPr>
              <a:t>Rekommenderade läkemedel för barn</a:t>
            </a:r>
            <a:br>
              <a:rPr lang="sv-SE" altLang="sv-SE" sz="2200" b="1">
                <a:latin typeface="Frutiger"/>
              </a:rPr>
            </a:br>
            <a:endParaRPr lang="sv-SE" sz="2200" dirty="0"/>
          </a:p>
        </p:txBody>
      </p:sp>
      <p:sp>
        <p:nvSpPr>
          <p:cNvPr id="27" name="Rectangle 26">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Bildobjekt 10">
            <a:extLst>
              <a:ext uri="{FF2B5EF4-FFF2-40B4-BE49-F238E27FC236}">
                <a16:creationId xmlns:a16="http://schemas.microsoft.com/office/drawing/2014/main" id="{B0BF06F9-44BB-4AD8-9995-70B4E910A9FE}"/>
              </a:ext>
            </a:extLst>
          </p:cNvPr>
          <p:cNvPicPr>
            <a:picLocks noChangeAspect="1"/>
          </p:cNvPicPr>
          <p:nvPr/>
        </p:nvPicPr>
        <p:blipFill>
          <a:blip r:embed="rId3"/>
          <a:srcRect r="3539" b="1"/>
          <a:stretch>
            <a:fillRect/>
          </a:stretch>
        </p:blipFill>
        <p:spPr>
          <a:xfrm>
            <a:off x="0" y="1010445"/>
            <a:ext cx="7120467" cy="4789221"/>
          </a:xfrm>
          <a:prstGeom prst="rect">
            <a:avLst/>
          </a:prstGeom>
        </p:spPr>
      </p:pic>
      <p:sp>
        <p:nvSpPr>
          <p:cNvPr id="7" name="Rectangle 2">
            <a:extLst>
              <a:ext uri="{FF2B5EF4-FFF2-40B4-BE49-F238E27FC236}">
                <a16:creationId xmlns:a16="http://schemas.microsoft.com/office/drawing/2014/main" id="{EBA44228-49B7-2AE8-BCA8-EA6D2748ECBC}"/>
              </a:ext>
            </a:extLst>
          </p:cNvPr>
          <p:cNvSpPr>
            <a:spLocks noChangeArrowheads="1"/>
          </p:cNvSpPr>
          <p:nvPr/>
        </p:nvSpPr>
        <p:spPr bwMode="auto">
          <a:xfrm>
            <a:off x="-277792" y="1715332"/>
            <a:ext cx="65" cy="4372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pic>
        <p:nvPicPr>
          <p:cNvPr id="13" name="Bildobjekt 12">
            <a:extLst>
              <a:ext uri="{FF2B5EF4-FFF2-40B4-BE49-F238E27FC236}">
                <a16:creationId xmlns:a16="http://schemas.microsoft.com/office/drawing/2014/main" id="{CBEEC524-C392-FBBB-674B-A4F9640D2053}"/>
              </a:ext>
            </a:extLst>
          </p:cNvPr>
          <p:cNvPicPr>
            <a:picLocks noChangeAspect="1"/>
          </p:cNvPicPr>
          <p:nvPr/>
        </p:nvPicPr>
        <p:blipFill>
          <a:blip r:embed="rId4"/>
          <a:stretch>
            <a:fillRect/>
          </a:stretch>
        </p:blipFill>
        <p:spPr>
          <a:xfrm>
            <a:off x="8000508" y="330201"/>
            <a:ext cx="3316377" cy="4394200"/>
          </a:xfrm>
          <a:prstGeom prst="rect">
            <a:avLst/>
          </a:prstGeom>
        </p:spPr>
      </p:pic>
    </p:spTree>
    <p:extLst>
      <p:ext uri="{BB962C8B-B14F-4D97-AF65-F5344CB8AC3E}">
        <p14:creationId xmlns:p14="http://schemas.microsoft.com/office/powerpoint/2010/main" val="4130664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6978A20-5842-493B-7EA6-DC0C3F7468CC}"/>
              </a:ext>
            </a:extLst>
          </p:cNvPr>
          <p:cNvSpPr>
            <a:spLocks noGrp="1"/>
          </p:cNvSpPr>
          <p:nvPr>
            <p:ph type="title"/>
          </p:nvPr>
        </p:nvSpPr>
        <p:spPr>
          <a:xfrm>
            <a:off x="640080" y="325369"/>
            <a:ext cx="4368602" cy="1956841"/>
          </a:xfrm>
        </p:spPr>
        <p:txBody>
          <a:bodyPr anchor="b">
            <a:normAutofit/>
          </a:bodyPr>
          <a:lstStyle/>
          <a:p>
            <a:r>
              <a:rPr lang="sv-SE" sz="5400">
                <a:latin typeface="+mn-lt"/>
                <a:ea typeface="MingLiU_MSCS" panose="020B0604030504040204" pitchFamily="18" charset="-120"/>
              </a:rPr>
              <a:t>Obesitas läkemedel</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tshållare för innehåll 3">
            <a:extLst>
              <a:ext uri="{FF2B5EF4-FFF2-40B4-BE49-F238E27FC236}">
                <a16:creationId xmlns:a16="http://schemas.microsoft.com/office/drawing/2014/main" id="{117327F3-941A-CD53-9F71-34F04BFF8ED1}"/>
              </a:ext>
            </a:extLst>
          </p:cNvPr>
          <p:cNvSpPr>
            <a:spLocks noGrp="1"/>
          </p:cNvSpPr>
          <p:nvPr>
            <p:ph idx="1"/>
          </p:nvPr>
        </p:nvSpPr>
        <p:spPr>
          <a:xfrm>
            <a:off x="640080" y="2872899"/>
            <a:ext cx="4243589" cy="3320668"/>
          </a:xfrm>
        </p:spPr>
        <p:txBody>
          <a:bodyPr>
            <a:normAutofit/>
          </a:bodyPr>
          <a:lstStyle/>
          <a:p>
            <a:r>
              <a:rPr lang="sv-SE" sz="1900"/>
              <a:t>TLVs beslut</a:t>
            </a:r>
          </a:p>
          <a:p>
            <a:r>
              <a:rPr lang="sv-SE" sz="1900"/>
              <a:t>Barnkliniken skriver läkarutlåtande för merkostnadsersättning som föräldrar ansöker om - det blir beviljat i de flesta fall</a:t>
            </a:r>
          </a:p>
          <a:p>
            <a:r>
              <a:rPr lang="sv-SE" sz="1900"/>
              <a:t>Men hur ska vi jobba med dessa?</a:t>
            </a:r>
          </a:p>
          <a:p>
            <a:r>
              <a:rPr lang="sv-SE" sz="1900"/>
              <a:t>Tips Region Blekinges patientinformation</a:t>
            </a:r>
          </a:p>
          <a:p>
            <a:r>
              <a:rPr lang="sv-SE" sz="1900"/>
              <a:t>OBS! Inte vara snäll göra undantag. Välfärdsbrott…</a:t>
            </a:r>
          </a:p>
        </p:txBody>
      </p:sp>
      <p:pic>
        <p:nvPicPr>
          <p:cNvPr id="6" name="Bildobjekt 5">
            <a:extLst>
              <a:ext uri="{FF2B5EF4-FFF2-40B4-BE49-F238E27FC236}">
                <a16:creationId xmlns:a16="http://schemas.microsoft.com/office/drawing/2014/main" id="{8DD6FC70-8284-E418-EEE4-840CAADC39C3}"/>
              </a:ext>
            </a:extLst>
          </p:cNvPr>
          <p:cNvPicPr>
            <a:picLocks noChangeAspect="1"/>
          </p:cNvPicPr>
          <p:nvPr/>
        </p:nvPicPr>
        <p:blipFill>
          <a:blip r:embed="rId3"/>
          <a:srcRect l="39340" r="11512"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71246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descr="En bild som visar utomhus, moln, vatten, landskap&#10;&#10;Automatiskt genererad beskrivning">
            <a:extLst>
              <a:ext uri="{FF2B5EF4-FFF2-40B4-BE49-F238E27FC236}">
                <a16:creationId xmlns:a16="http://schemas.microsoft.com/office/drawing/2014/main" id="{B15C2B3F-8D32-021A-D839-98941FCD915C}"/>
              </a:ext>
            </a:extLst>
          </p:cNvPr>
          <p:cNvPicPr>
            <a:picLocks noChangeAspect="1"/>
          </p:cNvPicPr>
          <p:nvPr/>
        </p:nvPicPr>
        <p:blipFill rotWithShape="1">
          <a:blip r:embed="rId3"/>
          <a:srcRect r="5533" b="2"/>
          <a:stretch/>
        </p:blipFill>
        <p:spPr>
          <a:xfrm>
            <a:off x="1"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6F413CC5-67EE-C81C-0996-C20A32A650AF}"/>
              </a:ext>
            </a:extLst>
          </p:cNvPr>
          <p:cNvSpPr>
            <a:spLocks noGrp="1"/>
          </p:cNvSpPr>
          <p:nvPr>
            <p:ph type="title"/>
          </p:nvPr>
        </p:nvSpPr>
        <p:spPr>
          <a:xfrm>
            <a:off x="7531610" y="365125"/>
            <a:ext cx="3822189" cy="1899912"/>
          </a:xfrm>
        </p:spPr>
        <p:txBody>
          <a:bodyPr>
            <a:normAutofit/>
          </a:bodyPr>
          <a:lstStyle/>
          <a:p>
            <a:r>
              <a:rPr lang="sv-SE" sz="3400" b="1"/>
              <a:t>Samverkan Primärvård-Psykiatrin</a:t>
            </a:r>
            <a:br>
              <a:rPr lang="sv-SE" sz="3400"/>
            </a:br>
            <a:endParaRPr lang="sv-SE" sz="3400"/>
          </a:p>
        </p:txBody>
      </p:sp>
      <p:sp>
        <p:nvSpPr>
          <p:cNvPr id="8" name="Platshållare för innehåll 7">
            <a:extLst>
              <a:ext uri="{FF2B5EF4-FFF2-40B4-BE49-F238E27FC236}">
                <a16:creationId xmlns:a16="http://schemas.microsoft.com/office/drawing/2014/main" id="{A6455FD6-A0EE-69D2-92D9-CFC18464DAC9}"/>
              </a:ext>
            </a:extLst>
          </p:cNvPr>
          <p:cNvSpPr>
            <a:spLocks noGrp="1"/>
          </p:cNvSpPr>
          <p:nvPr>
            <p:ph idx="1"/>
          </p:nvPr>
        </p:nvSpPr>
        <p:spPr>
          <a:xfrm>
            <a:off x="7531610" y="1839951"/>
            <a:ext cx="3822189" cy="4337012"/>
          </a:xfrm>
        </p:spPr>
        <p:txBody>
          <a:bodyPr>
            <a:noAutofit/>
          </a:bodyPr>
          <a:lstStyle/>
          <a:p>
            <a:r>
              <a:rPr lang="sv-SE" sz="2400" b="1" dirty="0"/>
              <a:t>Använder ni funktionsbrevlådorna? Får ni kontakt?</a:t>
            </a:r>
          </a:p>
          <a:p>
            <a:r>
              <a:rPr lang="sv-SE" sz="2400" b="1" dirty="0"/>
              <a:t>Vad är de största friktionspunkterna just nu?</a:t>
            </a:r>
          </a:p>
          <a:p>
            <a:r>
              <a:rPr lang="sv-SE" sz="2400" b="1" dirty="0"/>
              <a:t>Chef- och personalbrist på psykiatrin. </a:t>
            </a:r>
          </a:p>
        </p:txBody>
      </p:sp>
    </p:spTree>
    <p:extLst>
      <p:ext uri="{BB962C8B-B14F-4D97-AF65-F5344CB8AC3E}">
        <p14:creationId xmlns:p14="http://schemas.microsoft.com/office/powerpoint/2010/main" val="1180547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Arc 3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148C40A0-ABF6-7C96-C1B3-2A3271603AE9}"/>
              </a:ext>
            </a:extLst>
          </p:cNvPr>
          <p:cNvSpPr>
            <a:spLocks noGrp="1"/>
          </p:cNvSpPr>
          <p:nvPr>
            <p:ph type="title"/>
          </p:nvPr>
        </p:nvSpPr>
        <p:spPr>
          <a:xfrm>
            <a:off x="5894962" y="479493"/>
            <a:ext cx="5458838" cy="1325563"/>
          </a:xfrm>
        </p:spPr>
        <p:txBody>
          <a:bodyPr>
            <a:normAutofit/>
          </a:bodyPr>
          <a:lstStyle/>
          <a:p>
            <a:r>
              <a:rPr lang="sv-SE" sz="2800" b="1" dirty="0"/>
              <a:t>Läkemedelskommittén inbjuder till lunchföreläsning </a:t>
            </a:r>
            <a:br>
              <a:rPr lang="sv-SE" sz="2800" dirty="0"/>
            </a:br>
            <a:endParaRPr lang="sv-SE" sz="2800" dirty="0"/>
          </a:p>
        </p:txBody>
      </p:sp>
      <p:sp>
        <p:nvSpPr>
          <p:cNvPr id="40" name="Freeform: Shape 3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latshållare för innehåll 3">
            <a:extLst>
              <a:ext uri="{FF2B5EF4-FFF2-40B4-BE49-F238E27FC236}">
                <a16:creationId xmlns:a16="http://schemas.microsoft.com/office/drawing/2014/main" id="{836531DB-B9C7-E111-20E7-6E8EA3F7AC20}"/>
              </a:ext>
            </a:extLst>
          </p:cNvPr>
          <p:cNvPicPr>
            <a:picLocks noChangeAspect="1"/>
          </p:cNvPicPr>
          <p:nvPr/>
        </p:nvPicPr>
        <p:blipFill rotWithShape="1">
          <a:blip r:embed="rId3"/>
          <a:srcRect l="2934"/>
          <a:stretch/>
        </p:blipFill>
        <p:spPr>
          <a:xfrm>
            <a:off x="1029582" y="511293"/>
            <a:ext cx="4124580"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1" name="Content Placeholder 7">
            <a:extLst>
              <a:ext uri="{FF2B5EF4-FFF2-40B4-BE49-F238E27FC236}">
                <a16:creationId xmlns:a16="http://schemas.microsoft.com/office/drawing/2014/main" id="{AF2964D4-D2BF-FC33-3199-9103F31E623E}"/>
              </a:ext>
            </a:extLst>
          </p:cNvPr>
          <p:cNvSpPr>
            <a:spLocks noGrp="1"/>
          </p:cNvSpPr>
          <p:nvPr>
            <p:ph idx="1"/>
          </p:nvPr>
        </p:nvSpPr>
        <p:spPr>
          <a:xfrm>
            <a:off x="5894962" y="1984443"/>
            <a:ext cx="5458838" cy="4192520"/>
          </a:xfrm>
        </p:spPr>
        <p:txBody>
          <a:bodyPr>
            <a:normAutofit lnSpcReduction="10000"/>
          </a:bodyPr>
          <a:lstStyle/>
          <a:p>
            <a:pPr marL="0" indent="0">
              <a:buNone/>
            </a:pPr>
            <a:r>
              <a:rPr lang="sv-SE" sz="1800" b="1" dirty="0"/>
              <a:t> </a:t>
            </a:r>
            <a:endParaRPr lang="sv-SE" sz="1800" dirty="0"/>
          </a:p>
          <a:p>
            <a:pPr marL="0" indent="0">
              <a:buNone/>
            </a:pPr>
            <a:r>
              <a:rPr lang="sv-SE" sz="3000" b="1" dirty="0" err="1"/>
              <a:t>Supraventrikulära</a:t>
            </a:r>
            <a:r>
              <a:rPr lang="sv-SE" sz="3000" b="1" dirty="0"/>
              <a:t> takykardier - farligt, behandlingskrävande eller bifynd?</a:t>
            </a:r>
            <a:endParaRPr lang="sv-SE" sz="3000" dirty="0"/>
          </a:p>
          <a:p>
            <a:pPr marL="0" indent="0">
              <a:buNone/>
            </a:pPr>
            <a:r>
              <a:rPr lang="sv-SE" sz="1800" dirty="0"/>
              <a:t>Elin </a:t>
            </a:r>
            <a:r>
              <a:rPr lang="sv-SE" sz="1800" dirty="0" err="1"/>
              <a:t>Canelhas</a:t>
            </a:r>
            <a:r>
              <a:rPr lang="sv-SE" sz="1800" dirty="0"/>
              <a:t>, specialistläkare, kardiologi, medicinkliniken Västerås</a:t>
            </a:r>
            <a:endParaRPr lang="sv-SE" sz="1800" b="1" dirty="0"/>
          </a:p>
          <a:p>
            <a:pPr marL="0" indent="0">
              <a:buNone/>
            </a:pPr>
            <a:r>
              <a:rPr lang="sv-SE" sz="1800" b="1" dirty="0"/>
              <a:t>Tisdag den 5 maj </a:t>
            </a:r>
            <a:r>
              <a:rPr lang="sv-SE" sz="1800" b="1" dirty="0" err="1"/>
              <a:t>kl</a:t>
            </a:r>
            <a:r>
              <a:rPr lang="sv-SE" sz="1800" b="1" dirty="0"/>
              <a:t> 12.00 - 12.50</a:t>
            </a:r>
            <a:endParaRPr lang="sv-SE" sz="1800" dirty="0"/>
          </a:p>
          <a:p>
            <a:pPr marL="0" indent="0">
              <a:buNone/>
            </a:pPr>
            <a:r>
              <a:rPr lang="sv-SE" sz="1800" dirty="0"/>
              <a:t>OBS! Anmälan senast den 27 april – om du önskar mat och dryck. Deltagande via Teams kräver ingen föranmälan</a:t>
            </a:r>
          </a:p>
          <a:p>
            <a:pPr marL="0" indent="0">
              <a:buNone/>
            </a:pPr>
            <a:endParaRPr lang="sv-SE" sz="1800" dirty="0"/>
          </a:p>
          <a:p>
            <a:pPr marL="0" indent="0">
              <a:buNone/>
            </a:pPr>
            <a:r>
              <a:rPr lang="sv-SE" sz="1800" b="1" dirty="0"/>
              <a:t>Samlingssalen, ingång 29 (Psykiatriaulan) eller via Teams</a:t>
            </a:r>
            <a:endParaRPr lang="sv-SE" sz="1800" dirty="0"/>
          </a:p>
          <a:p>
            <a:endParaRPr lang="sv-SE" sz="1800" dirty="0"/>
          </a:p>
          <a:p>
            <a:endParaRPr lang="en-US" sz="1800" dirty="0"/>
          </a:p>
        </p:txBody>
      </p:sp>
    </p:spTree>
    <p:extLst>
      <p:ext uri="{BB962C8B-B14F-4D97-AF65-F5344CB8AC3E}">
        <p14:creationId xmlns:p14="http://schemas.microsoft.com/office/powerpoint/2010/main" val="2868930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4475DC88-2CCD-FDBA-0BA1-B98FB38ADF55}"/>
              </a:ext>
            </a:extLst>
          </p:cNvPr>
          <p:cNvSpPr>
            <a:spLocks noGrp="1"/>
          </p:cNvSpPr>
          <p:nvPr>
            <p:ph type="title"/>
          </p:nvPr>
        </p:nvSpPr>
        <p:spPr>
          <a:xfrm>
            <a:off x="5297593" y="295934"/>
            <a:ext cx="6251110" cy="1783080"/>
          </a:xfrm>
        </p:spPr>
        <p:txBody>
          <a:bodyPr anchor="b">
            <a:normAutofit/>
          </a:bodyPr>
          <a:lstStyle/>
          <a:p>
            <a:r>
              <a:rPr lang="en-US" sz="5400" dirty="0"/>
              <a:t>Tack för idag!!!</a:t>
            </a:r>
            <a:br>
              <a:rPr lang="en-US" sz="5400" dirty="0"/>
            </a:br>
            <a:endParaRPr lang="sv-SE" sz="5400" dirty="0"/>
          </a:p>
        </p:txBody>
      </p:sp>
      <p:pic>
        <p:nvPicPr>
          <p:cNvPr id="4" name="Bildobjekt 3">
            <a:extLst>
              <a:ext uri="{FF2B5EF4-FFF2-40B4-BE49-F238E27FC236}">
                <a16:creationId xmlns:a16="http://schemas.microsoft.com/office/drawing/2014/main" id="{C3454E3D-CA0E-25F7-0F13-DED50AE5F247}"/>
              </a:ext>
            </a:extLst>
          </p:cNvPr>
          <p:cNvPicPr>
            <a:picLocks noChangeAspect="1"/>
          </p:cNvPicPr>
          <p:nvPr/>
        </p:nvPicPr>
        <p:blipFill>
          <a:blip r:embed="rId3"/>
          <a:srcRect l="9452"/>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tshållare för innehåll 5">
            <a:extLst>
              <a:ext uri="{FF2B5EF4-FFF2-40B4-BE49-F238E27FC236}">
                <a16:creationId xmlns:a16="http://schemas.microsoft.com/office/drawing/2014/main" id="{1DFF62B8-B9C0-3930-F3B9-E0C4F5DECD2B}"/>
              </a:ext>
            </a:extLst>
          </p:cNvPr>
          <p:cNvSpPr>
            <a:spLocks noGrp="1"/>
          </p:cNvSpPr>
          <p:nvPr>
            <p:ph idx="1"/>
          </p:nvPr>
        </p:nvSpPr>
        <p:spPr>
          <a:xfrm>
            <a:off x="5297762" y="3040967"/>
            <a:ext cx="5497010" cy="4351338"/>
          </a:xfrm>
        </p:spPr>
        <p:txBody>
          <a:bodyPr/>
          <a:lstStyle/>
          <a:p>
            <a:pPr marL="0" indent="0">
              <a:buNone/>
            </a:pPr>
            <a:r>
              <a:rPr lang="en-US" dirty="0"/>
              <a:t>Glöm inte att ge förslag på vårens ämnen på utvärderingen!!</a:t>
            </a:r>
          </a:p>
          <a:p>
            <a:pPr marL="0" indent="0">
              <a:buNone/>
            </a:pPr>
            <a:endParaRPr lang="en-US" dirty="0"/>
          </a:p>
          <a:p>
            <a:pPr marL="0" indent="0">
              <a:buNone/>
            </a:pPr>
            <a:endParaRPr lang="en-US" dirty="0"/>
          </a:p>
          <a:p>
            <a:pPr marL="0" indent="0">
              <a:buNone/>
            </a:pPr>
            <a:r>
              <a:rPr lang="en-US" sz="1800" b="1" dirty="0"/>
              <a:t>amanda.x.alm@regionvastmanland.se</a:t>
            </a:r>
          </a:p>
          <a:p>
            <a:endParaRPr lang="sv-SE" dirty="0"/>
          </a:p>
        </p:txBody>
      </p:sp>
    </p:spTree>
    <p:extLst>
      <p:ext uri="{BB962C8B-B14F-4D97-AF65-F5344CB8AC3E}">
        <p14:creationId xmlns:p14="http://schemas.microsoft.com/office/powerpoint/2010/main" val="3538610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objekt 2">
            <a:extLst>
              <a:ext uri="{FF2B5EF4-FFF2-40B4-BE49-F238E27FC236}">
                <a16:creationId xmlns:a16="http://schemas.microsoft.com/office/drawing/2014/main" id="{9EC7871F-60C6-F54B-65B6-34326EE54496}"/>
              </a:ext>
            </a:extLst>
          </p:cNvPr>
          <p:cNvPicPr>
            <a:picLocks noChangeAspect="1"/>
          </p:cNvPicPr>
          <p:nvPr/>
        </p:nvPicPr>
        <p:blipFill>
          <a:blip r:embed="rId3"/>
          <a:srcRect b="11603"/>
          <a:stretch>
            <a:fillRect/>
          </a:stretch>
        </p:blipFill>
        <p:spPr>
          <a:xfrm>
            <a:off x="1392771" y="643467"/>
            <a:ext cx="9406458"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7318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ubrik 3">
            <a:extLst>
              <a:ext uri="{FF2B5EF4-FFF2-40B4-BE49-F238E27FC236}">
                <a16:creationId xmlns:a16="http://schemas.microsoft.com/office/drawing/2014/main" id="{42A148AA-2099-8A83-CD5F-3D4EDA4999E6}"/>
              </a:ext>
            </a:extLst>
          </p:cNvPr>
          <p:cNvSpPr>
            <a:spLocks noGrp="1"/>
          </p:cNvSpPr>
          <p:nvPr>
            <p:ph type="title"/>
          </p:nvPr>
        </p:nvSpPr>
        <p:spPr>
          <a:xfrm>
            <a:off x="640080" y="325369"/>
            <a:ext cx="4368602" cy="1956841"/>
          </a:xfrm>
        </p:spPr>
        <p:txBody>
          <a:bodyPr anchor="b">
            <a:normAutofit/>
          </a:bodyPr>
          <a:lstStyle/>
          <a:p>
            <a:r>
              <a:rPr lang="sv-SE" sz="5400" b="1" dirty="0"/>
              <a:t>Vakanta poster</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68FBFF99-0B52-2952-27C3-4C52B18EB68E}"/>
              </a:ext>
            </a:extLst>
          </p:cNvPr>
          <p:cNvSpPr>
            <a:spLocks noGrp="1"/>
          </p:cNvSpPr>
          <p:nvPr>
            <p:ph idx="1"/>
          </p:nvPr>
        </p:nvSpPr>
        <p:spPr>
          <a:xfrm>
            <a:off x="640080" y="2872899"/>
            <a:ext cx="4243589" cy="3320668"/>
          </a:xfrm>
        </p:spPr>
        <p:txBody>
          <a:bodyPr>
            <a:normAutofit/>
          </a:bodyPr>
          <a:lstStyle/>
          <a:p>
            <a:r>
              <a:rPr lang="sv-SE" sz="2200"/>
              <a:t>BUP</a:t>
            </a:r>
          </a:p>
          <a:p>
            <a:r>
              <a:rPr lang="sv-SE" sz="2200"/>
              <a:t>Hud (i viss mån)</a:t>
            </a:r>
          </a:p>
          <a:p>
            <a:r>
              <a:rPr lang="sv-SE" sz="2200"/>
              <a:t>Neurologi</a:t>
            </a:r>
          </a:p>
          <a:p>
            <a:pPr marL="0" indent="0">
              <a:buNone/>
            </a:pPr>
            <a:endParaRPr lang="sv-SE" sz="2200"/>
          </a:p>
        </p:txBody>
      </p:sp>
      <p:pic>
        <p:nvPicPr>
          <p:cNvPr id="3" name="Bildobjekt 2">
            <a:extLst>
              <a:ext uri="{FF2B5EF4-FFF2-40B4-BE49-F238E27FC236}">
                <a16:creationId xmlns:a16="http://schemas.microsoft.com/office/drawing/2014/main" id="{DE8A6461-96D8-B045-10E5-0864C78B97EB}"/>
              </a:ext>
            </a:extLst>
          </p:cNvPr>
          <p:cNvPicPr>
            <a:picLocks noChangeAspect="1"/>
          </p:cNvPicPr>
          <p:nvPr/>
        </p:nvPicPr>
        <p:blipFill>
          <a:blip r:embed="rId3"/>
          <a:srcRect l="1764" r="18998" b="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71011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BD11B3E-0BA1-AF00-A8CB-2D77027F761F}"/>
              </a:ext>
            </a:extLst>
          </p:cNvPr>
          <p:cNvSpPr>
            <a:spLocks noGrp="1"/>
          </p:cNvSpPr>
          <p:nvPr>
            <p:ph type="title"/>
          </p:nvPr>
        </p:nvSpPr>
        <p:spPr>
          <a:xfrm>
            <a:off x="5297762" y="329184"/>
            <a:ext cx="6251110" cy="1783080"/>
          </a:xfrm>
        </p:spPr>
        <p:txBody>
          <a:bodyPr anchor="b">
            <a:normAutofit/>
          </a:bodyPr>
          <a:lstStyle/>
          <a:p>
            <a:r>
              <a:rPr lang="sv-SE" sz="5400" dirty="0"/>
              <a:t>Vad ingår i uppdraget?</a:t>
            </a:r>
          </a:p>
        </p:txBody>
      </p:sp>
      <p:pic>
        <p:nvPicPr>
          <p:cNvPr id="4" name="Bildobjekt 3">
            <a:extLst>
              <a:ext uri="{FF2B5EF4-FFF2-40B4-BE49-F238E27FC236}">
                <a16:creationId xmlns:a16="http://schemas.microsoft.com/office/drawing/2014/main" id="{9EB0F4A4-7119-FCA4-8535-55E57987EE31}"/>
              </a:ext>
            </a:extLst>
          </p:cNvPr>
          <p:cNvPicPr>
            <a:picLocks noChangeAspect="1"/>
          </p:cNvPicPr>
          <p:nvPr/>
        </p:nvPicPr>
        <p:blipFill>
          <a:blip r:embed="rId3"/>
          <a:srcRect l="5561" r="389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C6810E54-8B9C-3B75-3AE3-ADBFE86E632D}"/>
              </a:ext>
            </a:extLst>
          </p:cNvPr>
          <p:cNvSpPr>
            <a:spLocks noGrp="1"/>
          </p:cNvSpPr>
          <p:nvPr>
            <p:ph idx="1"/>
          </p:nvPr>
        </p:nvSpPr>
        <p:spPr>
          <a:xfrm>
            <a:off x="5297762" y="2706624"/>
            <a:ext cx="6251110" cy="3483864"/>
          </a:xfrm>
        </p:spPr>
        <p:txBody>
          <a:bodyPr>
            <a:normAutofit lnSpcReduction="10000"/>
          </a:bodyPr>
          <a:lstStyle/>
          <a:p>
            <a:r>
              <a:rPr lang="sv-SE" sz="2000" dirty="0"/>
              <a:t>2 möten per termin med nätverket på ca 2 timmar</a:t>
            </a:r>
          </a:p>
          <a:p>
            <a:r>
              <a:rPr lang="sv-SE" sz="2000" dirty="0"/>
              <a:t>Att vara kontaktperson till klinikerna exv. ang. remissrutiner</a:t>
            </a:r>
          </a:p>
          <a:p>
            <a:r>
              <a:rPr lang="sv-SE" sz="2000" dirty="0"/>
              <a:t>Arbete men befintliga eller nya samverkansdokument/NKK</a:t>
            </a:r>
          </a:p>
          <a:p>
            <a:r>
              <a:rPr lang="sv-SE" sz="2000" dirty="0"/>
              <a:t>Kunskapsstyrningen – att vara primärvårdens röst i GAP –analyser av vårdförlopp och vårdprogram</a:t>
            </a:r>
          </a:p>
          <a:p>
            <a:r>
              <a:rPr lang="sv-SE" sz="2000" dirty="0"/>
              <a:t>Kollegialt nätverk, att kunna lyfta sin egen vårdcentrals frågor, att sprida information.</a:t>
            </a:r>
          </a:p>
          <a:p>
            <a:r>
              <a:rPr lang="sv-SE" sz="2000" dirty="0"/>
              <a:t>Vid behov deltagande i Läkemedelskommitténs expertgrupper</a:t>
            </a:r>
          </a:p>
        </p:txBody>
      </p:sp>
    </p:spTree>
    <p:extLst>
      <p:ext uri="{BB962C8B-B14F-4D97-AF65-F5344CB8AC3E}">
        <p14:creationId xmlns:p14="http://schemas.microsoft.com/office/powerpoint/2010/main" val="1593023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3ACF97A-58B7-58B2-7DAC-497997D63805}"/>
              </a:ext>
            </a:extLst>
          </p:cNvPr>
          <p:cNvSpPr>
            <a:spLocks noGrp="1"/>
          </p:cNvSpPr>
          <p:nvPr>
            <p:ph type="title"/>
          </p:nvPr>
        </p:nvSpPr>
        <p:spPr>
          <a:xfrm>
            <a:off x="640080" y="325369"/>
            <a:ext cx="4368602" cy="1956841"/>
          </a:xfrm>
        </p:spPr>
        <p:txBody>
          <a:bodyPr anchor="b">
            <a:normAutofit/>
          </a:bodyPr>
          <a:lstStyle/>
          <a:p>
            <a:r>
              <a:rPr lang="sv-SE" sz="4200" dirty="0"/>
              <a:t>Ersättning för ALK uppdraget till Vårdcentralen</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9B4D4C8C-C2FE-0895-BEE4-8B6947FAE626}"/>
              </a:ext>
            </a:extLst>
          </p:cNvPr>
          <p:cNvSpPr>
            <a:spLocks noGrp="1"/>
          </p:cNvSpPr>
          <p:nvPr>
            <p:ph idx="1"/>
          </p:nvPr>
        </p:nvSpPr>
        <p:spPr>
          <a:xfrm>
            <a:off x="640080" y="2872899"/>
            <a:ext cx="4243589" cy="3320668"/>
          </a:xfrm>
        </p:spPr>
        <p:txBody>
          <a:bodyPr>
            <a:normAutofit/>
          </a:bodyPr>
          <a:lstStyle/>
          <a:p>
            <a:pPr lvl="1">
              <a:spcAft>
                <a:spcPts val="0"/>
              </a:spcAft>
            </a:pPr>
            <a:r>
              <a:rPr lang="sv-SE" sz="1900" b="1"/>
              <a:t>Fast ersättning till ALK</a:t>
            </a:r>
          </a:p>
          <a:p>
            <a:pPr lvl="2">
              <a:spcAft>
                <a:spcPts val="0"/>
              </a:spcAft>
            </a:pPr>
            <a:r>
              <a:rPr lang="sv-SE" sz="1900"/>
              <a:t>Basersättning baserat på 30 h/år , 1100 kr/h (33 000 kr)</a:t>
            </a:r>
          </a:p>
          <a:p>
            <a:pPr lvl="2">
              <a:spcAft>
                <a:spcPts val="0"/>
              </a:spcAft>
            </a:pPr>
            <a:r>
              <a:rPr lang="sv-SE" sz="1900"/>
              <a:t>Möjlighet att få fakturera ytterligare 10 timmar vid särskilt behov</a:t>
            </a:r>
            <a:br>
              <a:rPr lang="sv-SE" sz="1900"/>
            </a:br>
            <a:endParaRPr lang="sv-SE" sz="1900"/>
          </a:p>
          <a:p>
            <a:pPr lvl="1">
              <a:spcAft>
                <a:spcPts val="0"/>
              </a:spcAft>
            </a:pPr>
            <a:r>
              <a:rPr lang="sv-SE" sz="1900" b="1"/>
              <a:t>Ersättning biträdande ALK</a:t>
            </a:r>
          </a:p>
          <a:p>
            <a:pPr lvl="2">
              <a:spcAft>
                <a:spcPts val="0"/>
              </a:spcAft>
            </a:pPr>
            <a:r>
              <a:rPr lang="sv-SE" sz="1900"/>
              <a:t>Basersättning baserat på 30 h/år, 600 kr/h (18 000 kr)</a:t>
            </a:r>
            <a:br>
              <a:rPr lang="sv-SE" sz="1900"/>
            </a:br>
            <a:endParaRPr lang="sv-SE" sz="1900"/>
          </a:p>
          <a:p>
            <a:endParaRPr lang="sv-SE" sz="1900"/>
          </a:p>
        </p:txBody>
      </p:sp>
      <p:pic>
        <p:nvPicPr>
          <p:cNvPr id="4" name="Bildobjekt 3">
            <a:extLst>
              <a:ext uri="{FF2B5EF4-FFF2-40B4-BE49-F238E27FC236}">
                <a16:creationId xmlns:a16="http://schemas.microsoft.com/office/drawing/2014/main" id="{0C775418-1143-AA13-EDC7-C4532BBE2B73}"/>
              </a:ext>
            </a:extLst>
          </p:cNvPr>
          <p:cNvPicPr>
            <a:picLocks noChangeAspect="1"/>
          </p:cNvPicPr>
          <p:nvPr/>
        </p:nvPicPr>
        <p:blipFill>
          <a:blip r:embed="rId3"/>
          <a:srcRect t="604" r="2" b="1266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72047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7C76FA-7324-4E39-646A-C00375176F15}"/>
              </a:ext>
            </a:extLst>
          </p:cNvPr>
          <p:cNvSpPr>
            <a:spLocks noGrp="1"/>
          </p:cNvSpPr>
          <p:nvPr>
            <p:ph type="title"/>
          </p:nvPr>
        </p:nvSpPr>
        <p:spPr>
          <a:xfrm>
            <a:off x="5868557" y="1138036"/>
            <a:ext cx="5444382" cy="1402470"/>
          </a:xfrm>
        </p:spPr>
        <p:txBody>
          <a:bodyPr anchor="t">
            <a:normAutofit/>
          </a:bodyPr>
          <a:lstStyle/>
          <a:p>
            <a:r>
              <a:rPr lang="sv-SE" sz="3200"/>
              <a:t>Onkologen och palliationen</a:t>
            </a:r>
          </a:p>
        </p:txBody>
      </p:sp>
      <p:pic>
        <p:nvPicPr>
          <p:cNvPr id="4" name="Bildobjekt 3">
            <a:extLst>
              <a:ext uri="{FF2B5EF4-FFF2-40B4-BE49-F238E27FC236}">
                <a16:creationId xmlns:a16="http://schemas.microsoft.com/office/drawing/2014/main" id="{34EC34B0-4ED9-BB01-FD25-74ADEB2946A4}"/>
              </a:ext>
            </a:extLst>
          </p:cNvPr>
          <p:cNvPicPr>
            <a:picLocks noChangeAspect="1"/>
          </p:cNvPicPr>
          <p:nvPr/>
        </p:nvPicPr>
        <p:blipFill>
          <a:blip r:embed="rId3"/>
          <a:srcRect t="149" r="2" b="2"/>
          <a:stretch>
            <a:fillRect/>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Platshållare för innehåll 2">
            <a:extLst>
              <a:ext uri="{FF2B5EF4-FFF2-40B4-BE49-F238E27FC236}">
                <a16:creationId xmlns:a16="http://schemas.microsoft.com/office/drawing/2014/main" id="{5726F629-15B1-2AC0-4C6F-57A8B4ECA7AB}"/>
              </a:ext>
            </a:extLst>
          </p:cNvPr>
          <p:cNvSpPr>
            <a:spLocks noGrp="1"/>
          </p:cNvSpPr>
          <p:nvPr>
            <p:ph idx="1"/>
          </p:nvPr>
        </p:nvSpPr>
        <p:spPr>
          <a:xfrm>
            <a:off x="5868557" y="2551176"/>
            <a:ext cx="5444382" cy="3591207"/>
          </a:xfrm>
        </p:spPr>
        <p:txBody>
          <a:bodyPr>
            <a:normAutofit/>
          </a:bodyPr>
          <a:lstStyle/>
          <a:p>
            <a:r>
              <a:rPr lang="sv-SE" sz="2000" dirty="0"/>
              <a:t>Erfarenheter så långt av palliativa mottagningen och </a:t>
            </a:r>
            <a:r>
              <a:rPr lang="sv-SE" sz="2000" dirty="0" err="1"/>
              <a:t>utremitteringsmallen</a:t>
            </a:r>
            <a:r>
              <a:rPr lang="sv-SE" sz="2000" dirty="0"/>
              <a:t>?</a:t>
            </a:r>
          </a:p>
          <a:p>
            <a:r>
              <a:rPr lang="sv-SE" sz="2000" dirty="0"/>
              <a:t>VILS arbetet återupptaget</a:t>
            </a:r>
          </a:p>
          <a:p>
            <a:r>
              <a:rPr lang="sv-SE" sz="2000" dirty="0"/>
              <a:t>Palliativa uppdraget tycks mycket mer svårorienterat i Västerås</a:t>
            </a:r>
          </a:p>
          <a:p>
            <a:r>
              <a:rPr lang="sv-SE" sz="2000" dirty="0"/>
              <a:t>Era erfarenheter </a:t>
            </a:r>
            <a:r>
              <a:rPr lang="sv-SE" sz="2000" dirty="0" err="1"/>
              <a:t>kringa</a:t>
            </a:r>
            <a:r>
              <a:rPr lang="sv-SE" sz="2000" dirty="0"/>
              <a:t> att jobba med palliativa patienter i hemsjukvården respektive SÄBO?</a:t>
            </a:r>
          </a:p>
          <a:p>
            <a:r>
              <a:rPr lang="sv-SE" sz="2000" dirty="0"/>
              <a:t>Onkologiska patienter?</a:t>
            </a:r>
          </a:p>
        </p:txBody>
      </p:sp>
    </p:spTree>
    <p:extLst>
      <p:ext uri="{BB962C8B-B14F-4D97-AF65-F5344CB8AC3E}">
        <p14:creationId xmlns:p14="http://schemas.microsoft.com/office/powerpoint/2010/main" val="1388110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1B1EDD7-FEC0-88A2-8A0C-4788CD472808}"/>
              </a:ext>
            </a:extLst>
          </p:cNvPr>
          <p:cNvSpPr>
            <a:spLocks noGrp="1"/>
          </p:cNvSpPr>
          <p:nvPr>
            <p:ph type="title"/>
          </p:nvPr>
        </p:nvSpPr>
        <p:spPr>
          <a:xfrm>
            <a:off x="640080" y="325369"/>
            <a:ext cx="4368602" cy="1956841"/>
          </a:xfrm>
        </p:spPr>
        <p:txBody>
          <a:bodyPr anchor="b">
            <a:normAutofit/>
          </a:bodyPr>
          <a:lstStyle/>
          <a:p>
            <a:r>
              <a:rPr lang="sv-SE" sz="5400"/>
              <a:t>ÖNH -allergitestning</a:t>
            </a:r>
          </a:p>
        </p:txBody>
      </p:sp>
      <p:sp>
        <p:nvSpPr>
          <p:cNvPr id="6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atshållare för innehåll 8">
            <a:extLst>
              <a:ext uri="{FF2B5EF4-FFF2-40B4-BE49-F238E27FC236}">
                <a16:creationId xmlns:a16="http://schemas.microsoft.com/office/drawing/2014/main" id="{5D90DB97-B157-AF24-5C73-9D0F3D7A8B83}"/>
              </a:ext>
            </a:extLst>
          </p:cNvPr>
          <p:cNvSpPr>
            <a:spLocks noGrp="1"/>
          </p:cNvSpPr>
          <p:nvPr>
            <p:ph idx="1"/>
          </p:nvPr>
        </p:nvSpPr>
        <p:spPr>
          <a:xfrm>
            <a:off x="640080" y="2872899"/>
            <a:ext cx="4243589" cy="3320668"/>
          </a:xfrm>
        </p:spPr>
        <p:txBody>
          <a:bodyPr>
            <a:normAutofit/>
          </a:bodyPr>
          <a:lstStyle/>
          <a:p>
            <a:r>
              <a:rPr lang="sv-SE" sz="2000" dirty="0"/>
              <a:t>Det har förekommit oftare att man framför allt på primärvården tar totalt IgE värde. Sedan skickas remiss till allergimottagningen för tolkning. </a:t>
            </a:r>
          </a:p>
          <a:p>
            <a:r>
              <a:rPr lang="sv-SE" sz="2000" dirty="0"/>
              <a:t>Totalt IgE värde saknar klinikbetydelse. </a:t>
            </a:r>
          </a:p>
          <a:p>
            <a:r>
              <a:rPr lang="sv-SE" sz="2000" dirty="0"/>
              <a:t>Allergologer, lungläkare och Hud i specifika fall använder detta prov.</a:t>
            </a:r>
          </a:p>
          <a:p>
            <a:r>
              <a:rPr lang="sv-SE" sz="2000" b="1" dirty="0"/>
              <a:t>Ta det inte i primärvården</a:t>
            </a:r>
          </a:p>
          <a:p>
            <a:endParaRPr lang="sv-SE" sz="1900" dirty="0"/>
          </a:p>
        </p:txBody>
      </p:sp>
      <p:pic>
        <p:nvPicPr>
          <p:cNvPr id="3" name="Bildobjekt 2">
            <a:extLst>
              <a:ext uri="{FF2B5EF4-FFF2-40B4-BE49-F238E27FC236}">
                <a16:creationId xmlns:a16="http://schemas.microsoft.com/office/drawing/2014/main" id="{5AC4532E-1B32-7265-4293-7951349E7665}"/>
              </a:ext>
            </a:extLst>
          </p:cNvPr>
          <p:cNvPicPr>
            <a:picLocks noChangeAspect="1"/>
          </p:cNvPicPr>
          <p:nvPr/>
        </p:nvPicPr>
        <p:blipFill>
          <a:blip r:embed="rId3"/>
          <a:srcRect l="13354" r="15431"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043170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57516</TotalTime>
  <Words>3103</Words>
  <Application>Microsoft Office PowerPoint</Application>
  <PresentationFormat>Bredbild</PresentationFormat>
  <Paragraphs>243</Paragraphs>
  <Slides>34</Slides>
  <Notes>27</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34</vt:i4>
      </vt:variant>
    </vt:vector>
  </HeadingPairs>
  <TitlesOfParts>
    <vt:vector size="39" baseType="lpstr">
      <vt:lpstr>Arial</vt:lpstr>
      <vt:lpstr>Calibri</vt:lpstr>
      <vt:lpstr>Calibri Light</vt:lpstr>
      <vt:lpstr>Frutiger</vt:lpstr>
      <vt:lpstr>Office-tema</vt:lpstr>
      <vt:lpstr>Allmänläkardagarna  våren 2026</vt:lpstr>
      <vt:lpstr>ALK poster – aktuell förteckning</vt:lpstr>
      <vt:lpstr>PowerPoint-presentation</vt:lpstr>
      <vt:lpstr>PowerPoint-presentation</vt:lpstr>
      <vt:lpstr>Vakanta poster</vt:lpstr>
      <vt:lpstr>Vad ingår i uppdraget?</vt:lpstr>
      <vt:lpstr>Ersättning för ALK uppdraget till Vårdcentralen</vt:lpstr>
      <vt:lpstr>Onkologen och palliationen</vt:lpstr>
      <vt:lpstr>ÖNH -allergitestning</vt:lpstr>
      <vt:lpstr>Svårläkta sår</vt:lpstr>
      <vt:lpstr>PowerPoint-presentation</vt:lpstr>
      <vt:lpstr>Kunskapsstöd Svårläkta sår 1177 Vårdpersonal</vt:lpstr>
      <vt:lpstr>PEth och körkort</vt:lpstr>
      <vt:lpstr>Vad gäller sedan januari 2026 för körkortsinnehav?</vt:lpstr>
      <vt:lpstr>PowerPoint-presentation</vt:lpstr>
      <vt:lpstr> Ny sökfunktion för SVF</vt:lpstr>
      <vt:lpstr>PowerPoint-presentation</vt:lpstr>
      <vt:lpstr>Genetisk utredning</vt:lpstr>
      <vt:lpstr>Ämnesförslag till hösten</vt:lpstr>
      <vt:lpstr>Ämnesförslag forts</vt:lpstr>
      <vt:lpstr>PowerPoint-presentation</vt:lpstr>
      <vt:lpstr>PowerPoint-presentation</vt:lpstr>
      <vt:lpstr>PowerPoint-presentation</vt:lpstr>
      <vt:lpstr>PowerPoint-presentation</vt:lpstr>
      <vt:lpstr>Lite smått och gott</vt:lpstr>
      <vt:lpstr>Ortopeden – akuta knäspåret.</vt:lpstr>
      <vt:lpstr>Digitala hjälpmedel</vt:lpstr>
      <vt:lpstr>Funktionella symtom</vt:lpstr>
      <vt:lpstr>Länkar</vt:lpstr>
      <vt:lpstr>Rekommenderade läkemedel för barn </vt:lpstr>
      <vt:lpstr>Obesitas läkemedel</vt:lpstr>
      <vt:lpstr>Samverkan Primärvård-Psykiatrin </vt:lpstr>
      <vt:lpstr>Läkemedelskommittén inbjuder till lunchföreläsning  </vt:lpstr>
      <vt:lpstr>Tack för idag!!!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Allmänläkardagarna  våren 2023</dc:title>
  <dc:creator>Amanda Alm</dc:creator>
  <cp:lastModifiedBy>Amanda Alm</cp:lastModifiedBy>
  <cp:revision>69</cp:revision>
  <dcterms:created xsi:type="dcterms:W3CDTF">2023-04-24T06:19:58Z</dcterms:created>
  <dcterms:modified xsi:type="dcterms:W3CDTF">2026-04-28T18:14:12Z</dcterms:modified>
</cp:coreProperties>
</file>