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4"/>
  </p:notesMasterIdLst>
  <p:sldIdLst>
    <p:sldId id="256" r:id="rId2"/>
    <p:sldId id="257" r:id="rId3"/>
    <p:sldId id="283" r:id="rId4"/>
    <p:sldId id="284" r:id="rId5"/>
    <p:sldId id="259" r:id="rId6"/>
    <p:sldId id="258" r:id="rId7"/>
    <p:sldId id="261" r:id="rId8"/>
    <p:sldId id="280" r:id="rId9"/>
    <p:sldId id="285" r:id="rId10"/>
    <p:sldId id="286" r:id="rId11"/>
    <p:sldId id="292" r:id="rId12"/>
    <p:sldId id="272" r:id="rId13"/>
    <p:sldId id="288" r:id="rId14"/>
    <p:sldId id="274" r:id="rId15"/>
    <p:sldId id="273" r:id="rId16"/>
    <p:sldId id="277" r:id="rId17"/>
    <p:sldId id="262" r:id="rId18"/>
    <p:sldId id="289" r:id="rId19"/>
    <p:sldId id="291" r:id="rId20"/>
    <p:sldId id="294" r:id="rId21"/>
    <p:sldId id="267" r:id="rId22"/>
    <p:sldId id="281" r:id="rId23"/>
    <p:sldId id="279" r:id="rId24"/>
    <p:sldId id="282" r:id="rId25"/>
    <p:sldId id="269" r:id="rId26"/>
    <p:sldId id="266" r:id="rId27"/>
    <p:sldId id="278" r:id="rId28"/>
    <p:sldId id="295" r:id="rId29"/>
    <p:sldId id="268" r:id="rId30"/>
    <p:sldId id="296" r:id="rId31"/>
    <p:sldId id="265" r:id="rId32"/>
    <p:sldId id="264" r:id="rId3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80523" autoAdjust="0"/>
  </p:normalViewPr>
  <p:slideViewPr>
    <p:cSldViewPr snapToGrid="0">
      <p:cViewPr varScale="1">
        <p:scale>
          <a:sx n="59" d="100"/>
          <a:sy n="59" d="100"/>
        </p:scale>
        <p:origin x="956" y="64"/>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Alm" userId="73870190-ad27-4653-a220-3bc3d9b5c7c9" providerId="ADAL" clId="{3E1A07CB-CFDA-4007-B503-86AE8E48C5BA}"/>
    <pc:docChg chg="custSel modSld">
      <pc:chgData name="Amanda Alm" userId="73870190-ad27-4653-a220-3bc3d9b5c7c9" providerId="ADAL" clId="{3E1A07CB-CFDA-4007-B503-86AE8E48C5BA}" dt="2025-12-17T08:39:44.297" v="627" actId="20577"/>
      <pc:docMkLst>
        <pc:docMk/>
      </pc:docMkLst>
      <pc:sldChg chg="modNotesTx">
        <pc:chgData name="Amanda Alm" userId="73870190-ad27-4653-a220-3bc3d9b5c7c9" providerId="ADAL" clId="{3E1A07CB-CFDA-4007-B503-86AE8E48C5BA}" dt="2025-12-17T08:32:33.637" v="0" actId="20577"/>
        <pc:sldMkLst>
          <pc:docMk/>
          <pc:sldMk cId="3421192032" sldId="261"/>
        </pc:sldMkLst>
      </pc:sldChg>
      <pc:sldChg chg="modNotesTx">
        <pc:chgData name="Amanda Alm" userId="73870190-ad27-4653-a220-3bc3d9b5c7c9" providerId="ADAL" clId="{3E1A07CB-CFDA-4007-B503-86AE8E48C5BA}" dt="2025-12-17T08:38:25.559" v="551" actId="20577"/>
        <pc:sldMkLst>
          <pc:docMk/>
          <pc:sldMk cId="528880304" sldId="267"/>
        </pc:sldMkLst>
      </pc:sldChg>
      <pc:sldChg chg="modNotesTx">
        <pc:chgData name="Amanda Alm" userId="73870190-ad27-4653-a220-3bc3d9b5c7c9" providerId="ADAL" clId="{3E1A07CB-CFDA-4007-B503-86AE8E48C5BA}" dt="2025-12-17T08:35:33.479" v="234" actId="20577"/>
        <pc:sldMkLst>
          <pc:docMk/>
          <pc:sldMk cId="1839208810" sldId="274"/>
        </pc:sldMkLst>
      </pc:sldChg>
      <pc:sldChg chg="modNotesTx">
        <pc:chgData name="Amanda Alm" userId="73870190-ad27-4653-a220-3bc3d9b5c7c9" providerId="ADAL" clId="{3E1A07CB-CFDA-4007-B503-86AE8E48C5BA}" dt="2025-12-17T08:39:44.297" v="627" actId="20577"/>
        <pc:sldMkLst>
          <pc:docMk/>
          <pc:sldMk cId="2868930751" sldId="278"/>
        </pc:sldMkLst>
      </pc:sldChg>
      <pc:sldChg chg="modNotesTx">
        <pc:chgData name="Amanda Alm" userId="73870190-ad27-4653-a220-3bc3d9b5c7c9" providerId="ADAL" clId="{3E1A07CB-CFDA-4007-B503-86AE8E48C5BA}" dt="2025-12-17T08:34:01" v="54" actId="20577"/>
        <pc:sldMkLst>
          <pc:docMk/>
          <pc:sldMk cId="280431706" sldId="280"/>
        </pc:sldMkLst>
      </pc:sldChg>
      <pc:sldChg chg="modSp mod modNotesTx">
        <pc:chgData name="Amanda Alm" userId="73870190-ad27-4653-a220-3bc3d9b5c7c9" providerId="ADAL" clId="{3E1A07CB-CFDA-4007-B503-86AE8E48C5BA}" dt="2025-12-17T08:39:20.805" v="626" actId="27636"/>
        <pc:sldMkLst>
          <pc:docMk/>
          <pc:sldMk cId="2109723381" sldId="282"/>
        </pc:sldMkLst>
        <pc:spChg chg="mod">
          <ac:chgData name="Amanda Alm" userId="73870190-ad27-4653-a220-3bc3d9b5c7c9" providerId="ADAL" clId="{3E1A07CB-CFDA-4007-B503-86AE8E48C5BA}" dt="2025-12-17T08:39:20.805" v="626" actId="27636"/>
          <ac:spMkLst>
            <pc:docMk/>
            <pc:sldMk cId="2109723381" sldId="282"/>
            <ac:spMk id="11" creationId="{973836CB-0A0E-D0B7-73AB-5859AED433BA}"/>
          </ac:spMkLst>
        </pc:spChg>
      </pc:sldChg>
      <pc:sldChg chg="modNotesTx">
        <pc:chgData name="Amanda Alm" userId="73870190-ad27-4653-a220-3bc3d9b5c7c9" providerId="ADAL" clId="{3E1A07CB-CFDA-4007-B503-86AE8E48C5BA}" dt="2025-12-17T08:36:38.501" v="371" actId="20577"/>
        <pc:sldMkLst>
          <pc:docMk/>
          <pc:sldMk cId="2107118277" sldId="289"/>
        </pc:sldMkLst>
      </pc:sldChg>
      <pc:sldChg chg="modNotesTx">
        <pc:chgData name="Amanda Alm" userId="73870190-ad27-4653-a220-3bc3d9b5c7c9" providerId="ADAL" clId="{3E1A07CB-CFDA-4007-B503-86AE8E48C5BA}" dt="2025-12-17T08:38:19.669" v="550" actId="20577"/>
        <pc:sldMkLst>
          <pc:docMk/>
          <pc:sldMk cId="1643784891" sldId="29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5981BE-5558-4B52-B303-8AB1199910C2}"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A8880F21-9390-47E5-BA96-3F9C909D1F60}">
      <dgm:prSet/>
      <dgm:spPr/>
      <dgm:t>
        <a:bodyPr/>
        <a:lstStyle/>
        <a:p>
          <a:r>
            <a:rPr lang="en-US" dirty="0" err="1"/>
            <a:t>Hjälpmedelsförskrivning</a:t>
          </a:r>
          <a:r>
            <a:rPr lang="en-US" dirty="0"/>
            <a:t> – </a:t>
          </a:r>
          <a:r>
            <a:rPr lang="en-US" dirty="0" err="1"/>
            <a:t>enligt</a:t>
          </a:r>
          <a:r>
            <a:rPr lang="en-US" dirty="0"/>
            <a:t> </a:t>
          </a:r>
          <a:r>
            <a:rPr lang="en-US" dirty="0" err="1"/>
            <a:t>ortopeden</a:t>
          </a:r>
          <a:r>
            <a:rPr lang="en-US" dirty="0"/>
            <a:t> </a:t>
          </a:r>
          <a:r>
            <a:rPr lang="en-US" dirty="0" err="1"/>
            <a:t>är</a:t>
          </a:r>
          <a:r>
            <a:rPr lang="en-US" dirty="0"/>
            <a:t> det </a:t>
          </a:r>
          <a:r>
            <a:rPr lang="en-US" dirty="0" err="1"/>
            <a:t>flera</a:t>
          </a:r>
          <a:r>
            <a:rPr lang="en-US" dirty="0"/>
            <a:t> </a:t>
          </a:r>
          <a:r>
            <a:rPr lang="en-US" dirty="0" err="1"/>
            <a:t>regioner</a:t>
          </a:r>
          <a:r>
            <a:rPr lang="en-US" dirty="0"/>
            <a:t> </a:t>
          </a:r>
          <a:r>
            <a:rPr lang="en-US" dirty="0" err="1"/>
            <a:t>som</a:t>
          </a:r>
          <a:r>
            <a:rPr lang="en-US" dirty="0"/>
            <a:t> </a:t>
          </a:r>
          <a:r>
            <a:rPr lang="en-US" dirty="0" err="1"/>
            <a:t>reagerat</a:t>
          </a:r>
          <a:r>
            <a:rPr lang="en-US" dirty="0"/>
            <a:t> på att </a:t>
          </a:r>
          <a:r>
            <a:rPr lang="en-US" dirty="0" err="1"/>
            <a:t>kostnaderna</a:t>
          </a:r>
          <a:r>
            <a:rPr lang="en-US" dirty="0"/>
            <a:t> </a:t>
          </a:r>
          <a:r>
            <a:rPr lang="en-US" dirty="0" err="1"/>
            <a:t>går</a:t>
          </a:r>
          <a:r>
            <a:rPr lang="en-US" dirty="0"/>
            <a:t> </a:t>
          </a:r>
          <a:r>
            <a:rPr lang="en-US" dirty="0" err="1"/>
            <a:t>upp</a:t>
          </a:r>
          <a:r>
            <a:rPr lang="en-US" dirty="0"/>
            <a:t> mkt. Vi och </a:t>
          </a:r>
          <a:r>
            <a:rPr lang="en-US" dirty="0" err="1"/>
            <a:t>ortopeden</a:t>
          </a:r>
          <a:r>
            <a:rPr lang="en-US" dirty="0"/>
            <a:t> </a:t>
          </a:r>
          <a:r>
            <a:rPr lang="en-US" dirty="0" err="1"/>
            <a:t>vill</a:t>
          </a:r>
          <a:r>
            <a:rPr lang="en-US" dirty="0"/>
            <a:t> </a:t>
          </a:r>
          <a:r>
            <a:rPr lang="en-US" dirty="0" err="1"/>
            <a:t>ihop</a:t>
          </a:r>
          <a:r>
            <a:rPr lang="en-US" dirty="0"/>
            <a:t> </a:t>
          </a:r>
          <a:r>
            <a:rPr lang="en-US" dirty="0" err="1"/>
            <a:t>samverka</a:t>
          </a:r>
          <a:r>
            <a:rPr lang="en-US" dirty="0"/>
            <a:t> för </a:t>
          </a:r>
          <a:r>
            <a:rPr lang="en-US" dirty="0" err="1"/>
            <a:t>mer</a:t>
          </a:r>
          <a:r>
            <a:rPr lang="en-US" dirty="0"/>
            <a:t> </a:t>
          </a:r>
          <a:r>
            <a:rPr lang="en-US" dirty="0" err="1"/>
            <a:t>restriktiv</a:t>
          </a:r>
          <a:r>
            <a:rPr lang="en-US" dirty="0"/>
            <a:t> och stringent </a:t>
          </a:r>
          <a:r>
            <a:rPr lang="en-US" dirty="0" err="1"/>
            <a:t>förskrivning</a:t>
          </a:r>
          <a:r>
            <a:rPr lang="en-US" dirty="0"/>
            <a:t>. </a:t>
          </a:r>
        </a:p>
      </dgm:t>
    </dgm:pt>
    <dgm:pt modelId="{9125F21F-4549-466C-81A7-EBDC3081FD10}" type="parTrans" cxnId="{0C2C39E2-0DF1-47C6-9982-6E6381F6D439}">
      <dgm:prSet/>
      <dgm:spPr/>
      <dgm:t>
        <a:bodyPr/>
        <a:lstStyle/>
        <a:p>
          <a:endParaRPr lang="en-US"/>
        </a:p>
      </dgm:t>
    </dgm:pt>
    <dgm:pt modelId="{58B82E92-B286-46D8-9EC3-A0032A8309A7}" type="sibTrans" cxnId="{0C2C39E2-0DF1-47C6-9982-6E6381F6D439}">
      <dgm:prSet/>
      <dgm:spPr/>
      <dgm:t>
        <a:bodyPr/>
        <a:lstStyle/>
        <a:p>
          <a:endParaRPr lang="en-US"/>
        </a:p>
      </dgm:t>
    </dgm:pt>
    <dgm:pt modelId="{F5069084-EBAE-4C3B-8962-10E3986833C5}">
      <dgm:prSet/>
      <dgm:spPr/>
      <dgm:t>
        <a:bodyPr/>
        <a:lstStyle/>
        <a:p>
          <a:r>
            <a:rPr lang="en-US" dirty="0" err="1"/>
            <a:t>Kommersiella</a:t>
          </a:r>
          <a:r>
            <a:rPr lang="en-US" dirty="0"/>
            <a:t> </a:t>
          </a:r>
          <a:r>
            <a:rPr lang="en-US" dirty="0" err="1"/>
            <a:t>produkter</a:t>
          </a:r>
          <a:r>
            <a:rPr lang="en-US" dirty="0"/>
            <a:t> </a:t>
          </a:r>
          <a:r>
            <a:rPr lang="en-US" dirty="0" err="1"/>
            <a:t>uttömda</a:t>
          </a:r>
          <a:r>
            <a:rPr lang="en-US" dirty="0"/>
            <a:t>? </a:t>
          </a:r>
          <a:r>
            <a:rPr lang="en-US" dirty="0" err="1"/>
            <a:t>Bidrag</a:t>
          </a:r>
          <a:r>
            <a:rPr lang="en-US" dirty="0"/>
            <a:t>? Tips att </a:t>
          </a:r>
          <a:r>
            <a:rPr lang="en-US" dirty="0" err="1"/>
            <a:t>gå</a:t>
          </a:r>
          <a:r>
            <a:rPr lang="en-US" dirty="0"/>
            <a:t> </a:t>
          </a:r>
          <a:r>
            <a:rPr lang="en-US" dirty="0" err="1"/>
            <a:t>igenom</a:t>
          </a:r>
          <a:r>
            <a:rPr lang="en-US" dirty="0"/>
            <a:t> </a:t>
          </a:r>
          <a:r>
            <a:rPr lang="en-US" dirty="0" err="1"/>
            <a:t>senaste</a:t>
          </a:r>
          <a:r>
            <a:rPr lang="en-US" dirty="0"/>
            <a:t> </a:t>
          </a:r>
          <a:r>
            <a:rPr lang="en-US" dirty="0" err="1"/>
            <a:t>fakturorna</a:t>
          </a:r>
          <a:r>
            <a:rPr lang="en-US" dirty="0"/>
            <a:t> </a:t>
          </a:r>
          <a:r>
            <a:rPr lang="en-US" dirty="0" err="1"/>
            <a:t>ihop</a:t>
          </a:r>
          <a:r>
            <a:rPr lang="en-US" dirty="0"/>
            <a:t> </a:t>
          </a:r>
          <a:r>
            <a:rPr lang="en-US" dirty="0" err="1"/>
            <a:t>i</a:t>
          </a:r>
          <a:r>
            <a:rPr lang="en-US" dirty="0"/>
            <a:t> </a:t>
          </a:r>
          <a:r>
            <a:rPr lang="en-US" dirty="0" err="1"/>
            <a:t>läkargruppen</a:t>
          </a:r>
          <a:r>
            <a:rPr lang="en-US" dirty="0"/>
            <a:t> och </a:t>
          </a:r>
          <a:r>
            <a:rPr lang="en-US" dirty="0" err="1"/>
            <a:t>diskutera</a:t>
          </a:r>
          <a:r>
            <a:rPr lang="en-US" dirty="0"/>
            <a:t> </a:t>
          </a:r>
          <a:r>
            <a:rPr lang="en-US" dirty="0" err="1"/>
            <a:t>hur</a:t>
          </a:r>
          <a:r>
            <a:rPr lang="en-US" dirty="0"/>
            <a:t> man </a:t>
          </a:r>
          <a:r>
            <a:rPr lang="en-US" dirty="0" err="1"/>
            <a:t>tolkar</a:t>
          </a:r>
          <a:r>
            <a:rPr lang="en-US" dirty="0"/>
            <a:t> </a:t>
          </a:r>
          <a:r>
            <a:rPr lang="en-US" dirty="0" err="1"/>
            <a:t>indikation</a:t>
          </a:r>
          <a:r>
            <a:rPr lang="en-US" dirty="0"/>
            <a:t>, </a:t>
          </a:r>
          <a:r>
            <a:rPr lang="en-US" dirty="0" err="1"/>
            <a:t>antal</a:t>
          </a:r>
          <a:r>
            <a:rPr lang="en-US" dirty="0"/>
            <a:t> per </a:t>
          </a:r>
          <a:r>
            <a:rPr lang="en-US" dirty="0" err="1"/>
            <a:t>år</a:t>
          </a:r>
          <a:r>
            <a:rPr lang="en-US" dirty="0"/>
            <a:t> etc. Vissa </a:t>
          </a:r>
          <a:r>
            <a:rPr lang="en-US" dirty="0" err="1"/>
            <a:t>bilder</a:t>
          </a:r>
          <a:r>
            <a:rPr lang="en-US" dirty="0"/>
            <a:t> </a:t>
          </a:r>
          <a:r>
            <a:rPr lang="en-US" dirty="0" err="1"/>
            <a:t>från</a:t>
          </a:r>
          <a:r>
            <a:rPr lang="en-US" dirty="0"/>
            <a:t> </a:t>
          </a:r>
          <a:r>
            <a:rPr lang="en-US" dirty="0" err="1"/>
            <a:t>hjälpmedelshandoken</a:t>
          </a:r>
          <a:r>
            <a:rPr lang="en-US" dirty="0"/>
            <a:t>. </a:t>
          </a:r>
        </a:p>
      </dgm:t>
    </dgm:pt>
    <dgm:pt modelId="{8350FF41-D03E-4979-8902-24ED333FFD40}" type="parTrans" cxnId="{698E84D5-2045-407E-ACEA-CC9055F33130}">
      <dgm:prSet/>
      <dgm:spPr/>
      <dgm:t>
        <a:bodyPr/>
        <a:lstStyle/>
        <a:p>
          <a:endParaRPr lang="en-US"/>
        </a:p>
      </dgm:t>
    </dgm:pt>
    <dgm:pt modelId="{84AF3C1C-7B8C-470C-8199-A46136BFAAA2}" type="sibTrans" cxnId="{698E84D5-2045-407E-ACEA-CC9055F33130}">
      <dgm:prSet/>
      <dgm:spPr/>
      <dgm:t>
        <a:bodyPr/>
        <a:lstStyle/>
        <a:p>
          <a:endParaRPr lang="en-US"/>
        </a:p>
      </dgm:t>
    </dgm:pt>
    <dgm:pt modelId="{35F2920D-EE25-47F9-9DF9-0E5D79A4909A}">
      <dgm:prSet/>
      <dgm:spPr/>
      <dgm:t>
        <a:bodyPr/>
        <a:lstStyle/>
        <a:p>
          <a:r>
            <a:rPr lang="en-US" dirty="0" err="1"/>
            <a:t>Hjälmedelshandboken</a:t>
          </a:r>
          <a:r>
            <a:rPr lang="en-US" dirty="0"/>
            <a:t> och </a:t>
          </a:r>
          <a:r>
            <a:rPr lang="en-US" dirty="0" err="1"/>
            <a:t>alla</a:t>
          </a:r>
          <a:r>
            <a:rPr lang="en-US" dirty="0"/>
            <a:t> </a:t>
          </a:r>
          <a:r>
            <a:rPr lang="en-US" dirty="0" err="1"/>
            <a:t>olika</a:t>
          </a:r>
          <a:r>
            <a:rPr lang="en-US" dirty="0"/>
            <a:t> </a:t>
          </a:r>
          <a:r>
            <a:rPr lang="en-US" dirty="0" err="1"/>
            <a:t>kostnadsansvar</a:t>
          </a:r>
          <a:r>
            <a:rPr lang="en-US" dirty="0"/>
            <a:t> </a:t>
          </a:r>
          <a:r>
            <a:rPr lang="en-US" dirty="0" err="1"/>
            <a:t>är</a:t>
          </a:r>
          <a:r>
            <a:rPr lang="en-US" dirty="0"/>
            <a:t> mkt </a:t>
          </a:r>
          <a:r>
            <a:rPr lang="en-US" dirty="0" err="1"/>
            <a:t>förvirrande</a:t>
          </a:r>
          <a:r>
            <a:rPr lang="en-US" dirty="0"/>
            <a:t> för </a:t>
          </a:r>
          <a:r>
            <a:rPr lang="en-US" dirty="0" err="1"/>
            <a:t>alla</a:t>
          </a:r>
          <a:r>
            <a:rPr lang="en-US" dirty="0"/>
            <a:t> </a:t>
          </a:r>
          <a:r>
            <a:rPr lang="en-US" dirty="0" err="1"/>
            <a:t>inblandade</a:t>
          </a:r>
          <a:r>
            <a:rPr lang="en-US" dirty="0"/>
            <a:t> (</a:t>
          </a:r>
          <a:r>
            <a:rPr lang="en-US" dirty="0" err="1"/>
            <a:t>habilitering</a:t>
          </a:r>
          <a:r>
            <a:rPr lang="en-US" dirty="0"/>
            <a:t>, </a:t>
          </a:r>
          <a:r>
            <a:rPr lang="en-US" dirty="0" err="1"/>
            <a:t>ortopeden</a:t>
          </a:r>
          <a:r>
            <a:rPr lang="en-US" dirty="0"/>
            <a:t>, </a:t>
          </a:r>
          <a:r>
            <a:rPr lang="en-US" dirty="0" err="1"/>
            <a:t>primärvården</a:t>
          </a:r>
          <a:r>
            <a:rPr lang="en-US" dirty="0"/>
            <a:t>, </a:t>
          </a:r>
          <a:r>
            <a:rPr lang="en-US" dirty="0" err="1"/>
            <a:t>kärl</a:t>
          </a:r>
          <a:r>
            <a:rPr lang="en-US" dirty="0"/>
            <a:t> </a:t>
          </a:r>
          <a:r>
            <a:rPr lang="en-US" dirty="0" err="1"/>
            <a:t>mfl</a:t>
          </a:r>
          <a:r>
            <a:rPr lang="en-US" dirty="0"/>
            <a:t>). Inte </a:t>
          </a:r>
          <a:r>
            <a:rPr lang="en-US" dirty="0" err="1"/>
            <a:t>en</a:t>
          </a:r>
          <a:r>
            <a:rPr lang="en-US" dirty="0"/>
            <a:t> </a:t>
          </a:r>
          <a:r>
            <a:rPr lang="en-US" dirty="0" err="1"/>
            <a:t>läkarkompetens</a:t>
          </a:r>
          <a:r>
            <a:rPr lang="en-US" dirty="0"/>
            <a:t> </a:t>
          </a:r>
          <a:r>
            <a:rPr lang="en-US" dirty="0" err="1"/>
            <a:t>egentligen</a:t>
          </a:r>
          <a:r>
            <a:rPr lang="en-US" dirty="0"/>
            <a:t>?</a:t>
          </a:r>
        </a:p>
      </dgm:t>
    </dgm:pt>
    <dgm:pt modelId="{E38CE393-CE2D-46DC-8A81-FC20FFE8E198}" type="parTrans" cxnId="{CBA9EAC8-10CF-4BB7-A28A-35EC7524AD1C}">
      <dgm:prSet/>
      <dgm:spPr/>
      <dgm:t>
        <a:bodyPr/>
        <a:lstStyle/>
        <a:p>
          <a:endParaRPr lang="en-US"/>
        </a:p>
      </dgm:t>
    </dgm:pt>
    <dgm:pt modelId="{EF439E43-EE93-490A-8655-50DE7E958265}" type="sibTrans" cxnId="{CBA9EAC8-10CF-4BB7-A28A-35EC7524AD1C}">
      <dgm:prSet/>
      <dgm:spPr/>
      <dgm:t>
        <a:bodyPr/>
        <a:lstStyle/>
        <a:p>
          <a:endParaRPr lang="en-US"/>
        </a:p>
      </dgm:t>
    </dgm:pt>
    <dgm:pt modelId="{F70E516C-FBEE-460C-9ECB-08271AC3CA11}">
      <dgm:prSet/>
      <dgm:spPr/>
      <dgm:t>
        <a:bodyPr/>
        <a:lstStyle/>
        <a:p>
          <a:r>
            <a:rPr lang="en-US" dirty="0"/>
            <a:t>Kan </a:t>
          </a:r>
          <a:r>
            <a:rPr lang="en-US" dirty="0" err="1"/>
            <a:t>ett</a:t>
          </a:r>
          <a:r>
            <a:rPr lang="en-US" dirty="0"/>
            <a:t> </a:t>
          </a:r>
          <a:r>
            <a:rPr lang="en-US" dirty="0" err="1"/>
            <a:t>nytt</a:t>
          </a:r>
          <a:r>
            <a:rPr lang="en-US" dirty="0"/>
            <a:t> </a:t>
          </a:r>
          <a:r>
            <a:rPr lang="en-US" dirty="0" err="1"/>
            <a:t>helhetsgrepp</a:t>
          </a:r>
          <a:r>
            <a:rPr lang="en-US" dirty="0"/>
            <a:t> </a:t>
          </a:r>
          <a:r>
            <a:rPr lang="en-US" dirty="0" err="1"/>
            <a:t>göra</a:t>
          </a:r>
          <a:r>
            <a:rPr lang="en-US" dirty="0"/>
            <a:t> saker </a:t>
          </a:r>
          <a:r>
            <a:rPr lang="en-US" dirty="0" err="1"/>
            <a:t>enklare</a:t>
          </a:r>
          <a:r>
            <a:rPr lang="en-US" dirty="0"/>
            <a:t> och </a:t>
          </a:r>
          <a:r>
            <a:rPr lang="en-US" dirty="0" err="1"/>
            <a:t>lättare</a:t>
          </a:r>
          <a:r>
            <a:rPr lang="en-US" dirty="0"/>
            <a:t> att </a:t>
          </a:r>
          <a:r>
            <a:rPr lang="en-US" dirty="0" err="1"/>
            <a:t>kontrollera</a:t>
          </a:r>
          <a:r>
            <a:rPr lang="en-US" dirty="0"/>
            <a:t>?</a:t>
          </a:r>
        </a:p>
      </dgm:t>
    </dgm:pt>
    <dgm:pt modelId="{86BFACF0-A3E4-4AC3-B570-14D9AED5BB2C}" type="parTrans" cxnId="{40CCDED4-6805-49E2-97C2-2D8A9F27A09E}">
      <dgm:prSet/>
      <dgm:spPr/>
      <dgm:t>
        <a:bodyPr/>
        <a:lstStyle/>
        <a:p>
          <a:endParaRPr lang="en-US"/>
        </a:p>
      </dgm:t>
    </dgm:pt>
    <dgm:pt modelId="{EA294A9F-7038-48B8-A5C3-E5773B47D38A}" type="sibTrans" cxnId="{40CCDED4-6805-49E2-97C2-2D8A9F27A09E}">
      <dgm:prSet/>
      <dgm:spPr/>
      <dgm:t>
        <a:bodyPr/>
        <a:lstStyle/>
        <a:p>
          <a:endParaRPr lang="en-US"/>
        </a:p>
      </dgm:t>
    </dgm:pt>
    <dgm:pt modelId="{AEC77201-7157-4340-870D-862309D1E62F}" type="pres">
      <dgm:prSet presAssocID="{FB5981BE-5558-4B52-B303-8AB1199910C2}" presName="linear" presStyleCnt="0">
        <dgm:presLayoutVars>
          <dgm:animLvl val="lvl"/>
          <dgm:resizeHandles val="exact"/>
        </dgm:presLayoutVars>
      </dgm:prSet>
      <dgm:spPr/>
    </dgm:pt>
    <dgm:pt modelId="{5D693CED-198F-4276-8F31-B32B7121209B}" type="pres">
      <dgm:prSet presAssocID="{A8880F21-9390-47E5-BA96-3F9C909D1F60}" presName="parentText" presStyleLbl="node1" presStyleIdx="0" presStyleCnt="4">
        <dgm:presLayoutVars>
          <dgm:chMax val="0"/>
          <dgm:bulletEnabled val="1"/>
        </dgm:presLayoutVars>
      </dgm:prSet>
      <dgm:spPr/>
    </dgm:pt>
    <dgm:pt modelId="{50E4E6F1-7F10-48A5-97BA-0823366A32EE}" type="pres">
      <dgm:prSet presAssocID="{58B82E92-B286-46D8-9EC3-A0032A8309A7}" presName="spacer" presStyleCnt="0"/>
      <dgm:spPr/>
    </dgm:pt>
    <dgm:pt modelId="{4BD0F78F-854A-4386-B01C-F6EC820E17BB}" type="pres">
      <dgm:prSet presAssocID="{F5069084-EBAE-4C3B-8962-10E3986833C5}" presName="parentText" presStyleLbl="node1" presStyleIdx="1" presStyleCnt="4">
        <dgm:presLayoutVars>
          <dgm:chMax val="0"/>
          <dgm:bulletEnabled val="1"/>
        </dgm:presLayoutVars>
      </dgm:prSet>
      <dgm:spPr/>
    </dgm:pt>
    <dgm:pt modelId="{FD62B2EC-8EF0-4EAB-A1F1-03E382687988}" type="pres">
      <dgm:prSet presAssocID="{84AF3C1C-7B8C-470C-8199-A46136BFAAA2}" presName="spacer" presStyleCnt="0"/>
      <dgm:spPr/>
    </dgm:pt>
    <dgm:pt modelId="{86D42B80-F6D8-44CC-90F1-A75DBB7E9B92}" type="pres">
      <dgm:prSet presAssocID="{35F2920D-EE25-47F9-9DF9-0E5D79A4909A}" presName="parentText" presStyleLbl="node1" presStyleIdx="2" presStyleCnt="4">
        <dgm:presLayoutVars>
          <dgm:chMax val="0"/>
          <dgm:bulletEnabled val="1"/>
        </dgm:presLayoutVars>
      </dgm:prSet>
      <dgm:spPr/>
    </dgm:pt>
    <dgm:pt modelId="{4147C453-AAF5-4892-81DD-86CC11410B62}" type="pres">
      <dgm:prSet presAssocID="{EF439E43-EE93-490A-8655-50DE7E958265}" presName="spacer" presStyleCnt="0"/>
      <dgm:spPr/>
    </dgm:pt>
    <dgm:pt modelId="{BF653E92-FCD1-4F30-A493-8FC4F0AC637C}" type="pres">
      <dgm:prSet presAssocID="{F70E516C-FBEE-460C-9ECB-08271AC3CA11}" presName="parentText" presStyleLbl="node1" presStyleIdx="3" presStyleCnt="4">
        <dgm:presLayoutVars>
          <dgm:chMax val="0"/>
          <dgm:bulletEnabled val="1"/>
        </dgm:presLayoutVars>
      </dgm:prSet>
      <dgm:spPr/>
    </dgm:pt>
  </dgm:ptLst>
  <dgm:cxnLst>
    <dgm:cxn modelId="{8F599B16-ECEF-4F4E-B158-96EE926FF732}" type="presOf" srcId="{A8880F21-9390-47E5-BA96-3F9C909D1F60}" destId="{5D693CED-198F-4276-8F31-B32B7121209B}" srcOrd="0" destOrd="0" presId="urn:microsoft.com/office/officeart/2005/8/layout/vList2"/>
    <dgm:cxn modelId="{6BF15C24-5737-4790-B6F6-CFE98B9C307B}" type="presOf" srcId="{F70E516C-FBEE-460C-9ECB-08271AC3CA11}" destId="{BF653E92-FCD1-4F30-A493-8FC4F0AC637C}" srcOrd="0" destOrd="0" presId="urn:microsoft.com/office/officeart/2005/8/layout/vList2"/>
    <dgm:cxn modelId="{26802F2D-9FEA-4FF9-8388-68FE74B21785}" type="presOf" srcId="{FB5981BE-5558-4B52-B303-8AB1199910C2}" destId="{AEC77201-7157-4340-870D-862309D1E62F}" srcOrd="0" destOrd="0" presId="urn:microsoft.com/office/officeart/2005/8/layout/vList2"/>
    <dgm:cxn modelId="{8E15AF96-D75E-4FA7-99F6-097313240AF2}" type="presOf" srcId="{F5069084-EBAE-4C3B-8962-10E3986833C5}" destId="{4BD0F78F-854A-4386-B01C-F6EC820E17BB}" srcOrd="0" destOrd="0" presId="urn:microsoft.com/office/officeart/2005/8/layout/vList2"/>
    <dgm:cxn modelId="{CBA9EAC8-10CF-4BB7-A28A-35EC7524AD1C}" srcId="{FB5981BE-5558-4B52-B303-8AB1199910C2}" destId="{35F2920D-EE25-47F9-9DF9-0E5D79A4909A}" srcOrd="2" destOrd="0" parTransId="{E38CE393-CE2D-46DC-8A81-FC20FFE8E198}" sibTransId="{EF439E43-EE93-490A-8655-50DE7E958265}"/>
    <dgm:cxn modelId="{40CCDED4-6805-49E2-97C2-2D8A9F27A09E}" srcId="{FB5981BE-5558-4B52-B303-8AB1199910C2}" destId="{F70E516C-FBEE-460C-9ECB-08271AC3CA11}" srcOrd="3" destOrd="0" parTransId="{86BFACF0-A3E4-4AC3-B570-14D9AED5BB2C}" sibTransId="{EA294A9F-7038-48B8-A5C3-E5773B47D38A}"/>
    <dgm:cxn modelId="{698E84D5-2045-407E-ACEA-CC9055F33130}" srcId="{FB5981BE-5558-4B52-B303-8AB1199910C2}" destId="{F5069084-EBAE-4C3B-8962-10E3986833C5}" srcOrd="1" destOrd="0" parTransId="{8350FF41-D03E-4979-8902-24ED333FFD40}" sibTransId="{84AF3C1C-7B8C-470C-8199-A46136BFAAA2}"/>
    <dgm:cxn modelId="{0C2C39E2-0DF1-47C6-9982-6E6381F6D439}" srcId="{FB5981BE-5558-4B52-B303-8AB1199910C2}" destId="{A8880F21-9390-47E5-BA96-3F9C909D1F60}" srcOrd="0" destOrd="0" parTransId="{9125F21F-4549-466C-81A7-EBDC3081FD10}" sibTransId="{58B82E92-B286-46D8-9EC3-A0032A8309A7}"/>
    <dgm:cxn modelId="{A5F1E5F5-8DB1-4299-AF38-C5261233EBD5}" type="presOf" srcId="{35F2920D-EE25-47F9-9DF9-0E5D79A4909A}" destId="{86D42B80-F6D8-44CC-90F1-A75DBB7E9B92}" srcOrd="0" destOrd="0" presId="urn:microsoft.com/office/officeart/2005/8/layout/vList2"/>
    <dgm:cxn modelId="{652F7137-F7B6-4C62-8568-314662AAB587}" type="presParOf" srcId="{AEC77201-7157-4340-870D-862309D1E62F}" destId="{5D693CED-198F-4276-8F31-B32B7121209B}" srcOrd="0" destOrd="0" presId="urn:microsoft.com/office/officeart/2005/8/layout/vList2"/>
    <dgm:cxn modelId="{BF56E62C-0370-4053-827C-237A9D55322D}" type="presParOf" srcId="{AEC77201-7157-4340-870D-862309D1E62F}" destId="{50E4E6F1-7F10-48A5-97BA-0823366A32EE}" srcOrd="1" destOrd="0" presId="urn:microsoft.com/office/officeart/2005/8/layout/vList2"/>
    <dgm:cxn modelId="{4DA3B0D6-B294-4AB3-B316-6CD6D7F1F795}" type="presParOf" srcId="{AEC77201-7157-4340-870D-862309D1E62F}" destId="{4BD0F78F-854A-4386-B01C-F6EC820E17BB}" srcOrd="2" destOrd="0" presId="urn:microsoft.com/office/officeart/2005/8/layout/vList2"/>
    <dgm:cxn modelId="{532BD136-BF0B-4BF7-B976-BC14EE17D282}" type="presParOf" srcId="{AEC77201-7157-4340-870D-862309D1E62F}" destId="{FD62B2EC-8EF0-4EAB-A1F1-03E382687988}" srcOrd="3" destOrd="0" presId="urn:microsoft.com/office/officeart/2005/8/layout/vList2"/>
    <dgm:cxn modelId="{28719D8A-CADD-45BE-83C5-523132913B33}" type="presParOf" srcId="{AEC77201-7157-4340-870D-862309D1E62F}" destId="{86D42B80-F6D8-44CC-90F1-A75DBB7E9B92}" srcOrd="4" destOrd="0" presId="urn:microsoft.com/office/officeart/2005/8/layout/vList2"/>
    <dgm:cxn modelId="{8B927B2F-297E-42F6-85EC-9D6F381D4823}" type="presParOf" srcId="{AEC77201-7157-4340-870D-862309D1E62F}" destId="{4147C453-AAF5-4892-81DD-86CC11410B62}" srcOrd="5" destOrd="0" presId="urn:microsoft.com/office/officeart/2005/8/layout/vList2"/>
    <dgm:cxn modelId="{5BA3B28D-764D-43FE-94EA-FE9A8B22F73F}" type="presParOf" srcId="{AEC77201-7157-4340-870D-862309D1E62F}" destId="{BF653E92-FCD1-4F30-A493-8FC4F0AC637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693CED-198F-4276-8F31-B32B7121209B}">
      <dsp:nvSpPr>
        <dsp:cNvPr id="0" name=""/>
        <dsp:cNvSpPr/>
      </dsp:nvSpPr>
      <dsp:spPr>
        <a:xfrm>
          <a:off x="0" y="669560"/>
          <a:ext cx="6666833" cy="9898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err="1"/>
            <a:t>Hjälpmedelsförskrivning</a:t>
          </a:r>
          <a:r>
            <a:rPr lang="en-US" sz="1800" kern="1200" dirty="0"/>
            <a:t> – </a:t>
          </a:r>
          <a:r>
            <a:rPr lang="en-US" sz="1800" kern="1200" dirty="0" err="1"/>
            <a:t>enligt</a:t>
          </a:r>
          <a:r>
            <a:rPr lang="en-US" sz="1800" kern="1200" dirty="0"/>
            <a:t> </a:t>
          </a:r>
          <a:r>
            <a:rPr lang="en-US" sz="1800" kern="1200" dirty="0" err="1"/>
            <a:t>ortopeden</a:t>
          </a:r>
          <a:r>
            <a:rPr lang="en-US" sz="1800" kern="1200" dirty="0"/>
            <a:t> </a:t>
          </a:r>
          <a:r>
            <a:rPr lang="en-US" sz="1800" kern="1200" dirty="0" err="1"/>
            <a:t>är</a:t>
          </a:r>
          <a:r>
            <a:rPr lang="en-US" sz="1800" kern="1200" dirty="0"/>
            <a:t> det </a:t>
          </a:r>
          <a:r>
            <a:rPr lang="en-US" sz="1800" kern="1200" dirty="0" err="1"/>
            <a:t>flera</a:t>
          </a:r>
          <a:r>
            <a:rPr lang="en-US" sz="1800" kern="1200" dirty="0"/>
            <a:t> </a:t>
          </a:r>
          <a:r>
            <a:rPr lang="en-US" sz="1800" kern="1200" dirty="0" err="1"/>
            <a:t>regioner</a:t>
          </a:r>
          <a:r>
            <a:rPr lang="en-US" sz="1800" kern="1200" dirty="0"/>
            <a:t> </a:t>
          </a:r>
          <a:r>
            <a:rPr lang="en-US" sz="1800" kern="1200" dirty="0" err="1"/>
            <a:t>som</a:t>
          </a:r>
          <a:r>
            <a:rPr lang="en-US" sz="1800" kern="1200" dirty="0"/>
            <a:t> </a:t>
          </a:r>
          <a:r>
            <a:rPr lang="en-US" sz="1800" kern="1200" dirty="0" err="1"/>
            <a:t>reagerat</a:t>
          </a:r>
          <a:r>
            <a:rPr lang="en-US" sz="1800" kern="1200" dirty="0"/>
            <a:t> på att </a:t>
          </a:r>
          <a:r>
            <a:rPr lang="en-US" sz="1800" kern="1200" dirty="0" err="1"/>
            <a:t>kostnaderna</a:t>
          </a:r>
          <a:r>
            <a:rPr lang="en-US" sz="1800" kern="1200" dirty="0"/>
            <a:t> </a:t>
          </a:r>
          <a:r>
            <a:rPr lang="en-US" sz="1800" kern="1200" dirty="0" err="1"/>
            <a:t>går</a:t>
          </a:r>
          <a:r>
            <a:rPr lang="en-US" sz="1800" kern="1200" dirty="0"/>
            <a:t> </a:t>
          </a:r>
          <a:r>
            <a:rPr lang="en-US" sz="1800" kern="1200" dirty="0" err="1"/>
            <a:t>upp</a:t>
          </a:r>
          <a:r>
            <a:rPr lang="en-US" sz="1800" kern="1200" dirty="0"/>
            <a:t> mkt. Vi och </a:t>
          </a:r>
          <a:r>
            <a:rPr lang="en-US" sz="1800" kern="1200" dirty="0" err="1"/>
            <a:t>ortopeden</a:t>
          </a:r>
          <a:r>
            <a:rPr lang="en-US" sz="1800" kern="1200" dirty="0"/>
            <a:t> </a:t>
          </a:r>
          <a:r>
            <a:rPr lang="en-US" sz="1800" kern="1200" dirty="0" err="1"/>
            <a:t>vill</a:t>
          </a:r>
          <a:r>
            <a:rPr lang="en-US" sz="1800" kern="1200" dirty="0"/>
            <a:t> </a:t>
          </a:r>
          <a:r>
            <a:rPr lang="en-US" sz="1800" kern="1200" dirty="0" err="1"/>
            <a:t>ihop</a:t>
          </a:r>
          <a:r>
            <a:rPr lang="en-US" sz="1800" kern="1200" dirty="0"/>
            <a:t> </a:t>
          </a:r>
          <a:r>
            <a:rPr lang="en-US" sz="1800" kern="1200" dirty="0" err="1"/>
            <a:t>samverka</a:t>
          </a:r>
          <a:r>
            <a:rPr lang="en-US" sz="1800" kern="1200" dirty="0"/>
            <a:t> för </a:t>
          </a:r>
          <a:r>
            <a:rPr lang="en-US" sz="1800" kern="1200" dirty="0" err="1"/>
            <a:t>mer</a:t>
          </a:r>
          <a:r>
            <a:rPr lang="en-US" sz="1800" kern="1200" dirty="0"/>
            <a:t> </a:t>
          </a:r>
          <a:r>
            <a:rPr lang="en-US" sz="1800" kern="1200" dirty="0" err="1"/>
            <a:t>restriktiv</a:t>
          </a:r>
          <a:r>
            <a:rPr lang="en-US" sz="1800" kern="1200" dirty="0"/>
            <a:t> och stringent </a:t>
          </a:r>
          <a:r>
            <a:rPr lang="en-US" sz="1800" kern="1200" dirty="0" err="1"/>
            <a:t>förskrivning</a:t>
          </a:r>
          <a:r>
            <a:rPr lang="en-US" sz="1800" kern="1200" dirty="0"/>
            <a:t>. </a:t>
          </a:r>
        </a:p>
      </dsp:txBody>
      <dsp:txXfrm>
        <a:off x="48319" y="717879"/>
        <a:ext cx="6570195" cy="893182"/>
      </dsp:txXfrm>
    </dsp:sp>
    <dsp:sp modelId="{4BD0F78F-854A-4386-B01C-F6EC820E17BB}">
      <dsp:nvSpPr>
        <dsp:cNvPr id="0" name=""/>
        <dsp:cNvSpPr/>
      </dsp:nvSpPr>
      <dsp:spPr>
        <a:xfrm>
          <a:off x="0" y="1711220"/>
          <a:ext cx="6666833" cy="989820"/>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err="1"/>
            <a:t>Kommersiella</a:t>
          </a:r>
          <a:r>
            <a:rPr lang="en-US" sz="1800" kern="1200" dirty="0"/>
            <a:t> </a:t>
          </a:r>
          <a:r>
            <a:rPr lang="en-US" sz="1800" kern="1200" dirty="0" err="1"/>
            <a:t>produkter</a:t>
          </a:r>
          <a:r>
            <a:rPr lang="en-US" sz="1800" kern="1200" dirty="0"/>
            <a:t> </a:t>
          </a:r>
          <a:r>
            <a:rPr lang="en-US" sz="1800" kern="1200" dirty="0" err="1"/>
            <a:t>uttömda</a:t>
          </a:r>
          <a:r>
            <a:rPr lang="en-US" sz="1800" kern="1200" dirty="0"/>
            <a:t>? </a:t>
          </a:r>
          <a:r>
            <a:rPr lang="en-US" sz="1800" kern="1200" dirty="0" err="1"/>
            <a:t>Bidrag</a:t>
          </a:r>
          <a:r>
            <a:rPr lang="en-US" sz="1800" kern="1200" dirty="0"/>
            <a:t>? Tips att </a:t>
          </a:r>
          <a:r>
            <a:rPr lang="en-US" sz="1800" kern="1200" dirty="0" err="1"/>
            <a:t>gå</a:t>
          </a:r>
          <a:r>
            <a:rPr lang="en-US" sz="1800" kern="1200" dirty="0"/>
            <a:t> </a:t>
          </a:r>
          <a:r>
            <a:rPr lang="en-US" sz="1800" kern="1200" dirty="0" err="1"/>
            <a:t>igenom</a:t>
          </a:r>
          <a:r>
            <a:rPr lang="en-US" sz="1800" kern="1200" dirty="0"/>
            <a:t> </a:t>
          </a:r>
          <a:r>
            <a:rPr lang="en-US" sz="1800" kern="1200" dirty="0" err="1"/>
            <a:t>senaste</a:t>
          </a:r>
          <a:r>
            <a:rPr lang="en-US" sz="1800" kern="1200" dirty="0"/>
            <a:t> </a:t>
          </a:r>
          <a:r>
            <a:rPr lang="en-US" sz="1800" kern="1200" dirty="0" err="1"/>
            <a:t>fakturorna</a:t>
          </a:r>
          <a:r>
            <a:rPr lang="en-US" sz="1800" kern="1200" dirty="0"/>
            <a:t> </a:t>
          </a:r>
          <a:r>
            <a:rPr lang="en-US" sz="1800" kern="1200" dirty="0" err="1"/>
            <a:t>ihop</a:t>
          </a:r>
          <a:r>
            <a:rPr lang="en-US" sz="1800" kern="1200" dirty="0"/>
            <a:t> </a:t>
          </a:r>
          <a:r>
            <a:rPr lang="en-US" sz="1800" kern="1200" dirty="0" err="1"/>
            <a:t>i</a:t>
          </a:r>
          <a:r>
            <a:rPr lang="en-US" sz="1800" kern="1200" dirty="0"/>
            <a:t> </a:t>
          </a:r>
          <a:r>
            <a:rPr lang="en-US" sz="1800" kern="1200" dirty="0" err="1"/>
            <a:t>läkargruppen</a:t>
          </a:r>
          <a:r>
            <a:rPr lang="en-US" sz="1800" kern="1200" dirty="0"/>
            <a:t> och </a:t>
          </a:r>
          <a:r>
            <a:rPr lang="en-US" sz="1800" kern="1200" dirty="0" err="1"/>
            <a:t>diskutera</a:t>
          </a:r>
          <a:r>
            <a:rPr lang="en-US" sz="1800" kern="1200" dirty="0"/>
            <a:t> </a:t>
          </a:r>
          <a:r>
            <a:rPr lang="en-US" sz="1800" kern="1200" dirty="0" err="1"/>
            <a:t>hur</a:t>
          </a:r>
          <a:r>
            <a:rPr lang="en-US" sz="1800" kern="1200" dirty="0"/>
            <a:t> man </a:t>
          </a:r>
          <a:r>
            <a:rPr lang="en-US" sz="1800" kern="1200" dirty="0" err="1"/>
            <a:t>tolkar</a:t>
          </a:r>
          <a:r>
            <a:rPr lang="en-US" sz="1800" kern="1200" dirty="0"/>
            <a:t> </a:t>
          </a:r>
          <a:r>
            <a:rPr lang="en-US" sz="1800" kern="1200" dirty="0" err="1"/>
            <a:t>indikation</a:t>
          </a:r>
          <a:r>
            <a:rPr lang="en-US" sz="1800" kern="1200" dirty="0"/>
            <a:t>, </a:t>
          </a:r>
          <a:r>
            <a:rPr lang="en-US" sz="1800" kern="1200" dirty="0" err="1"/>
            <a:t>antal</a:t>
          </a:r>
          <a:r>
            <a:rPr lang="en-US" sz="1800" kern="1200" dirty="0"/>
            <a:t> per </a:t>
          </a:r>
          <a:r>
            <a:rPr lang="en-US" sz="1800" kern="1200" dirty="0" err="1"/>
            <a:t>år</a:t>
          </a:r>
          <a:r>
            <a:rPr lang="en-US" sz="1800" kern="1200" dirty="0"/>
            <a:t> etc. Vissa </a:t>
          </a:r>
          <a:r>
            <a:rPr lang="en-US" sz="1800" kern="1200" dirty="0" err="1"/>
            <a:t>bilder</a:t>
          </a:r>
          <a:r>
            <a:rPr lang="en-US" sz="1800" kern="1200" dirty="0"/>
            <a:t> </a:t>
          </a:r>
          <a:r>
            <a:rPr lang="en-US" sz="1800" kern="1200" dirty="0" err="1"/>
            <a:t>från</a:t>
          </a:r>
          <a:r>
            <a:rPr lang="en-US" sz="1800" kern="1200" dirty="0"/>
            <a:t> </a:t>
          </a:r>
          <a:r>
            <a:rPr lang="en-US" sz="1800" kern="1200" dirty="0" err="1"/>
            <a:t>hjälpmedelshandoken</a:t>
          </a:r>
          <a:r>
            <a:rPr lang="en-US" sz="1800" kern="1200" dirty="0"/>
            <a:t>. </a:t>
          </a:r>
        </a:p>
      </dsp:txBody>
      <dsp:txXfrm>
        <a:off x="48319" y="1759539"/>
        <a:ext cx="6570195" cy="893182"/>
      </dsp:txXfrm>
    </dsp:sp>
    <dsp:sp modelId="{86D42B80-F6D8-44CC-90F1-A75DBB7E9B92}">
      <dsp:nvSpPr>
        <dsp:cNvPr id="0" name=""/>
        <dsp:cNvSpPr/>
      </dsp:nvSpPr>
      <dsp:spPr>
        <a:xfrm>
          <a:off x="0" y="2752880"/>
          <a:ext cx="6666833" cy="989820"/>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err="1"/>
            <a:t>Hjälmedelshandboken</a:t>
          </a:r>
          <a:r>
            <a:rPr lang="en-US" sz="1800" kern="1200" dirty="0"/>
            <a:t> och </a:t>
          </a:r>
          <a:r>
            <a:rPr lang="en-US" sz="1800" kern="1200" dirty="0" err="1"/>
            <a:t>alla</a:t>
          </a:r>
          <a:r>
            <a:rPr lang="en-US" sz="1800" kern="1200" dirty="0"/>
            <a:t> </a:t>
          </a:r>
          <a:r>
            <a:rPr lang="en-US" sz="1800" kern="1200" dirty="0" err="1"/>
            <a:t>olika</a:t>
          </a:r>
          <a:r>
            <a:rPr lang="en-US" sz="1800" kern="1200" dirty="0"/>
            <a:t> </a:t>
          </a:r>
          <a:r>
            <a:rPr lang="en-US" sz="1800" kern="1200" dirty="0" err="1"/>
            <a:t>kostnadsansvar</a:t>
          </a:r>
          <a:r>
            <a:rPr lang="en-US" sz="1800" kern="1200" dirty="0"/>
            <a:t> </a:t>
          </a:r>
          <a:r>
            <a:rPr lang="en-US" sz="1800" kern="1200" dirty="0" err="1"/>
            <a:t>är</a:t>
          </a:r>
          <a:r>
            <a:rPr lang="en-US" sz="1800" kern="1200" dirty="0"/>
            <a:t> mkt </a:t>
          </a:r>
          <a:r>
            <a:rPr lang="en-US" sz="1800" kern="1200" dirty="0" err="1"/>
            <a:t>förvirrande</a:t>
          </a:r>
          <a:r>
            <a:rPr lang="en-US" sz="1800" kern="1200" dirty="0"/>
            <a:t> för </a:t>
          </a:r>
          <a:r>
            <a:rPr lang="en-US" sz="1800" kern="1200" dirty="0" err="1"/>
            <a:t>alla</a:t>
          </a:r>
          <a:r>
            <a:rPr lang="en-US" sz="1800" kern="1200" dirty="0"/>
            <a:t> </a:t>
          </a:r>
          <a:r>
            <a:rPr lang="en-US" sz="1800" kern="1200" dirty="0" err="1"/>
            <a:t>inblandade</a:t>
          </a:r>
          <a:r>
            <a:rPr lang="en-US" sz="1800" kern="1200" dirty="0"/>
            <a:t> (</a:t>
          </a:r>
          <a:r>
            <a:rPr lang="en-US" sz="1800" kern="1200" dirty="0" err="1"/>
            <a:t>habilitering</a:t>
          </a:r>
          <a:r>
            <a:rPr lang="en-US" sz="1800" kern="1200" dirty="0"/>
            <a:t>, </a:t>
          </a:r>
          <a:r>
            <a:rPr lang="en-US" sz="1800" kern="1200" dirty="0" err="1"/>
            <a:t>ortopeden</a:t>
          </a:r>
          <a:r>
            <a:rPr lang="en-US" sz="1800" kern="1200" dirty="0"/>
            <a:t>, </a:t>
          </a:r>
          <a:r>
            <a:rPr lang="en-US" sz="1800" kern="1200" dirty="0" err="1"/>
            <a:t>primärvården</a:t>
          </a:r>
          <a:r>
            <a:rPr lang="en-US" sz="1800" kern="1200" dirty="0"/>
            <a:t>, </a:t>
          </a:r>
          <a:r>
            <a:rPr lang="en-US" sz="1800" kern="1200" dirty="0" err="1"/>
            <a:t>kärl</a:t>
          </a:r>
          <a:r>
            <a:rPr lang="en-US" sz="1800" kern="1200" dirty="0"/>
            <a:t> </a:t>
          </a:r>
          <a:r>
            <a:rPr lang="en-US" sz="1800" kern="1200" dirty="0" err="1"/>
            <a:t>mfl</a:t>
          </a:r>
          <a:r>
            <a:rPr lang="en-US" sz="1800" kern="1200" dirty="0"/>
            <a:t>). Inte </a:t>
          </a:r>
          <a:r>
            <a:rPr lang="en-US" sz="1800" kern="1200" dirty="0" err="1"/>
            <a:t>en</a:t>
          </a:r>
          <a:r>
            <a:rPr lang="en-US" sz="1800" kern="1200" dirty="0"/>
            <a:t> </a:t>
          </a:r>
          <a:r>
            <a:rPr lang="en-US" sz="1800" kern="1200" dirty="0" err="1"/>
            <a:t>läkarkompetens</a:t>
          </a:r>
          <a:r>
            <a:rPr lang="en-US" sz="1800" kern="1200" dirty="0"/>
            <a:t> </a:t>
          </a:r>
          <a:r>
            <a:rPr lang="en-US" sz="1800" kern="1200" dirty="0" err="1"/>
            <a:t>egentligen</a:t>
          </a:r>
          <a:r>
            <a:rPr lang="en-US" sz="1800" kern="1200" dirty="0"/>
            <a:t>?</a:t>
          </a:r>
        </a:p>
      </dsp:txBody>
      <dsp:txXfrm>
        <a:off x="48319" y="2801199"/>
        <a:ext cx="6570195" cy="893182"/>
      </dsp:txXfrm>
    </dsp:sp>
    <dsp:sp modelId="{BF653E92-FCD1-4F30-A493-8FC4F0AC637C}">
      <dsp:nvSpPr>
        <dsp:cNvPr id="0" name=""/>
        <dsp:cNvSpPr/>
      </dsp:nvSpPr>
      <dsp:spPr>
        <a:xfrm>
          <a:off x="0" y="3794539"/>
          <a:ext cx="6666833" cy="98982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Kan </a:t>
          </a:r>
          <a:r>
            <a:rPr lang="en-US" sz="1800" kern="1200" dirty="0" err="1"/>
            <a:t>ett</a:t>
          </a:r>
          <a:r>
            <a:rPr lang="en-US" sz="1800" kern="1200" dirty="0"/>
            <a:t> </a:t>
          </a:r>
          <a:r>
            <a:rPr lang="en-US" sz="1800" kern="1200" dirty="0" err="1"/>
            <a:t>nytt</a:t>
          </a:r>
          <a:r>
            <a:rPr lang="en-US" sz="1800" kern="1200" dirty="0"/>
            <a:t> </a:t>
          </a:r>
          <a:r>
            <a:rPr lang="en-US" sz="1800" kern="1200" dirty="0" err="1"/>
            <a:t>helhetsgrepp</a:t>
          </a:r>
          <a:r>
            <a:rPr lang="en-US" sz="1800" kern="1200" dirty="0"/>
            <a:t> </a:t>
          </a:r>
          <a:r>
            <a:rPr lang="en-US" sz="1800" kern="1200" dirty="0" err="1"/>
            <a:t>göra</a:t>
          </a:r>
          <a:r>
            <a:rPr lang="en-US" sz="1800" kern="1200" dirty="0"/>
            <a:t> saker </a:t>
          </a:r>
          <a:r>
            <a:rPr lang="en-US" sz="1800" kern="1200" dirty="0" err="1"/>
            <a:t>enklare</a:t>
          </a:r>
          <a:r>
            <a:rPr lang="en-US" sz="1800" kern="1200" dirty="0"/>
            <a:t> och </a:t>
          </a:r>
          <a:r>
            <a:rPr lang="en-US" sz="1800" kern="1200" dirty="0" err="1"/>
            <a:t>lättare</a:t>
          </a:r>
          <a:r>
            <a:rPr lang="en-US" sz="1800" kern="1200" dirty="0"/>
            <a:t> att </a:t>
          </a:r>
          <a:r>
            <a:rPr lang="en-US" sz="1800" kern="1200" dirty="0" err="1"/>
            <a:t>kontrollera</a:t>
          </a:r>
          <a:r>
            <a:rPr lang="en-US" sz="1800" kern="1200" dirty="0"/>
            <a:t>?</a:t>
          </a:r>
        </a:p>
      </dsp:txBody>
      <dsp:txXfrm>
        <a:off x="48319" y="3842858"/>
        <a:ext cx="6570195" cy="89318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3054B9-676B-4AFA-8F99-5DD0E4B5B293}" type="datetimeFigureOut">
              <a:rPr lang="sv-SE" smtClean="0"/>
              <a:t>2025-12-17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CAFEA-6E2F-48DD-ADA2-FC80FFF09B74}" type="slidenum">
              <a:rPr lang="sv-SE" smtClean="0"/>
              <a:t>‹#›</a:t>
            </a:fld>
            <a:endParaRPr lang="sv-SE"/>
          </a:p>
        </p:txBody>
      </p:sp>
    </p:spTree>
    <p:extLst>
      <p:ext uri="{BB962C8B-B14F-4D97-AF65-F5344CB8AC3E}">
        <p14:creationId xmlns:p14="http://schemas.microsoft.com/office/powerpoint/2010/main" val="2443200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2</a:t>
            </a:fld>
            <a:endParaRPr lang="sv-SE"/>
          </a:p>
        </p:txBody>
      </p:sp>
    </p:spTree>
    <p:extLst>
      <p:ext uri="{BB962C8B-B14F-4D97-AF65-F5344CB8AC3E}">
        <p14:creationId xmlns:p14="http://schemas.microsoft.com/office/powerpoint/2010/main" val="3936300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 Siffror från början av hösten, Personerna på plats är Ahmad Westas, Andreas Westberg och Jan Widman (mkt erfaren ryggortoped). </a:t>
            </a:r>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17</a:t>
            </a:fld>
            <a:endParaRPr lang="sv-SE"/>
          </a:p>
        </p:txBody>
      </p:sp>
    </p:spTree>
    <p:extLst>
      <p:ext uri="{BB962C8B-B14F-4D97-AF65-F5344CB8AC3E}">
        <p14:creationId xmlns:p14="http://schemas.microsoft.com/office/powerpoint/2010/main" val="3616819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Jan Widman bedömer de flesta remisser </a:t>
            </a:r>
            <a:r>
              <a:rPr lang="sv-SE" sz="1200" dirty="0"/>
              <a:t>Han vill förmedla att flesta remisser är bra, ibland mycket bra. </a:t>
            </a:r>
            <a:endParaRPr lang="sv-SE" sz="1200" i="1" dirty="0"/>
          </a:p>
          <a:p>
            <a:endParaRPr lang="sv-SE"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dirty="0"/>
              <a:t>Exempel </a:t>
            </a:r>
            <a:r>
              <a:rPr lang="sv-SE" sz="1200" dirty="0"/>
              <a:t>Ex. ”</a:t>
            </a:r>
            <a:r>
              <a:rPr lang="sv-SE" sz="1200" dirty="0" err="1"/>
              <a:t>pat</a:t>
            </a:r>
            <a:r>
              <a:rPr lang="sv-SE" sz="1200" dirty="0"/>
              <a:t> med svår smärta som strålar ner på utsidan av </a:t>
            </a:r>
            <a:r>
              <a:rPr lang="sv-SE" sz="1200" dirty="0" err="1"/>
              <a:t>vä</a:t>
            </a:r>
            <a:r>
              <a:rPr lang="sv-SE" sz="1200" dirty="0"/>
              <a:t> lår och vad. MR visar diskbråck som komprimerar </a:t>
            </a:r>
            <a:r>
              <a:rPr lang="sv-SE" sz="1200" dirty="0" err="1"/>
              <a:t>vä</a:t>
            </a:r>
            <a:r>
              <a:rPr lang="sv-SE" sz="1200" dirty="0"/>
              <a:t> L5 rot i nivå L4-5. Tacksam för ställningstagande till </a:t>
            </a:r>
            <a:r>
              <a:rPr lang="sv-SE" sz="1200" dirty="0" err="1"/>
              <a:t>op</a:t>
            </a:r>
            <a:r>
              <a:rPr lang="sv-SE" sz="1200" dirty="0"/>
              <a:t>”. Eller ”</a:t>
            </a:r>
            <a:r>
              <a:rPr lang="sv-SE" sz="1200" dirty="0" err="1"/>
              <a:t>pat</a:t>
            </a:r>
            <a:r>
              <a:rPr lang="sv-SE" sz="1200" dirty="0"/>
              <a:t> med gångutlöst smärta i benen, MR visar spinal stenos. Tacksam för  ställningstagande till operation”</a:t>
            </a:r>
          </a:p>
          <a:p>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18</a:t>
            </a:fld>
            <a:endParaRPr lang="sv-SE"/>
          </a:p>
        </p:txBody>
      </p:sp>
    </p:spTree>
    <p:extLst>
      <p:ext uri="{BB962C8B-B14F-4D97-AF65-F5344CB8AC3E}">
        <p14:creationId xmlns:p14="http://schemas.microsoft.com/office/powerpoint/2010/main" val="1436743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Viktigaste eftersom det är vi som klämt och känt på patienten. Man opererar inte MR-bilden….</a:t>
            </a:r>
          </a:p>
        </p:txBody>
      </p:sp>
      <p:sp>
        <p:nvSpPr>
          <p:cNvPr id="4" name="Platshållare för bildnummer 3"/>
          <p:cNvSpPr>
            <a:spLocks noGrp="1"/>
          </p:cNvSpPr>
          <p:nvPr>
            <p:ph type="sldNum" sz="quarter" idx="5"/>
          </p:nvPr>
        </p:nvSpPr>
        <p:spPr/>
        <p:txBody>
          <a:bodyPr/>
          <a:lstStyle/>
          <a:p>
            <a:fld id="{403CAFEA-6E2F-48DD-ADA2-FC80FFF09B74}" type="slidenum">
              <a:rPr lang="sv-SE" smtClean="0"/>
              <a:t>19</a:t>
            </a:fld>
            <a:endParaRPr lang="sv-SE"/>
          </a:p>
        </p:txBody>
      </p:sp>
    </p:spTree>
    <p:extLst>
      <p:ext uri="{BB962C8B-B14F-4D97-AF65-F5344CB8AC3E}">
        <p14:creationId xmlns:p14="http://schemas.microsoft.com/office/powerpoint/2010/main" val="4166772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Hjälpmedelskostnaderna har som ni beskriver exploderat ....för att nämna en summa så kommer kostnaderna för 2025 enbart för ortopedkliniken landa på ca 21 Mio SEK....!!!</a:t>
            </a:r>
          </a:p>
          <a:p>
            <a:r>
              <a:rPr lang="sv-SE" sz="1200" kern="1200" dirty="0">
                <a:solidFill>
                  <a:schemeClr val="tx1"/>
                </a:solidFill>
                <a:effectLst/>
                <a:latin typeface="+mn-lt"/>
                <a:ea typeface="+mn-ea"/>
                <a:cs typeface="+mn-cs"/>
              </a:rPr>
              <a:t>Visst är det flera faktorer som bidrar till detta såsom ökade kostnaderna vid upphandling (ökade leverantörskostnaderna) ett ökat behov av dyra hjälpmedel </a:t>
            </a:r>
            <a:r>
              <a:rPr lang="sv-SE" sz="1200" kern="1200" dirty="0" err="1">
                <a:solidFill>
                  <a:schemeClr val="tx1"/>
                </a:solidFill>
                <a:effectLst/>
                <a:latin typeface="+mn-lt"/>
                <a:ea typeface="+mn-ea"/>
                <a:cs typeface="+mn-cs"/>
              </a:rPr>
              <a:t>ffa</a:t>
            </a:r>
            <a:r>
              <a:rPr lang="sv-SE" sz="1200" kern="1200" dirty="0">
                <a:solidFill>
                  <a:schemeClr val="tx1"/>
                </a:solidFill>
                <a:effectLst/>
                <a:latin typeface="+mn-lt"/>
                <a:ea typeface="+mn-ea"/>
                <a:cs typeface="+mn-cs"/>
              </a:rPr>
              <a:t> för våra äldre patienter med sina ryggfrakturer , höftfrakturer mm.... barn med sina avancerade hjälpmedel för skolios, samt en ökad population med diabeteskomplikationer såsom Charcot fot etc. Men även med de faktorer så kan man inte förklara hela ökningen utan jag tror att vi alla, både på sjukhuset och ute i primärvården måste vara mera tydligt och restriktivt med förskrivandet av ortopediska hjälpmedel. Vi måste se över Ottobocks arbete och att reglerna verkligen följs.</a:t>
            </a:r>
          </a:p>
          <a:p>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20</a:t>
            </a:fld>
            <a:endParaRPr lang="sv-SE"/>
          </a:p>
        </p:txBody>
      </p:sp>
    </p:spTree>
    <p:extLst>
      <p:ext uri="{BB962C8B-B14F-4D97-AF65-F5344CB8AC3E}">
        <p14:creationId xmlns:p14="http://schemas.microsoft.com/office/powerpoint/2010/main" val="3761053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21</a:t>
            </a:fld>
            <a:endParaRPr lang="sv-SE"/>
          </a:p>
        </p:txBody>
      </p:sp>
    </p:spTree>
    <p:extLst>
      <p:ext uri="{BB962C8B-B14F-4D97-AF65-F5344CB8AC3E}">
        <p14:creationId xmlns:p14="http://schemas.microsoft.com/office/powerpoint/2010/main" val="465813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ALK för gyn har tagit fram detta</a:t>
            </a:r>
          </a:p>
        </p:txBody>
      </p:sp>
      <p:sp>
        <p:nvSpPr>
          <p:cNvPr id="4" name="Platshållare för bildnummer 3"/>
          <p:cNvSpPr>
            <a:spLocks noGrp="1"/>
          </p:cNvSpPr>
          <p:nvPr>
            <p:ph type="sldNum" sz="quarter" idx="5"/>
          </p:nvPr>
        </p:nvSpPr>
        <p:spPr/>
        <p:txBody>
          <a:bodyPr/>
          <a:lstStyle/>
          <a:p>
            <a:fld id="{403CAFEA-6E2F-48DD-ADA2-FC80FFF09B74}" type="slidenum">
              <a:rPr lang="sv-SE" smtClean="0"/>
              <a:t>22</a:t>
            </a:fld>
            <a:endParaRPr lang="sv-SE"/>
          </a:p>
        </p:txBody>
      </p:sp>
    </p:spTree>
    <p:extLst>
      <p:ext uri="{BB962C8B-B14F-4D97-AF65-F5344CB8AC3E}">
        <p14:creationId xmlns:p14="http://schemas.microsoft.com/office/powerpoint/2010/main" val="626212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23</a:t>
            </a:fld>
            <a:endParaRPr lang="sv-SE"/>
          </a:p>
        </p:txBody>
      </p:sp>
    </p:spTree>
    <p:extLst>
      <p:ext uri="{BB962C8B-B14F-4D97-AF65-F5344CB8AC3E}">
        <p14:creationId xmlns:p14="http://schemas.microsoft.com/office/powerpoint/2010/main" val="4264366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24</a:t>
            </a:fld>
            <a:endParaRPr lang="sv-SE"/>
          </a:p>
        </p:txBody>
      </p:sp>
    </p:spTree>
    <p:extLst>
      <p:ext uri="{BB962C8B-B14F-4D97-AF65-F5344CB8AC3E}">
        <p14:creationId xmlns:p14="http://schemas.microsoft.com/office/powerpoint/2010/main" val="2295877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25</a:t>
            </a:fld>
            <a:endParaRPr lang="sv-SE"/>
          </a:p>
        </p:txBody>
      </p:sp>
    </p:spTree>
    <p:extLst>
      <p:ext uri="{BB962C8B-B14F-4D97-AF65-F5344CB8AC3E}">
        <p14:creationId xmlns:p14="http://schemas.microsoft.com/office/powerpoint/2010/main" val="2418026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26</a:t>
            </a:fld>
            <a:endParaRPr lang="sv-SE"/>
          </a:p>
        </p:txBody>
      </p:sp>
    </p:spTree>
    <p:extLst>
      <p:ext uri="{BB962C8B-B14F-4D97-AF65-F5344CB8AC3E}">
        <p14:creationId xmlns:p14="http://schemas.microsoft.com/office/powerpoint/2010/main" val="1033502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6</a:t>
            </a:fld>
            <a:endParaRPr lang="sv-SE"/>
          </a:p>
        </p:txBody>
      </p:sp>
    </p:spTree>
    <p:extLst>
      <p:ext uri="{BB962C8B-B14F-4D97-AF65-F5344CB8AC3E}">
        <p14:creationId xmlns:p14="http://schemas.microsoft.com/office/powerpoint/2010/main" val="2731251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Förslag på vad tandläkarna kan tala om </a:t>
            </a:r>
            <a:r>
              <a:rPr lang="sv-SE" dirty="0" err="1"/>
              <a:t>fom</a:t>
            </a:r>
            <a:r>
              <a:rPr lang="sv-SE" dirty="0"/>
              <a:t> alla intyg/bidrag:</a:t>
            </a:r>
          </a:p>
          <a:p>
            <a:pPr lvl="0"/>
            <a:r>
              <a:rPr lang="sv-SE" sz="1200" kern="1200" dirty="0">
                <a:solidFill>
                  <a:schemeClr val="tx1"/>
                </a:solidFill>
                <a:effectLst/>
                <a:latin typeface="+mn-lt"/>
                <a:ea typeface="+mn-ea"/>
                <a:cs typeface="+mn-cs"/>
              </a:rPr>
              <a:t>Vilka tillstånd ska sjukvården remittera var – allmäntandvård/specialisttandvård?</a:t>
            </a:r>
          </a:p>
          <a:p>
            <a:pPr lvl="0"/>
            <a:r>
              <a:rPr lang="sv-SE" sz="1200" kern="1200" dirty="0">
                <a:solidFill>
                  <a:schemeClr val="tx1"/>
                </a:solidFill>
                <a:effectLst/>
                <a:latin typeface="+mn-lt"/>
                <a:ea typeface="+mn-ea"/>
                <a:cs typeface="+mn-cs"/>
              </a:rPr>
              <a:t>Vad ser tandvården för sjukdomar i munnen – tex </a:t>
            </a:r>
            <a:r>
              <a:rPr lang="sv-SE" sz="1200" kern="1200" dirty="0" err="1">
                <a:solidFill>
                  <a:schemeClr val="tx1"/>
                </a:solidFill>
                <a:effectLst/>
                <a:latin typeface="+mn-lt"/>
                <a:ea typeface="+mn-ea"/>
                <a:cs typeface="+mn-cs"/>
              </a:rPr>
              <a:t>burning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mouth</a:t>
            </a:r>
            <a:r>
              <a:rPr lang="sv-SE" sz="1200" kern="1200" dirty="0">
                <a:solidFill>
                  <a:schemeClr val="tx1"/>
                </a:solidFill>
                <a:effectLst/>
                <a:latin typeface="+mn-lt"/>
                <a:ea typeface="+mn-ea"/>
                <a:cs typeface="+mn-cs"/>
              </a:rPr>
              <a:t> syndrom </a:t>
            </a:r>
            <a:r>
              <a:rPr lang="sv-SE" sz="1200" kern="1200" dirty="0" err="1">
                <a:solidFill>
                  <a:schemeClr val="tx1"/>
                </a:solidFill>
                <a:effectLst/>
                <a:latin typeface="+mn-lt"/>
                <a:ea typeface="+mn-ea"/>
                <a:cs typeface="+mn-cs"/>
              </a:rPr>
              <a:t>m.fl</a:t>
            </a:r>
            <a:endParaRPr lang="sv-SE" sz="1200" kern="1200" dirty="0">
              <a:solidFill>
                <a:schemeClr val="tx1"/>
              </a:solidFill>
              <a:effectLst/>
              <a:latin typeface="+mn-lt"/>
              <a:ea typeface="+mn-ea"/>
              <a:cs typeface="+mn-cs"/>
            </a:endParaRPr>
          </a:p>
          <a:p>
            <a:pPr lvl="0"/>
            <a:r>
              <a:rPr lang="sv-SE" sz="1200" kern="1200" dirty="0">
                <a:solidFill>
                  <a:schemeClr val="tx1"/>
                </a:solidFill>
                <a:effectLst/>
                <a:latin typeface="+mn-lt"/>
                <a:ea typeface="+mn-ea"/>
                <a:cs typeface="+mn-cs"/>
              </a:rPr>
              <a:t>NOAK – vilka instruktioner gäller vid tandvård, vad ska tandläkaren känna till, när behöver tandläkaren kontakta läkare, vid vilka ingrepp??</a:t>
            </a:r>
          </a:p>
          <a:p>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27</a:t>
            </a:fld>
            <a:endParaRPr lang="sv-SE"/>
          </a:p>
        </p:txBody>
      </p:sp>
    </p:spTree>
    <p:extLst>
      <p:ext uri="{BB962C8B-B14F-4D97-AF65-F5344CB8AC3E}">
        <p14:creationId xmlns:p14="http://schemas.microsoft.com/office/powerpoint/2010/main" val="3058295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Blodstatus, CRP, </a:t>
            </a:r>
            <a:r>
              <a:rPr lang="sv-SE" dirty="0" err="1"/>
              <a:t>ferritin</a:t>
            </a:r>
            <a:r>
              <a:rPr lang="sv-SE" dirty="0"/>
              <a:t>, B12, glukos, PTH</a:t>
            </a:r>
          </a:p>
        </p:txBody>
      </p:sp>
      <p:sp>
        <p:nvSpPr>
          <p:cNvPr id="4" name="Platshållare för bildnummer 3"/>
          <p:cNvSpPr>
            <a:spLocks noGrp="1"/>
          </p:cNvSpPr>
          <p:nvPr>
            <p:ph type="sldNum" sz="quarter" idx="5"/>
          </p:nvPr>
        </p:nvSpPr>
        <p:spPr/>
        <p:txBody>
          <a:bodyPr/>
          <a:lstStyle/>
          <a:p>
            <a:fld id="{403CAFEA-6E2F-48DD-ADA2-FC80FFF09B74}" type="slidenum">
              <a:rPr lang="sv-SE" smtClean="0"/>
              <a:t>29</a:t>
            </a:fld>
            <a:endParaRPr lang="sv-SE"/>
          </a:p>
        </p:txBody>
      </p:sp>
    </p:spTree>
    <p:extLst>
      <p:ext uri="{BB962C8B-B14F-4D97-AF65-F5344CB8AC3E}">
        <p14:creationId xmlns:p14="http://schemas.microsoft.com/office/powerpoint/2010/main" val="3920076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30</a:t>
            </a:fld>
            <a:endParaRPr lang="sv-SE"/>
          </a:p>
        </p:txBody>
      </p:sp>
    </p:spTree>
    <p:extLst>
      <p:ext uri="{BB962C8B-B14F-4D97-AF65-F5344CB8AC3E}">
        <p14:creationId xmlns:p14="http://schemas.microsoft.com/office/powerpoint/2010/main" val="3419933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31</a:t>
            </a:fld>
            <a:endParaRPr lang="sv-SE"/>
          </a:p>
        </p:txBody>
      </p:sp>
    </p:spTree>
    <p:extLst>
      <p:ext uri="{BB962C8B-B14F-4D97-AF65-F5344CB8AC3E}">
        <p14:creationId xmlns:p14="http://schemas.microsoft.com/office/powerpoint/2010/main" val="1600072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7</a:t>
            </a:fld>
            <a:endParaRPr lang="sv-SE"/>
          </a:p>
        </p:txBody>
      </p:sp>
    </p:spTree>
    <p:extLst>
      <p:ext uri="{BB962C8B-B14F-4D97-AF65-F5344CB8AC3E}">
        <p14:creationId xmlns:p14="http://schemas.microsoft.com/office/powerpoint/2010/main" val="1812613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1) Palliativa mottagningen tar inte helhetsansvar för patienten. T ex vid cancersjukdom där cancerbehandling är avslutad, så följer upp cancersjukdom och de symtom som den (</a:t>
            </a:r>
            <a:r>
              <a:rPr lang="sv-SE" sz="1200" kern="1200" dirty="0" err="1">
                <a:solidFill>
                  <a:schemeClr val="tx1"/>
                </a:solidFill>
                <a:effectLst/>
                <a:latin typeface="+mn-lt"/>
                <a:ea typeface="+mn-ea"/>
                <a:cs typeface="+mn-cs"/>
              </a:rPr>
              <a:t>ev</a:t>
            </a:r>
            <a:r>
              <a:rPr lang="sv-SE" sz="1200" kern="1200" dirty="0">
                <a:solidFill>
                  <a:schemeClr val="tx1"/>
                </a:solidFill>
                <a:effectLst/>
                <a:latin typeface="+mn-lt"/>
                <a:ea typeface="+mn-ea"/>
                <a:cs typeface="+mn-cs"/>
              </a:rPr>
              <a:t>) ger. De tar inte hand om primärvårdsarbete såsom hypertonikontroller, diabeteskontroller, UVI-</a:t>
            </a:r>
            <a:r>
              <a:rPr lang="sv-SE" sz="1200" kern="1200" dirty="0" err="1">
                <a:solidFill>
                  <a:schemeClr val="tx1"/>
                </a:solidFill>
                <a:effectLst/>
                <a:latin typeface="+mn-lt"/>
                <a:ea typeface="+mn-ea"/>
                <a:cs typeface="+mn-cs"/>
              </a:rPr>
              <a:t>beh</a:t>
            </a:r>
            <a:r>
              <a:rPr lang="sv-SE" sz="1200" kern="1200" dirty="0">
                <a:solidFill>
                  <a:schemeClr val="tx1"/>
                </a:solidFill>
                <a:effectLst/>
                <a:latin typeface="+mn-lt"/>
                <a:ea typeface="+mn-ea"/>
                <a:cs typeface="+mn-cs"/>
              </a:rPr>
              <a:t>, vaccinering m.m. m.m.</a:t>
            </a: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2)Patienterna selekteras ju ut för att remissbedömaren tror att dom kommer att utveckla specialiserade palliativa vårdbehov men det är ju inte säkert att dom att dom gör det. Ser man ex att dom blir sämre och sämre utan utveckla svåra symtom så är det inte per definition så att dom kommer att anslutas till AH-teamet. Det kan då bli aktuellt för Palliativa mottagningen att remittera ut till primärvården för uppföljning och inkoppling av kommunal hemsjukvård.</a:t>
            </a:r>
          </a:p>
          <a:p>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8</a:t>
            </a:fld>
            <a:endParaRPr lang="sv-SE"/>
          </a:p>
        </p:txBody>
      </p:sp>
    </p:spTree>
    <p:extLst>
      <p:ext uri="{BB962C8B-B14F-4D97-AF65-F5344CB8AC3E}">
        <p14:creationId xmlns:p14="http://schemas.microsoft.com/office/powerpoint/2010/main" val="4058488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 </a:t>
            </a:r>
          </a:p>
          <a:p>
            <a:r>
              <a:rPr lang="sv-SE" dirty="0"/>
              <a:t>Flera samtal till geriatrikkonsulterna om hjälp med tolkningar av de kognitiva testerna. </a:t>
            </a:r>
          </a:p>
        </p:txBody>
      </p:sp>
      <p:sp>
        <p:nvSpPr>
          <p:cNvPr id="4" name="Platshållare för bildnummer 3"/>
          <p:cNvSpPr>
            <a:spLocks noGrp="1"/>
          </p:cNvSpPr>
          <p:nvPr>
            <p:ph type="sldNum" sz="quarter" idx="5"/>
          </p:nvPr>
        </p:nvSpPr>
        <p:spPr/>
        <p:txBody>
          <a:bodyPr/>
          <a:lstStyle/>
          <a:p>
            <a:fld id="{403CAFEA-6E2F-48DD-ADA2-FC80FFF09B74}" type="slidenum">
              <a:rPr lang="sv-SE" smtClean="0"/>
              <a:t>10</a:t>
            </a:fld>
            <a:endParaRPr lang="sv-SE"/>
          </a:p>
        </p:txBody>
      </p:sp>
    </p:spTree>
    <p:extLst>
      <p:ext uri="{BB962C8B-B14F-4D97-AF65-F5344CB8AC3E}">
        <p14:creationId xmlns:p14="http://schemas.microsoft.com/office/powerpoint/2010/main" val="893659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12</a:t>
            </a:fld>
            <a:endParaRPr lang="sv-SE"/>
          </a:p>
        </p:txBody>
      </p:sp>
    </p:spTree>
    <p:extLst>
      <p:ext uri="{BB962C8B-B14F-4D97-AF65-F5344CB8AC3E}">
        <p14:creationId xmlns:p14="http://schemas.microsoft.com/office/powerpoint/2010/main" val="3862487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i Västmanland har alltså här frångått nationella texten. I nationella texten på 1177 för vårdcentral har man andra indelningar för vad primärvården ska initiera och följa upp:</a:t>
            </a:r>
          </a:p>
          <a:p>
            <a:r>
              <a:rPr lang="sv-SE" dirty="0"/>
              <a:t>Dels att testosteron kan initieras av primärvård (</a:t>
            </a:r>
            <a:r>
              <a:rPr lang="sv-SE" dirty="0" err="1"/>
              <a:t>transdermal</a:t>
            </a:r>
            <a:r>
              <a:rPr lang="sv-SE" dirty="0"/>
              <a:t> form). Uppföljning enligt:</a:t>
            </a:r>
          </a:p>
          <a:p>
            <a:r>
              <a:rPr lang="sv-SE" sz="1200" b="0" i="0" kern="1200" dirty="0">
                <a:solidFill>
                  <a:schemeClr val="tx1"/>
                </a:solidFill>
                <a:effectLst/>
                <a:latin typeface="+mn-lt"/>
                <a:ea typeface="+mn-ea"/>
                <a:cs typeface="+mn-cs"/>
              </a:rPr>
              <a:t>Utvärdera symtomreduktion 3–6 månader respektive 12 månader efter insatt behandling och avsluta behandlingen vid utebliven effekt.</a:t>
            </a:r>
          </a:p>
          <a:p>
            <a:r>
              <a:rPr lang="sv-SE" sz="1200" b="1" i="0" kern="1200" dirty="0">
                <a:solidFill>
                  <a:schemeClr val="tx1"/>
                </a:solidFill>
                <a:effectLst/>
                <a:latin typeface="+mn-lt"/>
                <a:ea typeface="+mn-ea"/>
                <a:cs typeface="+mn-cs"/>
              </a:rPr>
              <a:t>Kontrollera testosteron, Hb och EVF, PSA, blodfetter samt blodtryck.</a:t>
            </a:r>
          </a:p>
          <a:p>
            <a:r>
              <a:rPr lang="sv-SE" sz="1200" b="0" i="0" kern="1200" dirty="0">
                <a:solidFill>
                  <a:schemeClr val="tx1"/>
                </a:solidFill>
                <a:effectLst/>
                <a:latin typeface="+mn-lt"/>
                <a:ea typeface="+mn-ea"/>
                <a:cs typeface="+mn-cs"/>
              </a:rPr>
              <a:t>Testosteronvärdet bör vara &gt; 12 nmol/L, gärna 12–20 nmol/L vid </a:t>
            </a:r>
            <a:r>
              <a:rPr lang="sv-SE" sz="1200" b="0" i="0" kern="1200" dirty="0" err="1">
                <a:solidFill>
                  <a:schemeClr val="tx1"/>
                </a:solidFill>
                <a:effectLst/>
                <a:latin typeface="+mn-lt"/>
                <a:ea typeface="+mn-ea"/>
                <a:cs typeface="+mn-cs"/>
              </a:rPr>
              <a:t>transdermal</a:t>
            </a:r>
            <a:r>
              <a:rPr lang="sv-SE" sz="1200" b="0" i="0" kern="1200" dirty="0">
                <a:solidFill>
                  <a:schemeClr val="tx1"/>
                </a:solidFill>
                <a:effectLst/>
                <a:latin typeface="+mn-lt"/>
                <a:ea typeface="+mn-ea"/>
                <a:cs typeface="+mn-cs"/>
              </a:rPr>
              <a:t> applikation. Undvik testosteronvärde &gt; 30 nmol/L.</a:t>
            </a:r>
          </a:p>
          <a:p>
            <a:r>
              <a:rPr lang="sv-SE" sz="1200" b="0" i="0" kern="1200" dirty="0">
                <a:solidFill>
                  <a:schemeClr val="tx1"/>
                </a:solidFill>
                <a:effectLst/>
                <a:latin typeface="+mn-lt"/>
                <a:ea typeface="+mn-ea"/>
                <a:cs typeface="+mn-cs"/>
              </a:rPr>
              <a:t>Ompröva behandlingsindikationen årligen.</a:t>
            </a:r>
          </a:p>
          <a:p>
            <a:r>
              <a:rPr lang="sv-SE" sz="1200" b="0" i="0" kern="1200" dirty="0">
                <a:solidFill>
                  <a:schemeClr val="tx1"/>
                </a:solidFill>
                <a:effectLst/>
                <a:latin typeface="+mn-lt"/>
                <a:ea typeface="+mn-ea"/>
                <a:cs typeface="+mn-cs"/>
              </a:rPr>
              <a:t>Vid </a:t>
            </a:r>
            <a:r>
              <a:rPr lang="sv-SE" sz="1200" b="0" i="0" kern="1200" dirty="0" err="1">
                <a:solidFill>
                  <a:schemeClr val="tx1"/>
                </a:solidFill>
                <a:effectLst/>
                <a:latin typeface="+mn-lt"/>
                <a:ea typeface="+mn-ea"/>
                <a:cs typeface="+mn-cs"/>
              </a:rPr>
              <a:t>polycytemi</a:t>
            </a:r>
            <a:r>
              <a:rPr lang="sv-SE" sz="1200" b="0" i="0" kern="1200" dirty="0">
                <a:solidFill>
                  <a:schemeClr val="tx1"/>
                </a:solidFill>
                <a:effectLst/>
                <a:latin typeface="+mn-lt"/>
                <a:ea typeface="+mn-ea"/>
                <a:cs typeface="+mn-cs"/>
              </a:rPr>
              <a:t>, reducera testosterondosen (eftersträva lägsta symtomlindrande dos). Om utebliven effekt, handlägg enligt rekommendation för </a:t>
            </a:r>
            <a:r>
              <a:rPr lang="sv-SE" sz="1200" b="0" i="0" kern="1200" dirty="0" err="1">
                <a:solidFill>
                  <a:schemeClr val="tx1"/>
                </a:solidFill>
                <a:effectLst/>
                <a:latin typeface="+mn-lt"/>
                <a:ea typeface="+mn-ea"/>
                <a:cs typeface="+mn-cs"/>
              </a:rPr>
              <a:t>polycytemi</a:t>
            </a:r>
            <a:r>
              <a:rPr lang="sv-SE" sz="1200" b="0" i="0" kern="1200" dirty="0">
                <a:solidFill>
                  <a:schemeClr val="tx1"/>
                </a:solidFill>
                <a:effectLst/>
                <a:latin typeface="+mn-lt"/>
                <a:ea typeface="+mn-ea"/>
                <a:cs typeface="+mn-cs"/>
              </a:rPr>
              <a:t>.</a:t>
            </a:r>
          </a:p>
          <a:p>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14</a:t>
            </a:fld>
            <a:endParaRPr lang="sv-SE"/>
          </a:p>
        </p:txBody>
      </p:sp>
    </p:spTree>
    <p:extLst>
      <p:ext uri="{BB962C8B-B14F-4D97-AF65-F5344CB8AC3E}">
        <p14:creationId xmlns:p14="http://schemas.microsoft.com/office/powerpoint/2010/main" val="3188669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Ta inte onödiga födoämnespaneler och </a:t>
            </a:r>
            <a:r>
              <a:rPr lang="sv-SE" dirty="0" err="1"/>
              <a:t>phadiatoper</a:t>
            </a:r>
            <a:r>
              <a:rPr lang="sv-SE" dirty="0"/>
              <a:t>. Ta inte reflextestning av allt inom </a:t>
            </a:r>
            <a:r>
              <a:rPr lang="sv-SE" dirty="0" err="1"/>
              <a:t>phadiatop</a:t>
            </a:r>
            <a:r>
              <a:rPr lang="sv-SE" dirty="0"/>
              <a:t>. Ge ut patientinformation!</a:t>
            </a:r>
          </a:p>
        </p:txBody>
      </p:sp>
      <p:sp>
        <p:nvSpPr>
          <p:cNvPr id="4" name="Platshållare för bildnummer 3"/>
          <p:cNvSpPr>
            <a:spLocks noGrp="1"/>
          </p:cNvSpPr>
          <p:nvPr>
            <p:ph type="sldNum" sz="quarter" idx="5"/>
          </p:nvPr>
        </p:nvSpPr>
        <p:spPr/>
        <p:txBody>
          <a:bodyPr/>
          <a:lstStyle/>
          <a:p>
            <a:fld id="{403CAFEA-6E2F-48DD-ADA2-FC80FFF09B74}" type="slidenum">
              <a:rPr lang="sv-SE" smtClean="0"/>
              <a:t>15</a:t>
            </a:fld>
            <a:endParaRPr lang="sv-SE" dirty="0"/>
          </a:p>
        </p:txBody>
      </p:sp>
    </p:spTree>
    <p:extLst>
      <p:ext uri="{BB962C8B-B14F-4D97-AF65-F5344CB8AC3E}">
        <p14:creationId xmlns:p14="http://schemas.microsoft.com/office/powerpoint/2010/main" val="3006896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Väldigt olika hur man gör runt om i Sverige. De flesta tar inte gentest för hemokromatos, flera tar ANA SMA andra debatterar det nu. Vi tar ju ANA åt reuma…</a:t>
            </a:r>
          </a:p>
          <a:p>
            <a:r>
              <a:rPr lang="sv-SE" sz="1200" kern="1200" dirty="0">
                <a:solidFill>
                  <a:schemeClr val="tx1"/>
                </a:solidFill>
                <a:effectLst/>
                <a:latin typeface="+mn-lt"/>
                <a:ea typeface="+mn-ea"/>
                <a:cs typeface="+mn-cs"/>
              </a:rPr>
              <a:t>ANA screening 282 kr</a:t>
            </a:r>
          </a:p>
          <a:p>
            <a:r>
              <a:rPr lang="sv-SE" sz="1200" kern="1200" dirty="0">
                <a:solidFill>
                  <a:schemeClr val="tx1"/>
                </a:solidFill>
                <a:effectLst/>
                <a:latin typeface="+mn-lt"/>
                <a:ea typeface="+mn-ea"/>
                <a:cs typeface="+mn-cs"/>
              </a:rPr>
              <a:t>S-</a:t>
            </a:r>
            <a:r>
              <a:rPr lang="sv-SE" sz="1200" kern="1200" dirty="0" err="1">
                <a:solidFill>
                  <a:schemeClr val="tx1"/>
                </a:solidFill>
                <a:effectLst/>
                <a:latin typeface="+mn-lt"/>
                <a:ea typeface="+mn-ea"/>
                <a:cs typeface="+mn-cs"/>
              </a:rPr>
              <a:t>antitrypsin</a:t>
            </a:r>
            <a:r>
              <a:rPr lang="sv-SE" sz="1200" kern="1200" dirty="0">
                <a:solidFill>
                  <a:schemeClr val="tx1"/>
                </a:solidFill>
                <a:effectLst/>
                <a:latin typeface="+mn-lt"/>
                <a:ea typeface="+mn-ea"/>
                <a:cs typeface="+mn-cs"/>
              </a:rPr>
              <a:t> 58 kr</a:t>
            </a:r>
          </a:p>
          <a:p>
            <a:r>
              <a:rPr lang="sv-SE" sz="1200" kern="1200" dirty="0">
                <a:solidFill>
                  <a:schemeClr val="tx1"/>
                </a:solidFill>
                <a:effectLst/>
                <a:latin typeface="+mn-lt"/>
                <a:ea typeface="+mn-ea"/>
                <a:cs typeface="+mn-cs"/>
              </a:rPr>
              <a:t>S-proteinelfores (vanliga inte den för bara M-komponent </a:t>
            </a:r>
            <a:r>
              <a:rPr lang="sv-SE" sz="1200" kern="1200" dirty="0" err="1">
                <a:solidFill>
                  <a:schemeClr val="tx1"/>
                </a:solidFill>
                <a:effectLst/>
                <a:latin typeface="+mn-lt"/>
                <a:ea typeface="+mn-ea"/>
                <a:cs typeface="+mn-cs"/>
              </a:rPr>
              <a:t>uppf</a:t>
            </a:r>
            <a:r>
              <a:rPr lang="sv-SE" sz="1200" kern="1200" dirty="0">
                <a:solidFill>
                  <a:schemeClr val="tx1"/>
                </a:solidFill>
                <a:effectLst/>
                <a:latin typeface="+mn-lt"/>
                <a:ea typeface="+mn-ea"/>
                <a:cs typeface="+mn-cs"/>
              </a:rPr>
              <a:t>) 634 kr</a:t>
            </a:r>
          </a:p>
          <a:p>
            <a:r>
              <a:rPr lang="sv-SE" sz="1200" kern="1200" dirty="0">
                <a:solidFill>
                  <a:schemeClr val="tx1"/>
                </a:solidFill>
                <a:effectLst/>
                <a:latin typeface="+mn-lt"/>
                <a:ea typeface="+mn-ea"/>
                <a:cs typeface="+mn-cs"/>
              </a:rPr>
              <a:t>SMA (Glattmuskel- ak </a:t>
            </a:r>
            <a:r>
              <a:rPr lang="sv-SE" sz="1200" kern="1200" dirty="0" err="1">
                <a:solidFill>
                  <a:schemeClr val="tx1"/>
                </a:solidFill>
                <a:effectLst/>
                <a:latin typeface="+mn-lt"/>
                <a:ea typeface="+mn-ea"/>
                <a:cs typeface="+mn-cs"/>
              </a:rPr>
              <a:t>IgG</a:t>
            </a:r>
            <a:r>
              <a:rPr lang="sv-SE" sz="1200" kern="1200" dirty="0">
                <a:solidFill>
                  <a:schemeClr val="tx1"/>
                </a:solidFill>
                <a:effectLst/>
                <a:latin typeface="+mn-lt"/>
                <a:ea typeface="+mn-ea"/>
                <a:cs typeface="+mn-cs"/>
              </a:rPr>
              <a:t>) 287 kr</a:t>
            </a:r>
          </a:p>
          <a:p>
            <a:r>
              <a:rPr lang="sv-SE" dirty="0"/>
              <a:t> </a:t>
            </a:r>
          </a:p>
        </p:txBody>
      </p:sp>
      <p:sp>
        <p:nvSpPr>
          <p:cNvPr id="4" name="Platshållare för bildnummer 3"/>
          <p:cNvSpPr>
            <a:spLocks noGrp="1"/>
          </p:cNvSpPr>
          <p:nvPr>
            <p:ph type="sldNum" sz="quarter" idx="5"/>
          </p:nvPr>
        </p:nvSpPr>
        <p:spPr/>
        <p:txBody>
          <a:bodyPr/>
          <a:lstStyle/>
          <a:p>
            <a:fld id="{403CAFEA-6E2F-48DD-ADA2-FC80FFF09B74}" type="slidenum">
              <a:rPr lang="sv-SE" smtClean="0"/>
              <a:t>16</a:t>
            </a:fld>
            <a:endParaRPr lang="sv-SE"/>
          </a:p>
        </p:txBody>
      </p:sp>
    </p:spTree>
    <p:extLst>
      <p:ext uri="{BB962C8B-B14F-4D97-AF65-F5344CB8AC3E}">
        <p14:creationId xmlns:p14="http://schemas.microsoft.com/office/powerpoint/2010/main" val="2385781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6E5FCB-C018-6811-189E-5AB19B0C8430}"/>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0016895B-7601-3B0B-AD44-1802E25071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14F163DF-7552-D511-D510-D01FFC62F94B}"/>
              </a:ext>
            </a:extLst>
          </p:cNvPr>
          <p:cNvSpPr>
            <a:spLocks noGrp="1"/>
          </p:cNvSpPr>
          <p:nvPr>
            <p:ph type="dt" sz="half" idx="10"/>
          </p:nvPr>
        </p:nvSpPr>
        <p:spPr/>
        <p:txBody>
          <a:bodyPr/>
          <a:lstStyle/>
          <a:p>
            <a:fld id="{BF4C4882-0CC1-4C45-BF0D-091B928BD8EB}" type="datetimeFigureOut">
              <a:rPr lang="sv-SE" smtClean="0"/>
              <a:t>2025-12-17</a:t>
            </a:fld>
            <a:endParaRPr lang="sv-SE" dirty="0"/>
          </a:p>
        </p:txBody>
      </p:sp>
      <p:sp>
        <p:nvSpPr>
          <p:cNvPr id="5" name="Platshållare för sidfot 4">
            <a:extLst>
              <a:ext uri="{FF2B5EF4-FFF2-40B4-BE49-F238E27FC236}">
                <a16:creationId xmlns:a16="http://schemas.microsoft.com/office/drawing/2014/main" id="{53E7A309-50E8-EF5A-2138-FDC696C905E2}"/>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40A85114-7558-562C-353B-5FEA7EF96B0F}"/>
              </a:ext>
            </a:extLst>
          </p:cNvPr>
          <p:cNvSpPr>
            <a:spLocks noGrp="1"/>
          </p:cNvSpPr>
          <p:nvPr>
            <p:ph type="sldNum" sz="quarter" idx="12"/>
          </p:nvPr>
        </p:nvSpPr>
        <p:spPr/>
        <p:txBody>
          <a:bodyPr/>
          <a:lstStyle/>
          <a:p>
            <a:fld id="{03846FAB-4E80-4EAD-B8AE-2CA80F67E757}" type="slidenum">
              <a:rPr lang="sv-SE" smtClean="0"/>
              <a:t>‹#›</a:t>
            </a:fld>
            <a:endParaRPr lang="sv-SE" dirty="0"/>
          </a:p>
        </p:txBody>
      </p:sp>
    </p:spTree>
    <p:extLst>
      <p:ext uri="{BB962C8B-B14F-4D97-AF65-F5344CB8AC3E}">
        <p14:creationId xmlns:p14="http://schemas.microsoft.com/office/powerpoint/2010/main" val="3653076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9EA720-C88D-E3C9-04E8-110A1EDA1611}"/>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51D3C67B-C547-3AAF-0DA4-024DD892061C}"/>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2E3E167-6E74-5BD9-118E-0A756E67B42B}"/>
              </a:ext>
            </a:extLst>
          </p:cNvPr>
          <p:cNvSpPr>
            <a:spLocks noGrp="1"/>
          </p:cNvSpPr>
          <p:nvPr>
            <p:ph type="dt" sz="half" idx="10"/>
          </p:nvPr>
        </p:nvSpPr>
        <p:spPr/>
        <p:txBody>
          <a:bodyPr/>
          <a:lstStyle/>
          <a:p>
            <a:fld id="{BF4C4882-0CC1-4C45-BF0D-091B928BD8EB}" type="datetimeFigureOut">
              <a:rPr lang="sv-SE" smtClean="0"/>
              <a:t>2025-12-17</a:t>
            </a:fld>
            <a:endParaRPr lang="sv-SE" dirty="0"/>
          </a:p>
        </p:txBody>
      </p:sp>
      <p:sp>
        <p:nvSpPr>
          <p:cNvPr id="5" name="Platshållare för sidfot 4">
            <a:extLst>
              <a:ext uri="{FF2B5EF4-FFF2-40B4-BE49-F238E27FC236}">
                <a16:creationId xmlns:a16="http://schemas.microsoft.com/office/drawing/2014/main" id="{A824CC43-D1A3-501F-4117-5C62F05FFE28}"/>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0E6DC2F3-8AC0-E3DB-695C-03F5C770ECE7}"/>
              </a:ext>
            </a:extLst>
          </p:cNvPr>
          <p:cNvSpPr>
            <a:spLocks noGrp="1"/>
          </p:cNvSpPr>
          <p:nvPr>
            <p:ph type="sldNum" sz="quarter" idx="12"/>
          </p:nvPr>
        </p:nvSpPr>
        <p:spPr/>
        <p:txBody>
          <a:bodyPr/>
          <a:lstStyle/>
          <a:p>
            <a:fld id="{03846FAB-4E80-4EAD-B8AE-2CA80F67E757}" type="slidenum">
              <a:rPr lang="sv-SE" smtClean="0"/>
              <a:t>‹#›</a:t>
            </a:fld>
            <a:endParaRPr lang="sv-SE" dirty="0"/>
          </a:p>
        </p:txBody>
      </p:sp>
    </p:spTree>
    <p:extLst>
      <p:ext uri="{BB962C8B-B14F-4D97-AF65-F5344CB8AC3E}">
        <p14:creationId xmlns:p14="http://schemas.microsoft.com/office/powerpoint/2010/main" val="4266025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B818474A-C7F2-E054-3855-F4E97303D536}"/>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4F5E1A7A-0C36-0C16-54FA-C780BFA05407}"/>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39DE802-F3BB-00DB-54F3-75DFBF2773E8}"/>
              </a:ext>
            </a:extLst>
          </p:cNvPr>
          <p:cNvSpPr>
            <a:spLocks noGrp="1"/>
          </p:cNvSpPr>
          <p:nvPr>
            <p:ph type="dt" sz="half" idx="10"/>
          </p:nvPr>
        </p:nvSpPr>
        <p:spPr/>
        <p:txBody>
          <a:bodyPr/>
          <a:lstStyle/>
          <a:p>
            <a:fld id="{BF4C4882-0CC1-4C45-BF0D-091B928BD8EB}" type="datetimeFigureOut">
              <a:rPr lang="sv-SE" smtClean="0"/>
              <a:t>2025-12-17</a:t>
            </a:fld>
            <a:endParaRPr lang="sv-SE" dirty="0"/>
          </a:p>
        </p:txBody>
      </p:sp>
      <p:sp>
        <p:nvSpPr>
          <p:cNvPr id="5" name="Platshållare för sidfot 4">
            <a:extLst>
              <a:ext uri="{FF2B5EF4-FFF2-40B4-BE49-F238E27FC236}">
                <a16:creationId xmlns:a16="http://schemas.microsoft.com/office/drawing/2014/main" id="{4D70E434-BDBA-F7F4-ED3E-DC5F4E05BB8C}"/>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D9A1382F-3226-7FF1-D77F-735B0E8BB107}"/>
              </a:ext>
            </a:extLst>
          </p:cNvPr>
          <p:cNvSpPr>
            <a:spLocks noGrp="1"/>
          </p:cNvSpPr>
          <p:nvPr>
            <p:ph type="sldNum" sz="quarter" idx="12"/>
          </p:nvPr>
        </p:nvSpPr>
        <p:spPr/>
        <p:txBody>
          <a:bodyPr/>
          <a:lstStyle/>
          <a:p>
            <a:fld id="{03846FAB-4E80-4EAD-B8AE-2CA80F67E757}" type="slidenum">
              <a:rPr lang="sv-SE" smtClean="0"/>
              <a:t>‹#›</a:t>
            </a:fld>
            <a:endParaRPr lang="sv-SE" dirty="0"/>
          </a:p>
        </p:txBody>
      </p:sp>
    </p:spTree>
    <p:extLst>
      <p:ext uri="{BB962C8B-B14F-4D97-AF65-F5344CB8AC3E}">
        <p14:creationId xmlns:p14="http://schemas.microsoft.com/office/powerpoint/2010/main" val="1680548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7867637-82B0-EBFF-5CE6-3766FE3484F9}"/>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610A045-CB2F-DD08-9B6F-21B540DF3FC5}"/>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D5DF2B7-1998-D8C3-0C3C-C467438F9948}"/>
              </a:ext>
            </a:extLst>
          </p:cNvPr>
          <p:cNvSpPr>
            <a:spLocks noGrp="1"/>
          </p:cNvSpPr>
          <p:nvPr>
            <p:ph type="dt" sz="half" idx="10"/>
          </p:nvPr>
        </p:nvSpPr>
        <p:spPr/>
        <p:txBody>
          <a:bodyPr/>
          <a:lstStyle/>
          <a:p>
            <a:fld id="{BF4C4882-0CC1-4C45-BF0D-091B928BD8EB}" type="datetimeFigureOut">
              <a:rPr lang="sv-SE" smtClean="0"/>
              <a:t>2025-12-17</a:t>
            </a:fld>
            <a:endParaRPr lang="sv-SE" dirty="0"/>
          </a:p>
        </p:txBody>
      </p:sp>
      <p:sp>
        <p:nvSpPr>
          <p:cNvPr id="5" name="Platshållare för sidfot 4">
            <a:extLst>
              <a:ext uri="{FF2B5EF4-FFF2-40B4-BE49-F238E27FC236}">
                <a16:creationId xmlns:a16="http://schemas.microsoft.com/office/drawing/2014/main" id="{FB58120B-F647-5E88-FA92-61918BE8EA3C}"/>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183DD426-4532-58BB-C446-A3C5180498A9}"/>
              </a:ext>
            </a:extLst>
          </p:cNvPr>
          <p:cNvSpPr>
            <a:spLocks noGrp="1"/>
          </p:cNvSpPr>
          <p:nvPr>
            <p:ph type="sldNum" sz="quarter" idx="12"/>
          </p:nvPr>
        </p:nvSpPr>
        <p:spPr/>
        <p:txBody>
          <a:bodyPr/>
          <a:lstStyle/>
          <a:p>
            <a:fld id="{03846FAB-4E80-4EAD-B8AE-2CA80F67E757}" type="slidenum">
              <a:rPr lang="sv-SE" smtClean="0"/>
              <a:t>‹#›</a:t>
            </a:fld>
            <a:endParaRPr lang="sv-SE" dirty="0"/>
          </a:p>
        </p:txBody>
      </p:sp>
    </p:spTree>
    <p:extLst>
      <p:ext uri="{BB962C8B-B14F-4D97-AF65-F5344CB8AC3E}">
        <p14:creationId xmlns:p14="http://schemas.microsoft.com/office/powerpoint/2010/main" val="3769296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77DC65-CC2F-370C-A3AE-E9B4D343F89B}"/>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BF88E59D-D871-6A60-1E56-82F13125AF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0CE45D53-B9E0-C63D-B3EC-001FC7E1DFC8}"/>
              </a:ext>
            </a:extLst>
          </p:cNvPr>
          <p:cNvSpPr>
            <a:spLocks noGrp="1"/>
          </p:cNvSpPr>
          <p:nvPr>
            <p:ph type="dt" sz="half" idx="10"/>
          </p:nvPr>
        </p:nvSpPr>
        <p:spPr/>
        <p:txBody>
          <a:bodyPr/>
          <a:lstStyle/>
          <a:p>
            <a:fld id="{BF4C4882-0CC1-4C45-BF0D-091B928BD8EB}" type="datetimeFigureOut">
              <a:rPr lang="sv-SE" smtClean="0"/>
              <a:t>2025-12-17</a:t>
            </a:fld>
            <a:endParaRPr lang="sv-SE" dirty="0"/>
          </a:p>
        </p:txBody>
      </p:sp>
      <p:sp>
        <p:nvSpPr>
          <p:cNvPr id="5" name="Platshållare för sidfot 4">
            <a:extLst>
              <a:ext uri="{FF2B5EF4-FFF2-40B4-BE49-F238E27FC236}">
                <a16:creationId xmlns:a16="http://schemas.microsoft.com/office/drawing/2014/main" id="{4D5F8C78-123B-7F65-D6BE-342C9A7F1F4E}"/>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6647AAF2-505A-1B35-28FF-8482F5597E67}"/>
              </a:ext>
            </a:extLst>
          </p:cNvPr>
          <p:cNvSpPr>
            <a:spLocks noGrp="1"/>
          </p:cNvSpPr>
          <p:nvPr>
            <p:ph type="sldNum" sz="quarter" idx="12"/>
          </p:nvPr>
        </p:nvSpPr>
        <p:spPr/>
        <p:txBody>
          <a:bodyPr/>
          <a:lstStyle/>
          <a:p>
            <a:fld id="{03846FAB-4E80-4EAD-B8AE-2CA80F67E757}" type="slidenum">
              <a:rPr lang="sv-SE" smtClean="0"/>
              <a:t>‹#›</a:t>
            </a:fld>
            <a:endParaRPr lang="sv-SE" dirty="0"/>
          </a:p>
        </p:txBody>
      </p:sp>
    </p:spTree>
    <p:extLst>
      <p:ext uri="{BB962C8B-B14F-4D97-AF65-F5344CB8AC3E}">
        <p14:creationId xmlns:p14="http://schemas.microsoft.com/office/powerpoint/2010/main" val="1494299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55FA18-5E83-4E80-12F9-2B8A774C9BF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8364545-E2E6-10BA-A3CF-535CAFD78472}"/>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302A9B68-4946-5F8E-66E6-8068174CFCCA}"/>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2AAB6793-347A-9D09-568D-86FE02FAE542}"/>
              </a:ext>
            </a:extLst>
          </p:cNvPr>
          <p:cNvSpPr>
            <a:spLocks noGrp="1"/>
          </p:cNvSpPr>
          <p:nvPr>
            <p:ph type="dt" sz="half" idx="10"/>
          </p:nvPr>
        </p:nvSpPr>
        <p:spPr/>
        <p:txBody>
          <a:bodyPr/>
          <a:lstStyle/>
          <a:p>
            <a:fld id="{BF4C4882-0CC1-4C45-BF0D-091B928BD8EB}" type="datetimeFigureOut">
              <a:rPr lang="sv-SE" smtClean="0"/>
              <a:t>2025-12-17</a:t>
            </a:fld>
            <a:endParaRPr lang="sv-SE" dirty="0"/>
          </a:p>
        </p:txBody>
      </p:sp>
      <p:sp>
        <p:nvSpPr>
          <p:cNvPr id="6" name="Platshållare för sidfot 5">
            <a:extLst>
              <a:ext uri="{FF2B5EF4-FFF2-40B4-BE49-F238E27FC236}">
                <a16:creationId xmlns:a16="http://schemas.microsoft.com/office/drawing/2014/main" id="{F2B106E9-641F-8E6E-310E-FA1A2ADD28ED}"/>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95ABA13C-065A-46CA-EDA9-9E05350E77D7}"/>
              </a:ext>
            </a:extLst>
          </p:cNvPr>
          <p:cNvSpPr>
            <a:spLocks noGrp="1"/>
          </p:cNvSpPr>
          <p:nvPr>
            <p:ph type="sldNum" sz="quarter" idx="12"/>
          </p:nvPr>
        </p:nvSpPr>
        <p:spPr/>
        <p:txBody>
          <a:bodyPr/>
          <a:lstStyle/>
          <a:p>
            <a:fld id="{03846FAB-4E80-4EAD-B8AE-2CA80F67E757}" type="slidenum">
              <a:rPr lang="sv-SE" smtClean="0"/>
              <a:t>‹#›</a:t>
            </a:fld>
            <a:endParaRPr lang="sv-SE" dirty="0"/>
          </a:p>
        </p:txBody>
      </p:sp>
    </p:spTree>
    <p:extLst>
      <p:ext uri="{BB962C8B-B14F-4D97-AF65-F5344CB8AC3E}">
        <p14:creationId xmlns:p14="http://schemas.microsoft.com/office/powerpoint/2010/main" val="3931019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1D5DC8E-BBFE-E6CF-807B-38C7CE2A95BB}"/>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994C9898-E6CF-27F7-EA67-E960412172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F480D4CC-885C-A8D0-D592-BC5CC72675DD}"/>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E99F3D89-7013-E301-DB26-C2969CC518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0F680D47-CAAB-97AF-F51D-FE29A4C2C0A0}"/>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C231C359-33BC-E2AC-FD66-7E4380B2553D}"/>
              </a:ext>
            </a:extLst>
          </p:cNvPr>
          <p:cNvSpPr>
            <a:spLocks noGrp="1"/>
          </p:cNvSpPr>
          <p:nvPr>
            <p:ph type="dt" sz="half" idx="10"/>
          </p:nvPr>
        </p:nvSpPr>
        <p:spPr/>
        <p:txBody>
          <a:bodyPr/>
          <a:lstStyle/>
          <a:p>
            <a:fld id="{BF4C4882-0CC1-4C45-BF0D-091B928BD8EB}" type="datetimeFigureOut">
              <a:rPr lang="sv-SE" smtClean="0"/>
              <a:t>2025-12-17</a:t>
            </a:fld>
            <a:endParaRPr lang="sv-SE" dirty="0"/>
          </a:p>
        </p:txBody>
      </p:sp>
      <p:sp>
        <p:nvSpPr>
          <p:cNvPr id="8" name="Platshållare för sidfot 7">
            <a:extLst>
              <a:ext uri="{FF2B5EF4-FFF2-40B4-BE49-F238E27FC236}">
                <a16:creationId xmlns:a16="http://schemas.microsoft.com/office/drawing/2014/main" id="{1B37B86E-A20D-BB47-0CC4-A5B60839137C}"/>
              </a:ext>
            </a:extLst>
          </p:cNvPr>
          <p:cNvSpPr>
            <a:spLocks noGrp="1"/>
          </p:cNvSpPr>
          <p:nvPr>
            <p:ph type="ftr" sz="quarter" idx="11"/>
          </p:nvPr>
        </p:nvSpPr>
        <p:spPr/>
        <p:txBody>
          <a:bodyPr/>
          <a:lstStyle/>
          <a:p>
            <a:endParaRPr lang="sv-SE" dirty="0"/>
          </a:p>
        </p:txBody>
      </p:sp>
      <p:sp>
        <p:nvSpPr>
          <p:cNvPr id="9" name="Platshållare för bildnummer 8">
            <a:extLst>
              <a:ext uri="{FF2B5EF4-FFF2-40B4-BE49-F238E27FC236}">
                <a16:creationId xmlns:a16="http://schemas.microsoft.com/office/drawing/2014/main" id="{EDA7EB97-F7A5-FD9F-7BA8-34C9D50E9B49}"/>
              </a:ext>
            </a:extLst>
          </p:cNvPr>
          <p:cNvSpPr>
            <a:spLocks noGrp="1"/>
          </p:cNvSpPr>
          <p:nvPr>
            <p:ph type="sldNum" sz="quarter" idx="12"/>
          </p:nvPr>
        </p:nvSpPr>
        <p:spPr/>
        <p:txBody>
          <a:bodyPr/>
          <a:lstStyle/>
          <a:p>
            <a:fld id="{03846FAB-4E80-4EAD-B8AE-2CA80F67E757}" type="slidenum">
              <a:rPr lang="sv-SE" smtClean="0"/>
              <a:t>‹#›</a:t>
            </a:fld>
            <a:endParaRPr lang="sv-SE" dirty="0"/>
          </a:p>
        </p:txBody>
      </p:sp>
    </p:spTree>
    <p:extLst>
      <p:ext uri="{BB962C8B-B14F-4D97-AF65-F5344CB8AC3E}">
        <p14:creationId xmlns:p14="http://schemas.microsoft.com/office/powerpoint/2010/main" val="654271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CC6EBC2-B6A5-A8C0-F089-A0EB95545CD7}"/>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7122CF6B-D6EE-90FD-81E7-24FA591426AA}"/>
              </a:ext>
            </a:extLst>
          </p:cNvPr>
          <p:cNvSpPr>
            <a:spLocks noGrp="1"/>
          </p:cNvSpPr>
          <p:nvPr>
            <p:ph type="dt" sz="half" idx="10"/>
          </p:nvPr>
        </p:nvSpPr>
        <p:spPr/>
        <p:txBody>
          <a:bodyPr/>
          <a:lstStyle/>
          <a:p>
            <a:fld id="{BF4C4882-0CC1-4C45-BF0D-091B928BD8EB}" type="datetimeFigureOut">
              <a:rPr lang="sv-SE" smtClean="0"/>
              <a:t>2025-12-17</a:t>
            </a:fld>
            <a:endParaRPr lang="sv-SE" dirty="0"/>
          </a:p>
        </p:txBody>
      </p:sp>
      <p:sp>
        <p:nvSpPr>
          <p:cNvPr id="4" name="Platshållare för sidfot 3">
            <a:extLst>
              <a:ext uri="{FF2B5EF4-FFF2-40B4-BE49-F238E27FC236}">
                <a16:creationId xmlns:a16="http://schemas.microsoft.com/office/drawing/2014/main" id="{0C724C22-358B-2B34-680E-43701B2389BD}"/>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1BED1EF8-07DB-501F-5846-9A1BEBBF5AE1}"/>
              </a:ext>
            </a:extLst>
          </p:cNvPr>
          <p:cNvSpPr>
            <a:spLocks noGrp="1"/>
          </p:cNvSpPr>
          <p:nvPr>
            <p:ph type="sldNum" sz="quarter" idx="12"/>
          </p:nvPr>
        </p:nvSpPr>
        <p:spPr/>
        <p:txBody>
          <a:bodyPr/>
          <a:lstStyle/>
          <a:p>
            <a:fld id="{03846FAB-4E80-4EAD-B8AE-2CA80F67E757}" type="slidenum">
              <a:rPr lang="sv-SE" smtClean="0"/>
              <a:t>‹#›</a:t>
            </a:fld>
            <a:endParaRPr lang="sv-SE" dirty="0"/>
          </a:p>
        </p:txBody>
      </p:sp>
    </p:spTree>
    <p:extLst>
      <p:ext uri="{BB962C8B-B14F-4D97-AF65-F5344CB8AC3E}">
        <p14:creationId xmlns:p14="http://schemas.microsoft.com/office/powerpoint/2010/main" val="1306039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D1D5F268-2F4F-E3B5-6577-661105E545CE}"/>
              </a:ext>
            </a:extLst>
          </p:cNvPr>
          <p:cNvSpPr>
            <a:spLocks noGrp="1"/>
          </p:cNvSpPr>
          <p:nvPr>
            <p:ph type="dt" sz="half" idx="10"/>
          </p:nvPr>
        </p:nvSpPr>
        <p:spPr/>
        <p:txBody>
          <a:bodyPr/>
          <a:lstStyle/>
          <a:p>
            <a:fld id="{BF4C4882-0CC1-4C45-BF0D-091B928BD8EB}" type="datetimeFigureOut">
              <a:rPr lang="sv-SE" smtClean="0"/>
              <a:t>2025-12-17</a:t>
            </a:fld>
            <a:endParaRPr lang="sv-SE" dirty="0"/>
          </a:p>
        </p:txBody>
      </p:sp>
      <p:sp>
        <p:nvSpPr>
          <p:cNvPr id="3" name="Platshållare för sidfot 2">
            <a:extLst>
              <a:ext uri="{FF2B5EF4-FFF2-40B4-BE49-F238E27FC236}">
                <a16:creationId xmlns:a16="http://schemas.microsoft.com/office/drawing/2014/main" id="{CF3F1FBC-31C4-10C6-9850-C4386D289B39}"/>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033FDB08-3737-071A-A478-E41B977C9858}"/>
              </a:ext>
            </a:extLst>
          </p:cNvPr>
          <p:cNvSpPr>
            <a:spLocks noGrp="1"/>
          </p:cNvSpPr>
          <p:nvPr>
            <p:ph type="sldNum" sz="quarter" idx="12"/>
          </p:nvPr>
        </p:nvSpPr>
        <p:spPr/>
        <p:txBody>
          <a:bodyPr/>
          <a:lstStyle/>
          <a:p>
            <a:fld id="{03846FAB-4E80-4EAD-B8AE-2CA80F67E757}" type="slidenum">
              <a:rPr lang="sv-SE" smtClean="0"/>
              <a:t>‹#›</a:t>
            </a:fld>
            <a:endParaRPr lang="sv-SE" dirty="0"/>
          </a:p>
        </p:txBody>
      </p:sp>
    </p:spTree>
    <p:extLst>
      <p:ext uri="{BB962C8B-B14F-4D97-AF65-F5344CB8AC3E}">
        <p14:creationId xmlns:p14="http://schemas.microsoft.com/office/powerpoint/2010/main" val="1438963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F0480A-DCB5-EA3D-5B18-A7894453C0F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B000876-5526-2BFD-582C-80FB430443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FAB0E621-696F-DC49-27FE-13C83CCE1F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796359A-907A-2C53-A405-C95AF571DF29}"/>
              </a:ext>
            </a:extLst>
          </p:cNvPr>
          <p:cNvSpPr>
            <a:spLocks noGrp="1"/>
          </p:cNvSpPr>
          <p:nvPr>
            <p:ph type="dt" sz="half" idx="10"/>
          </p:nvPr>
        </p:nvSpPr>
        <p:spPr/>
        <p:txBody>
          <a:bodyPr/>
          <a:lstStyle/>
          <a:p>
            <a:fld id="{BF4C4882-0CC1-4C45-BF0D-091B928BD8EB}" type="datetimeFigureOut">
              <a:rPr lang="sv-SE" smtClean="0"/>
              <a:t>2025-12-17</a:t>
            </a:fld>
            <a:endParaRPr lang="sv-SE" dirty="0"/>
          </a:p>
        </p:txBody>
      </p:sp>
      <p:sp>
        <p:nvSpPr>
          <p:cNvPr id="6" name="Platshållare för sidfot 5">
            <a:extLst>
              <a:ext uri="{FF2B5EF4-FFF2-40B4-BE49-F238E27FC236}">
                <a16:creationId xmlns:a16="http://schemas.microsoft.com/office/drawing/2014/main" id="{D27F9A13-F183-91CA-582B-15C63BA75DFF}"/>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4D99DE93-6DEA-9DAE-9F8F-CDA1DBFD4FAE}"/>
              </a:ext>
            </a:extLst>
          </p:cNvPr>
          <p:cNvSpPr>
            <a:spLocks noGrp="1"/>
          </p:cNvSpPr>
          <p:nvPr>
            <p:ph type="sldNum" sz="quarter" idx="12"/>
          </p:nvPr>
        </p:nvSpPr>
        <p:spPr/>
        <p:txBody>
          <a:bodyPr/>
          <a:lstStyle/>
          <a:p>
            <a:fld id="{03846FAB-4E80-4EAD-B8AE-2CA80F67E757}" type="slidenum">
              <a:rPr lang="sv-SE" smtClean="0"/>
              <a:t>‹#›</a:t>
            </a:fld>
            <a:endParaRPr lang="sv-SE" dirty="0"/>
          </a:p>
        </p:txBody>
      </p:sp>
    </p:spTree>
    <p:extLst>
      <p:ext uri="{BB962C8B-B14F-4D97-AF65-F5344CB8AC3E}">
        <p14:creationId xmlns:p14="http://schemas.microsoft.com/office/powerpoint/2010/main" val="2311097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CFF6D9-150B-5101-32F6-37735CA7A18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E402EE9D-DA03-7B80-3A78-2D497D4095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836CFC63-5909-3C9B-5F70-8CD7F85283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459BECBF-1D40-C1F2-D30F-52B9F1B6A7B7}"/>
              </a:ext>
            </a:extLst>
          </p:cNvPr>
          <p:cNvSpPr>
            <a:spLocks noGrp="1"/>
          </p:cNvSpPr>
          <p:nvPr>
            <p:ph type="dt" sz="half" idx="10"/>
          </p:nvPr>
        </p:nvSpPr>
        <p:spPr/>
        <p:txBody>
          <a:bodyPr/>
          <a:lstStyle/>
          <a:p>
            <a:fld id="{BF4C4882-0CC1-4C45-BF0D-091B928BD8EB}" type="datetimeFigureOut">
              <a:rPr lang="sv-SE" smtClean="0"/>
              <a:t>2025-12-17</a:t>
            </a:fld>
            <a:endParaRPr lang="sv-SE" dirty="0"/>
          </a:p>
        </p:txBody>
      </p:sp>
      <p:sp>
        <p:nvSpPr>
          <p:cNvPr id="6" name="Platshållare för sidfot 5">
            <a:extLst>
              <a:ext uri="{FF2B5EF4-FFF2-40B4-BE49-F238E27FC236}">
                <a16:creationId xmlns:a16="http://schemas.microsoft.com/office/drawing/2014/main" id="{5CAF443A-6B0F-8A5E-4F62-E12737A139B5}"/>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5577E7DA-A1CC-5A45-E140-9DEE9EF19434}"/>
              </a:ext>
            </a:extLst>
          </p:cNvPr>
          <p:cNvSpPr>
            <a:spLocks noGrp="1"/>
          </p:cNvSpPr>
          <p:nvPr>
            <p:ph type="sldNum" sz="quarter" idx="12"/>
          </p:nvPr>
        </p:nvSpPr>
        <p:spPr/>
        <p:txBody>
          <a:bodyPr/>
          <a:lstStyle/>
          <a:p>
            <a:fld id="{03846FAB-4E80-4EAD-B8AE-2CA80F67E757}" type="slidenum">
              <a:rPr lang="sv-SE" smtClean="0"/>
              <a:t>‹#›</a:t>
            </a:fld>
            <a:endParaRPr lang="sv-SE" dirty="0"/>
          </a:p>
        </p:txBody>
      </p:sp>
    </p:spTree>
    <p:extLst>
      <p:ext uri="{BB962C8B-B14F-4D97-AF65-F5344CB8AC3E}">
        <p14:creationId xmlns:p14="http://schemas.microsoft.com/office/powerpoint/2010/main" val="3602302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6FB0DC2-7EAA-B8F9-50B2-77175E24A7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8A36247-9A9F-8756-05A0-AF64E3A7DB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C0CFE82-E449-5BDA-BC80-8F0F716C34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C4882-0CC1-4C45-BF0D-091B928BD8EB}" type="datetimeFigureOut">
              <a:rPr lang="sv-SE" smtClean="0"/>
              <a:t>2025-12-17</a:t>
            </a:fld>
            <a:endParaRPr lang="sv-SE" dirty="0"/>
          </a:p>
        </p:txBody>
      </p:sp>
      <p:sp>
        <p:nvSpPr>
          <p:cNvPr id="5" name="Platshållare för sidfot 4">
            <a:extLst>
              <a:ext uri="{FF2B5EF4-FFF2-40B4-BE49-F238E27FC236}">
                <a16:creationId xmlns:a16="http://schemas.microsoft.com/office/drawing/2014/main" id="{EBA020B2-8A8F-DF4C-1BB6-52A9E7F91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sp>
        <p:nvSpPr>
          <p:cNvPr id="6" name="Platshållare för bildnummer 5">
            <a:extLst>
              <a:ext uri="{FF2B5EF4-FFF2-40B4-BE49-F238E27FC236}">
                <a16:creationId xmlns:a16="http://schemas.microsoft.com/office/drawing/2014/main" id="{B54D230C-E6E4-C6BE-E998-E180985F01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846FAB-4E80-4EAD-B8AE-2CA80F67E757}" type="slidenum">
              <a:rPr lang="sv-SE" smtClean="0"/>
              <a:t>‹#›</a:t>
            </a:fld>
            <a:endParaRPr lang="sv-SE" dirty="0"/>
          </a:p>
        </p:txBody>
      </p:sp>
    </p:spTree>
    <p:extLst>
      <p:ext uri="{BB962C8B-B14F-4D97-AF65-F5344CB8AC3E}">
        <p14:creationId xmlns:p14="http://schemas.microsoft.com/office/powerpoint/2010/main" val="23723735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mailto:andrzej.piwowar@regionvastmanland.s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Bildobjekt 4" descr="En bild som visar utomhus, Dvärgbuske, gräs, växt&#10;&#10;Automatiskt genererad beskrivning">
            <a:extLst>
              <a:ext uri="{FF2B5EF4-FFF2-40B4-BE49-F238E27FC236}">
                <a16:creationId xmlns:a16="http://schemas.microsoft.com/office/drawing/2014/main" id="{A3C79C84-0C1C-B05D-27B5-6D52A2F1CE62}"/>
              </a:ext>
            </a:extLst>
          </p:cNvPr>
          <p:cNvPicPr>
            <a:picLocks noChangeAspect="1"/>
          </p:cNvPicPr>
          <p:nvPr/>
        </p:nvPicPr>
        <p:blipFill>
          <a:blip r:embed="rId2">
            <a:extLst>
              <a:ext uri="{28A0092B-C50C-407E-A947-70E740481C1C}">
                <a14:useLocalDpi xmlns:a14="http://schemas.microsoft.com/office/drawing/2010/main" val="0"/>
              </a:ext>
            </a:extLst>
          </a:blip>
          <a:srcRect t="29604" r="5200" b="14146"/>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ubrik 1">
            <a:extLst>
              <a:ext uri="{FF2B5EF4-FFF2-40B4-BE49-F238E27FC236}">
                <a16:creationId xmlns:a16="http://schemas.microsoft.com/office/drawing/2014/main" id="{F257752C-E6B5-C8F2-482B-B1621E9BD4B2}"/>
              </a:ext>
            </a:extLst>
          </p:cNvPr>
          <p:cNvSpPr>
            <a:spLocks noGrp="1"/>
          </p:cNvSpPr>
          <p:nvPr>
            <p:ph type="ctrTitle"/>
          </p:nvPr>
        </p:nvSpPr>
        <p:spPr>
          <a:xfrm>
            <a:off x="477981" y="1122363"/>
            <a:ext cx="4023360" cy="3204134"/>
          </a:xfrm>
        </p:spPr>
        <p:txBody>
          <a:bodyPr anchor="b">
            <a:normAutofit/>
          </a:bodyPr>
          <a:lstStyle/>
          <a:p>
            <a:pPr algn="l"/>
            <a:r>
              <a:rPr lang="sv-SE" sz="3700" b="1" dirty="0"/>
              <a:t>Allmänläkardagarna </a:t>
            </a:r>
            <a:br>
              <a:rPr lang="sv-SE" sz="3700" b="1" dirty="0"/>
            </a:br>
            <a:r>
              <a:rPr lang="sv-SE" sz="3700" b="1" dirty="0"/>
              <a:t>hösten 2025</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5890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objekt 4">
            <a:extLst>
              <a:ext uri="{FF2B5EF4-FFF2-40B4-BE49-F238E27FC236}">
                <a16:creationId xmlns:a16="http://schemas.microsoft.com/office/drawing/2014/main" id="{CF48FDB7-E2C8-DC6D-3CF5-D934DD86D2E9}"/>
              </a:ext>
            </a:extLst>
          </p:cNvPr>
          <p:cNvPicPr>
            <a:picLocks noChangeAspect="1"/>
          </p:cNvPicPr>
          <p:nvPr/>
        </p:nvPicPr>
        <p:blipFill>
          <a:blip r:embed="rId3">
            <a:extLst>
              <a:ext uri="{28A0092B-C50C-407E-A947-70E740481C1C}">
                <a14:useLocalDpi xmlns:a14="http://schemas.microsoft.com/office/drawing/2010/main" val="0"/>
              </a:ext>
            </a:extLst>
          </a:blip>
          <a:srcRect l="14092" r="6596"/>
          <a:stretch>
            <a:fillRect/>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ubrik 1">
            <a:extLst>
              <a:ext uri="{FF2B5EF4-FFF2-40B4-BE49-F238E27FC236}">
                <a16:creationId xmlns:a16="http://schemas.microsoft.com/office/drawing/2014/main" id="{B2ACCCB7-9D26-FE88-2D08-9225DBD6AD32}"/>
              </a:ext>
            </a:extLst>
          </p:cNvPr>
          <p:cNvSpPr>
            <a:spLocks noGrp="1"/>
          </p:cNvSpPr>
          <p:nvPr>
            <p:ph type="title"/>
          </p:nvPr>
        </p:nvSpPr>
        <p:spPr>
          <a:xfrm>
            <a:off x="7531610" y="365125"/>
            <a:ext cx="3822189" cy="1899912"/>
          </a:xfrm>
        </p:spPr>
        <p:txBody>
          <a:bodyPr>
            <a:normAutofit/>
          </a:bodyPr>
          <a:lstStyle/>
          <a:p>
            <a:r>
              <a:rPr lang="sv-SE" sz="2800" b="1" dirty="0"/>
              <a:t>Geriatrikens körförmågebedömningar</a:t>
            </a:r>
          </a:p>
        </p:txBody>
      </p:sp>
      <p:sp>
        <p:nvSpPr>
          <p:cNvPr id="3" name="Platshållare för innehåll 2">
            <a:extLst>
              <a:ext uri="{FF2B5EF4-FFF2-40B4-BE49-F238E27FC236}">
                <a16:creationId xmlns:a16="http://schemas.microsoft.com/office/drawing/2014/main" id="{5ECAED41-474C-43CC-BA9F-C0B80C3AB3EE}"/>
              </a:ext>
            </a:extLst>
          </p:cNvPr>
          <p:cNvSpPr>
            <a:spLocks noGrp="1"/>
          </p:cNvSpPr>
          <p:nvPr>
            <p:ph idx="1"/>
          </p:nvPr>
        </p:nvSpPr>
        <p:spPr>
          <a:xfrm>
            <a:off x="7531610" y="2434201"/>
            <a:ext cx="3822189" cy="3742762"/>
          </a:xfrm>
        </p:spPr>
        <p:txBody>
          <a:bodyPr>
            <a:normAutofit/>
          </a:bodyPr>
          <a:lstStyle/>
          <a:p>
            <a:pPr marL="0" indent="0">
              <a:buNone/>
            </a:pPr>
            <a:r>
              <a:rPr lang="sv-SE" sz="1900" b="1"/>
              <a:t>Körkortssbedömningar vid demens</a:t>
            </a:r>
          </a:p>
          <a:p>
            <a:pPr marL="0" indent="0">
              <a:buNone/>
            </a:pPr>
            <a:r>
              <a:rPr lang="sv-SE" sz="1900"/>
              <a:t>Hälso- och sjukvårdsförvaltningen, arbetsterapeuter gör testerna</a:t>
            </a:r>
          </a:p>
          <a:p>
            <a:pPr marL="0" indent="0">
              <a:buNone/>
            </a:pPr>
            <a:r>
              <a:rPr lang="sv-SE" sz="1900"/>
              <a:t>Tolkningsmall finns nu </a:t>
            </a:r>
          </a:p>
          <a:p>
            <a:pPr marL="0" indent="0">
              <a:buNone/>
            </a:pPr>
            <a:r>
              <a:rPr lang="sv-SE" sz="1900">
                <a:latin typeface="Aptos" panose="020B0004020202020204" pitchFamily="34" charset="0"/>
                <a:ea typeface="Times New Roman" panose="02020603050405020304" pitchFamily="18" charset="0"/>
                <a:cs typeface="Calibri" panose="020F0502020204030204" pitchFamily="34" charset="0"/>
              </a:rPr>
              <a:t> "Rekommendationer för körförmågebedömning vid demenssjukdom i primärvården" dok nr  73094</a:t>
            </a:r>
          </a:p>
          <a:p>
            <a:pPr marL="0" indent="0">
              <a:buNone/>
            </a:pPr>
            <a:endParaRPr lang="sv-SE" sz="1900">
              <a:latin typeface="Aptos" panose="020B0004020202020204" pitchFamily="34" charset="0"/>
              <a:cs typeface="Calibri" panose="020F0502020204030204" pitchFamily="34" charset="0"/>
            </a:endParaRPr>
          </a:p>
          <a:p>
            <a:pPr marL="0" indent="0">
              <a:buNone/>
            </a:pPr>
            <a:r>
              <a:rPr lang="sv-SE" sz="1900" b="1">
                <a:latin typeface="Aptos" panose="020B0004020202020204" pitchFamily="34" charset="0"/>
                <a:cs typeface="Calibri" panose="020F0502020204030204" pitchFamily="34" charset="0"/>
              </a:rPr>
              <a:t>Vill vi ha en föreläsning från geriatriken kring detta till våren?</a:t>
            </a:r>
            <a:endParaRPr lang="sv-SE" sz="1900" b="1"/>
          </a:p>
          <a:p>
            <a:endParaRPr lang="sv-SE" sz="1900"/>
          </a:p>
        </p:txBody>
      </p:sp>
    </p:spTree>
    <p:extLst>
      <p:ext uri="{BB962C8B-B14F-4D97-AF65-F5344CB8AC3E}">
        <p14:creationId xmlns:p14="http://schemas.microsoft.com/office/powerpoint/2010/main" val="1069651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C2FC5A-CF4F-D8DD-4F8F-479AB49F3AF2}"/>
              </a:ext>
            </a:extLst>
          </p:cNvPr>
          <p:cNvSpPr>
            <a:spLocks noGrp="1"/>
          </p:cNvSpPr>
          <p:nvPr>
            <p:ph type="title"/>
          </p:nvPr>
        </p:nvSpPr>
        <p:spPr/>
        <p:txBody>
          <a:bodyPr/>
          <a:lstStyle/>
          <a:p>
            <a:endParaRPr lang="sv-SE"/>
          </a:p>
        </p:txBody>
      </p:sp>
      <p:pic>
        <p:nvPicPr>
          <p:cNvPr id="5" name="Platshållare för innehåll 4">
            <a:extLst>
              <a:ext uri="{FF2B5EF4-FFF2-40B4-BE49-F238E27FC236}">
                <a16:creationId xmlns:a16="http://schemas.microsoft.com/office/drawing/2014/main" id="{DBCEA35A-89D2-6C7B-2703-2829C1D3AE1B}"/>
              </a:ext>
            </a:extLst>
          </p:cNvPr>
          <p:cNvPicPr>
            <a:picLocks noGrp="1" noChangeAspect="1"/>
          </p:cNvPicPr>
          <p:nvPr>
            <p:ph idx="1"/>
          </p:nvPr>
        </p:nvPicPr>
        <p:blipFill>
          <a:blip r:embed="rId2"/>
          <a:stretch>
            <a:fillRect/>
          </a:stretch>
        </p:blipFill>
        <p:spPr>
          <a:xfrm>
            <a:off x="481857" y="365125"/>
            <a:ext cx="10871943" cy="3332920"/>
          </a:xfrm>
          <a:prstGeom prst="rect">
            <a:avLst/>
          </a:prstGeom>
        </p:spPr>
      </p:pic>
      <p:sp>
        <p:nvSpPr>
          <p:cNvPr id="6" name="textruta 5">
            <a:extLst>
              <a:ext uri="{FF2B5EF4-FFF2-40B4-BE49-F238E27FC236}">
                <a16:creationId xmlns:a16="http://schemas.microsoft.com/office/drawing/2014/main" id="{4DEEB61B-2D9F-C3AA-96A1-CB8BEBD8512E}"/>
              </a:ext>
            </a:extLst>
          </p:cNvPr>
          <p:cNvSpPr txBox="1"/>
          <p:nvPr/>
        </p:nvSpPr>
        <p:spPr>
          <a:xfrm>
            <a:off x="1473843" y="4826114"/>
            <a:ext cx="10632311" cy="1200329"/>
          </a:xfrm>
          <a:prstGeom prst="rect">
            <a:avLst/>
          </a:prstGeom>
          <a:noFill/>
        </p:spPr>
        <p:txBody>
          <a:bodyPr wrap="square" rtlCol="0">
            <a:spAutoFit/>
          </a:bodyPr>
          <a:lstStyle/>
          <a:p>
            <a:r>
              <a:rPr lang="sv-SE" sz="3600" dirty="0"/>
              <a:t>Ska fungera nu även för externa vårdgivare/privata vårdcentraler!</a:t>
            </a:r>
          </a:p>
        </p:txBody>
      </p:sp>
    </p:spTree>
    <p:extLst>
      <p:ext uri="{BB962C8B-B14F-4D97-AF65-F5344CB8AC3E}">
        <p14:creationId xmlns:p14="http://schemas.microsoft.com/office/powerpoint/2010/main" val="1398921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183544-D462-387C-4CA0-6D7322A9B2B6}"/>
              </a:ext>
            </a:extLst>
          </p:cNvPr>
          <p:cNvSpPr>
            <a:spLocks noGrp="1"/>
          </p:cNvSpPr>
          <p:nvPr>
            <p:ph type="title"/>
          </p:nvPr>
        </p:nvSpPr>
        <p:spPr>
          <a:xfrm>
            <a:off x="219919" y="208345"/>
            <a:ext cx="11133881" cy="1482344"/>
          </a:xfrm>
        </p:spPr>
        <p:txBody>
          <a:bodyPr vert="horz" lIns="91440" tIns="45720" rIns="91440" bIns="45720" rtlCol="0">
            <a:normAutofit/>
          </a:bodyPr>
          <a:lstStyle/>
          <a:p>
            <a:r>
              <a:rPr lang="en-US" sz="3600" b="1" dirty="0"/>
              <a:t>Remissmall kognitiv utredning</a:t>
            </a:r>
            <a:br>
              <a:rPr lang="en-US" sz="1800" b="1" dirty="0"/>
            </a:br>
            <a:br>
              <a:rPr lang="sv-SE" sz="1800" b="1" dirty="0"/>
            </a:br>
            <a:br>
              <a:rPr lang="sv-SE" sz="1800" b="1" dirty="0"/>
            </a:br>
            <a:endParaRPr lang="en-US" sz="1800" b="1" dirty="0"/>
          </a:p>
        </p:txBody>
      </p:sp>
      <p:sp>
        <p:nvSpPr>
          <p:cNvPr id="3" name="Platshållare för innehåll 2">
            <a:extLst>
              <a:ext uri="{FF2B5EF4-FFF2-40B4-BE49-F238E27FC236}">
                <a16:creationId xmlns:a16="http://schemas.microsoft.com/office/drawing/2014/main" id="{530214D0-6BC9-C9F8-6AF8-26FF38F9AD9C}"/>
              </a:ext>
            </a:extLst>
          </p:cNvPr>
          <p:cNvSpPr>
            <a:spLocks noGrp="1"/>
          </p:cNvSpPr>
          <p:nvPr>
            <p:ph idx="1"/>
          </p:nvPr>
        </p:nvSpPr>
        <p:spPr>
          <a:xfrm>
            <a:off x="219919" y="1099595"/>
            <a:ext cx="11725154" cy="5671595"/>
          </a:xfrm>
        </p:spPr>
        <p:txBody>
          <a:bodyPr vert="horz" lIns="91440" tIns="45720" rIns="91440" bIns="45720" rtlCol="0">
            <a:normAutofit/>
          </a:bodyPr>
          <a:lstStyle/>
          <a:p>
            <a:pPr marL="0" indent="0">
              <a:buNone/>
            </a:pPr>
            <a:r>
              <a:rPr lang="sv-SE" sz="2000" b="1" dirty="0"/>
              <a:t>Frågeställning </a:t>
            </a:r>
            <a:r>
              <a:rPr lang="sv-SE" sz="2000" dirty="0"/>
              <a:t>(Obs inga fält är tvingande men vi är tacksamma för så komplett ifylld remiss som möjligt)</a:t>
            </a:r>
            <a:br>
              <a:rPr lang="sv-SE" sz="2000" b="1" dirty="0"/>
            </a:br>
            <a:br>
              <a:rPr lang="sv-SE" sz="2000" b="1" dirty="0"/>
            </a:br>
            <a:r>
              <a:rPr lang="sv-SE" sz="2000" b="1" dirty="0"/>
              <a:t>Anamnes </a:t>
            </a:r>
            <a:r>
              <a:rPr lang="sv-SE" sz="2000" dirty="0"/>
              <a:t>(inkl. duration av kognitiv nedsättning)</a:t>
            </a:r>
            <a:br>
              <a:rPr lang="sv-SE" sz="2000" b="1" dirty="0"/>
            </a:br>
            <a:br>
              <a:rPr lang="sv-SE" sz="2000" b="1" dirty="0"/>
            </a:br>
            <a:br>
              <a:rPr lang="sv-SE" sz="2000" b="1" dirty="0"/>
            </a:br>
            <a:r>
              <a:rPr lang="sv-SE" sz="2000" b="1" dirty="0"/>
              <a:t>Kognitiv testning och aktivitetsbedömning</a:t>
            </a:r>
            <a:br>
              <a:rPr lang="sv-SE" sz="2000" b="1" dirty="0"/>
            </a:br>
            <a:r>
              <a:rPr lang="sv-SE" sz="2000" dirty="0"/>
              <a:t>Genomfört enl. vårdprogrammet för demenssjukdom? MMSE-SR/MMSE-NR3/RUDAS-S (vid kortare skolgång alt annat modersmål än svenska) och klocktest. </a:t>
            </a:r>
            <a:br>
              <a:rPr lang="sv-SE" sz="2000" dirty="0"/>
            </a:br>
            <a:r>
              <a:rPr lang="sv-SE" sz="2000" dirty="0"/>
              <a:t>Även AQT, TMT A och TMT B kan vid behov göras som tillägg vid basal utredning.</a:t>
            </a:r>
          </a:p>
          <a:p>
            <a:pPr marL="0" indent="0">
              <a:buNone/>
            </a:pPr>
            <a:r>
              <a:rPr lang="sv-SE" sz="2000" b="1" dirty="0"/>
              <a:t>Kognitiv symtomenkät</a:t>
            </a:r>
            <a:br>
              <a:rPr lang="sv-SE" sz="2000" b="1" dirty="0"/>
            </a:br>
            <a:r>
              <a:rPr lang="sv-SE" sz="2000" dirty="0"/>
              <a:t>Har kognitiv symtomenkät fyllts i av närstående till patient samt journalförts/skannats i KIBI </a:t>
            </a:r>
            <a:r>
              <a:rPr lang="sv-SE" sz="2000" dirty="0" err="1"/>
              <a:t>Base</a:t>
            </a:r>
            <a:r>
              <a:rPr lang="sv-SE" sz="2000" dirty="0"/>
              <a:t>?</a:t>
            </a:r>
            <a:br>
              <a:rPr lang="sv-SE" sz="2000" dirty="0"/>
            </a:br>
            <a:r>
              <a:rPr lang="sv-SE" sz="2000" dirty="0"/>
              <a:t> ”Ja” eller ”Nej”</a:t>
            </a:r>
            <a:br>
              <a:rPr lang="sv-SE" sz="2000" b="1" dirty="0"/>
            </a:br>
            <a:br>
              <a:rPr lang="sv-SE" sz="2000" b="1" dirty="0"/>
            </a:br>
            <a:r>
              <a:rPr lang="sv-SE" sz="2000" b="1" dirty="0"/>
              <a:t>Basala prover enl. vårdprogram</a:t>
            </a:r>
            <a:br>
              <a:rPr lang="sv-SE" sz="2000" b="1" dirty="0"/>
            </a:br>
            <a:r>
              <a:rPr lang="sv-SE" sz="2000" dirty="0"/>
              <a:t>Har basala prover enl. vårdprogram tagits sedan symtomdebut och ev. åtgärdats vid avvikelse? Blodstatus, homocystein alt B12 och folat, thyroideastatus, albuminkorrigerat kalcium, ev. s-</a:t>
            </a:r>
            <a:r>
              <a:rPr lang="sv-SE" sz="2000" dirty="0" err="1"/>
              <a:t>PEth</a:t>
            </a:r>
            <a:r>
              <a:rPr lang="sv-SE" sz="2000" dirty="0"/>
              <a:t>/CDT vid misstanke om alkoholöverkonsumtion.  </a:t>
            </a:r>
            <a:br>
              <a:rPr lang="sv-SE" sz="2000" dirty="0"/>
            </a:br>
            <a:r>
              <a:rPr lang="sv-SE" sz="2000" dirty="0"/>
              <a:t> ”Ja” och ”Nej”</a:t>
            </a:r>
          </a:p>
        </p:txBody>
      </p:sp>
    </p:spTree>
    <p:extLst>
      <p:ext uri="{BB962C8B-B14F-4D97-AF65-F5344CB8AC3E}">
        <p14:creationId xmlns:p14="http://schemas.microsoft.com/office/powerpoint/2010/main" val="485867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92A9ACA3-0359-4C43-0E74-97D8215A23B4}"/>
              </a:ext>
            </a:extLst>
          </p:cNvPr>
          <p:cNvPicPr>
            <a:picLocks noChangeAspect="1"/>
          </p:cNvPicPr>
          <p:nvPr/>
        </p:nvPicPr>
        <p:blipFill>
          <a:blip r:embed="rId2"/>
          <a:stretch>
            <a:fillRect/>
          </a:stretch>
        </p:blipFill>
        <p:spPr>
          <a:xfrm>
            <a:off x="6771188" y="2402920"/>
            <a:ext cx="5420812" cy="4349806"/>
          </a:xfrm>
          <a:prstGeom prst="rect">
            <a:avLst/>
          </a:prstGeom>
        </p:spPr>
      </p:pic>
      <p:sp>
        <p:nvSpPr>
          <p:cNvPr id="3" name="Platshållare för innehåll 2">
            <a:extLst>
              <a:ext uri="{FF2B5EF4-FFF2-40B4-BE49-F238E27FC236}">
                <a16:creationId xmlns:a16="http://schemas.microsoft.com/office/drawing/2014/main" id="{FF84ECB3-F1D8-CA45-982C-8D95EDBB935C}"/>
              </a:ext>
            </a:extLst>
          </p:cNvPr>
          <p:cNvSpPr>
            <a:spLocks noGrp="1"/>
          </p:cNvSpPr>
          <p:nvPr>
            <p:ph idx="1"/>
          </p:nvPr>
        </p:nvSpPr>
        <p:spPr>
          <a:xfrm>
            <a:off x="335666" y="0"/>
            <a:ext cx="11856334" cy="6858000"/>
          </a:xfrm>
        </p:spPr>
        <p:txBody>
          <a:bodyPr>
            <a:noAutofit/>
          </a:bodyPr>
          <a:lstStyle/>
          <a:p>
            <a:pPr marL="0" indent="0">
              <a:buNone/>
            </a:pPr>
            <a:br>
              <a:rPr lang="sv-SE" sz="2000" b="1" dirty="0"/>
            </a:br>
            <a:r>
              <a:rPr lang="sv-SE" sz="2000" b="1" dirty="0"/>
              <a:t>DT hjärna</a:t>
            </a:r>
            <a:br>
              <a:rPr lang="sv-SE" sz="2000" b="1" dirty="0"/>
            </a:br>
            <a:r>
              <a:rPr lang="sv-SE" sz="2000" dirty="0"/>
              <a:t>Har DT hjärna genomförts </a:t>
            </a:r>
            <a:r>
              <a:rPr lang="sv-SE" sz="2000" dirty="0" err="1"/>
              <a:t>enl</a:t>
            </a:r>
            <a:r>
              <a:rPr lang="sv-SE" sz="2000" dirty="0"/>
              <a:t> vårdprogram sedan symtomdebut, eller i rimlig anslutning till det? Vid enbart konsultationsremiss bör atrofigradering ha utförts. Även MR hjärna räcker som underlag för bedömningen.</a:t>
            </a:r>
            <a:br>
              <a:rPr lang="sv-SE" sz="2000" dirty="0"/>
            </a:br>
            <a:r>
              <a:rPr lang="sv-SE" sz="2000" dirty="0"/>
              <a:t>Alternativ ”Ja” eller ”Nej” med tillhörande fritext/</a:t>
            </a:r>
            <a:r>
              <a:rPr lang="sv-SE" sz="2000" dirty="0" err="1"/>
              <a:t>ev</a:t>
            </a:r>
            <a:r>
              <a:rPr lang="sv-SE" sz="2000" dirty="0"/>
              <a:t> kommentar</a:t>
            </a:r>
            <a:br>
              <a:rPr lang="sv-SE" sz="2000" dirty="0"/>
            </a:br>
            <a:br>
              <a:rPr lang="sv-SE" sz="2000" b="1" dirty="0"/>
            </a:br>
            <a:r>
              <a:rPr lang="sv-SE" sz="2000" b="1" dirty="0"/>
              <a:t>Uteslutning/behandling av andra troliga orsaker</a:t>
            </a:r>
            <a:br>
              <a:rPr lang="sv-SE" sz="2000" b="1" dirty="0"/>
            </a:br>
            <a:r>
              <a:rPr lang="sv-SE" sz="2000" dirty="0"/>
              <a:t>Har andra mer troliga orsaker till kognitiv nedsättning uteslutits/behandlats (t.ex. depression/ångest, alkoholöverkonsumtion, läkemedelsbiverkan)?</a:t>
            </a:r>
            <a:br>
              <a:rPr lang="sv-SE" sz="2000" dirty="0"/>
            </a:br>
            <a:r>
              <a:rPr lang="sv-SE" sz="2000" dirty="0"/>
              <a:t>Alternativ ”Ja” eller ”Nej” med tillhörande fritext</a:t>
            </a:r>
            <a:br>
              <a:rPr lang="sv-SE" sz="2000" b="1" dirty="0"/>
            </a:br>
            <a:br>
              <a:rPr lang="sv-SE" sz="2000" b="1" dirty="0"/>
            </a:br>
            <a:r>
              <a:rPr lang="sv-SE" sz="2000" b="1" dirty="0"/>
              <a:t>Läkemedelsgenomgång</a:t>
            </a:r>
            <a:br>
              <a:rPr lang="sv-SE" sz="2000" b="1" dirty="0"/>
            </a:br>
            <a:r>
              <a:rPr lang="sv-SE" sz="2000" dirty="0"/>
              <a:t>Har enkel/fördjupad läkemedelsgenomgång utförts?</a:t>
            </a:r>
            <a:br>
              <a:rPr lang="sv-SE" sz="2000" dirty="0"/>
            </a:br>
            <a:r>
              <a:rPr lang="sv-SE" sz="2000" dirty="0"/>
              <a:t>Alternativ ”Ja” eller ”Nej” med tillhörande fritext</a:t>
            </a:r>
            <a:br>
              <a:rPr lang="sv-SE" sz="2000" b="1" dirty="0"/>
            </a:br>
            <a:br>
              <a:rPr lang="sv-SE" sz="2000" b="1" dirty="0"/>
            </a:br>
            <a:r>
              <a:rPr lang="sv-SE" sz="2000" b="1" dirty="0"/>
              <a:t>Temporärt körförbud</a:t>
            </a:r>
            <a:br>
              <a:rPr lang="sv-SE" sz="2000" b="1" dirty="0"/>
            </a:br>
            <a:r>
              <a:rPr lang="sv-SE" sz="2000" dirty="0"/>
              <a:t>Har ställning till temporärt körförbud tagits och meddelats till patient?</a:t>
            </a:r>
            <a:br>
              <a:rPr lang="sv-SE" sz="2000" dirty="0"/>
            </a:br>
            <a:r>
              <a:rPr lang="sv-SE" sz="2000" dirty="0"/>
              <a:t>Alternativ ”Ja” eller ”Nej” med tillhörande fritext </a:t>
            </a:r>
            <a:br>
              <a:rPr lang="sv-SE" sz="2000" b="1" dirty="0"/>
            </a:br>
            <a:br>
              <a:rPr lang="sv-SE" sz="2000" b="1" dirty="0"/>
            </a:br>
            <a:r>
              <a:rPr lang="sv-SE" sz="2000" b="1" dirty="0"/>
              <a:t>Samtycke mellan vårdgivare</a:t>
            </a:r>
            <a:br>
              <a:rPr lang="sv-SE" sz="2000" b="1" dirty="0"/>
            </a:br>
            <a:r>
              <a:rPr lang="sv-SE" sz="2000" dirty="0"/>
              <a:t>Alternativ ”Ja” eller ”Nej”</a:t>
            </a:r>
            <a:br>
              <a:rPr lang="sv-SE" sz="2000" b="1" dirty="0"/>
            </a:br>
            <a:r>
              <a:rPr lang="sv-SE" sz="2000" b="1" dirty="0"/>
              <a:t>Tolkbehov</a:t>
            </a:r>
            <a:br>
              <a:rPr lang="sv-SE" sz="2000" b="1" dirty="0"/>
            </a:br>
            <a:r>
              <a:rPr lang="sv-SE" sz="2000" dirty="0"/>
              <a:t>Alternativ ”Ja” eller ”Nej” med tillhörande fritext</a:t>
            </a:r>
            <a:br>
              <a:rPr lang="sv-SE" sz="2000" b="1" dirty="0"/>
            </a:br>
            <a:endParaRPr lang="sv-SE" sz="2000" dirty="0"/>
          </a:p>
        </p:txBody>
      </p:sp>
    </p:spTree>
    <p:extLst>
      <p:ext uri="{BB962C8B-B14F-4D97-AF65-F5344CB8AC3E}">
        <p14:creationId xmlns:p14="http://schemas.microsoft.com/office/powerpoint/2010/main" val="737677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ubrik 11">
            <a:extLst>
              <a:ext uri="{FF2B5EF4-FFF2-40B4-BE49-F238E27FC236}">
                <a16:creationId xmlns:a16="http://schemas.microsoft.com/office/drawing/2014/main" id="{5F8C139B-FD25-4286-9EEF-E5A5D5A4836B}"/>
              </a:ext>
            </a:extLst>
          </p:cNvPr>
          <p:cNvSpPr>
            <a:spLocks noGrp="1"/>
          </p:cNvSpPr>
          <p:nvPr>
            <p:ph type="title"/>
          </p:nvPr>
        </p:nvSpPr>
        <p:spPr>
          <a:xfrm>
            <a:off x="338968" y="246581"/>
            <a:ext cx="6002110" cy="725760"/>
          </a:xfrm>
        </p:spPr>
        <p:txBody>
          <a:bodyPr>
            <a:normAutofit/>
          </a:bodyPr>
          <a:lstStyle/>
          <a:p>
            <a:r>
              <a:rPr lang="sv-SE" sz="4000" dirty="0"/>
              <a:t>Manlig hypogonadism</a:t>
            </a:r>
          </a:p>
        </p:txBody>
      </p:sp>
      <p:sp>
        <p:nvSpPr>
          <p:cNvPr id="13" name="Platshållare för innehåll 12">
            <a:extLst>
              <a:ext uri="{FF2B5EF4-FFF2-40B4-BE49-F238E27FC236}">
                <a16:creationId xmlns:a16="http://schemas.microsoft.com/office/drawing/2014/main" id="{A932C1EF-E176-1347-85C2-8F07D841D135}"/>
              </a:ext>
            </a:extLst>
          </p:cNvPr>
          <p:cNvSpPr>
            <a:spLocks noGrp="1"/>
          </p:cNvSpPr>
          <p:nvPr>
            <p:ph idx="1"/>
          </p:nvPr>
        </p:nvSpPr>
        <p:spPr>
          <a:xfrm>
            <a:off x="338968" y="1080326"/>
            <a:ext cx="6499822" cy="5053775"/>
          </a:xfrm>
        </p:spPr>
        <p:txBody>
          <a:bodyPr>
            <a:normAutofit lnSpcReduction="10000"/>
          </a:bodyPr>
          <a:lstStyle/>
          <a:p>
            <a:pPr marL="0" indent="0">
              <a:buNone/>
            </a:pPr>
            <a:r>
              <a:rPr lang="sv-SE" sz="1800" b="1" dirty="0"/>
              <a:t>Återremittering</a:t>
            </a:r>
          </a:p>
          <a:p>
            <a:pPr marL="0" indent="0">
              <a:buNone/>
            </a:pPr>
            <a:r>
              <a:rPr lang="sv-SE" sz="1800" b="1" dirty="0"/>
              <a:t>Vårdbegäran från endokrinolog eller urolog till primärvården:</a:t>
            </a:r>
          </a:p>
          <a:p>
            <a:r>
              <a:rPr lang="sv-SE" sz="1800" dirty="0"/>
              <a:t>Urolog eller endokrinolog utreder och insätter behandling med testosteron. Patienter som har en väl fungerande behandling oavsett gel eller injektioner kan remitteras ut till primärvården. </a:t>
            </a:r>
          </a:p>
          <a:p>
            <a:pPr marL="0" indent="0">
              <a:buNone/>
            </a:pPr>
            <a:r>
              <a:rPr lang="sv-SE" sz="1800" b="1" dirty="0"/>
              <a:t>Rekommenderad uppföljning:</a:t>
            </a:r>
          </a:p>
          <a:p>
            <a:r>
              <a:rPr lang="sv-SE" sz="1800" dirty="0"/>
              <a:t>I samband med årlig receptförnyelse ombedes patienten lämna blodprov – Blodstatus, PSA och fastande testosteron. Vid gelbehandling bör provet tas 2 timmar efter applicering. Vid injektionsbehandling tas dalvärde dvs strax innan nästa planerade dos. S-Testosteron bör vara 12–20 nmol/l. Om EVF &gt;53% bör testosterondosen minskas tills EVF normalisering. Låg tröskel för återremittering till urologen vid avvikande värden. Vid bristande compliance och misstanke om överanvändning av testosteron ska primärvården återremittera. </a:t>
            </a:r>
          </a:p>
          <a:p>
            <a:r>
              <a:rPr lang="sv-SE" sz="1800" dirty="0"/>
              <a:t>Vid PSA ökning nytt prov tas om 4 veckor efter första provtagningstillfälle, symtom efterhöras och prostatapalpation övervägas.</a:t>
            </a:r>
          </a:p>
          <a:p>
            <a:pPr marL="0" indent="0">
              <a:buNone/>
            </a:pPr>
            <a:endParaRPr lang="sv-SE" sz="1300" dirty="0"/>
          </a:p>
        </p:txBody>
      </p:sp>
      <p:pic>
        <p:nvPicPr>
          <p:cNvPr id="11" name="Bildobjekt 10">
            <a:extLst>
              <a:ext uri="{FF2B5EF4-FFF2-40B4-BE49-F238E27FC236}">
                <a16:creationId xmlns:a16="http://schemas.microsoft.com/office/drawing/2014/main" id="{973F187C-5589-77DF-BBB5-21154968BE4A}"/>
              </a:ext>
            </a:extLst>
          </p:cNvPr>
          <p:cNvPicPr>
            <a:picLocks noChangeAspect="1"/>
          </p:cNvPicPr>
          <p:nvPr/>
        </p:nvPicPr>
        <p:blipFill>
          <a:blip r:embed="rId3"/>
          <a:srcRect l="2934"/>
          <a:stretch>
            <a:fillRect/>
          </a:stretch>
        </p:blipFill>
        <p:spPr>
          <a:xfrm>
            <a:off x="7199440" y="10"/>
            <a:ext cx="4992560" cy="6857990"/>
          </a:xfrm>
          <a:prstGeom prst="rect">
            <a:avLst/>
          </a:prstGeom>
          <a:effectLst/>
        </p:spPr>
      </p:pic>
      <p:sp>
        <p:nvSpPr>
          <p:cNvPr id="8" name="textruta 7">
            <a:extLst>
              <a:ext uri="{FF2B5EF4-FFF2-40B4-BE49-F238E27FC236}">
                <a16:creationId xmlns:a16="http://schemas.microsoft.com/office/drawing/2014/main" id="{943B8CFC-66EF-C6D3-55F5-6C2F5277BEDE}"/>
              </a:ext>
            </a:extLst>
          </p:cNvPr>
          <p:cNvSpPr txBox="1"/>
          <p:nvPr/>
        </p:nvSpPr>
        <p:spPr>
          <a:xfrm>
            <a:off x="3048929" y="1080326"/>
            <a:ext cx="6094140" cy="369332"/>
          </a:xfrm>
          <a:prstGeom prst="rect">
            <a:avLst/>
          </a:prstGeom>
          <a:noFill/>
        </p:spPr>
        <p:txBody>
          <a:bodyPr wrap="square">
            <a:spAutoFit/>
          </a:bodyPr>
          <a:lstStyle/>
          <a:p>
            <a:pPr>
              <a:spcAft>
                <a:spcPts val="600"/>
              </a:spcAft>
            </a:pPr>
            <a:r>
              <a:rPr lang="sv-SE" dirty="0"/>
              <a:t> </a:t>
            </a:r>
          </a:p>
        </p:txBody>
      </p:sp>
      <p:sp>
        <p:nvSpPr>
          <p:cNvPr id="10" name="textruta 9">
            <a:extLst>
              <a:ext uri="{FF2B5EF4-FFF2-40B4-BE49-F238E27FC236}">
                <a16:creationId xmlns:a16="http://schemas.microsoft.com/office/drawing/2014/main" id="{AD42434E-8D8D-58DE-D039-8DB05946AB85}"/>
              </a:ext>
            </a:extLst>
          </p:cNvPr>
          <p:cNvSpPr txBox="1"/>
          <p:nvPr/>
        </p:nvSpPr>
        <p:spPr>
          <a:xfrm>
            <a:off x="111513" y="3969163"/>
            <a:ext cx="6094140" cy="369332"/>
          </a:xfrm>
          <a:prstGeom prst="rect">
            <a:avLst/>
          </a:prstGeom>
          <a:noFill/>
        </p:spPr>
        <p:txBody>
          <a:bodyPr wrap="square">
            <a:spAutoFit/>
          </a:bodyPr>
          <a:lstStyle/>
          <a:p>
            <a:pPr>
              <a:spcAft>
                <a:spcPts val="600"/>
              </a:spcAft>
            </a:pPr>
            <a:r>
              <a:rPr lang="sv-SE" dirty="0"/>
              <a:t> </a:t>
            </a:r>
            <a:endParaRPr lang="sv-SE"/>
          </a:p>
        </p:txBody>
      </p:sp>
    </p:spTree>
    <p:extLst>
      <p:ext uri="{BB962C8B-B14F-4D97-AF65-F5344CB8AC3E}">
        <p14:creationId xmlns:p14="http://schemas.microsoft.com/office/powerpoint/2010/main" val="1839208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365D4F68-2F78-34B0-1913-11581CFBC7F0}"/>
              </a:ext>
            </a:extLst>
          </p:cNvPr>
          <p:cNvSpPr>
            <a:spLocks noGrp="1"/>
          </p:cNvSpPr>
          <p:nvPr>
            <p:ph type="title"/>
          </p:nvPr>
        </p:nvSpPr>
        <p:spPr>
          <a:xfrm>
            <a:off x="5297762" y="329184"/>
            <a:ext cx="6251110" cy="1783080"/>
          </a:xfrm>
        </p:spPr>
        <p:txBody>
          <a:bodyPr anchor="b">
            <a:normAutofit/>
          </a:bodyPr>
          <a:lstStyle/>
          <a:p>
            <a:r>
              <a:rPr lang="sv-SE" sz="5400"/>
              <a:t>Lite smått och gott</a:t>
            </a:r>
          </a:p>
        </p:txBody>
      </p:sp>
      <p:pic>
        <p:nvPicPr>
          <p:cNvPr id="5" name="Bildobjekt 4">
            <a:extLst>
              <a:ext uri="{FF2B5EF4-FFF2-40B4-BE49-F238E27FC236}">
                <a16:creationId xmlns:a16="http://schemas.microsoft.com/office/drawing/2014/main" id="{A701757D-69D1-61D0-4AA9-D266F00F42C0}"/>
              </a:ext>
            </a:extLst>
          </p:cNvPr>
          <p:cNvPicPr>
            <a:picLocks noChangeAspect="1"/>
          </p:cNvPicPr>
          <p:nvPr/>
        </p:nvPicPr>
        <p:blipFill>
          <a:blip r:embed="rId3"/>
          <a:srcRect r="7604"/>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BE5A0DB7-21BC-D295-0263-6D6F5413BC17}"/>
              </a:ext>
            </a:extLst>
          </p:cNvPr>
          <p:cNvSpPr>
            <a:spLocks noGrp="1"/>
          </p:cNvSpPr>
          <p:nvPr>
            <p:ph idx="1"/>
          </p:nvPr>
        </p:nvSpPr>
        <p:spPr>
          <a:xfrm>
            <a:off x="5297762" y="2706624"/>
            <a:ext cx="6251110" cy="3483864"/>
          </a:xfrm>
        </p:spPr>
        <p:txBody>
          <a:bodyPr>
            <a:normAutofit/>
          </a:bodyPr>
          <a:lstStyle/>
          <a:p>
            <a:pPr lvl="0"/>
            <a:r>
              <a:rPr lang="sv-SE" sz="2200"/>
              <a:t>När ni skickar remiss enligt SVF – sätt inte diagnoskod SVF! Blir fel i statistiken och fångas ändå upp i remisserna.</a:t>
            </a:r>
          </a:p>
          <a:p>
            <a:pPr lvl="0"/>
            <a:r>
              <a:rPr lang="sv-SE" sz="2200"/>
              <a:t>När remiss används för överflytt till annan region och överflytt registreras enligt SVF måste välgrundad misstanke finnas med.</a:t>
            </a:r>
          </a:p>
          <a:p>
            <a:pPr lvl="0"/>
            <a:r>
              <a:rPr lang="sv-SE" sz="2200"/>
              <a:t>Allergiutredningar. Finns bra stöd i 1177 ang både matallergi och pencillinallergi. </a:t>
            </a:r>
          </a:p>
          <a:p>
            <a:pPr lvl="0"/>
            <a:r>
              <a:rPr lang="sv-SE" sz="2200"/>
              <a:t>Lokala tilläggg för reumatologen börjar publiceras.</a:t>
            </a:r>
          </a:p>
          <a:p>
            <a:endParaRPr lang="sv-SE" sz="2200"/>
          </a:p>
          <a:p>
            <a:pPr marL="0" indent="0">
              <a:buNone/>
            </a:pPr>
            <a:endParaRPr lang="sv-SE" sz="2200"/>
          </a:p>
          <a:p>
            <a:endParaRPr lang="sv-SE" sz="2200"/>
          </a:p>
        </p:txBody>
      </p:sp>
    </p:spTree>
    <p:extLst>
      <p:ext uri="{BB962C8B-B14F-4D97-AF65-F5344CB8AC3E}">
        <p14:creationId xmlns:p14="http://schemas.microsoft.com/office/powerpoint/2010/main" val="2327172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ubrik 4">
            <a:extLst>
              <a:ext uri="{FF2B5EF4-FFF2-40B4-BE49-F238E27FC236}">
                <a16:creationId xmlns:a16="http://schemas.microsoft.com/office/drawing/2014/main" id="{7619DAD5-E3AC-B13B-4953-2171F06B50AD}"/>
              </a:ext>
            </a:extLst>
          </p:cNvPr>
          <p:cNvSpPr>
            <a:spLocks noGrp="1"/>
          </p:cNvSpPr>
          <p:nvPr>
            <p:ph type="title"/>
          </p:nvPr>
        </p:nvSpPr>
        <p:spPr>
          <a:xfrm>
            <a:off x="4654296" y="329184"/>
            <a:ext cx="6894576" cy="1783080"/>
          </a:xfrm>
        </p:spPr>
        <p:txBody>
          <a:bodyPr vert="horz" lIns="91440" tIns="45720" rIns="91440" bIns="45720" rtlCol="0" anchor="b">
            <a:normAutofit/>
          </a:bodyPr>
          <a:lstStyle/>
          <a:p>
            <a:r>
              <a:rPr lang="sv-SE" sz="5400"/>
              <a:t>Gastroenterologen</a:t>
            </a:r>
          </a:p>
        </p:txBody>
      </p:sp>
      <p:pic>
        <p:nvPicPr>
          <p:cNvPr id="7" name="Bildobjekt 6">
            <a:extLst>
              <a:ext uri="{FF2B5EF4-FFF2-40B4-BE49-F238E27FC236}">
                <a16:creationId xmlns:a16="http://schemas.microsoft.com/office/drawing/2014/main" id="{C11281E3-4B9F-8E41-4E49-1A1247230037}"/>
              </a:ext>
            </a:extLst>
          </p:cNvPr>
          <p:cNvPicPr>
            <a:picLocks noChangeAspect="1"/>
          </p:cNvPicPr>
          <p:nvPr/>
        </p:nvPicPr>
        <p:blipFill>
          <a:blip r:embed="rId3"/>
          <a:srcRect r="2" b="3119"/>
          <a:stretch>
            <a:fillRect/>
          </a:stretch>
        </p:blipFill>
        <p:spPr>
          <a:xfrm>
            <a:off x="19" y="1"/>
            <a:ext cx="4456233"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4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tshållare för innehåll 1">
            <a:extLst>
              <a:ext uri="{FF2B5EF4-FFF2-40B4-BE49-F238E27FC236}">
                <a16:creationId xmlns:a16="http://schemas.microsoft.com/office/drawing/2014/main" id="{82E70A95-F139-7528-21C5-CCD7BAD5B2AD}"/>
              </a:ext>
            </a:extLst>
          </p:cNvPr>
          <p:cNvSpPr>
            <a:spLocks noGrp="1"/>
          </p:cNvSpPr>
          <p:nvPr>
            <p:ph idx="1"/>
          </p:nvPr>
        </p:nvSpPr>
        <p:spPr>
          <a:xfrm>
            <a:off x="4654296" y="2706624"/>
            <a:ext cx="6894576" cy="3483864"/>
          </a:xfrm>
        </p:spPr>
        <p:txBody>
          <a:bodyPr>
            <a:normAutofit/>
          </a:bodyPr>
          <a:lstStyle/>
          <a:p>
            <a:r>
              <a:rPr lang="sv-SE" sz="2200" dirty="0"/>
              <a:t>Vi gör inte elastografier i primärvården</a:t>
            </a:r>
          </a:p>
          <a:p>
            <a:r>
              <a:rPr lang="sv-SE" sz="2200" dirty="0"/>
              <a:t>Diskussion pågår ang. avvikande leverprover ska ANA, proteinelfores och SMA tas i primärvården?</a:t>
            </a:r>
          </a:p>
          <a:p>
            <a:r>
              <a:rPr lang="sv-SE" sz="2200" dirty="0"/>
              <a:t>Genotypning för hemokromatos</a:t>
            </a:r>
          </a:p>
          <a:p>
            <a:r>
              <a:rPr lang="sv-SE" sz="2200" dirty="0"/>
              <a:t>Försöker få lite mer klarhet i vilka patienten med B12 och folsyra brist som faktisk bör skoperas. </a:t>
            </a:r>
          </a:p>
        </p:txBody>
      </p:sp>
      <p:sp>
        <p:nvSpPr>
          <p:cNvPr id="6" name="Platshållare för text 6">
            <a:extLst>
              <a:ext uri="{FF2B5EF4-FFF2-40B4-BE49-F238E27FC236}">
                <a16:creationId xmlns:a16="http://schemas.microsoft.com/office/drawing/2014/main" id="{7D1CB6D8-51B9-F2FB-BD18-5F5D574BC878}"/>
              </a:ext>
            </a:extLst>
          </p:cNvPr>
          <p:cNvSpPr>
            <a:spLocks noGrp="1"/>
          </p:cNvSpPr>
          <p:nvPr/>
        </p:nvSpPr>
        <p:spPr>
          <a:xfrm>
            <a:off x="299427" y="1155750"/>
            <a:ext cx="11593146" cy="4546499"/>
          </a:xfrm>
          <a:prstGeom prst="rect">
            <a:avLst/>
          </a:prstGeom>
        </p:spPr>
        <p:txBody>
          <a:bodyPr vert="horz" lIns="0" tIns="0" rIns="0" bIns="0" rtlCol="0">
            <a:noAutofit/>
          </a:bodyPr>
          <a:lstStyle>
            <a:lvl1pPr marL="209572" indent="-209572">
              <a:lnSpc>
                <a:spcPct val="84000"/>
              </a:lnSpc>
              <a:spcAft>
                <a:spcPts val="1395"/>
              </a:spcAft>
              <a:buSzPct val="100000"/>
              <a:buFontTx/>
              <a:buBlip>
                <a:blip r:embed="rId4"/>
              </a:buBlip>
              <a:tabLst/>
              <a:defRPr lang="sv-SE" sz="2577" spc="-67" baseline="0" dirty="0">
                <a:latin typeface="+mn-lt"/>
                <a:ea typeface="+mn-ea"/>
                <a:cs typeface="+mn-cs"/>
              </a:defRPr>
            </a:lvl1pPr>
            <a:lvl2pPr marL="458438" indent="-196474">
              <a:lnSpc>
                <a:spcPct val="84000"/>
              </a:lnSpc>
              <a:spcAft>
                <a:spcPts val="1455"/>
              </a:spcAft>
              <a:buFontTx/>
              <a:buBlip>
                <a:blip r:embed="rId4"/>
              </a:buBlip>
              <a:defRPr lang="sv-SE" sz="2335" spc="-67" baseline="0" dirty="0">
                <a:latin typeface="+mn-lt"/>
                <a:ea typeface="+mn-ea"/>
                <a:cs typeface="+mn-cs"/>
              </a:defRPr>
            </a:lvl2pPr>
            <a:lvl3pPr marL="676742" indent="-174643">
              <a:lnSpc>
                <a:spcPct val="84000"/>
              </a:lnSpc>
              <a:spcAft>
                <a:spcPts val="1516"/>
              </a:spcAft>
              <a:buFontTx/>
              <a:buBlip>
                <a:blip r:embed="rId4"/>
              </a:buBlip>
              <a:defRPr lang="sv-SE" sz="2062" spc="-67" baseline="0" dirty="0">
                <a:latin typeface="+mn-lt"/>
                <a:ea typeface="+mn-ea"/>
                <a:cs typeface="+mn-cs"/>
              </a:defRPr>
            </a:lvl3pPr>
            <a:lvl4pPr marL="884131" indent="-157179">
              <a:lnSpc>
                <a:spcPct val="84000"/>
              </a:lnSpc>
              <a:spcAft>
                <a:spcPts val="1577"/>
              </a:spcAft>
              <a:buFontTx/>
              <a:buBlip>
                <a:blip r:embed="rId4"/>
              </a:buBlip>
              <a:defRPr lang="sv-SE" sz="1819" spc="-67" baseline="0" dirty="0">
                <a:latin typeface="+mn-lt"/>
                <a:ea typeface="+mn-ea"/>
                <a:cs typeface="+mn-cs"/>
              </a:defRPr>
            </a:lvl4pPr>
            <a:lvl5pPr marL="1069690" indent="-152813">
              <a:lnSpc>
                <a:spcPct val="86000"/>
              </a:lnSpc>
              <a:spcAft>
                <a:spcPts val="910"/>
              </a:spcAft>
              <a:buFontTx/>
              <a:buBlip>
                <a:blip r:embed="rId4"/>
              </a:buBlip>
              <a:defRPr lang="sv-SE" sz="1698" spc="-67" baseline="0" dirty="0">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0" indent="0">
              <a:buNone/>
            </a:pPr>
            <a:endParaRPr lang="sv-SE" dirty="0"/>
          </a:p>
        </p:txBody>
      </p:sp>
    </p:spTree>
    <p:extLst>
      <p:ext uri="{BB962C8B-B14F-4D97-AF65-F5344CB8AC3E}">
        <p14:creationId xmlns:p14="http://schemas.microsoft.com/office/powerpoint/2010/main" val="85295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C4EC46-EC6F-A0A9-36BF-531F5C82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 y="-5"/>
            <a:ext cx="5197641" cy="6857997"/>
          </a:xfrm>
          <a:prstGeom prst="rect">
            <a:avLst/>
          </a:prstGeom>
          <a:gradFill>
            <a:gsLst>
              <a:gs pos="0">
                <a:srgbClr val="215F9A"/>
              </a:gs>
              <a:gs pos="97899">
                <a:schemeClr val="accent3">
                  <a:lumMod val="60000"/>
                  <a:lumOff val="40000"/>
                </a:schemeClr>
              </a:gs>
              <a:gs pos="74000">
                <a:schemeClr val="accent3"/>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13763C0-6092-3B3C-822A-21E174E3A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0"/>
            <a:ext cx="4608950" cy="6872675"/>
          </a:xfrm>
          <a:prstGeom prst="rect">
            <a:avLst/>
          </a:prstGeom>
          <a:gradFill flip="none" rotWithShape="1">
            <a:gsLst>
              <a:gs pos="0">
                <a:srgbClr val="163E64">
                  <a:alpha val="59000"/>
                </a:srgbClr>
              </a:gs>
              <a:gs pos="69000">
                <a:srgbClr val="215F9A">
                  <a:alpha val="0"/>
                </a:srgb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objekt 3">
            <a:extLst>
              <a:ext uri="{FF2B5EF4-FFF2-40B4-BE49-F238E27FC236}">
                <a16:creationId xmlns:a16="http://schemas.microsoft.com/office/drawing/2014/main" id="{937370B4-5E38-1D01-E2DB-D31AC6B3625B}"/>
              </a:ext>
            </a:extLst>
          </p:cNvPr>
          <p:cNvPicPr>
            <a:picLocks noChangeAspect="1"/>
          </p:cNvPicPr>
          <p:nvPr/>
        </p:nvPicPr>
        <p:blipFill>
          <a:blip r:embed="rId3">
            <a:alphaModFix amt="80000"/>
          </a:blip>
          <a:srcRect r="-2" b="1039"/>
          <a:stretch>
            <a:fillRect/>
          </a:stretch>
        </p:blipFill>
        <p:spPr>
          <a:xfrm>
            <a:off x="20" y="-14687"/>
            <a:ext cx="5197615" cy="6857998"/>
          </a:xfrm>
          <a:prstGeom prst="rect">
            <a:avLst/>
          </a:prstGeom>
        </p:spPr>
      </p:pic>
      <p:sp>
        <p:nvSpPr>
          <p:cNvPr id="13" name="Rectangle 12">
            <a:extLst>
              <a:ext uri="{FF2B5EF4-FFF2-40B4-BE49-F238E27FC236}">
                <a16:creationId xmlns:a16="http://schemas.microsoft.com/office/drawing/2014/main" id="{D4ECF21D-729A-005C-E880-CA278A4F4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6570"/>
            <a:ext cx="5197642" cy="4486105"/>
          </a:xfrm>
          <a:prstGeom prst="rect">
            <a:avLst/>
          </a:prstGeom>
          <a:gradFill flip="none" rotWithShape="1">
            <a:gsLst>
              <a:gs pos="11000">
                <a:schemeClr val="accent2"/>
              </a:gs>
              <a:gs pos="71000">
                <a:schemeClr val="accent2">
                  <a:alpha val="0"/>
                </a:schemeClr>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BEDAEA2-865D-E67C-A774-2FD2DD4A2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13227"/>
            <a:ext cx="5197642" cy="4259448"/>
          </a:xfrm>
          <a:prstGeom prst="rect">
            <a:avLst/>
          </a:prstGeom>
          <a:gradFill flip="none" rotWithShape="1">
            <a:gsLst>
              <a:gs pos="2101">
                <a:schemeClr val="accent5">
                  <a:lumMod val="75000"/>
                </a:schemeClr>
              </a:gs>
              <a:gs pos="31000">
                <a:schemeClr val="accent5">
                  <a:alpha val="66000"/>
                </a:schemeClr>
              </a:gs>
              <a:gs pos="71000">
                <a:schemeClr val="accent2">
                  <a:alpha val="0"/>
                </a:schemeClr>
              </a:gs>
            </a:gsLst>
            <a:lin ang="17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35227BAF-DD6E-8EAD-6C5B-1712F8FFEF17}"/>
              </a:ext>
            </a:extLst>
          </p:cNvPr>
          <p:cNvSpPr>
            <a:spLocks noGrp="1"/>
          </p:cNvSpPr>
          <p:nvPr>
            <p:ph type="title"/>
          </p:nvPr>
        </p:nvSpPr>
        <p:spPr>
          <a:xfrm>
            <a:off x="515815" y="4021743"/>
            <a:ext cx="3999542" cy="2235074"/>
          </a:xfrm>
        </p:spPr>
        <p:txBody>
          <a:bodyPr anchor="b">
            <a:normAutofit/>
          </a:bodyPr>
          <a:lstStyle/>
          <a:p>
            <a:r>
              <a:rPr lang="sv-SE" sz="4000" b="1" dirty="0">
                <a:solidFill>
                  <a:srgbClr val="FFFFFF"/>
                </a:solidFill>
              </a:rPr>
              <a:t>Ortopeden – hur går det?</a:t>
            </a:r>
          </a:p>
        </p:txBody>
      </p:sp>
      <p:sp>
        <p:nvSpPr>
          <p:cNvPr id="3" name="Platshållare för innehåll 2">
            <a:extLst>
              <a:ext uri="{FF2B5EF4-FFF2-40B4-BE49-F238E27FC236}">
                <a16:creationId xmlns:a16="http://schemas.microsoft.com/office/drawing/2014/main" id="{C840DA97-3BC7-43E6-296D-3C9D5136C7B8}"/>
              </a:ext>
            </a:extLst>
          </p:cNvPr>
          <p:cNvSpPr>
            <a:spLocks noGrp="1"/>
          </p:cNvSpPr>
          <p:nvPr>
            <p:ph idx="1"/>
          </p:nvPr>
        </p:nvSpPr>
        <p:spPr>
          <a:xfrm>
            <a:off x="5463252" y="138896"/>
            <a:ext cx="5838478" cy="5954407"/>
          </a:xfrm>
        </p:spPr>
        <p:txBody>
          <a:bodyPr anchor="t">
            <a:normAutofit/>
          </a:bodyPr>
          <a:lstStyle/>
          <a:p>
            <a:r>
              <a:rPr lang="sv-SE" sz="2000" b="1" dirty="0"/>
              <a:t>Akut ryggrutinen – erfarenheter så långt?</a:t>
            </a:r>
          </a:p>
          <a:p>
            <a:r>
              <a:rPr lang="sv-SE" sz="2000" b="1" dirty="0"/>
              <a:t> Sjukskrivningsärenden/LUH – mkt problem?</a:t>
            </a:r>
            <a:endParaRPr lang="sv-SE" sz="2000" dirty="0"/>
          </a:p>
          <a:p>
            <a:r>
              <a:rPr lang="sv-SE" sz="2000" b="1" dirty="0"/>
              <a:t>Ryggsektionen</a:t>
            </a:r>
          </a:p>
          <a:p>
            <a:pPr marL="0" indent="0">
              <a:buNone/>
            </a:pPr>
            <a:r>
              <a:rPr lang="sv-SE" sz="2000" dirty="0"/>
              <a:t>Nu 3,5 ryggkirurger. Om ett år 4. En ST- blivande som doktorerat inom rygg är på gång</a:t>
            </a:r>
          </a:p>
          <a:p>
            <a:pPr marL="0" indent="0">
              <a:buNone/>
            </a:pPr>
            <a:r>
              <a:rPr lang="sv-SE" sz="2000" dirty="0"/>
              <a:t>Håller vårdgarantin för läkarbesök och fysiobesök. (ungefär 6 veckor). Inte till åtgärd men hoppas till nästa år nå dit. </a:t>
            </a:r>
          </a:p>
          <a:p>
            <a:pPr marL="0" indent="0">
              <a:buNone/>
            </a:pPr>
            <a:r>
              <a:rPr lang="sv-SE" sz="2000" dirty="0"/>
              <a:t>Operationstider fortfarande det som 200 väntar på </a:t>
            </a:r>
            <a:r>
              <a:rPr lang="sv-SE" sz="2000" dirty="0" err="1"/>
              <a:t>op</a:t>
            </a:r>
            <a:r>
              <a:rPr lang="sv-SE" sz="2000" dirty="0"/>
              <a:t> varav 38-40 </a:t>
            </a:r>
            <a:r>
              <a:rPr lang="sv-SE" sz="2000" dirty="0" err="1"/>
              <a:t>st</a:t>
            </a:r>
            <a:r>
              <a:rPr lang="sv-SE" sz="2000" dirty="0"/>
              <a:t> inplanerade. 60 % inom vård garantin</a:t>
            </a:r>
            <a:r>
              <a:rPr lang="sv-SE" sz="2000" b="1" dirty="0"/>
              <a:t>. </a:t>
            </a:r>
          </a:p>
          <a:p>
            <a:r>
              <a:rPr lang="sv-SE" sz="2000" b="1" dirty="0"/>
              <a:t>Protessektionen</a:t>
            </a:r>
          </a:p>
          <a:p>
            <a:pPr marL="0" indent="0">
              <a:buNone/>
            </a:pPr>
            <a:r>
              <a:rPr lang="sv-SE" sz="2000" b="1" dirty="0"/>
              <a:t>Höftproteskön borta och men knäprotes lite kvar – speciellt för de mer sjuka patienterna som inte kan opereras privat. </a:t>
            </a:r>
          </a:p>
          <a:p>
            <a:pPr marL="0" indent="0">
              <a:buNone/>
            </a:pPr>
            <a:r>
              <a:rPr lang="sv-SE" sz="2000" b="1" dirty="0"/>
              <a:t>EPOS – Elektiv produktionskirurgi för ortopedi i Sala är igång med mkt ökad produktion som följd.  </a:t>
            </a:r>
            <a:endParaRPr lang="sv-SE" sz="2000" dirty="0"/>
          </a:p>
          <a:p>
            <a:pPr marL="0" indent="0">
              <a:buNone/>
            </a:pPr>
            <a:endParaRPr lang="sv-SE" sz="1700" b="1" dirty="0"/>
          </a:p>
          <a:p>
            <a:pPr marL="0" indent="0">
              <a:buNone/>
            </a:pPr>
            <a:endParaRPr lang="sv-SE" sz="1700" dirty="0"/>
          </a:p>
          <a:p>
            <a:pPr marL="0" indent="0">
              <a:buNone/>
            </a:pPr>
            <a:endParaRPr lang="sv-SE" sz="1700" dirty="0"/>
          </a:p>
        </p:txBody>
      </p:sp>
    </p:spTree>
    <p:extLst>
      <p:ext uri="{BB962C8B-B14F-4D97-AF65-F5344CB8AC3E}">
        <p14:creationId xmlns:p14="http://schemas.microsoft.com/office/powerpoint/2010/main" val="3642088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E7C871B-E33C-19C2-A5E0-91717650EE10}"/>
              </a:ext>
            </a:extLst>
          </p:cNvPr>
          <p:cNvSpPr>
            <a:spLocks noGrp="1"/>
          </p:cNvSpPr>
          <p:nvPr>
            <p:ph type="title"/>
          </p:nvPr>
        </p:nvSpPr>
        <p:spPr>
          <a:xfrm>
            <a:off x="335280" y="140170"/>
            <a:ext cx="7249691" cy="837463"/>
          </a:xfrm>
        </p:spPr>
        <p:txBody>
          <a:bodyPr>
            <a:normAutofit/>
          </a:bodyPr>
          <a:lstStyle/>
          <a:p>
            <a:r>
              <a:rPr lang="sv-SE" dirty="0"/>
              <a:t>Ryggremisser – lite tips</a:t>
            </a:r>
          </a:p>
        </p:txBody>
      </p:sp>
      <p:sp>
        <p:nvSpPr>
          <p:cNvPr id="28" name="Freeform: Shape 27">
            <a:extLst>
              <a:ext uri="{FF2B5EF4-FFF2-40B4-BE49-F238E27FC236}">
                <a16:creationId xmlns:a16="http://schemas.microsoft.com/office/drawing/2014/main" id="{C1657055-16FE-41A2-B207-7880F6DCA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89924" y="2"/>
            <a:ext cx="7602076" cy="470844"/>
          </a:xfrm>
          <a:custGeom>
            <a:avLst/>
            <a:gdLst>
              <a:gd name="connsiteX0" fmla="*/ 9683888 w 9683888"/>
              <a:gd name="connsiteY0" fmla="*/ 0 h 743457"/>
              <a:gd name="connsiteX1" fmla="*/ 0 w 9683888"/>
              <a:gd name="connsiteY1" fmla="*/ 0 h 743457"/>
              <a:gd name="connsiteX2" fmla="*/ 0 w 9683888"/>
              <a:gd name="connsiteY2" fmla="*/ 365878 h 743457"/>
              <a:gd name="connsiteX3" fmla="*/ 11844 w 9683888"/>
              <a:gd name="connsiteY3" fmla="*/ 367909 h 743457"/>
              <a:gd name="connsiteX4" fmla="*/ 106208 w 9683888"/>
              <a:gd name="connsiteY4" fmla="*/ 385974 h 743457"/>
              <a:gd name="connsiteX5" fmla="*/ 183667 w 9683888"/>
              <a:gd name="connsiteY5" fmla="*/ 399162 h 743457"/>
              <a:gd name="connsiteX6" fmla="*/ 292430 w 9683888"/>
              <a:gd name="connsiteY6" fmla="*/ 390408 h 743457"/>
              <a:gd name="connsiteX7" fmla="*/ 386942 w 9683888"/>
              <a:gd name="connsiteY7" fmla="*/ 395582 h 743457"/>
              <a:gd name="connsiteX8" fmla="*/ 485751 w 9683888"/>
              <a:gd name="connsiteY8" fmla="*/ 408404 h 743457"/>
              <a:gd name="connsiteX9" fmla="*/ 604107 w 9683888"/>
              <a:gd name="connsiteY9" fmla="*/ 418647 h 743457"/>
              <a:gd name="connsiteX10" fmla="*/ 694081 w 9683888"/>
              <a:gd name="connsiteY10" fmla="*/ 449524 h 743457"/>
              <a:gd name="connsiteX11" fmla="*/ 762452 w 9683888"/>
              <a:gd name="connsiteY11" fmla="*/ 456090 h 743457"/>
              <a:gd name="connsiteX12" fmla="*/ 987872 w 9683888"/>
              <a:gd name="connsiteY12" fmla="*/ 481862 h 743457"/>
              <a:gd name="connsiteX13" fmla="*/ 1077163 w 9683888"/>
              <a:gd name="connsiteY13" fmla="*/ 524467 h 743457"/>
              <a:gd name="connsiteX14" fmla="*/ 1258716 w 9683888"/>
              <a:gd name="connsiteY14" fmla="*/ 587975 h 743457"/>
              <a:gd name="connsiteX15" fmla="*/ 1298056 w 9683888"/>
              <a:gd name="connsiteY15" fmla="*/ 595413 h 743457"/>
              <a:gd name="connsiteX16" fmla="*/ 1327017 w 9683888"/>
              <a:gd name="connsiteY16" fmla="*/ 617412 h 743457"/>
              <a:gd name="connsiteX17" fmla="*/ 1347909 w 9683888"/>
              <a:gd name="connsiteY17" fmla="*/ 620209 h 743457"/>
              <a:gd name="connsiteX18" fmla="*/ 1421792 w 9683888"/>
              <a:gd name="connsiteY18" fmla="*/ 626139 h 743457"/>
              <a:gd name="connsiteX19" fmla="*/ 1519789 w 9683888"/>
              <a:gd name="connsiteY19" fmla="*/ 645011 h 743457"/>
              <a:gd name="connsiteX20" fmla="*/ 1620886 w 9683888"/>
              <a:gd name="connsiteY20" fmla="*/ 687715 h 743457"/>
              <a:gd name="connsiteX21" fmla="*/ 1676745 w 9683888"/>
              <a:gd name="connsiteY21" fmla="*/ 690130 h 743457"/>
              <a:gd name="connsiteX22" fmla="*/ 1832228 w 9683888"/>
              <a:gd name="connsiteY22" fmla="*/ 690860 h 743457"/>
              <a:gd name="connsiteX23" fmla="*/ 1980464 w 9683888"/>
              <a:gd name="connsiteY23" fmla="*/ 704858 h 743457"/>
              <a:gd name="connsiteX24" fmla="*/ 2051150 w 9683888"/>
              <a:gd name="connsiteY24" fmla="*/ 711187 h 743457"/>
              <a:gd name="connsiteX25" fmla="*/ 2162824 w 9683888"/>
              <a:gd name="connsiteY25" fmla="*/ 709178 h 743457"/>
              <a:gd name="connsiteX26" fmla="*/ 2259859 w 9683888"/>
              <a:gd name="connsiteY26" fmla="*/ 718188 h 743457"/>
              <a:gd name="connsiteX27" fmla="*/ 2378290 w 9683888"/>
              <a:gd name="connsiteY27" fmla="*/ 738748 h 743457"/>
              <a:gd name="connsiteX28" fmla="*/ 2407828 w 9683888"/>
              <a:gd name="connsiteY28" fmla="*/ 743457 h 743457"/>
              <a:gd name="connsiteX29" fmla="*/ 2428936 w 9683888"/>
              <a:gd name="connsiteY29" fmla="*/ 734697 h 743457"/>
              <a:gd name="connsiteX30" fmla="*/ 2646106 w 9683888"/>
              <a:gd name="connsiteY30" fmla="*/ 660204 h 743457"/>
              <a:gd name="connsiteX31" fmla="*/ 2799920 w 9683888"/>
              <a:gd name="connsiteY31" fmla="*/ 630451 h 743457"/>
              <a:gd name="connsiteX32" fmla="*/ 2953556 w 9683888"/>
              <a:gd name="connsiteY32" fmla="*/ 607173 h 743457"/>
              <a:gd name="connsiteX33" fmla="*/ 3009839 w 9683888"/>
              <a:gd name="connsiteY33" fmla="*/ 601743 h 743457"/>
              <a:gd name="connsiteX34" fmla="*/ 3115016 w 9683888"/>
              <a:gd name="connsiteY34" fmla="*/ 584982 h 743457"/>
              <a:gd name="connsiteX35" fmla="*/ 3185844 w 9683888"/>
              <a:gd name="connsiteY35" fmla="*/ 595356 h 743457"/>
              <a:gd name="connsiteX36" fmla="*/ 3246013 w 9683888"/>
              <a:gd name="connsiteY36" fmla="*/ 592418 h 743457"/>
              <a:gd name="connsiteX37" fmla="*/ 3313565 w 9683888"/>
              <a:gd name="connsiteY37" fmla="*/ 574138 h 743457"/>
              <a:gd name="connsiteX38" fmla="*/ 3414143 w 9683888"/>
              <a:gd name="connsiteY38" fmla="*/ 553730 h 743457"/>
              <a:gd name="connsiteX39" fmla="*/ 3552895 w 9683888"/>
              <a:gd name="connsiteY39" fmla="*/ 548563 h 743457"/>
              <a:gd name="connsiteX40" fmla="*/ 3753012 w 9683888"/>
              <a:gd name="connsiteY40" fmla="*/ 599520 h 743457"/>
              <a:gd name="connsiteX41" fmla="*/ 3804392 w 9683888"/>
              <a:gd name="connsiteY41" fmla="*/ 604131 h 743457"/>
              <a:gd name="connsiteX42" fmla="*/ 3916696 w 9683888"/>
              <a:gd name="connsiteY42" fmla="*/ 606540 h 743457"/>
              <a:gd name="connsiteX43" fmla="*/ 4063849 w 9683888"/>
              <a:gd name="connsiteY43" fmla="*/ 604058 h 743457"/>
              <a:gd name="connsiteX44" fmla="*/ 4172179 w 9683888"/>
              <a:gd name="connsiteY44" fmla="*/ 592355 h 743457"/>
              <a:gd name="connsiteX45" fmla="*/ 4276294 w 9683888"/>
              <a:gd name="connsiteY45" fmla="*/ 587119 h 743457"/>
              <a:gd name="connsiteX46" fmla="*/ 4411090 w 9683888"/>
              <a:gd name="connsiteY46" fmla="*/ 575600 h 743457"/>
              <a:gd name="connsiteX47" fmla="*/ 4540465 w 9683888"/>
              <a:gd name="connsiteY47" fmla="*/ 567464 h 743457"/>
              <a:gd name="connsiteX48" fmla="*/ 4545352 w 9683888"/>
              <a:gd name="connsiteY48" fmla="*/ 555554 h 743457"/>
              <a:gd name="connsiteX49" fmla="*/ 4564014 w 9683888"/>
              <a:gd name="connsiteY49" fmla="*/ 553660 h 743457"/>
              <a:gd name="connsiteX50" fmla="*/ 4568602 w 9683888"/>
              <a:gd name="connsiteY50" fmla="*/ 550913 h 743457"/>
              <a:gd name="connsiteX51" fmla="*/ 4595289 w 9683888"/>
              <a:gd name="connsiteY51" fmla="*/ 537407 h 743457"/>
              <a:gd name="connsiteX52" fmla="*/ 4739026 w 9683888"/>
              <a:gd name="connsiteY52" fmla="*/ 532483 h 743457"/>
              <a:gd name="connsiteX53" fmla="*/ 5061335 w 9683888"/>
              <a:gd name="connsiteY53" fmla="*/ 545635 h 743457"/>
              <a:gd name="connsiteX54" fmla="*/ 5338634 w 9683888"/>
              <a:gd name="connsiteY54" fmla="*/ 595754 h 743457"/>
              <a:gd name="connsiteX55" fmla="*/ 5529430 w 9683888"/>
              <a:gd name="connsiteY55" fmla="*/ 606335 h 743457"/>
              <a:gd name="connsiteX56" fmla="*/ 5604039 w 9683888"/>
              <a:gd name="connsiteY56" fmla="*/ 607676 h 743457"/>
              <a:gd name="connsiteX57" fmla="*/ 5625281 w 9683888"/>
              <a:gd name="connsiteY57" fmla="*/ 617253 h 743457"/>
              <a:gd name="connsiteX58" fmla="*/ 5628138 w 9683888"/>
              <a:gd name="connsiteY58" fmla="*/ 615483 h 743457"/>
              <a:gd name="connsiteX59" fmla="*/ 5653593 w 9683888"/>
              <a:gd name="connsiteY59" fmla="*/ 617873 h 743457"/>
              <a:gd name="connsiteX60" fmla="*/ 5658658 w 9683888"/>
              <a:gd name="connsiteY60" fmla="*/ 624279 h 743457"/>
              <a:gd name="connsiteX61" fmla="*/ 5675963 w 9683888"/>
              <a:gd name="connsiteY61" fmla="*/ 627762 h 743457"/>
              <a:gd name="connsiteX62" fmla="*/ 5709625 w 9683888"/>
              <a:gd name="connsiteY62" fmla="*/ 639593 h 743457"/>
              <a:gd name="connsiteX63" fmla="*/ 5716324 w 9683888"/>
              <a:gd name="connsiteY63" fmla="*/ 637148 h 743457"/>
              <a:gd name="connsiteX64" fmla="*/ 5767720 w 9683888"/>
              <a:gd name="connsiteY64" fmla="*/ 647737 h 743457"/>
              <a:gd name="connsiteX65" fmla="*/ 5768619 w 9683888"/>
              <a:gd name="connsiteY65" fmla="*/ 645671 h 743457"/>
              <a:gd name="connsiteX66" fmla="*/ 5858696 w 9683888"/>
              <a:gd name="connsiteY66" fmla="*/ 628099 h 743457"/>
              <a:gd name="connsiteX67" fmla="*/ 5935260 w 9683888"/>
              <a:gd name="connsiteY67" fmla="*/ 596904 h 743457"/>
              <a:gd name="connsiteX68" fmla="*/ 5946176 w 9683888"/>
              <a:gd name="connsiteY68" fmla="*/ 597874 h 743457"/>
              <a:gd name="connsiteX69" fmla="*/ 5946447 w 9683888"/>
              <a:gd name="connsiteY69" fmla="*/ 597396 h 743457"/>
              <a:gd name="connsiteX70" fmla="*/ 5958069 w 9683888"/>
              <a:gd name="connsiteY70" fmla="*/ 597432 h 743457"/>
              <a:gd name="connsiteX71" fmla="*/ 5966081 w 9683888"/>
              <a:gd name="connsiteY71" fmla="*/ 599643 h 743457"/>
              <a:gd name="connsiteX72" fmla="*/ 5987259 w 9683888"/>
              <a:gd name="connsiteY72" fmla="*/ 601523 h 743457"/>
              <a:gd name="connsiteX73" fmla="*/ 5994905 w 9683888"/>
              <a:gd name="connsiteY73" fmla="*/ 598873 h 743457"/>
              <a:gd name="connsiteX74" fmla="*/ 6054803 w 9683888"/>
              <a:gd name="connsiteY74" fmla="*/ 541202 h 743457"/>
              <a:gd name="connsiteX75" fmla="*/ 6188672 w 9683888"/>
              <a:gd name="connsiteY75" fmla="*/ 496389 h 743457"/>
              <a:gd name="connsiteX76" fmla="*/ 6323280 w 9683888"/>
              <a:gd name="connsiteY76" fmla="*/ 458013 h 743457"/>
              <a:gd name="connsiteX77" fmla="*/ 6457257 w 9683888"/>
              <a:gd name="connsiteY77" fmla="*/ 414621 h 743457"/>
              <a:gd name="connsiteX78" fmla="*/ 6530019 w 9683888"/>
              <a:gd name="connsiteY78" fmla="*/ 423168 h 743457"/>
              <a:gd name="connsiteX79" fmla="*/ 6626800 w 9683888"/>
              <a:gd name="connsiteY79" fmla="*/ 375078 h 743457"/>
              <a:gd name="connsiteX80" fmla="*/ 6689231 w 9683888"/>
              <a:gd name="connsiteY80" fmla="*/ 353501 h 743457"/>
              <a:gd name="connsiteX81" fmla="*/ 6726440 w 9683888"/>
              <a:gd name="connsiteY81" fmla="*/ 340276 h 743457"/>
              <a:gd name="connsiteX82" fmla="*/ 6835228 w 9683888"/>
              <a:gd name="connsiteY82" fmla="*/ 329393 h 743457"/>
              <a:gd name="connsiteX83" fmla="*/ 7039363 w 9683888"/>
              <a:gd name="connsiteY83" fmla="*/ 370823 h 743457"/>
              <a:gd name="connsiteX84" fmla="*/ 7095156 w 9683888"/>
              <a:gd name="connsiteY84" fmla="*/ 366075 h 743457"/>
              <a:gd name="connsiteX85" fmla="*/ 7187061 w 9683888"/>
              <a:gd name="connsiteY85" fmla="*/ 383876 h 743457"/>
              <a:gd name="connsiteX86" fmla="*/ 7295039 w 9683888"/>
              <a:gd name="connsiteY86" fmla="*/ 355046 h 743457"/>
              <a:gd name="connsiteX87" fmla="*/ 7373651 w 9683888"/>
              <a:gd name="connsiteY87" fmla="*/ 322299 h 743457"/>
              <a:gd name="connsiteX88" fmla="*/ 7418964 w 9683888"/>
              <a:gd name="connsiteY88" fmla="*/ 308685 h 743457"/>
              <a:gd name="connsiteX89" fmla="*/ 7450568 w 9683888"/>
              <a:gd name="connsiteY89" fmla="*/ 293511 h 743457"/>
              <a:gd name="connsiteX90" fmla="*/ 7538380 w 9683888"/>
              <a:gd name="connsiteY90" fmla="*/ 283235 h 743457"/>
              <a:gd name="connsiteX91" fmla="*/ 7786348 w 9683888"/>
              <a:gd name="connsiteY91" fmla="*/ 225377 h 743457"/>
              <a:gd name="connsiteX92" fmla="*/ 7849534 w 9683888"/>
              <a:gd name="connsiteY92" fmla="*/ 245434 h 743457"/>
              <a:gd name="connsiteX93" fmla="*/ 7981165 w 9683888"/>
              <a:gd name="connsiteY93" fmla="*/ 222252 h 743457"/>
              <a:gd name="connsiteX94" fmla="*/ 8171882 w 9683888"/>
              <a:gd name="connsiteY94" fmla="*/ 222497 h 743457"/>
              <a:gd name="connsiteX95" fmla="*/ 8242270 w 9683888"/>
              <a:gd name="connsiteY95" fmla="*/ 180535 h 743457"/>
              <a:gd name="connsiteX96" fmla="*/ 8490152 w 9683888"/>
              <a:gd name="connsiteY96" fmla="*/ 209193 h 743457"/>
              <a:gd name="connsiteX97" fmla="*/ 8622272 w 9683888"/>
              <a:gd name="connsiteY97" fmla="*/ 188859 h 743457"/>
              <a:gd name="connsiteX98" fmla="*/ 8738606 w 9683888"/>
              <a:gd name="connsiteY98" fmla="*/ 208945 h 743457"/>
              <a:gd name="connsiteX99" fmla="*/ 8831307 w 9683888"/>
              <a:gd name="connsiteY99" fmla="*/ 207738 h 743457"/>
              <a:gd name="connsiteX100" fmla="*/ 8891432 w 9683888"/>
              <a:gd name="connsiteY100" fmla="*/ 184510 h 743457"/>
              <a:gd name="connsiteX101" fmla="*/ 8946980 w 9683888"/>
              <a:gd name="connsiteY101" fmla="*/ 145578 h 743457"/>
              <a:gd name="connsiteX102" fmla="*/ 9107760 w 9683888"/>
              <a:gd name="connsiteY102" fmla="*/ 128052 h 743457"/>
              <a:gd name="connsiteX103" fmla="*/ 9195623 w 9683888"/>
              <a:gd name="connsiteY103" fmla="*/ 100212 h 743457"/>
              <a:gd name="connsiteX104" fmla="*/ 9256898 w 9683888"/>
              <a:gd name="connsiteY104" fmla="*/ 73900 h 743457"/>
              <a:gd name="connsiteX105" fmla="*/ 9351740 w 9683888"/>
              <a:gd name="connsiteY105" fmla="*/ 80439 h 743457"/>
              <a:gd name="connsiteX106" fmla="*/ 9539796 w 9683888"/>
              <a:gd name="connsiteY106" fmla="*/ 87069 h 743457"/>
              <a:gd name="connsiteX107" fmla="*/ 9619109 w 9683888"/>
              <a:gd name="connsiteY107" fmla="*/ 39994 h 74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683888" h="743457">
                <a:moveTo>
                  <a:pt x="9683888" y="0"/>
                </a:moveTo>
                <a:lnTo>
                  <a:pt x="0" y="0"/>
                </a:lnTo>
                <a:lnTo>
                  <a:pt x="0" y="365878"/>
                </a:lnTo>
                <a:lnTo>
                  <a:pt x="11844" y="367909"/>
                </a:lnTo>
                <a:cubicBezTo>
                  <a:pt x="50423" y="374387"/>
                  <a:pt x="87879" y="380746"/>
                  <a:pt x="106208" y="385974"/>
                </a:cubicBezTo>
                <a:cubicBezTo>
                  <a:pt x="119919" y="389979"/>
                  <a:pt x="149687" y="402128"/>
                  <a:pt x="183667" y="399162"/>
                </a:cubicBezTo>
                <a:cubicBezTo>
                  <a:pt x="228274" y="394575"/>
                  <a:pt x="256969" y="398315"/>
                  <a:pt x="292430" y="390408"/>
                </a:cubicBezTo>
                <a:cubicBezTo>
                  <a:pt x="325377" y="395694"/>
                  <a:pt x="374510" y="420053"/>
                  <a:pt x="386942" y="395582"/>
                </a:cubicBezTo>
                <a:cubicBezTo>
                  <a:pt x="400429" y="416427"/>
                  <a:pt x="451168" y="399411"/>
                  <a:pt x="485751" y="408404"/>
                </a:cubicBezTo>
                <a:cubicBezTo>
                  <a:pt x="520399" y="423586"/>
                  <a:pt x="570416" y="404235"/>
                  <a:pt x="604107" y="418647"/>
                </a:cubicBezTo>
                <a:cubicBezTo>
                  <a:pt x="633631" y="425521"/>
                  <a:pt x="672063" y="446364"/>
                  <a:pt x="694081" y="449524"/>
                </a:cubicBezTo>
                <a:cubicBezTo>
                  <a:pt x="700528" y="463278"/>
                  <a:pt x="713487" y="450700"/>
                  <a:pt x="762452" y="456090"/>
                </a:cubicBezTo>
                <a:cubicBezTo>
                  <a:pt x="811417" y="461479"/>
                  <a:pt x="935420" y="470466"/>
                  <a:pt x="987872" y="481862"/>
                </a:cubicBezTo>
                <a:cubicBezTo>
                  <a:pt x="1018493" y="475799"/>
                  <a:pt x="1019470" y="516810"/>
                  <a:pt x="1077163" y="524467"/>
                </a:cubicBezTo>
                <a:cubicBezTo>
                  <a:pt x="1124222" y="535807"/>
                  <a:pt x="1202940" y="574855"/>
                  <a:pt x="1258716" y="587975"/>
                </a:cubicBezTo>
                <a:cubicBezTo>
                  <a:pt x="1274181" y="586466"/>
                  <a:pt x="1286859" y="589632"/>
                  <a:pt x="1298056" y="595413"/>
                </a:cubicBezTo>
                <a:lnTo>
                  <a:pt x="1327017" y="617412"/>
                </a:lnTo>
                <a:lnTo>
                  <a:pt x="1347909" y="620209"/>
                </a:lnTo>
                <a:cubicBezTo>
                  <a:pt x="1377004" y="628445"/>
                  <a:pt x="1394712" y="616344"/>
                  <a:pt x="1421792" y="626139"/>
                </a:cubicBezTo>
                <a:cubicBezTo>
                  <a:pt x="1466260" y="647543"/>
                  <a:pt x="1506099" y="610975"/>
                  <a:pt x="1519789" y="645011"/>
                </a:cubicBezTo>
                <a:cubicBezTo>
                  <a:pt x="1556219" y="665699"/>
                  <a:pt x="1578776" y="668950"/>
                  <a:pt x="1620886" y="687715"/>
                </a:cubicBezTo>
                <a:cubicBezTo>
                  <a:pt x="1658228" y="693647"/>
                  <a:pt x="1636224" y="694371"/>
                  <a:pt x="1676745" y="690130"/>
                </a:cubicBezTo>
                <a:cubicBezTo>
                  <a:pt x="1713709" y="697532"/>
                  <a:pt x="1774627" y="701403"/>
                  <a:pt x="1832228" y="690860"/>
                </a:cubicBezTo>
                <a:cubicBezTo>
                  <a:pt x="1866586" y="689181"/>
                  <a:pt x="1949046" y="755765"/>
                  <a:pt x="1980464" y="704858"/>
                </a:cubicBezTo>
                <a:cubicBezTo>
                  <a:pt x="2001472" y="716610"/>
                  <a:pt x="2020758" y="710467"/>
                  <a:pt x="2051150" y="711187"/>
                </a:cubicBezTo>
                <a:cubicBezTo>
                  <a:pt x="2081543" y="711907"/>
                  <a:pt x="2117567" y="736153"/>
                  <a:pt x="2162824" y="709178"/>
                </a:cubicBezTo>
                <a:cubicBezTo>
                  <a:pt x="2219712" y="701824"/>
                  <a:pt x="2181421" y="742368"/>
                  <a:pt x="2259859" y="718188"/>
                </a:cubicBezTo>
                <a:cubicBezTo>
                  <a:pt x="2296623" y="733933"/>
                  <a:pt x="2337412" y="741012"/>
                  <a:pt x="2378290" y="738748"/>
                </a:cubicBezTo>
                <a:cubicBezTo>
                  <a:pt x="2380041" y="725410"/>
                  <a:pt x="2399659" y="741017"/>
                  <a:pt x="2407828" y="743457"/>
                </a:cubicBezTo>
                <a:cubicBezTo>
                  <a:pt x="2406113" y="735180"/>
                  <a:pt x="2421642" y="728742"/>
                  <a:pt x="2428936" y="734697"/>
                </a:cubicBezTo>
                <a:cubicBezTo>
                  <a:pt x="2468648" y="720822"/>
                  <a:pt x="2584275" y="677579"/>
                  <a:pt x="2646106" y="660204"/>
                </a:cubicBezTo>
                <a:cubicBezTo>
                  <a:pt x="2706894" y="652346"/>
                  <a:pt x="2738390" y="612318"/>
                  <a:pt x="2799920" y="630451"/>
                </a:cubicBezTo>
                <a:cubicBezTo>
                  <a:pt x="2856798" y="622940"/>
                  <a:pt x="2902940" y="602232"/>
                  <a:pt x="2953556" y="607173"/>
                </a:cubicBezTo>
                <a:cubicBezTo>
                  <a:pt x="2970626" y="593247"/>
                  <a:pt x="2988095" y="586399"/>
                  <a:pt x="3009839" y="601743"/>
                </a:cubicBezTo>
                <a:cubicBezTo>
                  <a:pt x="3046166" y="594868"/>
                  <a:pt x="3085682" y="586046"/>
                  <a:pt x="3115016" y="584982"/>
                </a:cubicBezTo>
                <a:cubicBezTo>
                  <a:pt x="3144992" y="587935"/>
                  <a:pt x="3158740" y="599045"/>
                  <a:pt x="3185844" y="595356"/>
                </a:cubicBezTo>
                <a:cubicBezTo>
                  <a:pt x="3209939" y="576197"/>
                  <a:pt x="3221731" y="614583"/>
                  <a:pt x="3246013" y="592418"/>
                </a:cubicBezTo>
                <a:cubicBezTo>
                  <a:pt x="3228976" y="565486"/>
                  <a:pt x="3320172" y="599686"/>
                  <a:pt x="3313565" y="574138"/>
                </a:cubicBezTo>
                <a:cubicBezTo>
                  <a:pt x="3341586" y="564515"/>
                  <a:pt x="3371901" y="555346"/>
                  <a:pt x="3414143" y="553730"/>
                </a:cubicBezTo>
                <a:cubicBezTo>
                  <a:pt x="3463229" y="557630"/>
                  <a:pt x="3476532" y="539673"/>
                  <a:pt x="3552895" y="548563"/>
                </a:cubicBezTo>
                <a:cubicBezTo>
                  <a:pt x="3620356" y="561042"/>
                  <a:pt x="3688830" y="574962"/>
                  <a:pt x="3753012" y="599520"/>
                </a:cubicBezTo>
                <a:cubicBezTo>
                  <a:pt x="3769580" y="615048"/>
                  <a:pt x="3777112" y="602961"/>
                  <a:pt x="3804392" y="604131"/>
                </a:cubicBezTo>
                <a:cubicBezTo>
                  <a:pt x="3831672" y="605301"/>
                  <a:pt x="3878076" y="605222"/>
                  <a:pt x="3916696" y="606540"/>
                </a:cubicBezTo>
                <a:cubicBezTo>
                  <a:pt x="3970533" y="603881"/>
                  <a:pt x="3981244" y="618066"/>
                  <a:pt x="4063849" y="604058"/>
                </a:cubicBezTo>
                <a:cubicBezTo>
                  <a:pt x="4074473" y="605185"/>
                  <a:pt x="4134611" y="589365"/>
                  <a:pt x="4172179" y="592355"/>
                </a:cubicBezTo>
                <a:cubicBezTo>
                  <a:pt x="4180554" y="576172"/>
                  <a:pt x="4255433" y="602075"/>
                  <a:pt x="4276294" y="587119"/>
                </a:cubicBezTo>
                <a:cubicBezTo>
                  <a:pt x="4326119" y="586973"/>
                  <a:pt x="4361692" y="573867"/>
                  <a:pt x="4411090" y="575600"/>
                </a:cubicBezTo>
                <a:cubicBezTo>
                  <a:pt x="4465125" y="575500"/>
                  <a:pt x="4518088" y="570805"/>
                  <a:pt x="4540465" y="567464"/>
                </a:cubicBezTo>
                <a:lnTo>
                  <a:pt x="4545352" y="555554"/>
                </a:lnTo>
                <a:lnTo>
                  <a:pt x="4564014" y="553660"/>
                </a:lnTo>
                <a:lnTo>
                  <a:pt x="4568602" y="550913"/>
                </a:lnTo>
                <a:cubicBezTo>
                  <a:pt x="4577353" y="545618"/>
                  <a:pt x="4586105" y="540734"/>
                  <a:pt x="4595289" y="537407"/>
                </a:cubicBezTo>
                <a:cubicBezTo>
                  <a:pt x="4623104" y="537511"/>
                  <a:pt x="4660764" y="533229"/>
                  <a:pt x="4739026" y="532483"/>
                </a:cubicBezTo>
                <a:cubicBezTo>
                  <a:pt x="4806238" y="527255"/>
                  <a:pt x="4944577" y="524439"/>
                  <a:pt x="5061335" y="545635"/>
                </a:cubicBezTo>
                <a:cubicBezTo>
                  <a:pt x="5167156" y="553533"/>
                  <a:pt x="5251789" y="586167"/>
                  <a:pt x="5338634" y="595754"/>
                </a:cubicBezTo>
                <a:cubicBezTo>
                  <a:pt x="5415763" y="589622"/>
                  <a:pt x="5434719" y="609365"/>
                  <a:pt x="5529430" y="606335"/>
                </a:cubicBezTo>
                <a:cubicBezTo>
                  <a:pt x="5534498" y="613561"/>
                  <a:pt x="5597157" y="603269"/>
                  <a:pt x="5604039" y="607676"/>
                </a:cubicBezTo>
                <a:lnTo>
                  <a:pt x="5625281" y="617253"/>
                </a:lnTo>
                <a:lnTo>
                  <a:pt x="5628138" y="615483"/>
                </a:lnTo>
                <a:cubicBezTo>
                  <a:pt x="5640641" y="612245"/>
                  <a:pt x="5648217" y="613966"/>
                  <a:pt x="5653593" y="617873"/>
                </a:cubicBezTo>
                <a:lnTo>
                  <a:pt x="5658658" y="624279"/>
                </a:lnTo>
                <a:lnTo>
                  <a:pt x="5675963" y="627762"/>
                </a:lnTo>
                <a:lnTo>
                  <a:pt x="5709625" y="639593"/>
                </a:lnTo>
                <a:lnTo>
                  <a:pt x="5716324" y="637148"/>
                </a:lnTo>
                <a:lnTo>
                  <a:pt x="5767720" y="647737"/>
                </a:lnTo>
                <a:lnTo>
                  <a:pt x="5768619" y="645671"/>
                </a:lnTo>
                <a:cubicBezTo>
                  <a:pt x="5776130" y="642927"/>
                  <a:pt x="5830922" y="636226"/>
                  <a:pt x="5858696" y="628099"/>
                </a:cubicBezTo>
                <a:lnTo>
                  <a:pt x="5935260" y="596904"/>
                </a:lnTo>
                <a:lnTo>
                  <a:pt x="5946176" y="597874"/>
                </a:lnTo>
                <a:lnTo>
                  <a:pt x="5946447" y="597396"/>
                </a:lnTo>
                <a:cubicBezTo>
                  <a:pt x="5948934" y="596546"/>
                  <a:pt x="5952567" y="596468"/>
                  <a:pt x="5958069" y="597432"/>
                </a:cubicBezTo>
                <a:lnTo>
                  <a:pt x="5966081" y="599643"/>
                </a:lnTo>
                <a:lnTo>
                  <a:pt x="5987259" y="601523"/>
                </a:lnTo>
                <a:lnTo>
                  <a:pt x="5994905" y="598873"/>
                </a:lnTo>
                <a:cubicBezTo>
                  <a:pt x="6020610" y="579716"/>
                  <a:pt x="6016968" y="560235"/>
                  <a:pt x="6054803" y="541202"/>
                </a:cubicBezTo>
                <a:cubicBezTo>
                  <a:pt x="6108247" y="527358"/>
                  <a:pt x="6130976" y="484538"/>
                  <a:pt x="6188672" y="496389"/>
                </a:cubicBezTo>
                <a:cubicBezTo>
                  <a:pt x="6238659" y="483279"/>
                  <a:pt x="6277194" y="458153"/>
                  <a:pt x="6323280" y="458013"/>
                </a:cubicBezTo>
                <a:cubicBezTo>
                  <a:pt x="6368044" y="444385"/>
                  <a:pt x="6422801" y="420428"/>
                  <a:pt x="6457257" y="414621"/>
                </a:cubicBezTo>
                <a:cubicBezTo>
                  <a:pt x="6483424" y="410645"/>
                  <a:pt x="6508964" y="423228"/>
                  <a:pt x="6530019" y="423168"/>
                </a:cubicBezTo>
                <a:cubicBezTo>
                  <a:pt x="6558276" y="416578"/>
                  <a:pt x="6600264" y="386690"/>
                  <a:pt x="6626800" y="375078"/>
                </a:cubicBezTo>
                <a:cubicBezTo>
                  <a:pt x="6664418" y="400828"/>
                  <a:pt x="6655535" y="354302"/>
                  <a:pt x="6689231" y="353501"/>
                </a:cubicBezTo>
                <a:cubicBezTo>
                  <a:pt x="6708837" y="361122"/>
                  <a:pt x="6719642" y="359485"/>
                  <a:pt x="6726440" y="340276"/>
                </a:cubicBezTo>
                <a:cubicBezTo>
                  <a:pt x="6818329" y="378763"/>
                  <a:pt x="6765502" y="328183"/>
                  <a:pt x="6835228" y="329393"/>
                </a:cubicBezTo>
                <a:cubicBezTo>
                  <a:pt x="6897464" y="335048"/>
                  <a:pt x="6962224" y="329085"/>
                  <a:pt x="7039363" y="370823"/>
                </a:cubicBezTo>
                <a:cubicBezTo>
                  <a:pt x="7056368" y="384567"/>
                  <a:pt x="7070539" y="363899"/>
                  <a:pt x="7095156" y="366075"/>
                </a:cubicBezTo>
                <a:cubicBezTo>
                  <a:pt x="7119772" y="368250"/>
                  <a:pt x="7153748" y="385714"/>
                  <a:pt x="7187061" y="383876"/>
                </a:cubicBezTo>
                <a:cubicBezTo>
                  <a:pt x="7242115" y="377604"/>
                  <a:pt x="7270954" y="334249"/>
                  <a:pt x="7295039" y="355046"/>
                </a:cubicBezTo>
                <a:cubicBezTo>
                  <a:pt x="7320104" y="344159"/>
                  <a:pt x="7343179" y="301443"/>
                  <a:pt x="7373651" y="322299"/>
                </a:cubicBezTo>
                <a:cubicBezTo>
                  <a:pt x="7367160" y="298575"/>
                  <a:pt x="7410095" y="329040"/>
                  <a:pt x="7418964" y="308685"/>
                </a:cubicBezTo>
                <a:cubicBezTo>
                  <a:pt x="7424243" y="291807"/>
                  <a:pt x="7438503" y="297117"/>
                  <a:pt x="7450568" y="293511"/>
                </a:cubicBezTo>
                <a:cubicBezTo>
                  <a:pt x="7461276" y="277652"/>
                  <a:pt x="7519437" y="275664"/>
                  <a:pt x="7538380" y="283235"/>
                </a:cubicBezTo>
                <a:cubicBezTo>
                  <a:pt x="7594343" y="271879"/>
                  <a:pt x="7734488" y="231676"/>
                  <a:pt x="7786348" y="225377"/>
                </a:cubicBezTo>
                <a:cubicBezTo>
                  <a:pt x="7797693" y="277094"/>
                  <a:pt x="7847327" y="236176"/>
                  <a:pt x="7849534" y="245434"/>
                </a:cubicBezTo>
                <a:cubicBezTo>
                  <a:pt x="7894253" y="231282"/>
                  <a:pt x="7937937" y="238796"/>
                  <a:pt x="7981165" y="222252"/>
                </a:cubicBezTo>
                <a:cubicBezTo>
                  <a:pt x="8066564" y="234459"/>
                  <a:pt x="8127007" y="235277"/>
                  <a:pt x="8171882" y="222497"/>
                </a:cubicBezTo>
                <a:cubicBezTo>
                  <a:pt x="8183092" y="205785"/>
                  <a:pt x="8217423" y="177145"/>
                  <a:pt x="8242270" y="180535"/>
                </a:cubicBezTo>
                <a:cubicBezTo>
                  <a:pt x="8294138" y="178846"/>
                  <a:pt x="8410926" y="208334"/>
                  <a:pt x="8490152" y="209193"/>
                </a:cubicBezTo>
                <a:cubicBezTo>
                  <a:pt x="8558493" y="195433"/>
                  <a:pt x="8564727" y="233466"/>
                  <a:pt x="8622272" y="188859"/>
                </a:cubicBezTo>
                <a:cubicBezTo>
                  <a:pt x="8659556" y="191317"/>
                  <a:pt x="8666988" y="178214"/>
                  <a:pt x="8738606" y="208945"/>
                </a:cubicBezTo>
                <a:cubicBezTo>
                  <a:pt x="8769507" y="208543"/>
                  <a:pt x="8800406" y="224019"/>
                  <a:pt x="8831307" y="207738"/>
                </a:cubicBezTo>
                <a:cubicBezTo>
                  <a:pt x="8836477" y="191612"/>
                  <a:pt x="8870109" y="182455"/>
                  <a:pt x="8891432" y="184510"/>
                </a:cubicBezTo>
                <a:cubicBezTo>
                  <a:pt x="8876795" y="135260"/>
                  <a:pt x="8938553" y="173381"/>
                  <a:pt x="8946980" y="145578"/>
                </a:cubicBezTo>
                <a:cubicBezTo>
                  <a:pt x="9010957" y="156064"/>
                  <a:pt x="9046552" y="157746"/>
                  <a:pt x="9107760" y="128052"/>
                </a:cubicBezTo>
                <a:cubicBezTo>
                  <a:pt x="9135191" y="151813"/>
                  <a:pt x="9184204" y="114911"/>
                  <a:pt x="9195623" y="100212"/>
                </a:cubicBezTo>
                <a:cubicBezTo>
                  <a:pt x="9222736" y="85917"/>
                  <a:pt x="9230892" y="98248"/>
                  <a:pt x="9256898" y="73900"/>
                </a:cubicBezTo>
                <a:cubicBezTo>
                  <a:pt x="9276443" y="63724"/>
                  <a:pt x="9334001" y="80454"/>
                  <a:pt x="9351740" y="80439"/>
                </a:cubicBezTo>
                <a:cubicBezTo>
                  <a:pt x="9398889" y="82633"/>
                  <a:pt x="9473718" y="102566"/>
                  <a:pt x="9539796" y="87069"/>
                </a:cubicBezTo>
                <a:cubicBezTo>
                  <a:pt x="9565852" y="70987"/>
                  <a:pt x="9591569" y="56211"/>
                  <a:pt x="9619109" y="39994"/>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Platshållare för innehåll 5">
            <a:extLst>
              <a:ext uri="{FF2B5EF4-FFF2-40B4-BE49-F238E27FC236}">
                <a16:creationId xmlns:a16="http://schemas.microsoft.com/office/drawing/2014/main" id="{FD01CB69-5A26-08DB-A16D-AB3B305E7704}"/>
              </a:ext>
            </a:extLst>
          </p:cNvPr>
          <p:cNvSpPr>
            <a:spLocks noGrp="1"/>
          </p:cNvSpPr>
          <p:nvPr>
            <p:ph idx="1"/>
          </p:nvPr>
        </p:nvSpPr>
        <p:spPr>
          <a:xfrm>
            <a:off x="335281" y="1117801"/>
            <a:ext cx="6908800" cy="4307185"/>
          </a:xfrm>
        </p:spPr>
        <p:txBody>
          <a:bodyPr>
            <a:normAutofit lnSpcReduction="10000"/>
          </a:bodyPr>
          <a:lstStyle/>
          <a:p>
            <a:r>
              <a:rPr lang="sv-SE" sz="2000" b="1" dirty="0"/>
              <a:t>Först beröm! </a:t>
            </a:r>
            <a:endParaRPr lang="sv-SE" sz="2000" dirty="0"/>
          </a:p>
          <a:p>
            <a:r>
              <a:rPr lang="sv-SE" sz="1600" dirty="0"/>
              <a:t>Ortopedens uppdrag är att gallra ut patienter där man med en operation kan göra skillnad till det bättre för patienten. Inte ta över smärtbehandling för patienter som inte kan opereras. Det är inte ortopeden bra på och det är inte deras uppdrag. </a:t>
            </a:r>
          </a:p>
          <a:p>
            <a:r>
              <a:rPr lang="sv-SE" sz="1600" dirty="0"/>
              <a:t>Viktigt tydlig frågeställning och att fynd på MR i remissen ska korreleras till patientens besvär.  Var patienten har ont? Utbredning av ev. domningar? Motoriska nedsättningar som exv. reflexbortfall? Varför bedöms det bero av MR-fynden utifrån dermatom och nervrötternas innervering?</a:t>
            </a:r>
          </a:p>
          <a:p>
            <a:r>
              <a:rPr lang="sv-SE" sz="1600" dirty="0"/>
              <a:t>20-30% av remisserna returneras då patienten inte har besvär och/eller inte MR-fynd som går att påverka positivt med kirurgi.  Svårt såklart att avgöra för primärvården  men i huvudsak är det </a:t>
            </a:r>
            <a:r>
              <a:rPr lang="sv-SE" sz="1600" b="1" dirty="0"/>
              <a:t>nervrot i kläm eller spinal stenos som man kan påverka med kirurgi.</a:t>
            </a:r>
          </a:p>
          <a:p>
            <a:r>
              <a:rPr lang="sv-SE" sz="1600" dirty="0"/>
              <a:t>Mkt viktigt att nämna övriga sjukdomar som kan påverka bedömningen, ex BMI, hjärt-sjukdom, diabetes odyl. Generell avrådan från op. om BMI överstiger 35. Hjälp med viktnedgång innan remiss skickas. Undantaget är om patienten har så svår smärta att man behöver bedöma patienten subakut. </a:t>
            </a:r>
          </a:p>
          <a:p>
            <a:pPr marL="0" indent="0">
              <a:buNone/>
            </a:pPr>
            <a:endParaRPr lang="sv-SE" sz="1100" dirty="0"/>
          </a:p>
          <a:p>
            <a:endParaRPr lang="sv-SE" sz="1100" dirty="0"/>
          </a:p>
        </p:txBody>
      </p:sp>
      <p:sp>
        <p:nvSpPr>
          <p:cNvPr id="30" name="Freeform: Shape 29">
            <a:extLst>
              <a:ext uri="{FF2B5EF4-FFF2-40B4-BE49-F238E27FC236}">
                <a16:creationId xmlns:a16="http://schemas.microsoft.com/office/drawing/2014/main" id="{F3BD3BB9-3CB5-4253-A27D-6B7904723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9827"/>
            <a:ext cx="10680562" cy="1078174"/>
          </a:xfrm>
          <a:custGeom>
            <a:avLst/>
            <a:gdLst>
              <a:gd name="connsiteX0" fmla="*/ 3617689 w 10680562"/>
              <a:gd name="connsiteY0" fmla="*/ 0 h 1605023"/>
              <a:gd name="connsiteX1" fmla="*/ 3635901 w 10680562"/>
              <a:gd name="connsiteY1" fmla="*/ 7738 h 1605023"/>
              <a:gd name="connsiteX2" fmla="*/ 3690891 w 10680562"/>
              <a:gd name="connsiteY2" fmla="*/ 7049 h 1605023"/>
              <a:gd name="connsiteX3" fmla="*/ 3832247 w 10680562"/>
              <a:gd name="connsiteY3" fmla="*/ 13937 h 1605023"/>
              <a:gd name="connsiteX4" fmla="*/ 3999111 w 10680562"/>
              <a:gd name="connsiteY4" fmla="*/ 44624 h 1605023"/>
              <a:gd name="connsiteX5" fmla="*/ 4034676 w 10680562"/>
              <a:gd name="connsiteY5" fmla="*/ 48775 h 1605023"/>
              <a:gd name="connsiteX6" fmla="*/ 4065394 w 10680562"/>
              <a:gd name="connsiteY6" fmla="*/ 42879 h 1605023"/>
              <a:gd name="connsiteX7" fmla="*/ 4072648 w 10680562"/>
              <a:gd name="connsiteY7" fmla="*/ 33262 h 1605023"/>
              <a:gd name="connsiteX8" fmla="*/ 4092232 w 10680562"/>
              <a:gd name="connsiteY8" fmla="*/ 34026 h 1605023"/>
              <a:gd name="connsiteX9" fmla="*/ 4097470 w 10680562"/>
              <a:gd name="connsiteY9" fmla="*/ 32252 h 1605023"/>
              <a:gd name="connsiteX10" fmla="*/ 4127488 w 10680562"/>
              <a:gd name="connsiteY10" fmla="*/ 24056 h 1605023"/>
              <a:gd name="connsiteX11" fmla="*/ 4190803 w 10680562"/>
              <a:gd name="connsiteY11" fmla="*/ 55685 h 1605023"/>
              <a:gd name="connsiteX12" fmla="*/ 4269333 w 10680562"/>
              <a:gd name="connsiteY12" fmla="*/ 54186 h 1605023"/>
              <a:gd name="connsiteX13" fmla="*/ 4481486 w 10680562"/>
              <a:gd name="connsiteY13" fmla="*/ 116915 h 1605023"/>
              <a:gd name="connsiteX14" fmla="*/ 4651418 w 10680562"/>
              <a:gd name="connsiteY14" fmla="*/ 150071 h 1605023"/>
              <a:gd name="connsiteX15" fmla="*/ 4863575 w 10680562"/>
              <a:gd name="connsiteY15" fmla="*/ 175458 h 1605023"/>
              <a:gd name="connsiteX16" fmla="*/ 5013635 w 10680562"/>
              <a:gd name="connsiteY16" fmla="*/ 213928 h 1605023"/>
              <a:gd name="connsiteX17" fmla="*/ 5203044 w 10680562"/>
              <a:gd name="connsiteY17" fmla="*/ 228946 h 1605023"/>
              <a:gd name="connsiteX18" fmla="*/ 5207070 w 10680562"/>
              <a:gd name="connsiteY18" fmla="*/ 235105 h 1605023"/>
              <a:gd name="connsiteX19" fmla="*/ 5224253 w 10680562"/>
              <a:gd name="connsiteY19" fmla="*/ 240320 h 1605023"/>
              <a:gd name="connsiteX20" fmla="*/ 5256736 w 10680562"/>
              <a:gd name="connsiteY20" fmla="*/ 254811 h 1605023"/>
              <a:gd name="connsiteX21" fmla="*/ 5264095 w 10680562"/>
              <a:gd name="connsiteY21" fmla="*/ 253567 h 1605023"/>
              <a:gd name="connsiteX22" fmla="*/ 5315084 w 10680562"/>
              <a:gd name="connsiteY22" fmla="*/ 269264 h 1605023"/>
              <a:gd name="connsiteX23" fmla="*/ 5316393 w 10680562"/>
              <a:gd name="connsiteY23" fmla="*/ 267603 h 1605023"/>
              <a:gd name="connsiteX24" fmla="*/ 5333427 w 10680562"/>
              <a:gd name="connsiteY24" fmla="*/ 263823 h 1605023"/>
              <a:gd name="connsiteX25" fmla="*/ 5364589 w 10680562"/>
              <a:gd name="connsiteY25" fmla="*/ 260882 h 1605023"/>
              <a:gd name="connsiteX26" fmla="*/ 5443973 w 10680562"/>
              <a:gd name="connsiteY26" fmla="*/ 230866 h 1605023"/>
              <a:gd name="connsiteX27" fmla="*/ 5497201 w 10680562"/>
              <a:gd name="connsiteY27" fmla="*/ 247023 h 1605023"/>
              <a:gd name="connsiteX28" fmla="*/ 5508269 w 10680562"/>
              <a:gd name="connsiteY28" fmla="*/ 249256 h 1605023"/>
              <a:gd name="connsiteX29" fmla="*/ 5508636 w 10680562"/>
              <a:gd name="connsiteY29" fmla="*/ 248880 h 1605023"/>
              <a:gd name="connsiteX30" fmla="*/ 5520606 w 10680562"/>
              <a:gd name="connsiteY30" fmla="*/ 250400 h 1605023"/>
              <a:gd name="connsiteX31" fmla="*/ 5528451 w 10680562"/>
              <a:gd name="connsiteY31" fmla="*/ 253330 h 1605023"/>
              <a:gd name="connsiteX32" fmla="*/ 5549923 w 10680562"/>
              <a:gd name="connsiteY32" fmla="*/ 257662 h 1605023"/>
              <a:gd name="connsiteX33" fmla="*/ 5558295 w 10680562"/>
              <a:gd name="connsiteY33" fmla="*/ 256364 h 1605023"/>
              <a:gd name="connsiteX34" fmla="*/ 5664799 w 10680562"/>
              <a:gd name="connsiteY34" fmla="*/ 278924 h 1605023"/>
              <a:gd name="connsiteX35" fmla="*/ 5796160 w 10680562"/>
              <a:gd name="connsiteY35" fmla="*/ 307979 h 1605023"/>
              <a:gd name="connsiteX36" fmla="*/ 5897647 w 10680562"/>
              <a:gd name="connsiteY36" fmla="*/ 339431 h 1605023"/>
              <a:gd name="connsiteX37" fmla="*/ 5978838 w 10680562"/>
              <a:gd name="connsiteY37" fmla="*/ 367970 h 1605023"/>
              <a:gd name="connsiteX38" fmla="*/ 6050367 w 10680562"/>
              <a:gd name="connsiteY38" fmla="*/ 386341 h 1605023"/>
              <a:gd name="connsiteX39" fmla="*/ 6140609 w 10680562"/>
              <a:gd name="connsiteY39" fmla="*/ 385135 h 1605023"/>
              <a:gd name="connsiteX40" fmla="*/ 6302950 w 10680562"/>
              <a:gd name="connsiteY40" fmla="*/ 448183 h 1605023"/>
              <a:gd name="connsiteX41" fmla="*/ 6308533 w 10680562"/>
              <a:gd name="connsiteY41" fmla="*/ 448551 h 1605023"/>
              <a:gd name="connsiteX42" fmla="*/ 6340278 w 10680562"/>
              <a:gd name="connsiteY42" fmla="*/ 468555 h 1605023"/>
              <a:gd name="connsiteX43" fmla="*/ 6341685 w 10680562"/>
              <a:gd name="connsiteY43" fmla="*/ 467587 h 1605023"/>
              <a:gd name="connsiteX44" fmla="*/ 6354862 w 10680562"/>
              <a:gd name="connsiteY44" fmla="*/ 467794 h 1605023"/>
              <a:gd name="connsiteX45" fmla="*/ 6377840 w 10680562"/>
              <a:gd name="connsiteY45" fmla="*/ 471024 h 1605023"/>
              <a:gd name="connsiteX46" fmla="*/ 6442804 w 10680562"/>
              <a:gd name="connsiteY46" fmla="*/ 463091 h 1605023"/>
              <a:gd name="connsiteX47" fmla="*/ 6476009 w 10680562"/>
              <a:gd name="connsiteY47" fmla="*/ 483807 h 1605023"/>
              <a:gd name="connsiteX48" fmla="*/ 6483237 w 10680562"/>
              <a:gd name="connsiteY48" fmla="*/ 487308 h 1605023"/>
              <a:gd name="connsiteX49" fmla="*/ 6483605 w 10680562"/>
              <a:gd name="connsiteY49" fmla="*/ 487102 h 1605023"/>
              <a:gd name="connsiteX50" fmla="*/ 6491673 w 10680562"/>
              <a:gd name="connsiteY50" fmla="*/ 490243 h 1605023"/>
              <a:gd name="connsiteX51" fmla="*/ 6496411 w 10680562"/>
              <a:gd name="connsiteY51" fmla="*/ 493689 h 1605023"/>
              <a:gd name="connsiteX52" fmla="*/ 6510429 w 10680562"/>
              <a:gd name="connsiteY52" fmla="*/ 500479 h 1605023"/>
              <a:gd name="connsiteX53" fmla="*/ 6516750 w 10680562"/>
              <a:gd name="connsiteY53" fmla="*/ 500983 h 1605023"/>
              <a:gd name="connsiteX54" fmla="*/ 6580199 w 10680562"/>
              <a:gd name="connsiteY54" fmla="*/ 483318 h 1605023"/>
              <a:gd name="connsiteX55" fmla="*/ 6690237 w 10680562"/>
              <a:gd name="connsiteY55" fmla="*/ 493051 h 1605023"/>
              <a:gd name="connsiteX56" fmla="*/ 6798356 w 10680562"/>
              <a:gd name="connsiteY56" fmla="*/ 506748 h 1605023"/>
              <a:gd name="connsiteX57" fmla="*/ 6837102 w 10680562"/>
              <a:gd name="connsiteY57" fmla="*/ 513677 h 1605023"/>
              <a:gd name="connsiteX58" fmla="*/ 6907934 w 10680562"/>
              <a:gd name="connsiteY58" fmla="*/ 517339 h 1605023"/>
              <a:gd name="connsiteX59" fmla="*/ 6941474 w 10680562"/>
              <a:gd name="connsiteY59" fmla="*/ 513632 h 1605023"/>
              <a:gd name="connsiteX60" fmla="*/ 6942754 w 10680562"/>
              <a:gd name="connsiteY60" fmla="*/ 514394 h 1605023"/>
              <a:gd name="connsiteX61" fmla="*/ 6946363 w 10680562"/>
              <a:gd name="connsiteY61" fmla="*/ 511066 h 1605023"/>
              <a:gd name="connsiteX62" fmla="*/ 6952592 w 10680562"/>
              <a:gd name="connsiteY62" fmla="*/ 510252 h 1605023"/>
              <a:gd name="connsiteX63" fmla="*/ 6968398 w 10680562"/>
              <a:gd name="connsiteY63" fmla="*/ 513946 h 1605023"/>
              <a:gd name="connsiteX64" fmla="*/ 6974142 w 10680562"/>
              <a:gd name="connsiteY64" fmla="*/ 516310 h 1605023"/>
              <a:gd name="connsiteX65" fmla="*/ 6982971 w 10680562"/>
              <a:gd name="connsiteY65" fmla="*/ 517694 h 1605023"/>
              <a:gd name="connsiteX66" fmla="*/ 6983252 w 10680562"/>
              <a:gd name="connsiteY66" fmla="*/ 517416 h 1605023"/>
              <a:gd name="connsiteX67" fmla="*/ 6991400 w 10680562"/>
              <a:gd name="connsiteY67" fmla="*/ 519321 h 1605023"/>
              <a:gd name="connsiteX68" fmla="*/ 7030460 w 10680562"/>
              <a:gd name="connsiteY68" fmla="*/ 532556 h 1605023"/>
              <a:gd name="connsiteX69" fmla="*/ 7089916 w 10680562"/>
              <a:gd name="connsiteY69" fmla="*/ 511503 h 1605023"/>
              <a:gd name="connsiteX70" fmla="*/ 7113059 w 10680562"/>
              <a:gd name="connsiteY70" fmla="*/ 509904 h 1605023"/>
              <a:gd name="connsiteX71" fmla="*/ 7125755 w 10680562"/>
              <a:gd name="connsiteY71" fmla="*/ 507393 h 1605023"/>
              <a:gd name="connsiteX72" fmla="*/ 7126765 w 10680562"/>
              <a:gd name="connsiteY72" fmla="*/ 506166 h 1605023"/>
              <a:gd name="connsiteX73" fmla="*/ 7164175 w 10680562"/>
              <a:gd name="connsiteY73" fmla="*/ 519011 h 1605023"/>
              <a:gd name="connsiteX74" fmla="*/ 7169654 w 10680562"/>
              <a:gd name="connsiteY74" fmla="*/ 518219 h 1605023"/>
              <a:gd name="connsiteX75" fmla="*/ 7193386 w 10680562"/>
              <a:gd name="connsiteY75" fmla="*/ 529788 h 1605023"/>
              <a:gd name="connsiteX76" fmla="*/ 7205997 w 10680562"/>
              <a:gd name="connsiteY76" fmla="*/ 534060 h 1605023"/>
              <a:gd name="connsiteX77" fmla="*/ 7208842 w 10680562"/>
              <a:gd name="connsiteY77" fmla="*/ 538783 h 1605023"/>
              <a:gd name="connsiteX78" fmla="*/ 7227817 w 10680562"/>
              <a:gd name="connsiteY78" fmla="*/ 543304 h 1605023"/>
              <a:gd name="connsiteX79" fmla="*/ 7230267 w 10680562"/>
              <a:gd name="connsiteY79" fmla="*/ 542497 h 1605023"/>
              <a:gd name="connsiteX80" fmla="*/ 7244913 w 10680562"/>
              <a:gd name="connsiteY80" fmla="*/ 551160 h 1605023"/>
              <a:gd name="connsiteX81" fmla="*/ 7255970 w 10680562"/>
              <a:gd name="connsiteY81" fmla="*/ 564383 h 1605023"/>
              <a:gd name="connsiteX82" fmla="*/ 7421156 w 10680562"/>
              <a:gd name="connsiteY82" fmla="*/ 584155 h 1605023"/>
              <a:gd name="connsiteX83" fmla="*/ 7553166 w 10680562"/>
              <a:gd name="connsiteY83" fmla="*/ 653085 h 1605023"/>
              <a:gd name="connsiteX84" fmla="*/ 7643092 w 10680562"/>
              <a:gd name="connsiteY84" fmla="*/ 662482 h 1605023"/>
              <a:gd name="connsiteX85" fmla="*/ 7896429 w 10680562"/>
              <a:gd name="connsiteY85" fmla="*/ 689054 h 1605023"/>
              <a:gd name="connsiteX86" fmla="*/ 7954620 w 10680562"/>
              <a:gd name="connsiteY86" fmla="*/ 689481 h 1605023"/>
              <a:gd name="connsiteX87" fmla="*/ 8000803 w 10680562"/>
              <a:gd name="connsiteY87" fmla="*/ 714583 h 1605023"/>
              <a:gd name="connsiteX88" fmla="*/ 8023216 w 10680562"/>
              <a:gd name="connsiteY88" fmla="*/ 709000 h 1605023"/>
              <a:gd name="connsiteX89" fmla="*/ 8027136 w 10680562"/>
              <a:gd name="connsiteY89" fmla="*/ 707765 h 1605023"/>
              <a:gd name="connsiteX90" fmla="*/ 8041622 w 10680562"/>
              <a:gd name="connsiteY90" fmla="*/ 708731 h 1605023"/>
              <a:gd name="connsiteX91" fmla="*/ 8047209 w 10680562"/>
              <a:gd name="connsiteY91" fmla="*/ 701624 h 1605023"/>
              <a:gd name="connsiteX92" fmla="*/ 8070088 w 10680562"/>
              <a:gd name="connsiteY92" fmla="*/ 697789 h 1605023"/>
              <a:gd name="connsiteX93" fmla="*/ 8096332 w 10680562"/>
              <a:gd name="connsiteY93" fmla="*/ 701624 h 1605023"/>
              <a:gd name="connsiteX94" fmla="*/ 8219225 w 10680562"/>
              <a:gd name="connsiteY94" fmla="*/ 728069 h 1605023"/>
              <a:gd name="connsiteX95" fmla="*/ 8293793 w 10680562"/>
              <a:gd name="connsiteY95" fmla="*/ 739200 h 1605023"/>
              <a:gd name="connsiteX96" fmla="*/ 8323753 w 10680562"/>
              <a:gd name="connsiteY96" fmla="*/ 736063 h 1605023"/>
              <a:gd name="connsiteX97" fmla="*/ 8364496 w 10680562"/>
              <a:gd name="connsiteY97" fmla="*/ 736635 h 1605023"/>
              <a:gd name="connsiteX98" fmla="*/ 8437662 w 10680562"/>
              <a:gd name="connsiteY98" fmla="*/ 731942 h 1605023"/>
              <a:gd name="connsiteX99" fmla="*/ 8533764 w 10680562"/>
              <a:gd name="connsiteY99" fmla="*/ 735554 h 1605023"/>
              <a:gd name="connsiteX100" fmla="*/ 8596769 w 10680562"/>
              <a:gd name="connsiteY100" fmla="*/ 769632 h 1605023"/>
              <a:gd name="connsiteX101" fmla="*/ 8604035 w 10680562"/>
              <a:gd name="connsiteY101" fmla="*/ 764982 h 1605023"/>
              <a:gd name="connsiteX102" fmla="*/ 8650929 w 10680562"/>
              <a:gd name="connsiteY102" fmla="*/ 773164 h 1605023"/>
              <a:gd name="connsiteX103" fmla="*/ 8806497 w 10680562"/>
              <a:gd name="connsiteY103" fmla="*/ 839707 h 1605023"/>
              <a:gd name="connsiteX104" fmla="*/ 8898377 w 10680562"/>
              <a:gd name="connsiteY104" fmla="*/ 854651 h 1605023"/>
              <a:gd name="connsiteX105" fmla="*/ 8932389 w 10680562"/>
              <a:gd name="connsiteY105" fmla="*/ 853846 h 1605023"/>
              <a:gd name="connsiteX106" fmla="*/ 8989288 w 10680562"/>
              <a:gd name="connsiteY106" fmla="*/ 852877 h 1605023"/>
              <a:gd name="connsiteX107" fmla="*/ 9035275 w 10680562"/>
              <a:gd name="connsiteY107" fmla="*/ 837110 h 1605023"/>
              <a:gd name="connsiteX108" fmla="*/ 9138626 w 10680562"/>
              <a:gd name="connsiteY108" fmla="*/ 862106 h 1605023"/>
              <a:gd name="connsiteX109" fmla="*/ 9216298 w 10680562"/>
              <a:gd name="connsiteY109" fmla="*/ 858754 h 1605023"/>
              <a:gd name="connsiteX110" fmla="*/ 9259941 w 10680562"/>
              <a:gd name="connsiteY110" fmla="*/ 861843 h 1605023"/>
              <a:gd name="connsiteX111" fmla="*/ 9380407 w 10680562"/>
              <a:gd name="connsiteY111" fmla="*/ 864825 h 1605023"/>
              <a:gd name="connsiteX112" fmla="*/ 9490772 w 10680562"/>
              <a:gd name="connsiteY112" fmla="*/ 901190 h 1605023"/>
              <a:gd name="connsiteX113" fmla="*/ 9584982 w 10680562"/>
              <a:gd name="connsiteY113" fmla="*/ 935980 h 1605023"/>
              <a:gd name="connsiteX114" fmla="*/ 9759797 w 10680562"/>
              <a:gd name="connsiteY114" fmla="*/ 1010923 h 1605023"/>
              <a:gd name="connsiteX115" fmla="*/ 9834455 w 10680562"/>
              <a:gd name="connsiteY115" fmla="*/ 1082908 h 1605023"/>
              <a:gd name="connsiteX116" fmla="*/ 9939504 w 10680562"/>
              <a:gd name="connsiteY116" fmla="*/ 1110614 h 1605023"/>
              <a:gd name="connsiteX117" fmla="*/ 10077001 w 10680562"/>
              <a:gd name="connsiteY117" fmla="*/ 1160906 h 1605023"/>
              <a:gd name="connsiteX118" fmla="*/ 10178431 w 10680562"/>
              <a:gd name="connsiteY118" fmla="*/ 1244920 h 1605023"/>
              <a:gd name="connsiteX119" fmla="*/ 10248658 w 10680562"/>
              <a:gd name="connsiteY119" fmla="*/ 1309335 h 1605023"/>
              <a:gd name="connsiteX120" fmla="*/ 10414709 w 10680562"/>
              <a:gd name="connsiteY120" fmla="*/ 1388645 h 1605023"/>
              <a:gd name="connsiteX121" fmla="*/ 10592469 w 10680562"/>
              <a:gd name="connsiteY121" fmla="*/ 1543828 h 1605023"/>
              <a:gd name="connsiteX122" fmla="*/ 10674941 w 10680562"/>
              <a:gd name="connsiteY122" fmla="*/ 1597388 h 1605023"/>
              <a:gd name="connsiteX123" fmla="*/ 10680562 w 10680562"/>
              <a:gd name="connsiteY123" fmla="*/ 1605023 h 1605023"/>
              <a:gd name="connsiteX124" fmla="*/ 0 w 10680562"/>
              <a:gd name="connsiteY124" fmla="*/ 1605023 h 1605023"/>
              <a:gd name="connsiteX125" fmla="*/ 0 w 10680562"/>
              <a:gd name="connsiteY125" fmla="*/ 415048 h 1605023"/>
              <a:gd name="connsiteX126" fmla="*/ 9656 w 10680562"/>
              <a:gd name="connsiteY126" fmla="*/ 416044 h 1605023"/>
              <a:gd name="connsiteX127" fmla="*/ 179196 w 10680562"/>
              <a:gd name="connsiteY127" fmla="*/ 423071 h 1605023"/>
              <a:gd name="connsiteX128" fmla="*/ 250912 w 10680562"/>
              <a:gd name="connsiteY128" fmla="*/ 408617 h 1605023"/>
              <a:gd name="connsiteX129" fmla="*/ 291375 w 10680562"/>
              <a:gd name="connsiteY129" fmla="*/ 403710 h 1605023"/>
              <a:gd name="connsiteX130" fmla="*/ 320542 w 10680562"/>
              <a:gd name="connsiteY130" fmla="*/ 396592 h 1605023"/>
              <a:gd name="connsiteX131" fmla="*/ 522426 w 10680562"/>
              <a:gd name="connsiteY131" fmla="*/ 407158 h 1605023"/>
              <a:gd name="connsiteX132" fmla="*/ 549068 w 10680562"/>
              <a:gd name="connsiteY132" fmla="*/ 407418 h 1605023"/>
              <a:gd name="connsiteX133" fmla="*/ 571100 w 10680562"/>
              <a:gd name="connsiteY133" fmla="*/ 400562 h 1605023"/>
              <a:gd name="connsiteX134" fmla="*/ 575457 w 10680562"/>
              <a:gd name="connsiteY134" fmla="*/ 392801 h 1605023"/>
              <a:gd name="connsiteX135" fmla="*/ 589968 w 10680562"/>
              <a:gd name="connsiteY135" fmla="*/ 391807 h 1605023"/>
              <a:gd name="connsiteX136" fmla="*/ 593649 w 10680562"/>
              <a:gd name="connsiteY136" fmla="*/ 390062 h 1605023"/>
              <a:gd name="connsiteX137" fmla="*/ 614928 w 10680562"/>
              <a:gd name="connsiteY137" fmla="*/ 381544 h 1605023"/>
              <a:gd name="connsiteX138" fmla="*/ 722580 w 10680562"/>
              <a:gd name="connsiteY138" fmla="*/ 392722 h 1605023"/>
              <a:gd name="connsiteX139" fmla="*/ 946884 w 10680562"/>
              <a:gd name="connsiteY139" fmla="*/ 411854 h 1605023"/>
              <a:gd name="connsiteX140" fmla="*/ 1210905 w 10680562"/>
              <a:gd name="connsiteY140" fmla="*/ 432414 h 1605023"/>
              <a:gd name="connsiteX141" fmla="*/ 1377854 w 10680562"/>
              <a:gd name="connsiteY141" fmla="*/ 429745 h 1605023"/>
              <a:gd name="connsiteX142" fmla="*/ 1391004 w 10680562"/>
              <a:gd name="connsiteY142" fmla="*/ 441307 h 1605023"/>
              <a:gd name="connsiteX143" fmla="*/ 1406953 w 10680562"/>
              <a:gd name="connsiteY143" fmla="*/ 447889 h 1605023"/>
              <a:gd name="connsiteX144" fmla="*/ 1409246 w 10680562"/>
              <a:gd name="connsiteY144" fmla="*/ 446765 h 1605023"/>
              <a:gd name="connsiteX145" fmla="*/ 1428800 w 10680562"/>
              <a:gd name="connsiteY145" fmla="*/ 448677 h 1605023"/>
              <a:gd name="connsiteX146" fmla="*/ 1432402 w 10680562"/>
              <a:gd name="connsiteY146" fmla="*/ 452956 h 1605023"/>
              <a:gd name="connsiteX147" fmla="*/ 1606578 w 10680562"/>
              <a:gd name="connsiteY147" fmla="*/ 430870 h 1605023"/>
              <a:gd name="connsiteX148" fmla="*/ 1647476 w 10680562"/>
              <a:gd name="connsiteY148" fmla="*/ 438687 h 1605023"/>
              <a:gd name="connsiteX149" fmla="*/ 1655866 w 10680562"/>
              <a:gd name="connsiteY149" fmla="*/ 439472 h 1605023"/>
              <a:gd name="connsiteX150" fmla="*/ 1656096 w 10680562"/>
              <a:gd name="connsiteY150" fmla="*/ 439162 h 1605023"/>
              <a:gd name="connsiteX151" fmla="*/ 1670708 w 10680562"/>
              <a:gd name="connsiteY151" fmla="*/ 412530 h 1605023"/>
              <a:gd name="connsiteX152" fmla="*/ 1737953 w 10680562"/>
              <a:gd name="connsiteY152" fmla="*/ 399496 h 1605023"/>
              <a:gd name="connsiteX153" fmla="*/ 1848192 w 10680562"/>
              <a:gd name="connsiteY153" fmla="*/ 376032 h 1605023"/>
              <a:gd name="connsiteX154" fmla="*/ 1954077 w 10680562"/>
              <a:gd name="connsiteY154" fmla="*/ 352621 h 1605023"/>
              <a:gd name="connsiteX155" fmla="*/ 1993047 w 10680562"/>
              <a:gd name="connsiteY155" fmla="*/ 346068 h 1605023"/>
              <a:gd name="connsiteX156" fmla="*/ 2059719 w 10680562"/>
              <a:gd name="connsiteY156" fmla="*/ 325903 h 1605023"/>
              <a:gd name="connsiteX157" fmla="*/ 2088528 w 10680562"/>
              <a:gd name="connsiteY157" fmla="*/ 311409 h 1605023"/>
              <a:gd name="connsiteX158" fmla="*/ 2090087 w 10680562"/>
              <a:gd name="connsiteY158" fmla="*/ 311676 h 1605023"/>
              <a:gd name="connsiteX159" fmla="*/ 2091700 w 10680562"/>
              <a:gd name="connsiteY159" fmla="*/ 307455 h 1605023"/>
              <a:gd name="connsiteX160" fmla="*/ 2096989 w 10680562"/>
              <a:gd name="connsiteY160" fmla="*/ 304649 h 1605023"/>
              <a:gd name="connsiteX161" fmla="*/ 2113325 w 10680562"/>
              <a:gd name="connsiteY161" fmla="*/ 302764 h 1605023"/>
              <a:gd name="connsiteX162" fmla="*/ 2119780 w 10680562"/>
              <a:gd name="connsiteY162" fmla="*/ 303007 h 1605023"/>
              <a:gd name="connsiteX163" fmla="*/ 2128562 w 10680562"/>
              <a:gd name="connsiteY163" fmla="*/ 301336 h 1605023"/>
              <a:gd name="connsiteX164" fmla="*/ 2128679 w 10680562"/>
              <a:gd name="connsiteY164" fmla="*/ 300991 h 1605023"/>
              <a:gd name="connsiteX165" fmla="*/ 2179558 w 10680562"/>
              <a:gd name="connsiteY165" fmla="*/ 299095 h 1605023"/>
              <a:gd name="connsiteX166" fmla="*/ 2223277 w 10680562"/>
              <a:gd name="connsiteY166" fmla="*/ 260239 h 1605023"/>
              <a:gd name="connsiteX167" fmla="*/ 2243644 w 10680562"/>
              <a:gd name="connsiteY167" fmla="*/ 251110 h 1605023"/>
              <a:gd name="connsiteX168" fmla="*/ 2253986 w 10680562"/>
              <a:gd name="connsiteY168" fmla="*/ 244616 h 1605023"/>
              <a:gd name="connsiteX169" fmla="*/ 2254285 w 10680562"/>
              <a:gd name="connsiteY169" fmla="*/ 243167 h 1605023"/>
              <a:gd name="connsiteX170" fmla="*/ 2295037 w 10680562"/>
              <a:gd name="connsiteY170" fmla="*/ 242433 h 1605023"/>
              <a:gd name="connsiteX171" fmla="*/ 2299648 w 10680562"/>
              <a:gd name="connsiteY171" fmla="*/ 239896 h 1605023"/>
              <a:gd name="connsiteX172" fmla="*/ 2327237 w 10680562"/>
              <a:gd name="connsiteY172" fmla="*/ 242539 h 1605023"/>
              <a:gd name="connsiteX173" fmla="*/ 2340943 w 10680562"/>
              <a:gd name="connsiteY173" fmla="*/ 242239 h 1605023"/>
              <a:gd name="connsiteX174" fmla="*/ 2345943 w 10680562"/>
              <a:gd name="connsiteY174" fmla="*/ 245589 h 1605023"/>
              <a:gd name="connsiteX175" fmla="*/ 2365602 w 10680562"/>
              <a:gd name="connsiteY175" fmla="*/ 243403 h 1605023"/>
              <a:gd name="connsiteX176" fmla="*/ 2367433 w 10680562"/>
              <a:gd name="connsiteY176" fmla="*/ 241858 h 1605023"/>
              <a:gd name="connsiteX177" fmla="*/ 2385231 w 10680562"/>
              <a:gd name="connsiteY177" fmla="*/ 244873 h 1605023"/>
              <a:gd name="connsiteX178" fmla="*/ 2402059 w 10680562"/>
              <a:gd name="connsiteY178" fmla="*/ 253223 h 1605023"/>
              <a:gd name="connsiteX179" fmla="*/ 2719020 w 10680562"/>
              <a:gd name="connsiteY179" fmla="*/ 235271 h 1605023"/>
              <a:gd name="connsiteX180" fmla="*/ 2877308 w 10680562"/>
              <a:gd name="connsiteY180" fmla="*/ 208630 h 1605023"/>
              <a:gd name="connsiteX181" fmla="*/ 3051375 w 10680562"/>
              <a:gd name="connsiteY181" fmla="*/ 154110 h 1605023"/>
              <a:gd name="connsiteX182" fmla="*/ 3104837 w 10680562"/>
              <a:gd name="connsiteY182" fmla="*/ 135199 h 1605023"/>
              <a:gd name="connsiteX183" fmla="*/ 3159836 w 10680562"/>
              <a:gd name="connsiteY183" fmla="*/ 142694 h 1605023"/>
              <a:gd name="connsiteX184" fmla="*/ 3177510 w 10680562"/>
              <a:gd name="connsiteY184" fmla="*/ 130186 h 1605023"/>
              <a:gd name="connsiteX185" fmla="*/ 3180470 w 10680562"/>
              <a:gd name="connsiteY185" fmla="*/ 127764 h 1605023"/>
              <a:gd name="connsiteX186" fmla="*/ 3194216 w 10680562"/>
              <a:gd name="connsiteY186" fmla="*/ 123837 h 1605023"/>
              <a:gd name="connsiteX187" fmla="*/ 3214710 w 10680562"/>
              <a:gd name="connsiteY187" fmla="*/ 104451 h 1605023"/>
              <a:gd name="connsiteX188" fmla="*/ 3240671 w 10680562"/>
              <a:gd name="connsiteY188" fmla="*/ 99232 h 1605023"/>
              <a:gd name="connsiteX189" fmla="*/ 3366544 w 10680562"/>
              <a:gd name="connsiteY189" fmla="*/ 82506 h 1605023"/>
              <a:gd name="connsiteX190" fmla="*/ 3440424 w 10680562"/>
              <a:gd name="connsiteY190" fmla="*/ 67891 h 1605023"/>
              <a:gd name="connsiteX191" fmla="*/ 3466248 w 10680562"/>
              <a:gd name="connsiteY191" fmla="*/ 55103 h 1605023"/>
              <a:gd name="connsiteX192" fmla="*/ 3503820 w 10680562"/>
              <a:gd name="connsiteY192" fmla="*/ 42110 h 1605023"/>
              <a:gd name="connsiteX193" fmla="*/ 3568389 w 10680562"/>
              <a:gd name="connsiteY193" fmla="*/ 13576 h 1605023"/>
              <a:gd name="connsiteX194" fmla="*/ 3604089 w 10680562"/>
              <a:gd name="connsiteY194" fmla="*/ 6980 h 160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680562" h="1605023">
                <a:moveTo>
                  <a:pt x="3617689" y="0"/>
                </a:moveTo>
                <a:lnTo>
                  <a:pt x="3635901" y="7738"/>
                </a:lnTo>
                <a:cubicBezTo>
                  <a:pt x="3636815" y="-13593"/>
                  <a:pt x="3674070" y="21953"/>
                  <a:pt x="3690891" y="7049"/>
                </a:cubicBezTo>
                <a:cubicBezTo>
                  <a:pt x="3723615" y="8082"/>
                  <a:pt x="3780877" y="7675"/>
                  <a:pt x="3832247" y="13937"/>
                </a:cubicBezTo>
                <a:cubicBezTo>
                  <a:pt x="3878761" y="52737"/>
                  <a:pt x="3960967" y="15082"/>
                  <a:pt x="3999111" y="44624"/>
                </a:cubicBezTo>
                <a:cubicBezTo>
                  <a:pt x="4011661" y="48427"/>
                  <a:pt x="4023440" y="49464"/>
                  <a:pt x="4034676" y="48775"/>
                </a:cubicBezTo>
                <a:lnTo>
                  <a:pt x="4065394" y="42879"/>
                </a:lnTo>
                <a:lnTo>
                  <a:pt x="4072648" y="33262"/>
                </a:lnTo>
                <a:lnTo>
                  <a:pt x="4092232" y="34026"/>
                </a:lnTo>
                <a:lnTo>
                  <a:pt x="4097470" y="32252"/>
                </a:lnTo>
                <a:cubicBezTo>
                  <a:pt x="4107476" y="28819"/>
                  <a:pt x="4117405" y="25741"/>
                  <a:pt x="4127488" y="24056"/>
                </a:cubicBezTo>
                <a:cubicBezTo>
                  <a:pt x="4122379" y="69900"/>
                  <a:pt x="4212421" y="17287"/>
                  <a:pt x="4190803" y="55685"/>
                </a:cubicBezTo>
                <a:cubicBezTo>
                  <a:pt x="4245322" y="54405"/>
                  <a:pt x="4210442" y="91290"/>
                  <a:pt x="4269333" y="54186"/>
                </a:cubicBezTo>
                <a:cubicBezTo>
                  <a:pt x="4360007" y="84494"/>
                  <a:pt x="4405441" y="66275"/>
                  <a:pt x="4481486" y="116915"/>
                </a:cubicBezTo>
                <a:cubicBezTo>
                  <a:pt x="4469366" y="96298"/>
                  <a:pt x="4624978" y="141388"/>
                  <a:pt x="4651418" y="150071"/>
                </a:cubicBezTo>
                <a:lnTo>
                  <a:pt x="4863575" y="175458"/>
                </a:lnTo>
                <a:cubicBezTo>
                  <a:pt x="4867452" y="182323"/>
                  <a:pt x="5007365" y="209256"/>
                  <a:pt x="5013635" y="213928"/>
                </a:cubicBezTo>
                <a:lnTo>
                  <a:pt x="5203044" y="228946"/>
                </a:lnTo>
                <a:lnTo>
                  <a:pt x="5207070" y="235105"/>
                </a:lnTo>
                <a:lnTo>
                  <a:pt x="5224253" y="240320"/>
                </a:lnTo>
                <a:lnTo>
                  <a:pt x="5256736" y="254811"/>
                </a:lnTo>
                <a:lnTo>
                  <a:pt x="5264095" y="253567"/>
                </a:lnTo>
                <a:lnTo>
                  <a:pt x="5315084" y="269264"/>
                </a:lnTo>
                <a:lnTo>
                  <a:pt x="5316393" y="267603"/>
                </a:lnTo>
                <a:cubicBezTo>
                  <a:pt x="5320500" y="264235"/>
                  <a:pt x="5325719" y="262424"/>
                  <a:pt x="5333427" y="263823"/>
                </a:cubicBezTo>
                <a:cubicBezTo>
                  <a:pt x="5330520" y="234164"/>
                  <a:pt x="5341605" y="254143"/>
                  <a:pt x="5364589" y="260882"/>
                </a:cubicBezTo>
                <a:cubicBezTo>
                  <a:pt x="5365199" y="216323"/>
                  <a:pt x="5425089" y="252089"/>
                  <a:pt x="5443973" y="230866"/>
                </a:cubicBezTo>
                <a:cubicBezTo>
                  <a:pt x="5460840" y="236821"/>
                  <a:pt x="5478689" y="242307"/>
                  <a:pt x="5497201" y="247023"/>
                </a:cubicBezTo>
                <a:lnTo>
                  <a:pt x="5508269" y="249256"/>
                </a:lnTo>
                <a:lnTo>
                  <a:pt x="5508636" y="248880"/>
                </a:lnTo>
                <a:cubicBezTo>
                  <a:pt x="5511356" y="248469"/>
                  <a:pt x="5515116" y="248867"/>
                  <a:pt x="5520606" y="250400"/>
                </a:cubicBezTo>
                <a:lnTo>
                  <a:pt x="5528451" y="253330"/>
                </a:lnTo>
                <a:lnTo>
                  <a:pt x="5549923" y="257662"/>
                </a:lnTo>
                <a:lnTo>
                  <a:pt x="5558295" y="256364"/>
                </a:lnTo>
                <a:lnTo>
                  <a:pt x="5664799" y="278924"/>
                </a:lnTo>
                <a:lnTo>
                  <a:pt x="5796160" y="307979"/>
                </a:lnTo>
                <a:lnTo>
                  <a:pt x="5897647" y="339431"/>
                </a:lnTo>
                <a:cubicBezTo>
                  <a:pt x="5894921" y="322560"/>
                  <a:pt x="5962532" y="357207"/>
                  <a:pt x="5978838" y="367970"/>
                </a:cubicBezTo>
                <a:cubicBezTo>
                  <a:pt x="6035145" y="375765"/>
                  <a:pt x="6006578" y="380813"/>
                  <a:pt x="6050367" y="386341"/>
                </a:cubicBezTo>
                <a:cubicBezTo>
                  <a:pt x="6051161" y="391932"/>
                  <a:pt x="6137489" y="380709"/>
                  <a:pt x="6140609" y="385135"/>
                </a:cubicBezTo>
                <a:cubicBezTo>
                  <a:pt x="6205928" y="424013"/>
                  <a:pt x="6248816" y="452185"/>
                  <a:pt x="6302950" y="448183"/>
                </a:cubicBezTo>
                <a:lnTo>
                  <a:pt x="6308533" y="448551"/>
                </a:lnTo>
                <a:lnTo>
                  <a:pt x="6340278" y="468555"/>
                </a:lnTo>
                <a:lnTo>
                  <a:pt x="6341685" y="467587"/>
                </a:lnTo>
                <a:cubicBezTo>
                  <a:pt x="6345560" y="465876"/>
                  <a:pt x="6349786" y="465470"/>
                  <a:pt x="6354862" y="467794"/>
                </a:cubicBezTo>
                <a:cubicBezTo>
                  <a:pt x="6361260" y="446013"/>
                  <a:pt x="6363438" y="462250"/>
                  <a:pt x="6377840" y="471024"/>
                </a:cubicBezTo>
                <a:cubicBezTo>
                  <a:pt x="6390990" y="439154"/>
                  <a:pt x="6423334" y="475084"/>
                  <a:pt x="6442804" y="463091"/>
                </a:cubicBezTo>
                <a:cubicBezTo>
                  <a:pt x="6453090" y="470255"/>
                  <a:pt x="6464204" y="477252"/>
                  <a:pt x="6476009" y="483807"/>
                </a:cubicBezTo>
                <a:lnTo>
                  <a:pt x="6483237" y="487308"/>
                </a:lnTo>
                <a:lnTo>
                  <a:pt x="6483605" y="487102"/>
                </a:lnTo>
                <a:cubicBezTo>
                  <a:pt x="6485654" y="487272"/>
                  <a:pt x="6488212" y="488201"/>
                  <a:pt x="6491673" y="490243"/>
                </a:cubicBezTo>
                <a:lnTo>
                  <a:pt x="6496411" y="493689"/>
                </a:lnTo>
                <a:lnTo>
                  <a:pt x="6510429" y="500479"/>
                </a:lnTo>
                <a:lnTo>
                  <a:pt x="6516750" y="500983"/>
                </a:lnTo>
                <a:cubicBezTo>
                  <a:pt x="6541864" y="496675"/>
                  <a:pt x="6554866" y="452619"/>
                  <a:pt x="6580199" y="483318"/>
                </a:cubicBezTo>
                <a:cubicBezTo>
                  <a:pt x="6622601" y="489571"/>
                  <a:pt x="6654587" y="470617"/>
                  <a:pt x="6690237" y="493051"/>
                </a:cubicBezTo>
                <a:cubicBezTo>
                  <a:pt x="6729957" y="498806"/>
                  <a:pt x="6766252" y="494451"/>
                  <a:pt x="6798356" y="506748"/>
                </a:cubicBezTo>
                <a:cubicBezTo>
                  <a:pt x="6813529" y="501270"/>
                  <a:pt x="6826992" y="500232"/>
                  <a:pt x="6837102" y="513677"/>
                </a:cubicBezTo>
                <a:cubicBezTo>
                  <a:pt x="6874837" y="515764"/>
                  <a:pt x="6887115" y="500833"/>
                  <a:pt x="6907934" y="517339"/>
                </a:cubicBezTo>
                <a:cubicBezTo>
                  <a:pt x="6934086" y="494196"/>
                  <a:pt x="6933260" y="504492"/>
                  <a:pt x="6941474" y="513632"/>
                </a:cubicBezTo>
                <a:lnTo>
                  <a:pt x="6942754" y="514394"/>
                </a:lnTo>
                <a:lnTo>
                  <a:pt x="6946363" y="511066"/>
                </a:lnTo>
                <a:lnTo>
                  <a:pt x="6952592" y="510252"/>
                </a:lnTo>
                <a:lnTo>
                  <a:pt x="6968398" y="513946"/>
                </a:lnTo>
                <a:lnTo>
                  <a:pt x="6974142" y="516310"/>
                </a:lnTo>
                <a:cubicBezTo>
                  <a:pt x="6978173" y="517574"/>
                  <a:pt x="6980948" y="517948"/>
                  <a:pt x="6982971" y="517694"/>
                </a:cubicBezTo>
                <a:lnTo>
                  <a:pt x="6983252" y="517416"/>
                </a:lnTo>
                <a:lnTo>
                  <a:pt x="6991400" y="519321"/>
                </a:lnTo>
                <a:cubicBezTo>
                  <a:pt x="7005004" y="523242"/>
                  <a:pt x="7018100" y="527732"/>
                  <a:pt x="7030460" y="532556"/>
                </a:cubicBezTo>
                <a:cubicBezTo>
                  <a:pt x="7044917" y="516932"/>
                  <a:pt x="7088472" y="545083"/>
                  <a:pt x="7089916" y="511503"/>
                </a:cubicBezTo>
                <a:cubicBezTo>
                  <a:pt x="7106785" y="517039"/>
                  <a:pt x="7114554" y="532321"/>
                  <a:pt x="7113059" y="509904"/>
                </a:cubicBezTo>
                <a:cubicBezTo>
                  <a:pt x="7118735" y="511110"/>
                  <a:pt x="7122641" y="509850"/>
                  <a:pt x="7125755" y="507393"/>
                </a:cubicBezTo>
                <a:lnTo>
                  <a:pt x="7126765" y="506166"/>
                </a:lnTo>
                <a:lnTo>
                  <a:pt x="7164175" y="519011"/>
                </a:lnTo>
                <a:lnTo>
                  <a:pt x="7169654" y="518219"/>
                </a:lnTo>
                <a:lnTo>
                  <a:pt x="7193386" y="529788"/>
                </a:lnTo>
                <a:lnTo>
                  <a:pt x="7205997" y="534060"/>
                </a:lnTo>
                <a:lnTo>
                  <a:pt x="7208842" y="538783"/>
                </a:lnTo>
                <a:cubicBezTo>
                  <a:pt x="7212314" y="541931"/>
                  <a:pt x="7217803" y="543928"/>
                  <a:pt x="7227817" y="543304"/>
                </a:cubicBezTo>
                <a:lnTo>
                  <a:pt x="7230267" y="542497"/>
                </a:lnTo>
                <a:lnTo>
                  <a:pt x="7244913" y="551160"/>
                </a:lnTo>
                <a:cubicBezTo>
                  <a:pt x="7249453" y="554807"/>
                  <a:pt x="7253253" y="559130"/>
                  <a:pt x="7255970" y="564383"/>
                </a:cubicBezTo>
                <a:cubicBezTo>
                  <a:pt x="7315146" y="548103"/>
                  <a:pt x="7361553" y="579076"/>
                  <a:pt x="7421156" y="584155"/>
                </a:cubicBezTo>
                <a:cubicBezTo>
                  <a:pt x="7465612" y="613750"/>
                  <a:pt x="7546249" y="613142"/>
                  <a:pt x="7553166" y="653085"/>
                </a:cubicBezTo>
                <a:cubicBezTo>
                  <a:pt x="7562552" y="609214"/>
                  <a:pt x="7673998" y="724531"/>
                  <a:pt x="7643092" y="662482"/>
                </a:cubicBezTo>
                <a:lnTo>
                  <a:pt x="7896429" y="689054"/>
                </a:lnTo>
                <a:cubicBezTo>
                  <a:pt x="7940867" y="662251"/>
                  <a:pt x="7914217" y="689365"/>
                  <a:pt x="7954620" y="689481"/>
                </a:cubicBezTo>
                <a:cubicBezTo>
                  <a:pt x="7937756" y="718000"/>
                  <a:pt x="8005608" y="680123"/>
                  <a:pt x="8000803" y="714583"/>
                </a:cubicBezTo>
                <a:cubicBezTo>
                  <a:pt x="8008309" y="713512"/>
                  <a:pt x="8015731" y="711389"/>
                  <a:pt x="8023216" y="709000"/>
                </a:cubicBezTo>
                <a:lnTo>
                  <a:pt x="8027136" y="707765"/>
                </a:lnTo>
                <a:lnTo>
                  <a:pt x="8041622" y="708731"/>
                </a:lnTo>
                <a:lnTo>
                  <a:pt x="8047209" y="701624"/>
                </a:lnTo>
                <a:lnTo>
                  <a:pt x="8070088" y="697789"/>
                </a:lnTo>
                <a:cubicBezTo>
                  <a:pt x="8078424" y="697492"/>
                  <a:pt x="8087123" y="698508"/>
                  <a:pt x="8096332" y="701624"/>
                </a:cubicBezTo>
                <a:cubicBezTo>
                  <a:pt x="8123926" y="724651"/>
                  <a:pt x="8185640" y="697894"/>
                  <a:pt x="8219225" y="728069"/>
                </a:cubicBezTo>
                <a:cubicBezTo>
                  <a:pt x="8232644" y="736562"/>
                  <a:pt x="8280723" y="746936"/>
                  <a:pt x="8293793" y="739200"/>
                </a:cubicBezTo>
                <a:cubicBezTo>
                  <a:pt x="8304636" y="739365"/>
                  <a:pt x="8314843" y="745516"/>
                  <a:pt x="8323753" y="736063"/>
                </a:cubicBezTo>
                <a:cubicBezTo>
                  <a:pt x="8336542" y="725164"/>
                  <a:pt x="8363344" y="752699"/>
                  <a:pt x="8364496" y="736635"/>
                </a:cubicBezTo>
                <a:cubicBezTo>
                  <a:pt x="8383724" y="755702"/>
                  <a:pt x="8414211" y="733717"/>
                  <a:pt x="8437662" y="731942"/>
                </a:cubicBezTo>
                <a:cubicBezTo>
                  <a:pt x="8451685" y="749699"/>
                  <a:pt x="8487061" y="728469"/>
                  <a:pt x="8533764" y="735554"/>
                </a:cubicBezTo>
                <a:cubicBezTo>
                  <a:pt x="8548878" y="755832"/>
                  <a:pt x="8565301" y="740114"/>
                  <a:pt x="8596769" y="769632"/>
                </a:cubicBezTo>
                <a:cubicBezTo>
                  <a:pt x="8598880" y="767829"/>
                  <a:pt x="8601326" y="766261"/>
                  <a:pt x="8604035" y="764982"/>
                </a:cubicBezTo>
                <a:cubicBezTo>
                  <a:pt x="8619777" y="757551"/>
                  <a:pt x="8640772" y="761213"/>
                  <a:pt x="8650929" y="773164"/>
                </a:cubicBezTo>
                <a:cubicBezTo>
                  <a:pt x="8702615" y="814545"/>
                  <a:pt x="8757170" y="823762"/>
                  <a:pt x="8806497" y="839707"/>
                </a:cubicBezTo>
                <a:cubicBezTo>
                  <a:pt x="8863157" y="854381"/>
                  <a:pt x="8833749" y="812347"/>
                  <a:pt x="8898377" y="854651"/>
                </a:cubicBezTo>
                <a:cubicBezTo>
                  <a:pt x="8909161" y="844048"/>
                  <a:pt x="8918437" y="845186"/>
                  <a:pt x="8932389" y="853846"/>
                </a:cubicBezTo>
                <a:cubicBezTo>
                  <a:pt x="8960146" y="860074"/>
                  <a:pt x="8965550" y="829338"/>
                  <a:pt x="8989288" y="852877"/>
                </a:cubicBezTo>
                <a:cubicBezTo>
                  <a:pt x="8988278" y="835633"/>
                  <a:pt x="9043995" y="856467"/>
                  <a:pt x="9035275" y="837110"/>
                </a:cubicBezTo>
                <a:cubicBezTo>
                  <a:pt x="9060165" y="838647"/>
                  <a:pt x="9108456" y="858499"/>
                  <a:pt x="9138626" y="862106"/>
                </a:cubicBezTo>
                <a:cubicBezTo>
                  <a:pt x="9165080" y="876547"/>
                  <a:pt x="9174888" y="860404"/>
                  <a:pt x="9216298" y="858754"/>
                </a:cubicBezTo>
                <a:cubicBezTo>
                  <a:pt x="9230418" y="871192"/>
                  <a:pt x="9244774" y="868822"/>
                  <a:pt x="9259941" y="861843"/>
                </a:cubicBezTo>
                <a:cubicBezTo>
                  <a:pt x="9297647" y="870955"/>
                  <a:pt x="9335980" y="863006"/>
                  <a:pt x="9380407" y="864825"/>
                </a:cubicBezTo>
                <a:cubicBezTo>
                  <a:pt x="9424338" y="883720"/>
                  <a:pt x="9443322" y="899138"/>
                  <a:pt x="9490772" y="901190"/>
                </a:cubicBezTo>
                <a:cubicBezTo>
                  <a:pt x="9530410" y="933396"/>
                  <a:pt x="9546422" y="928548"/>
                  <a:pt x="9584982" y="935980"/>
                </a:cubicBezTo>
                <a:cubicBezTo>
                  <a:pt x="9629819" y="954269"/>
                  <a:pt x="9718219" y="986435"/>
                  <a:pt x="9759797" y="1010923"/>
                </a:cubicBezTo>
                <a:cubicBezTo>
                  <a:pt x="9801376" y="1035410"/>
                  <a:pt x="9804503" y="1066293"/>
                  <a:pt x="9834455" y="1082908"/>
                </a:cubicBezTo>
                <a:cubicBezTo>
                  <a:pt x="9864406" y="1099522"/>
                  <a:pt x="9891608" y="1087791"/>
                  <a:pt x="9939504" y="1110614"/>
                </a:cubicBezTo>
                <a:cubicBezTo>
                  <a:pt x="9978150" y="1098522"/>
                  <a:pt x="10034187" y="1166580"/>
                  <a:pt x="10077001" y="1160906"/>
                </a:cubicBezTo>
                <a:cubicBezTo>
                  <a:pt x="10084861" y="1190721"/>
                  <a:pt x="10164307" y="1234884"/>
                  <a:pt x="10178431" y="1244920"/>
                </a:cubicBezTo>
                <a:cubicBezTo>
                  <a:pt x="10210316" y="1215779"/>
                  <a:pt x="10222273" y="1306394"/>
                  <a:pt x="10248658" y="1309335"/>
                </a:cubicBezTo>
                <a:lnTo>
                  <a:pt x="10414709" y="1388645"/>
                </a:lnTo>
                <a:cubicBezTo>
                  <a:pt x="10473963" y="1440373"/>
                  <a:pt x="10538857" y="1454568"/>
                  <a:pt x="10592469" y="1543828"/>
                </a:cubicBezTo>
                <a:cubicBezTo>
                  <a:pt x="10651538" y="1531501"/>
                  <a:pt x="10660082" y="1567462"/>
                  <a:pt x="10674941" y="1597388"/>
                </a:cubicBezTo>
                <a:lnTo>
                  <a:pt x="10680562" y="1605023"/>
                </a:lnTo>
                <a:lnTo>
                  <a:pt x="0" y="1605023"/>
                </a:lnTo>
                <a:lnTo>
                  <a:pt x="0" y="415048"/>
                </a:lnTo>
                <a:lnTo>
                  <a:pt x="9656" y="416044"/>
                </a:lnTo>
                <a:cubicBezTo>
                  <a:pt x="66794" y="420549"/>
                  <a:pt x="142962" y="423374"/>
                  <a:pt x="179196" y="423071"/>
                </a:cubicBezTo>
                <a:cubicBezTo>
                  <a:pt x="202136" y="418172"/>
                  <a:pt x="228694" y="392385"/>
                  <a:pt x="250912" y="408617"/>
                </a:cubicBezTo>
                <a:cubicBezTo>
                  <a:pt x="249389" y="392611"/>
                  <a:pt x="280512" y="416185"/>
                  <a:pt x="291375" y="403710"/>
                </a:cubicBezTo>
                <a:cubicBezTo>
                  <a:pt x="298635" y="393187"/>
                  <a:pt x="309770" y="397885"/>
                  <a:pt x="320542" y="396592"/>
                </a:cubicBezTo>
                <a:cubicBezTo>
                  <a:pt x="359051" y="397166"/>
                  <a:pt x="484339" y="405354"/>
                  <a:pt x="522426" y="407158"/>
                </a:cubicBezTo>
                <a:cubicBezTo>
                  <a:pt x="532069" y="408997"/>
                  <a:pt x="540856" y="408831"/>
                  <a:pt x="549068" y="407418"/>
                </a:cubicBezTo>
                <a:lnTo>
                  <a:pt x="571100" y="400562"/>
                </a:lnTo>
                <a:lnTo>
                  <a:pt x="575457" y="392801"/>
                </a:lnTo>
                <a:lnTo>
                  <a:pt x="589968" y="391807"/>
                </a:lnTo>
                <a:lnTo>
                  <a:pt x="593649" y="390062"/>
                </a:lnTo>
                <a:cubicBezTo>
                  <a:pt x="600667" y="386700"/>
                  <a:pt x="607669" y="383607"/>
                  <a:pt x="614928" y="381544"/>
                </a:cubicBezTo>
                <a:cubicBezTo>
                  <a:pt x="636416" y="381988"/>
                  <a:pt x="667253" y="387671"/>
                  <a:pt x="722580" y="392722"/>
                </a:cubicBezTo>
                <a:cubicBezTo>
                  <a:pt x="792539" y="408114"/>
                  <a:pt x="885615" y="380106"/>
                  <a:pt x="946884" y="411854"/>
                </a:cubicBezTo>
                <a:cubicBezTo>
                  <a:pt x="1028270" y="418469"/>
                  <a:pt x="1139077" y="429433"/>
                  <a:pt x="1210905" y="432414"/>
                </a:cubicBezTo>
                <a:cubicBezTo>
                  <a:pt x="1270803" y="429423"/>
                  <a:pt x="1321921" y="453757"/>
                  <a:pt x="1377854" y="429745"/>
                </a:cubicBezTo>
                <a:cubicBezTo>
                  <a:pt x="1381419" y="434564"/>
                  <a:pt x="1385901" y="438319"/>
                  <a:pt x="1391004" y="441307"/>
                </a:cubicBezTo>
                <a:lnTo>
                  <a:pt x="1406953" y="447889"/>
                </a:lnTo>
                <a:lnTo>
                  <a:pt x="1409246" y="446765"/>
                </a:lnTo>
                <a:cubicBezTo>
                  <a:pt x="1419066" y="444804"/>
                  <a:pt x="1424836" y="446037"/>
                  <a:pt x="1428800" y="448677"/>
                </a:cubicBezTo>
                <a:lnTo>
                  <a:pt x="1432402" y="452956"/>
                </a:lnTo>
                <a:lnTo>
                  <a:pt x="1606578" y="430870"/>
                </a:lnTo>
                <a:cubicBezTo>
                  <a:pt x="1619625" y="433971"/>
                  <a:pt x="1633347" y="436643"/>
                  <a:pt x="1647476" y="438687"/>
                </a:cubicBezTo>
                <a:lnTo>
                  <a:pt x="1655866" y="439472"/>
                </a:lnTo>
                <a:lnTo>
                  <a:pt x="1656096" y="439162"/>
                </a:lnTo>
                <a:cubicBezTo>
                  <a:pt x="1658061" y="438636"/>
                  <a:pt x="1666503" y="411823"/>
                  <a:pt x="1670708" y="412530"/>
                </a:cubicBezTo>
                <a:lnTo>
                  <a:pt x="1737953" y="399496"/>
                </a:lnTo>
                <a:lnTo>
                  <a:pt x="1848192" y="376032"/>
                </a:lnTo>
                <a:cubicBezTo>
                  <a:pt x="1887458" y="368088"/>
                  <a:pt x="1918458" y="352092"/>
                  <a:pt x="1954077" y="352621"/>
                </a:cubicBezTo>
                <a:cubicBezTo>
                  <a:pt x="1965180" y="342609"/>
                  <a:pt x="1976973" y="337201"/>
                  <a:pt x="1993047" y="346068"/>
                </a:cubicBezTo>
                <a:cubicBezTo>
                  <a:pt x="2028636" y="335449"/>
                  <a:pt x="2032293" y="317806"/>
                  <a:pt x="2059719" y="325903"/>
                </a:cubicBezTo>
                <a:cubicBezTo>
                  <a:pt x="2071905" y="296194"/>
                  <a:pt x="2076373" y="305826"/>
                  <a:pt x="2088528" y="311409"/>
                </a:cubicBezTo>
                <a:lnTo>
                  <a:pt x="2090087" y="311676"/>
                </a:lnTo>
                <a:lnTo>
                  <a:pt x="2091700" y="307455"/>
                </a:lnTo>
                <a:lnTo>
                  <a:pt x="2096989" y="304649"/>
                </a:lnTo>
                <a:lnTo>
                  <a:pt x="2113325" y="302764"/>
                </a:lnTo>
                <a:lnTo>
                  <a:pt x="2119780" y="303007"/>
                </a:lnTo>
                <a:cubicBezTo>
                  <a:pt x="2124111" y="302819"/>
                  <a:pt x="2126840" y="302239"/>
                  <a:pt x="2128562" y="301336"/>
                </a:cubicBezTo>
                <a:cubicBezTo>
                  <a:pt x="2128600" y="301221"/>
                  <a:pt x="2128640" y="301107"/>
                  <a:pt x="2128679" y="300991"/>
                </a:cubicBezTo>
                <a:lnTo>
                  <a:pt x="2179558" y="299095"/>
                </a:lnTo>
                <a:cubicBezTo>
                  <a:pt x="2184857" y="280099"/>
                  <a:pt x="2238998" y="291238"/>
                  <a:pt x="2223277" y="260239"/>
                </a:cubicBezTo>
                <a:cubicBezTo>
                  <a:pt x="2241523" y="259676"/>
                  <a:pt x="2256386" y="270988"/>
                  <a:pt x="2243644" y="251110"/>
                </a:cubicBezTo>
                <a:cubicBezTo>
                  <a:pt x="2249448" y="250324"/>
                  <a:pt x="2252382" y="247882"/>
                  <a:pt x="2253986" y="244616"/>
                </a:cubicBezTo>
                <a:lnTo>
                  <a:pt x="2254285" y="243167"/>
                </a:lnTo>
                <a:lnTo>
                  <a:pt x="2295037" y="242433"/>
                </a:lnTo>
                <a:lnTo>
                  <a:pt x="2299648" y="239896"/>
                </a:lnTo>
                <a:lnTo>
                  <a:pt x="2327237" y="242539"/>
                </a:lnTo>
                <a:lnTo>
                  <a:pt x="2340943" y="242239"/>
                </a:lnTo>
                <a:lnTo>
                  <a:pt x="2345943" y="245589"/>
                </a:lnTo>
                <a:cubicBezTo>
                  <a:pt x="2350718" y="247299"/>
                  <a:pt x="2356754" y="247292"/>
                  <a:pt x="2365602" y="243403"/>
                </a:cubicBezTo>
                <a:lnTo>
                  <a:pt x="2367433" y="241858"/>
                </a:lnTo>
                <a:lnTo>
                  <a:pt x="2385231" y="244873"/>
                </a:lnTo>
                <a:cubicBezTo>
                  <a:pt x="2391237" y="246682"/>
                  <a:pt x="2396907" y="249351"/>
                  <a:pt x="2402059" y="253223"/>
                </a:cubicBezTo>
                <a:cubicBezTo>
                  <a:pt x="2457690" y="251623"/>
                  <a:pt x="2639813" y="242704"/>
                  <a:pt x="2719020" y="235271"/>
                </a:cubicBezTo>
                <a:cubicBezTo>
                  <a:pt x="2762954" y="229515"/>
                  <a:pt x="2821915" y="222156"/>
                  <a:pt x="2877308" y="208630"/>
                </a:cubicBezTo>
                <a:cubicBezTo>
                  <a:pt x="2947949" y="226393"/>
                  <a:pt x="2978035" y="153757"/>
                  <a:pt x="3051375" y="154110"/>
                </a:cubicBezTo>
                <a:cubicBezTo>
                  <a:pt x="3078434" y="115011"/>
                  <a:pt x="3067807" y="148493"/>
                  <a:pt x="3104837" y="135199"/>
                </a:cubicBezTo>
                <a:cubicBezTo>
                  <a:pt x="3103880" y="166713"/>
                  <a:pt x="3146743" y="109780"/>
                  <a:pt x="3159836" y="142694"/>
                </a:cubicBezTo>
                <a:cubicBezTo>
                  <a:pt x="3166160" y="139232"/>
                  <a:pt x="3171875" y="134841"/>
                  <a:pt x="3177510" y="130186"/>
                </a:cubicBezTo>
                <a:lnTo>
                  <a:pt x="3180470" y="127764"/>
                </a:lnTo>
                <a:lnTo>
                  <a:pt x="3194216" y="123837"/>
                </a:lnTo>
                <a:lnTo>
                  <a:pt x="3214710" y="104451"/>
                </a:lnTo>
                <a:cubicBezTo>
                  <a:pt x="3222186" y="101416"/>
                  <a:pt x="3230663" y="99454"/>
                  <a:pt x="3240671" y="99232"/>
                </a:cubicBezTo>
                <a:cubicBezTo>
                  <a:pt x="3277606" y="111009"/>
                  <a:pt x="3320498" y="66221"/>
                  <a:pt x="3366544" y="82506"/>
                </a:cubicBezTo>
                <a:cubicBezTo>
                  <a:pt x="3383134" y="85775"/>
                  <a:pt x="3432393" y="79256"/>
                  <a:pt x="3440424" y="67891"/>
                </a:cubicBezTo>
                <a:cubicBezTo>
                  <a:pt x="3450432" y="64444"/>
                  <a:pt x="3462892" y="66649"/>
                  <a:pt x="3466248" y="55103"/>
                </a:cubicBezTo>
                <a:cubicBezTo>
                  <a:pt x="3472418" y="40954"/>
                  <a:pt x="3510917" y="57092"/>
                  <a:pt x="3503820" y="42110"/>
                </a:cubicBezTo>
                <a:lnTo>
                  <a:pt x="3568389" y="13576"/>
                </a:lnTo>
                <a:cubicBezTo>
                  <a:pt x="3579310" y="19318"/>
                  <a:pt x="3590168" y="14433"/>
                  <a:pt x="3604089" y="698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ildobjekt 8">
            <a:extLst>
              <a:ext uri="{FF2B5EF4-FFF2-40B4-BE49-F238E27FC236}">
                <a16:creationId xmlns:a16="http://schemas.microsoft.com/office/drawing/2014/main" id="{44DB4009-1EC5-38FB-557A-CD12B404D45B}"/>
              </a:ext>
            </a:extLst>
          </p:cNvPr>
          <p:cNvPicPr>
            <a:picLocks noChangeAspect="1"/>
          </p:cNvPicPr>
          <p:nvPr/>
        </p:nvPicPr>
        <p:blipFill>
          <a:blip r:embed="rId3"/>
          <a:stretch>
            <a:fillRect/>
          </a:stretch>
        </p:blipFill>
        <p:spPr>
          <a:xfrm>
            <a:off x="7148921" y="307149"/>
            <a:ext cx="4838090" cy="2818187"/>
          </a:xfrm>
          <a:prstGeom prst="rect">
            <a:avLst/>
          </a:prstGeom>
        </p:spPr>
      </p:pic>
      <p:sp>
        <p:nvSpPr>
          <p:cNvPr id="10" name="textruta 9">
            <a:extLst>
              <a:ext uri="{FF2B5EF4-FFF2-40B4-BE49-F238E27FC236}">
                <a16:creationId xmlns:a16="http://schemas.microsoft.com/office/drawing/2014/main" id="{D4D52B6B-E459-5960-3554-AE79FFD9E740}"/>
              </a:ext>
            </a:extLst>
          </p:cNvPr>
          <p:cNvSpPr txBox="1"/>
          <p:nvPr/>
        </p:nvSpPr>
        <p:spPr>
          <a:xfrm>
            <a:off x="7904480" y="3480177"/>
            <a:ext cx="3952240" cy="1323439"/>
          </a:xfrm>
          <a:prstGeom prst="rect">
            <a:avLst/>
          </a:prstGeom>
          <a:noFill/>
        </p:spPr>
        <p:txBody>
          <a:bodyPr wrap="square" rtlCol="0">
            <a:spAutoFit/>
          </a:bodyPr>
          <a:lstStyle/>
          <a:p>
            <a:r>
              <a:rPr lang="sv-SE" sz="2000" b="1" dirty="0"/>
              <a:t>Sammanfattningsvis tydligare beskrivning var patienten har ont samt vad MR visar som man bedömer kan orsaka  besvären.</a:t>
            </a:r>
          </a:p>
        </p:txBody>
      </p:sp>
    </p:spTree>
    <p:extLst>
      <p:ext uri="{BB962C8B-B14F-4D97-AF65-F5344CB8AC3E}">
        <p14:creationId xmlns:p14="http://schemas.microsoft.com/office/powerpoint/2010/main" val="2107118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6978A20-5842-493B-7EA6-DC0C3F7468CC}"/>
              </a:ext>
            </a:extLst>
          </p:cNvPr>
          <p:cNvSpPr>
            <a:spLocks noGrp="1"/>
          </p:cNvSpPr>
          <p:nvPr>
            <p:ph type="title"/>
          </p:nvPr>
        </p:nvSpPr>
        <p:spPr>
          <a:xfrm>
            <a:off x="838200" y="365126"/>
            <a:ext cx="10515600" cy="993536"/>
          </a:xfrm>
        </p:spPr>
        <p:txBody>
          <a:bodyPr/>
          <a:lstStyle/>
          <a:p>
            <a:r>
              <a:rPr lang="sv-SE" dirty="0">
                <a:latin typeface="+mn-lt"/>
                <a:ea typeface="MingLiU_MSCS" panose="020B0604030504040204" pitchFamily="18" charset="-120"/>
              </a:rPr>
              <a:t>Back to basics…</a:t>
            </a:r>
          </a:p>
        </p:txBody>
      </p:sp>
      <p:pic>
        <p:nvPicPr>
          <p:cNvPr id="5" name="Platshållare för innehåll 4">
            <a:extLst>
              <a:ext uri="{FF2B5EF4-FFF2-40B4-BE49-F238E27FC236}">
                <a16:creationId xmlns:a16="http://schemas.microsoft.com/office/drawing/2014/main" id="{54EC67AF-5C52-AC3F-D7CD-0C69C98B2A0D}"/>
              </a:ext>
            </a:extLst>
          </p:cNvPr>
          <p:cNvPicPr>
            <a:picLocks noGrp="1" noChangeAspect="1"/>
          </p:cNvPicPr>
          <p:nvPr>
            <p:ph idx="1"/>
          </p:nvPr>
        </p:nvPicPr>
        <p:blipFill>
          <a:blip r:embed="rId3"/>
          <a:stretch>
            <a:fillRect/>
          </a:stretch>
        </p:blipFill>
        <p:spPr>
          <a:xfrm>
            <a:off x="599440" y="1481320"/>
            <a:ext cx="10078720" cy="4018019"/>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1771246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12D6D3-60F7-197A-8947-7CACB75A235E}"/>
              </a:ext>
            </a:extLst>
          </p:cNvPr>
          <p:cNvSpPr>
            <a:spLocks noGrp="1"/>
          </p:cNvSpPr>
          <p:nvPr>
            <p:ph type="title"/>
          </p:nvPr>
        </p:nvSpPr>
        <p:spPr>
          <a:xfrm>
            <a:off x="640079" y="325369"/>
            <a:ext cx="10365377" cy="980917"/>
          </a:xfrm>
        </p:spPr>
        <p:txBody>
          <a:bodyPr anchor="b">
            <a:normAutofit/>
          </a:bodyPr>
          <a:lstStyle/>
          <a:p>
            <a:r>
              <a:rPr lang="sv-SE" sz="5400" b="1" dirty="0"/>
              <a:t>ALK poster – aktuell förteckning</a:t>
            </a:r>
          </a:p>
        </p:txBody>
      </p:sp>
      <p:sp>
        <p:nvSpPr>
          <p:cNvPr id="3" name="Platshållare för innehåll 2">
            <a:extLst>
              <a:ext uri="{FF2B5EF4-FFF2-40B4-BE49-F238E27FC236}">
                <a16:creationId xmlns:a16="http://schemas.microsoft.com/office/drawing/2014/main" id="{6ABBD78A-26BC-C04D-987E-5A75D0D8A75C}"/>
              </a:ext>
            </a:extLst>
          </p:cNvPr>
          <p:cNvSpPr>
            <a:spLocks noGrp="1"/>
          </p:cNvSpPr>
          <p:nvPr>
            <p:ph idx="1"/>
          </p:nvPr>
        </p:nvSpPr>
        <p:spPr>
          <a:xfrm>
            <a:off x="640080" y="2872899"/>
            <a:ext cx="4243589" cy="3320668"/>
          </a:xfrm>
        </p:spPr>
        <p:txBody>
          <a:bodyPr>
            <a:normAutofit/>
          </a:bodyPr>
          <a:lstStyle/>
          <a:p>
            <a:pPr marL="0" indent="0">
              <a:buNone/>
            </a:pPr>
            <a:endParaRPr lang="sv-SE" sz="4000" dirty="0"/>
          </a:p>
          <a:p>
            <a:pPr marL="0" indent="0">
              <a:buNone/>
            </a:pPr>
            <a:endParaRPr lang="sv-SE" sz="2200" dirty="0"/>
          </a:p>
        </p:txBody>
      </p:sp>
      <p:pic>
        <p:nvPicPr>
          <p:cNvPr id="8" name="Bildobjekt 7">
            <a:extLst>
              <a:ext uri="{FF2B5EF4-FFF2-40B4-BE49-F238E27FC236}">
                <a16:creationId xmlns:a16="http://schemas.microsoft.com/office/drawing/2014/main" id="{92936762-71D0-AFD0-415D-F41B0EB8DEE3}"/>
              </a:ext>
            </a:extLst>
          </p:cNvPr>
          <p:cNvPicPr>
            <a:picLocks noChangeAspect="1"/>
          </p:cNvPicPr>
          <p:nvPr/>
        </p:nvPicPr>
        <p:blipFill>
          <a:blip r:embed="rId3"/>
          <a:stretch>
            <a:fillRect/>
          </a:stretch>
        </p:blipFill>
        <p:spPr>
          <a:xfrm>
            <a:off x="640080" y="1845032"/>
            <a:ext cx="10472057" cy="4467713"/>
          </a:xfrm>
          <a:prstGeom prst="rect">
            <a:avLst/>
          </a:prstGeom>
        </p:spPr>
      </p:pic>
    </p:spTree>
    <p:extLst>
      <p:ext uri="{BB962C8B-B14F-4D97-AF65-F5344CB8AC3E}">
        <p14:creationId xmlns:p14="http://schemas.microsoft.com/office/powerpoint/2010/main" val="2304493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4C24B675-6D99-5CFB-E3D0-45C673179906}"/>
              </a:ext>
            </a:extLst>
          </p:cNvPr>
          <p:cNvSpPr>
            <a:spLocks noGrp="1"/>
          </p:cNvSpPr>
          <p:nvPr>
            <p:ph type="title"/>
          </p:nvPr>
        </p:nvSpPr>
        <p:spPr>
          <a:xfrm>
            <a:off x="586478" y="1683756"/>
            <a:ext cx="3115265" cy="2396359"/>
          </a:xfrm>
        </p:spPr>
        <p:txBody>
          <a:bodyPr anchor="b">
            <a:normAutofit/>
          </a:bodyPr>
          <a:lstStyle/>
          <a:p>
            <a:pPr algn="ctr"/>
            <a:r>
              <a:rPr lang="sv-SE" b="1" dirty="0">
                <a:solidFill>
                  <a:srgbClr val="FFFFFF"/>
                </a:solidFill>
              </a:rPr>
              <a:t>Förskrivning av olika hjälpmedel</a:t>
            </a:r>
          </a:p>
        </p:txBody>
      </p:sp>
      <p:graphicFrame>
        <p:nvGraphicFramePr>
          <p:cNvPr id="5" name="Platshållare för innehåll 2">
            <a:extLst>
              <a:ext uri="{FF2B5EF4-FFF2-40B4-BE49-F238E27FC236}">
                <a16:creationId xmlns:a16="http://schemas.microsoft.com/office/drawing/2014/main" id="{694C80E5-238F-2436-4BDE-ADA5B75B7392}"/>
              </a:ext>
            </a:extLst>
          </p:cNvPr>
          <p:cNvGraphicFramePr>
            <a:graphicFrameLocks noGrp="1"/>
          </p:cNvGraphicFramePr>
          <p:nvPr>
            <p:ph idx="1"/>
            <p:extLst>
              <p:ext uri="{D42A27DB-BD31-4B8C-83A1-F6EECF244321}">
                <p14:modId xmlns:p14="http://schemas.microsoft.com/office/powerpoint/2010/main" val="311068548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3784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Bildobjekt 4" descr="En bild som visar utomhus, gräs, träd, byggnad&#10;&#10;Automatiskt genererad beskrivning">
            <a:extLst>
              <a:ext uri="{FF2B5EF4-FFF2-40B4-BE49-F238E27FC236}">
                <a16:creationId xmlns:a16="http://schemas.microsoft.com/office/drawing/2014/main" id="{1C19785A-DA6E-8D7B-FBEB-00653596720D}"/>
              </a:ext>
            </a:extLst>
          </p:cNvPr>
          <p:cNvPicPr>
            <a:picLocks noChangeAspect="1"/>
          </p:cNvPicPr>
          <p:nvPr/>
        </p:nvPicPr>
        <p:blipFill rotWithShape="1">
          <a:blip r:embed="rId3"/>
          <a:srcRect l="5531" r="2" b="2"/>
          <a:stretch/>
        </p:blipFill>
        <p:spPr>
          <a:xfrm>
            <a:off x="0" y="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ubrik 1">
            <a:extLst>
              <a:ext uri="{FF2B5EF4-FFF2-40B4-BE49-F238E27FC236}">
                <a16:creationId xmlns:a16="http://schemas.microsoft.com/office/drawing/2014/main" id="{515EDD93-6BAE-7BEC-1C27-7B83BB0CB360}"/>
              </a:ext>
            </a:extLst>
          </p:cNvPr>
          <p:cNvSpPr>
            <a:spLocks noGrp="1"/>
          </p:cNvSpPr>
          <p:nvPr>
            <p:ph type="title"/>
          </p:nvPr>
        </p:nvSpPr>
        <p:spPr>
          <a:xfrm>
            <a:off x="7531610" y="365125"/>
            <a:ext cx="3822189" cy="1899912"/>
          </a:xfrm>
        </p:spPr>
        <p:txBody>
          <a:bodyPr>
            <a:normAutofit/>
          </a:bodyPr>
          <a:lstStyle/>
          <a:p>
            <a:br>
              <a:rPr lang="sv-SE" sz="4000" b="1" dirty="0">
                <a:latin typeface="+mn-lt"/>
              </a:rPr>
            </a:br>
            <a:endParaRPr lang="sv-SE" sz="4000" b="1" dirty="0">
              <a:latin typeface="+mn-lt"/>
            </a:endParaRPr>
          </a:p>
        </p:txBody>
      </p:sp>
      <p:sp>
        <p:nvSpPr>
          <p:cNvPr id="3" name="Platshållare för innehåll 2">
            <a:extLst>
              <a:ext uri="{FF2B5EF4-FFF2-40B4-BE49-F238E27FC236}">
                <a16:creationId xmlns:a16="http://schemas.microsoft.com/office/drawing/2014/main" id="{930862B4-3765-8A64-25E7-3E07AADEE443}"/>
              </a:ext>
            </a:extLst>
          </p:cNvPr>
          <p:cNvSpPr>
            <a:spLocks noGrp="1"/>
          </p:cNvSpPr>
          <p:nvPr>
            <p:ph idx="1"/>
          </p:nvPr>
        </p:nvSpPr>
        <p:spPr>
          <a:xfrm>
            <a:off x="7531610" y="2434201"/>
            <a:ext cx="3822189" cy="3742762"/>
          </a:xfrm>
        </p:spPr>
        <p:txBody>
          <a:bodyPr>
            <a:normAutofit/>
          </a:bodyPr>
          <a:lstStyle/>
          <a:p>
            <a:pPr marL="0" indent="0">
              <a:buNone/>
            </a:pPr>
            <a:endParaRPr lang="sv-SE" sz="2000" dirty="0"/>
          </a:p>
          <a:p>
            <a:pPr marL="0" indent="0">
              <a:buNone/>
            </a:pPr>
            <a:endParaRPr lang="sv-SE" sz="2000" dirty="0"/>
          </a:p>
          <a:p>
            <a:pPr marL="0" indent="0">
              <a:buNone/>
            </a:pPr>
            <a:endParaRPr lang="sv-SE" sz="2000" dirty="0"/>
          </a:p>
          <a:p>
            <a:endParaRPr lang="sv-SE" sz="2000" dirty="0"/>
          </a:p>
          <a:p>
            <a:endParaRPr lang="sv-SE" sz="2000" dirty="0"/>
          </a:p>
          <a:p>
            <a:endParaRPr lang="sv-SE" sz="2000" dirty="0"/>
          </a:p>
        </p:txBody>
      </p:sp>
      <p:sp>
        <p:nvSpPr>
          <p:cNvPr id="6" name="textruta 5">
            <a:extLst>
              <a:ext uri="{FF2B5EF4-FFF2-40B4-BE49-F238E27FC236}">
                <a16:creationId xmlns:a16="http://schemas.microsoft.com/office/drawing/2014/main" id="{2266211B-9118-E0C2-9F94-CD63232991DD}"/>
              </a:ext>
            </a:extLst>
          </p:cNvPr>
          <p:cNvSpPr txBox="1"/>
          <p:nvPr/>
        </p:nvSpPr>
        <p:spPr>
          <a:xfrm>
            <a:off x="310552" y="4809803"/>
            <a:ext cx="6369915" cy="1692771"/>
          </a:xfrm>
          <a:prstGeom prst="rect">
            <a:avLst/>
          </a:prstGeom>
          <a:solidFill>
            <a:schemeClr val="accent2"/>
          </a:solidFill>
        </p:spPr>
        <p:txBody>
          <a:bodyPr wrap="square" rtlCol="0">
            <a:spAutoFit/>
          </a:bodyPr>
          <a:lstStyle/>
          <a:p>
            <a:r>
              <a:rPr lang="sv-SE" sz="3200" b="1" dirty="0"/>
              <a:t>Nytt från labb</a:t>
            </a:r>
          </a:p>
          <a:p>
            <a:r>
              <a:rPr lang="sv-SE" b="1" dirty="0"/>
              <a:t>Gluten svaret och beställningen flyttas till kemi. </a:t>
            </a:r>
          </a:p>
          <a:p>
            <a:r>
              <a:rPr lang="sv-SE" b="1" dirty="0" err="1"/>
              <a:t>IgA</a:t>
            </a:r>
            <a:r>
              <a:rPr lang="sv-SE" b="1" dirty="0"/>
              <a:t> rekommenderas för alla åldrar. Först vid konstaterad </a:t>
            </a:r>
            <a:r>
              <a:rPr lang="sv-SE" b="1" dirty="0" err="1"/>
              <a:t>Ig</a:t>
            </a:r>
            <a:r>
              <a:rPr lang="sv-SE" b="1" dirty="0"/>
              <a:t> A brist går man vidare.</a:t>
            </a:r>
            <a:endParaRPr lang="sv-SE" dirty="0"/>
          </a:p>
          <a:p>
            <a:endParaRPr lang="sv-SE" dirty="0"/>
          </a:p>
        </p:txBody>
      </p:sp>
      <p:sp>
        <p:nvSpPr>
          <p:cNvPr id="7" name="textruta 6">
            <a:extLst>
              <a:ext uri="{FF2B5EF4-FFF2-40B4-BE49-F238E27FC236}">
                <a16:creationId xmlns:a16="http://schemas.microsoft.com/office/drawing/2014/main" id="{DB48758D-2535-BB3D-C271-789C9AD28687}"/>
              </a:ext>
            </a:extLst>
          </p:cNvPr>
          <p:cNvSpPr txBox="1"/>
          <p:nvPr/>
        </p:nvSpPr>
        <p:spPr>
          <a:xfrm>
            <a:off x="7738677" y="531162"/>
            <a:ext cx="4142771" cy="6124754"/>
          </a:xfrm>
          <a:prstGeom prst="rect">
            <a:avLst/>
          </a:prstGeom>
          <a:solidFill>
            <a:schemeClr val="accent4">
              <a:lumMod val="40000"/>
              <a:lumOff val="60000"/>
            </a:schemeClr>
          </a:solidFill>
        </p:spPr>
        <p:txBody>
          <a:bodyPr wrap="square" rtlCol="0">
            <a:spAutoFit/>
          </a:bodyPr>
          <a:lstStyle/>
          <a:p>
            <a:r>
              <a:rPr lang="sv-SE" dirty="0"/>
              <a:t>Litet medskick för beroendemottagningen. </a:t>
            </a:r>
            <a:r>
              <a:rPr lang="sv-SE" sz="3200" b="1" dirty="0"/>
              <a:t>Loperamid missbruk.</a:t>
            </a:r>
          </a:p>
          <a:p>
            <a:endParaRPr lang="sv-SE" dirty="0"/>
          </a:p>
          <a:p>
            <a:r>
              <a:rPr lang="sv-SE" dirty="0"/>
              <a:t>Loperamid är en syntetisk opioid som används som ett antidiarrémedel. Loperamid binder till opioidreceptorn i tarmväggen och hämmar därmed frisättningen av acetylkolin och prostaglandiner. Därigenom minskar den propulsiva peristaltiken och passagetiden i tarmen förlängs, vilket ökar återupptaget av vatten och elektrolyter [1]. Vid intag i terapeutiska dygnsdoser, som inte bör överskrida 16 mg (åtta kapslar), saknar loperamid effekter på centrala nervsystemet. I högre doser däremot passerar läkemedlet blod-hjärnbarriären och ger euforiska effekter.</a:t>
            </a:r>
          </a:p>
          <a:p>
            <a:endParaRPr lang="sv-SE" b="1" dirty="0"/>
          </a:p>
          <a:p>
            <a:r>
              <a:rPr lang="sv-SE" b="1" dirty="0"/>
              <a:t>Varit dödsfall pga. detta. Håll koll på recepten!</a:t>
            </a:r>
          </a:p>
        </p:txBody>
      </p:sp>
      <p:sp>
        <p:nvSpPr>
          <p:cNvPr id="8" name="textruta 7">
            <a:extLst>
              <a:ext uri="{FF2B5EF4-FFF2-40B4-BE49-F238E27FC236}">
                <a16:creationId xmlns:a16="http://schemas.microsoft.com/office/drawing/2014/main" id="{C84EF3B7-7C43-743B-893D-017489BD4615}"/>
              </a:ext>
            </a:extLst>
          </p:cNvPr>
          <p:cNvSpPr txBox="1"/>
          <p:nvPr/>
        </p:nvSpPr>
        <p:spPr>
          <a:xfrm>
            <a:off x="181949" y="531162"/>
            <a:ext cx="2536479" cy="923330"/>
          </a:xfrm>
          <a:prstGeom prst="rect">
            <a:avLst/>
          </a:prstGeom>
          <a:solidFill>
            <a:schemeClr val="accent4"/>
          </a:solidFill>
        </p:spPr>
        <p:txBody>
          <a:bodyPr wrap="square" rtlCol="0">
            <a:spAutoFit/>
          </a:bodyPr>
          <a:lstStyle/>
          <a:p>
            <a:r>
              <a:rPr lang="sv-SE" b="1" dirty="0"/>
              <a:t>Smärtmottagningen i Uppsala…</a:t>
            </a:r>
          </a:p>
          <a:p>
            <a:endParaRPr lang="sv-SE" dirty="0"/>
          </a:p>
        </p:txBody>
      </p:sp>
    </p:spTree>
    <p:extLst>
      <p:ext uri="{BB962C8B-B14F-4D97-AF65-F5344CB8AC3E}">
        <p14:creationId xmlns:p14="http://schemas.microsoft.com/office/powerpoint/2010/main" val="528880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53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Bildobjekt 9" descr="En bild som visar text, skärmbild, Teckensnitt, nummer&#10;&#10;AI-genererat innehåll kan vara felaktigt.">
            <a:extLst>
              <a:ext uri="{FF2B5EF4-FFF2-40B4-BE49-F238E27FC236}">
                <a16:creationId xmlns:a16="http://schemas.microsoft.com/office/drawing/2014/main" id="{82FDAA6E-D51C-96E9-7B79-5A38934F5B15}"/>
              </a:ext>
            </a:extLst>
          </p:cNvPr>
          <p:cNvPicPr>
            <a:picLocks noChangeAspect="1"/>
          </p:cNvPicPr>
          <p:nvPr/>
        </p:nvPicPr>
        <p:blipFill>
          <a:blip r:embed="rId3"/>
          <a:stretch>
            <a:fillRect/>
          </a:stretch>
        </p:blipFill>
        <p:spPr>
          <a:xfrm>
            <a:off x="1102373" y="643467"/>
            <a:ext cx="9523186" cy="5571066"/>
          </a:xfrm>
          <a:prstGeom prst="rect">
            <a:avLst/>
          </a:prstGeom>
        </p:spPr>
      </p:pic>
      <p:sp>
        <p:nvSpPr>
          <p:cNvPr id="12" name="textruta 11">
            <a:extLst>
              <a:ext uri="{FF2B5EF4-FFF2-40B4-BE49-F238E27FC236}">
                <a16:creationId xmlns:a16="http://schemas.microsoft.com/office/drawing/2014/main" id="{181C81D1-2816-EF87-DFD2-7756B1E28917}"/>
              </a:ext>
            </a:extLst>
          </p:cNvPr>
          <p:cNvSpPr txBox="1"/>
          <p:nvPr/>
        </p:nvSpPr>
        <p:spPr>
          <a:xfrm>
            <a:off x="747956" y="1463908"/>
            <a:ext cx="10696088" cy="954107"/>
          </a:xfrm>
          <a:prstGeom prst="rect">
            <a:avLst/>
          </a:prstGeom>
          <a:solidFill>
            <a:schemeClr val="accent4"/>
          </a:solidFill>
        </p:spPr>
        <p:txBody>
          <a:bodyPr wrap="square" rtlCol="0">
            <a:spAutoFit/>
          </a:bodyPr>
          <a:lstStyle/>
          <a:p>
            <a:r>
              <a:rPr lang="sv-SE" sz="2800" b="1" dirty="0"/>
              <a:t>Behandlingsalternativ vid klimakteriebesvär (Socialstyrelsen 2025)</a:t>
            </a:r>
            <a:endParaRPr lang="sv-SE" sz="2800" dirty="0"/>
          </a:p>
          <a:p>
            <a:r>
              <a:rPr lang="sv-SE" sz="2800" dirty="0"/>
              <a:t>Nytt dokument i Centuri som stöd i väntan på vårdstöd i 1177</a:t>
            </a:r>
          </a:p>
        </p:txBody>
      </p:sp>
    </p:spTree>
    <p:extLst>
      <p:ext uri="{BB962C8B-B14F-4D97-AF65-F5344CB8AC3E}">
        <p14:creationId xmlns:p14="http://schemas.microsoft.com/office/powerpoint/2010/main" val="2760680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1849DEA-63E0-2FFB-0765-E1C1FB449A76}"/>
              </a:ext>
            </a:extLst>
          </p:cNvPr>
          <p:cNvSpPr>
            <a:spLocks noGrp="1"/>
          </p:cNvSpPr>
          <p:nvPr>
            <p:ph type="title"/>
          </p:nvPr>
        </p:nvSpPr>
        <p:spPr>
          <a:xfrm>
            <a:off x="4213828" y="214132"/>
            <a:ext cx="7818338" cy="1323439"/>
          </a:xfrm>
        </p:spPr>
        <p:txBody>
          <a:bodyPr anchor="t">
            <a:normAutofit/>
          </a:bodyPr>
          <a:lstStyle/>
          <a:p>
            <a:br>
              <a:rPr lang="sv-SE" sz="4000"/>
            </a:br>
            <a:endParaRPr lang="sv-SE" sz="4000" dirty="0"/>
          </a:p>
        </p:txBody>
      </p:sp>
      <p:graphicFrame>
        <p:nvGraphicFramePr>
          <p:cNvPr id="4" name="Platshållare för innehåll 3">
            <a:extLst>
              <a:ext uri="{FF2B5EF4-FFF2-40B4-BE49-F238E27FC236}">
                <a16:creationId xmlns:a16="http://schemas.microsoft.com/office/drawing/2014/main" id="{80737CF7-02BE-FEED-1EC2-EB0AE56B0278}"/>
              </a:ext>
            </a:extLst>
          </p:cNvPr>
          <p:cNvGraphicFramePr>
            <a:graphicFrameLocks noGrp="1"/>
          </p:cNvGraphicFramePr>
          <p:nvPr>
            <p:ph idx="1"/>
            <p:extLst>
              <p:ext uri="{D42A27DB-BD31-4B8C-83A1-F6EECF244321}">
                <p14:modId xmlns:p14="http://schemas.microsoft.com/office/powerpoint/2010/main" val="2310777277"/>
              </p:ext>
            </p:extLst>
          </p:nvPr>
        </p:nvGraphicFramePr>
        <p:xfrm>
          <a:off x="39958" y="5324"/>
          <a:ext cx="12112084" cy="6852676"/>
        </p:xfrm>
        <a:graphic>
          <a:graphicData uri="http://schemas.openxmlformats.org/drawingml/2006/table">
            <a:tbl>
              <a:tblPr firstRow="1" firstCol="1" bandRow="1">
                <a:tableStyleId>{5C22544A-7EE6-4342-B048-85BDC9FD1C3A}</a:tableStyleId>
              </a:tblPr>
              <a:tblGrid>
                <a:gridCol w="3028021">
                  <a:extLst>
                    <a:ext uri="{9D8B030D-6E8A-4147-A177-3AD203B41FA5}">
                      <a16:colId xmlns:a16="http://schemas.microsoft.com/office/drawing/2014/main" val="4126630935"/>
                    </a:ext>
                  </a:extLst>
                </a:gridCol>
                <a:gridCol w="3028021">
                  <a:extLst>
                    <a:ext uri="{9D8B030D-6E8A-4147-A177-3AD203B41FA5}">
                      <a16:colId xmlns:a16="http://schemas.microsoft.com/office/drawing/2014/main" val="555047580"/>
                    </a:ext>
                  </a:extLst>
                </a:gridCol>
                <a:gridCol w="3028021">
                  <a:extLst>
                    <a:ext uri="{9D8B030D-6E8A-4147-A177-3AD203B41FA5}">
                      <a16:colId xmlns:a16="http://schemas.microsoft.com/office/drawing/2014/main" val="2357615841"/>
                    </a:ext>
                  </a:extLst>
                </a:gridCol>
                <a:gridCol w="3028021">
                  <a:extLst>
                    <a:ext uri="{9D8B030D-6E8A-4147-A177-3AD203B41FA5}">
                      <a16:colId xmlns:a16="http://schemas.microsoft.com/office/drawing/2014/main" val="3965275419"/>
                    </a:ext>
                  </a:extLst>
                </a:gridCol>
              </a:tblGrid>
              <a:tr h="333067">
                <a:tc>
                  <a:txBody>
                    <a:bodyPr/>
                    <a:lstStyle/>
                    <a:p>
                      <a:pPr>
                        <a:lnSpc>
                          <a:spcPct val="107000"/>
                        </a:lnSpc>
                        <a:spcAft>
                          <a:spcPts val="800"/>
                        </a:spcAft>
                        <a:buNone/>
                      </a:pPr>
                      <a:r>
                        <a:rPr lang="sv-SE" sz="2000" kern="100">
                          <a:effectLst/>
                        </a:rPr>
                        <a:t>Behandlingstyp</a:t>
                      </a:r>
                      <a:endParaRPr lang="sv-SE" sz="2000" kern="100" dirty="0">
                        <a:solidFill>
                          <a:srgbClr val="000000"/>
                        </a:solidFill>
                        <a:effectLst/>
                        <a:latin typeface="Calibri" panose="020F0502020204030204" pitchFamily="34" charset="0"/>
                        <a:ea typeface="Calibri" panose="020F0502020204030204" pitchFamily="34" charset="0"/>
                      </a:endParaRPr>
                    </a:p>
                  </a:txBody>
                  <a:tcPr marL="36195" marR="62865" marT="0" marB="0" anchor="ctr"/>
                </a:tc>
                <a:tc>
                  <a:txBody>
                    <a:bodyPr/>
                    <a:lstStyle/>
                    <a:p>
                      <a:pPr>
                        <a:lnSpc>
                          <a:spcPct val="107000"/>
                        </a:lnSpc>
                        <a:spcAft>
                          <a:spcPts val="800"/>
                        </a:spcAft>
                        <a:buNone/>
                      </a:pPr>
                      <a:r>
                        <a:rPr lang="sv-SE" sz="1800" kern="100">
                          <a:effectLst/>
                        </a:rPr>
                        <a:t>Alternativ</a:t>
                      </a:r>
                      <a:endParaRPr lang="sv-SE" sz="1800" kern="100" dirty="0">
                        <a:solidFill>
                          <a:srgbClr val="000000"/>
                        </a:solidFill>
                        <a:effectLst/>
                        <a:latin typeface="Calibri" panose="020F0502020204030204" pitchFamily="34" charset="0"/>
                        <a:ea typeface="Calibri" panose="020F0502020204030204" pitchFamily="34" charset="0"/>
                      </a:endParaRPr>
                    </a:p>
                  </a:txBody>
                  <a:tcPr marL="36195" marR="62865" marT="0" marB="0" anchor="ctr"/>
                </a:tc>
                <a:tc>
                  <a:txBody>
                    <a:bodyPr/>
                    <a:lstStyle/>
                    <a:p>
                      <a:pPr>
                        <a:lnSpc>
                          <a:spcPct val="107000"/>
                        </a:lnSpc>
                        <a:spcAft>
                          <a:spcPts val="800"/>
                        </a:spcAft>
                        <a:buNone/>
                      </a:pPr>
                      <a:r>
                        <a:rPr lang="sv-SE" sz="1800" kern="100">
                          <a:effectLst/>
                        </a:rPr>
                        <a:t>Indikationer</a:t>
                      </a:r>
                      <a:endParaRPr lang="sv-SE" sz="1800" kern="100" dirty="0">
                        <a:solidFill>
                          <a:srgbClr val="000000"/>
                        </a:solidFill>
                        <a:effectLst/>
                        <a:latin typeface="Calibri" panose="020F0502020204030204" pitchFamily="34" charset="0"/>
                        <a:ea typeface="Calibri" panose="020F0502020204030204" pitchFamily="34" charset="0"/>
                      </a:endParaRPr>
                    </a:p>
                  </a:txBody>
                  <a:tcPr marL="36195" marR="62865" marT="0" marB="0" anchor="ctr"/>
                </a:tc>
                <a:tc>
                  <a:txBody>
                    <a:bodyPr/>
                    <a:lstStyle/>
                    <a:p>
                      <a:pPr>
                        <a:lnSpc>
                          <a:spcPct val="107000"/>
                        </a:lnSpc>
                        <a:spcAft>
                          <a:spcPts val="800"/>
                        </a:spcAft>
                        <a:buNone/>
                      </a:pPr>
                      <a:r>
                        <a:rPr lang="sv-SE" sz="1800" kern="100">
                          <a:effectLst/>
                        </a:rPr>
                        <a:t>Kommentarer</a:t>
                      </a:r>
                      <a:endParaRPr lang="sv-SE" sz="1800" kern="100" dirty="0">
                        <a:solidFill>
                          <a:srgbClr val="000000"/>
                        </a:solidFill>
                        <a:effectLst/>
                        <a:latin typeface="Calibri" panose="020F0502020204030204" pitchFamily="34" charset="0"/>
                        <a:ea typeface="Calibri" panose="020F0502020204030204" pitchFamily="34" charset="0"/>
                      </a:endParaRPr>
                    </a:p>
                  </a:txBody>
                  <a:tcPr marL="36195" marR="62865" marT="0" marB="0" anchor="ctr"/>
                </a:tc>
                <a:extLst>
                  <a:ext uri="{0D108BD9-81ED-4DB2-BD59-A6C34878D82A}">
                    <a16:rowId xmlns:a16="http://schemas.microsoft.com/office/drawing/2014/main" val="3314163788"/>
                  </a:ext>
                </a:extLst>
              </a:tr>
              <a:tr h="265659">
                <a:tc>
                  <a:txBody>
                    <a:bodyPr/>
                    <a:lstStyle/>
                    <a:p>
                      <a:pPr>
                        <a:lnSpc>
                          <a:spcPct val="107000"/>
                        </a:lnSpc>
                        <a:spcAft>
                          <a:spcPts val="800"/>
                        </a:spcAft>
                        <a:buNone/>
                      </a:pPr>
                      <a:r>
                        <a:rPr lang="sv-SE" sz="1800" b="1" kern="100">
                          <a:effectLst/>
                        </a:rPr>
                        <a:t>Hormonell behandling</a:t>
                      </a:r>
                      <a:endParaRPr lang="sv-SE" sz="1800" b="1" kern="100" dirty="0">
                        <a:solidFill>
                          <a:srgbClr val="000000"/>
                        </a:solidFill>
                        <a:effectLst/>
                        <a:latin typeface="Calibri" panose="020F0502020204030204" pitchFamily="34" charset="0"/>
                        <a:ea typeface="Calibri" panose="020F0502020204030204" pitchFamily="34" charset="0"/>
                      </a:endParaRPr>
                    </a:p>
                  </a:txBody>
                  <a:tcPr marL="36195" marR="62865" marT="0" marB="0" anchor="ctr"/>
                </a:tc>
                <a:tc rowSpan="2">
                  <a:txBody>
                    <a:bodyPr/>
                    <a:lstStyle/>
                    <a:p>
                      <a:pPr marL="0" lvl="0" indent="0" fontAlgn="base">
                        <a:lnSpc>
                          <a:spcPct val="107000"/>
                        </a:lnSpc>
                        <a:spcAft>
                          <a:spcPts val="1595"/>
                        </a:spcAft>
                        <a:buClr>
                          <a:srgbClr val="000000"/>
                        </a:buClr>
                        <a:buSzPts val="1000"/>
                        <a:buFont typeface="Symbol" panose="05050102010706020507" pitchFamily="18" charset="2"/>
                        <a:buNone/>
                      </a:pPr>
                      <a:r>
                        <a:rPr lang="sv-SE" sz="1600" b="1" u="none" strike="noStrike" kern="100" dirty="0" err="1">
                          <a:effectLst/>
                          <a:uFill>
                            <a:solidFill>
                              <a:srgbClr val="000000"/>
                            </a:solidFill>
                          </a:uFill>
                        </a:rPr>
                        <a:t>Östradiol</a:t>
                      </a:r>
                      <a:r>
                        <a:rPr lang="sv-SE" sz="1600" b="1" u="none" strike="noStrike" kern="100" dirty="0">
                          <a:effectLst/>
                          <a:uFill>
                            <a:solidFill>
                              <a:srgbClr val="000000"/>
                            </a:solidFill>
                          </a:uFill>
                        </a:rPr>
                        <a:t> (tablett/plåster/gel)</a:t>
                      </a:r>
                    </a:p>
                    <a:p>
                      <a:pPr marL="0" lvl="0" indent="0" fontAlgn="base">
                        <a:lnSpc>
                          <a:spcPct val="107000"/>
                        </a:lnSpc>
                        <a:spcAft>
                          <a:spcPts val="1590"/>
                        </a:spcAft>
                        <a:buClr>
                          <a:srgbClr val="000000"/>
                        </a:buClr>
                        <a:buSzPts val="1000"/>
                        <a:buFont typeface="Symbol" panose="05050102010706020507" pitchFamily="18" charset="2"/>
                        <a:buNone/>
                      </a:pPr>
                      <a:r>
                        <a:rPr lang="sv-SE" sz="1600" b="1" u="none" strike="noStrike" kern="100" dirty="0">
                          <a:effectLst/>
                          <a:uFill>
                            <a:solidFill>
                              <a:srgbClr val="000000"/>
                            </a:solidFill>
                          </a:uFill>
                        </a:rPr>
                        <a:t>Gestagen (vid intakt uterus och/ eller </a:t>
                      </a:r>
                      <a:r>
                        <a:rPr lang="sv-SE" sz="1600" b="1" u="none" strike="noStrike" kern="100" dirty="0" err="1">
                          <a:effectLst/>
                          <a:uFill>
                            <a:solidFill>
                              <a:srgbClr val="000000"/>
                            </a:solidFill>
                          </a:uFill>
                        </a:rPr>
                        <a:t>endometrios</a:t>
                      </a:r>
                      <a:r>
                        <a:rPr lang="sv-SE" sz="1600" b="1" u="none" strike="noStrike" kern="100" dirty="0">
                          <a:effectLst/>
                          <a:uFill>
                            <a:solidFill>
                              <a:srgbClr val="000000"/>
                            </a:solidFill>
                          </a:uFill>
                        </a:rPr>
                        <a:t>)</a:t>
                      </a:r>
                    </a:p>
                    <a:p>
                      <a:pPr marL="0" lvl="0" indent="0" fontAlgn="base">
                        <a:lnSpc>
                          <a:spcPct val="107000"/>
                        </a:lnSpc>
                        <a:spcAft>
                          <a:spcPts val="800"/>
                        </a:spcAft>
                        <a:buClr>
                          <a:srgbClr val="000000"/>
                        </a:buClr>
                        <a:buSzPts val="1000"/>
                        <a:buFont typeface="Symbol" panose="05050102010706020507" pitchFamily="18" charset="2"/>
                        <a:buNone/>
                      </a:pPr>
                      <a:r>
                        <a:rPr lang="sv-SE" sz="1600" b="1" u="none" strike="noStrike" kern="100" dirty="0">
                          <a:effectLst/>
                          <a:uFill>
                            <a:solidFill>
                              <a:srgbClr val="000000"/>
                            </a:solidFill>
                          </a:uFill>
                        </a:rPr>
                        <a:t>Vaginalt östrogen</a:t>
                      </a:r>
                    </a:p>
                    <a:p>
                      <a:pPr>
                        <a:lnSpc>
                          <a:spcPct val="107000"/>
                        </a:lnSpc>
                        <a:spcAft>
                          <a:spcPts val="800"/>
                        </a:spcAft>
                        <a:buNone/>
                      </a:pPr>
                      <a:r>
                        <a:rPr lang="sv-SE" sz="1600" b="1" kern="100" dirty="0">
                          <a:effectLst/>
                        </a:rPr>
                        <a:t> </a:t>
                      </a:r>
                      <a:endParaRPr lang="sv-SE" sz="1600" b="1" kern="100" dirty="0">
                        <a:solidFill>
                          <a:srgbClr val="000000"/>
                        </a:solidFill>
                        <a:effectLst/>
                        <a:latin typeface="Calibri" panose="020F0502020204030204" pitchFamily="34" charset="0"/>
                        <a:ea typeface="Calibri" panose="020F0502020204030204" pitchFamily="34" charset="0"/>
                      </a:endParaRPr>
                    </a:p>
                  </a:txBody>
                  <a:tcPr marL="36195" marR="62865" marT="0" marB="0" anchor="ctr"/>
                </a:tc>
                <a:tc rowSpan="2">
                  <a:txBody>
                    <a:bodyPr/>
                    <a:lstStyle/>
                    <a:p>
                      <a:pPr marL="0" lvl="0" indent="0" fontAlgn="base">
                        <a:lnSpc>
                          <a:spcPct val="107000"/>
                        </a:lnSpc>
                        <a:spcAft>
                          <a:spcPts val="1595"/>
                        </a:spcAft>
                        <a:buClr>
                          <a:srgbClr val="000000"/>
                        </a:buClr>
                        <a:buSzPts val="1000"/>
                        <a:buFont typeface="Symbol" panose="05050102010706020507" pitchFamily="18" charset="2"/>
                        <a:buNone/>
                      </a:pPr>
                      <a:r>
                        <a:rPr lang="sv-SE" sz="1600" b="1" u="none" strike="noStrike" kern="100" dirty="0">
                          <a:effectLst/>
                          <a:uFill>
                            <a:solidFill>
                              <a:srgbClr val="000000"/>
                            </a:solidFill>
                          </a:uFill>
                        </a:rPr>
                        <a:t>Måttliga till svåra </a:t>
                      </a:r>
                      <a:r>
                        <a:rPr lang="sv-SE" sz="1600" b="1" kern="100" dirty="0" err="1">
                          <a:effectLst/>
                        </a:rPr>
                        <a:t>vasomotorsymtom</a:t>
                      </a:r>
                      <a:endParaRPr lang="sv-SE" sz="1600" b="1" kern="100" dirty="0">
                        <a:effectLst/>
                      </a:endParaRPr>
                    </a:p>
                    <a:p>
                      <a:pPr marL="0" lvl="0" indent="0" fontAlgn="base">
                        <a:lnSpc>
                          <a:spcPct val="107000"/>
                        </a:lnSpc>
                        <a:spcAft>
                          <a:spcPts val="1595"/>
                        </a:spcAft>
                        <a:buClr>
                          <a:srgbClr val="000000"/>
                        </a:buClr>
                        <a:buSzPts val="1000"/>
                        <a:buFont typeface="Symbol" panose="05050102010706020507" pitchFamily="18" charset="2"/>
                        <a:buNone/>
                      </a:pPr>
                      <a:r>
                        <a:rPr lang="sv-SE" sz="1600" b="1" u="none" strike="noStrike" kern="100" dirty="0">
                          <a:effectLst/>
                          <a:uFill>
                            <a:solidFill>
                              <a:srgbClr val="000000"/>
                            </a:solidFill>
                          </a:uFill>
                        </a:rPr>
                        <a:t>Prematur/tidig menopaus</a:t>
                      </a:r>
                    </a:p>
                    <a:p>
                      <a:pPr marL="0" lvl="0" indent="0" fontAlgn="base">
                        <a:lnSpc>
                          <a:spcPct val="107000"/>
                        </a:lnSpc>
                        <a:spcAft>
                          <a:spcPts val="800"/>
                        </a:spcAft>
                        <a:buClr>
                          <a:srgbClr val="000000"/>
                        </a:buClr>
                        <a:buSzPts val="1000"/>
                        <a:buFont typeface="Symbol" panose="05050102010706020507" pitchFamily="18" charset="2"/>
                        <a:buNone/>
                      </a:pPr>
                      <a:r>
                        <a:rPr lang="sv-SE" sz="1600" b="1" u="none" strike="noStrike" kern="100" dirty="0">
                          <a:effectLst/>
                          <a:uFill>
                            <a:solidFill>
                              <a:srgbClr val="000000"/>
                            </a:solidFill>
                          </a:uFill>
                        </a:rPr>
                        <a:t>Osteoporosrisk</a:t>
                      </a:r>
                      <a:endParaRPr lang="sv-SE" sz="1600" b="1" u="none" strike="noStrike" kern="100"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txBody>
                  <a:tcPr marL="36195" marR="62865" marT="0" marB="0" anchor="ctr"/>
                </a:tc>
                <a:tc rowSpan="2">
                  <a:txBody>
                    <a:bodyPr/>
                    <a:lstStyle/>
                    <a:p>
                      <a:pPr>
                        <a:lnSpc>
                          <a:spcPct val="107000"/>
                        </a:lnSpc>
                        <a:spcAft>
                          <a:spcPts val="1595"/>
                        </a:spcAft>
                        <a:buNone/>
                      </a:pPr>
                      <a:r>
                        <a:rPr lang="sv-SE" sz="1600" b="1" kern="100">
                          <a:effectLst/>
                        </a:rPr>
                        <a:t>Transdermal behandling föredras vid ökad trombosrisk. Lokal behandling vid slemhinnebesvär.</a:t>
                      </a:r>
                      <a:endParaRPr lang="sv-SE" sz="1600" b="1" kern="100" dirty="0">
                        <a:solidFill>
                          <a:srgbClr val="000000"/>
                        </a:solidFill>
                        <a:effectLst/>
                        <a:latin typeface="Calibri" panose="020F0502020204030204" pitchFamily="34" charset="0"/>
                        <a:ea typeface="Calibri" panose="020F0502020204030204" pitchFamily="34" charset="0"/>
                      </a:endParaRPr>
                    </a:p>
                  </a:txBody>
                  <a:tcPr marL="36195" marR="62865" marT="0" marB="0" anchor="ctr"/>
                </a:tc>
                <a:extLst>
                  <a:ext uri="{0D108BD9-81ED-4DB2-BD59-A6C34878D82A}">
                    <a16:rowId xmlns:a16="http://schemas.microsoft.com/office/drawing/2014/main" val="282078377"/>
                  </a:ext>
                </a:extLst>
              </a:tr>
              <a:tr h="1467047">
                <a:tc>
                  <a:txBody>
                    <a:bodyPr/>
                    <a:lstStyle/>
                    <a:p>
                      <a:pPr>
                        <a:lnSpc>
                          <a:spcPct val="107000"/>
                        </a:lnSpc>
                        <a:spcAft>
                          <a:spcPts val="800"/>
                        </a:spcAft>
                        <a:buNone/>
                      </a:pPr>
                      <a:r>
                        <a:rPr lang="sv-SE" sz="1800" b="1" kern="100">
                          <a:effectLst/>
                        </a:rPr>
                        <a:t> </a:t>
                      </a:r>
                      <a:endParaRPr lang="sv-SE" sz="1800" b="1" kern="100" dirty="0">
                        <a:solidFill>
                          <a:srgbClr val="000000"/>
                        </a:solidFill>
                        <a:effectLst/>
                        <a:latin typeface="Calibri" panose="020F0502020204030204" pitchFamily="34" charset="0"/>
                        <a:ea typeface="Calibri" panose="020F0502020204030204" pitchFamily="34" charset="0"/>
                      </a:endParaRPr>
                    </a:p>
                  </a:txBody>
                  <a:tcPr marL="36195" marR="62865" marT="0" marB="0"/>
                </a:tc>
                <a:tc vMerge="1">
                  <a:txBody>
                    <a:bodyPr/>
                    <a:lstStyle/>
                    <a:p>
                      <a:endParaRPr lang="sv-SE"/>
                    </a:p>
                  </a:txBody>
                  <a:tcPr/>
                </a:tc>
                <a:tc vMerge="1">
                  <a:txBody>
                    <a:bodyPr/>
                    <a:lstStyle/>
                    <a:p>
                      <a:endParaRPr lang="sv-SE"/>
                    </a:p>
                  </a:txBody>
                  <a:tcPr/>
                </a:tc>
                <a:tc vMerge="1">
                  <a:txBody>
                    <a:bodyPr/>
                    <a:lstStyle/>
                    <a:p>
                      <a:endParaRPr lang="sv-SE"/>
                    </a:p>
                  </a:txBody>
                  <a:tcPr/>
                </a:tc>
                <a:extLst>
                  <a:ext uri="{0D108BD9-81ED-4DB2-BD59-A6C34878D82A}">
                    <a16:rowId xmlns:a16="http://schemas.microsoft.com/office/drawing/2014/main" val="726746534"/>
                  </a:ext>
                </a:extLst>
              </a:tr>
              <a:tr h="736108">
                <a:tc>
                  <a:txBody>
                    <a:bodyPr/>
                    <a:lstStyle/>
                    <a:p>
                      <a:pPr>
                        <a:lnSpc>
                          <a:spcPct val="107000"/>
                        </a:lnSpc>
                        <a:spcAft>
                          <a:spcPts val="1590"/>
                        </a:spcAft>
                        <a:buNone/>
                      </a:pPr>
                      <a:r>
                        <a:rPr lang="sv-SE" sz="1800" b="1" kern="100">
                          <a:effectLst/>
                        </a:rPr>
                        <a:t>Icke-hormonell</a:t>
                      </a:r>
                    </a:p>
                    <a:p>
                      <a:pPr>
                        <a:lnSpc>
                          <a:spcPct val="107000"/>
                        </a:lnSpc>
                        <a:spcAft>
                          <a:spcPts val="800"/>
                        </a:spcAft>
                        <a:buNone/>
                      </a:pPr>
                      <a:r>
                        <a:rPr lang="sv-SE" sz="1800" b="1" kern="100">
                          <a:effectLst/>
                        </a:rPr>
                        <a:t>farmakologisk</a:t>
                      </a:r>
                      <a:endParaRPr lang="sv-SE" sz="1800" b="1" kern="100" dirty="0">
                        <a:solidFill>
                          <a:srgbClr val="000000"/>
                        </a:solidFill>
                        <a:effectLst/>
                        <a:latin typeface="Calibri" panose="020F0502020204030204" pitchFamily="34" charset="0"/>
                        <a:ea typeface="Calibri" panose="020F0502020204030204" pitchFamily="34" charset="0"/>
                      </a:endParaRPr>
                    </a:p>
                  </a:txBody>
                  <a:tcPr marL="36195" marR="62865" marT="0" marB="0" anchor="ctr"/>
                </a:tc>
                <a:tc rowSpan="2">
                  <a:txBody>
                    <a:bodyPr/>
                    <a:lstStyle/>
                    <a:p>
                      <a:pPr marL="0" lvl="0" indent="0" fontAlgn="base">
                        <a:lnSpc>
                          <a:spcPct val="107000"/>
                        </a:lnSpc>
                        <a:spcAft>
                          <a:spcPts val="1590"/>
                        </a:spcAft>
                        <a:buClr>
                          <a:srgbClr val="000000"/>
                        </a:buClr>
                        <a:buSzPts val="1000"/>
                        <a:buFont typeface="Symbol" panose="05050102010706020507" pitchFamily="18" charset="2"/>
                        <a:buNone/>
                      </a:pPr>
                      <a:r>
                        <a:rPr lang="sv-SE" sz="1600" b="1" u="none" strike="noStrike" kern="100" dirty="0">
                          <a:effectLst/>
                          <a:uFill>
                            <a:solidFill>
                              <a:srgbClr val="000000"/>
                            </a:solidFill>
                          </a:uFill>
                        </a:rPr>
                        <a:t>SSRI/SNRI</a:t>
                      </a:r>
                    </a:p>
                    <a:p>
                      <a:pPr marL="0" lvl="0" indent="0" fontAlgn="base">
                        <a:lnSpc>
                          <a:spcPct val="107000"/>
                        </a:lnSpc>
                        <a:spcAft>
                          <a:spcPts val="1595"/>
                        </a:spcAft>
                        <a:buClr>
                          <a:srgbClr val="000000"/>
                        </a:buClr>
                        <a:buSzPts val="1000"/>
                        <a:buFont typeface="Symbol" panose="05050102010706020507" pitchFamily="18" charset="2"/>
                        <a:buNone/>
                      </a:pPr>
                      <a:r>
                        <a:rPr lang="sv-SE" sz="1600" b="1" u="none" strike="noStrike" kern="100" dirty="0" err="1">
                          <a:effectLst/>
                          <a:uFill>
                            <a:solidFill>
                              <a:srgbClr val="000000"/>
                            </a:solidFill>
                          </a:uFill>
                        </a:rPr>
                        <a:t>Gabapentin</a:t>
                      </a:r>
                      <a:endParaRPr lang="sv-SE" sz="1600" b="1" u="none" strike="noStrike" kern="100" dirty="0">
                        <a:effectLst/>
                        <a:uFill>
                          <a:solidFill>
                            <a:srgbClr val="000000"/>
                          </a:solidFill>
                        </a:uFill>
                      </a:endParaRPr>
                    </a:p>
                    <a:p>
                      <a:pPr marL="0" lvl="0" indent="0" fontAlgn="base">
                        <a:lnSpc>
                          <a:spcPct val="107000"/>
                        </a:lnSpc>
                        <a:spcAft>
                          <a:spcPts val="800"/>
                        </a:spcAft>
                        <a:buClr>
                          <a:srgbClr val="000000"/>
                        </a:buClr>
                        <a:buSzPts val="1000"/>
                        <a:buFont typeface="Symbol" panose="05050102010706020507" pitchFamily="18" charset="2"/>
                        <a:buNone/>
                      </a:pPr>
                      <a:r>
                        <a:rPr lang="sv-SE" sz="1600" b="1" u="none" strike="noStrike" kern="100" dirty="0" err="1">
                          <a:effectLst/>
                          <a:uFill>
                            <a:solidFill>
                              <a:srgbClr val="000000"/>
                            </a:solidFill>
                          </a:uFill>
                        </a:rPr>
                        <a:t>Klonidin</a:t>
                      </a:r>
                      <a:r>
                        <a:rPr lang="sv-SE" sz="1600" b="1" u="none" strike="noStrike" kern="100" dirty="0">
                          <a:effectLst/>
                          <a:uFill>
                            <a:solidFill>
                              <a:srgbClr val="000000"/>
                            </a:solidFill>
                          </a:uFill>
                        </a:rPr>
                        <a:t> (off-</a:t>
                      </a:r>
                      <a:r>
                        <a:rPr lang="sv-SE" sz="1600" b="1" u="none" strike="noStrike" kern="100" dirty="0" err="1">
                          <a:effectLst/>
                          <a:uFill>
                            <a:solidFill>
                              <a:srgbClr val="000000"/>
                            </a:solidFill>
                          </a:uFill>
                        </a:rPr>
                        <a:t>label</a:t>
                      </a:r>
                      <a:r>
                        <a:rPr lang="sv-SE" sz="1600" b="1" u="none" strike="noStrike" kern="100" dirty="0">
                          <a:effectLst/>
                          <a:uFill>
                            <a:solidFill>
                              <a:srgbClr val="000000"/>
                            </a:solidFill>
                          </a:uFill>
                        </a:rPr>
                        <a:t>)</a:t>
                      </a:r>
                    </a:p>
                    <a:p>
                      <a:pPr marL="0" lvl="0" indent="0" fontAlgn="base">
                        <a:lnSpc>
                          <a:spcPct val="107000"/>
                        </a:lnSpc>
                        <a:spcAft>
                          <a:spcPts val="800"/>
                        </a:spcAft>
                        <a:buClr>
                          <a:srgbClr val="000000"/>
                        </a:buClr>
                        <a:buSzPts val="1000"/>
                        <a:buFont typeface="Symbol" panose="05050102010706020507" pitchFamily="18" charset="2"/>
                        <a:buNone/>
                      </a:pPr>
                      <a:r>
                        <a:rPr lang="sv-SE" sz="1600" b="1" u="none" strike="noStrike" kern="100" dirty="0" err="1">
                          <a:effectLst/>
                          <a:uFill>
                            <a:solidFill>
                              <a:srgbClr val="000000"/>
                            </a:solidFill>
                          </a:uFill>
                        </a:rPr>
                        <a:t>Veoza</a:t>
                      </a:r>
                      <a:r>
                        <a:rPr lang="sv-SE" sz="1600" b="1" u="none" strike="noStrike" kern="100" dirty="0">
                          <a:effectLst/>
                          <a:uFill>
                            <a:solidFill>
                              <a:srgbClr val="000000"/>
                            </a:solidFill>
                          </a:uFill>
                        </a:rPr>
                        <a:t> </a:t>
                      </a:r>
                    </a:p>
                    <a:p>
                      <a:pPr>
                        <a:lnSpc>
                          <a:spcPct val="107000"/>
                        </a:lnSpc>
                        <a:spcAft>
                          <a:spcPts val="800"/>
                        </a:spcAft>
                        <a:buNone/>
                      </a:pPr>
                      <a:r>
                        <a:rPr lang="sv-SE" sz="1600" b="1" kern="100" dirty="0">
                          <a:effectLst/>
                        </a:rPr>
                        <a:t> </a:t>
                      </a:r>
                      <a:endParaRPr lang="sv-SE" sz="1600" b="1" kern="100" dirty="0">
                        <a:solidFill>
                          <a:srgbClr val="000000"/>
                        </a:solidFill>
                        <a:effectLst/>
                        <a:latin typeface="Calibri" panose="020F0502020204030204" pitchFamily="34" charset="0"/>
                        <a:ea typeface="Calibri" panose="020F0502020204030204" pitchFamily="34" charset="0"/>
                      </a:endParaRPr>
                    </a:p>
                  </a:txBody>
                  <a:tcPr marL="36195" marR="62865" marT="0" marB="0" anchor="ctr"/>
                </a:tc>
                <a:tc rowSpan="2">
                  <a:txBody>
                    <a:bodyPr/>
                    <a:lstStyle/>
                    <a:p>
                      <a:pPr marL="0" lvl="0" indent="0" fontAlgn="base">
                        <a:lnSpc>
                          <a:spcPct val="107000"/>
                        </a:lnSpc>
                        <a:spcAft>
                          <a:spcPts val="1590"/>
                        </a:spcAft>
                        <a:buClr>
                          <a:srgbClr val="000000"/>
                        </a:buClr>
                        <a:buSzPts val="1000"/>
                        <a:buFont typeface="Symbol" panose="05050102010706020507" pitchFamily="18" charset="2"/>
                        <a:buNone/>
                      </a:pPr>
                      <a:r>
                        <a:rPr lang="sv-SE" sz="1600" b="1" u="none" strike="noStrike" kern="100" dirty="0">
                          <a:effectLst/>
                          <a:uFill>
                            <a:solidFill>
                              <a:srgbClr val="000000"/>
                            </a:solidFill>
                          </a:uFill>
                        </a:rPr>
                        <a:t>Kontraindikation mot MHT</a:t>
                      </a:r>
                    </a:p>
                    <a:p>
                      <a:pPr marL="0" lvl="0" indent="0" fontAlgn="base">
                        <a:lnSpc>
                          <a:spcPct val="107000"/>
                        </a:lnSpc>
                        <a:spcAft>
                          <a:spcPts val="1595"/>
                        </a:spcAft>
                        <a:buClr>
                          <a:srgbClr val="000000"/>
                        </a:buClr>
                        <a:buSzPts val="1000"/>
                        <a:buFont typeface="Symbol" panose="05050102010706020507" pitchFamily="18" charset="2"/>
                        <a:buNone/>
                      </a:pPr>
                      <a:r>
                        <a:rPr lang="sv-SE" sz="1600" b="1" u="none" strike="noStrike" kern="100" dirty="0">
                          <a:effectLst/>
                          <a:uFill>
                            <a:solidFill>
                              <a:srgbClr val="000000"/>
                            </a:solidFill>
                          </a:uFill>
                        </a:rPr>
                        <a:t>Psykiska symtom</a:t>
                      </a:r>
                    </a:p>
                    <a:p>
                      <a:pPr marL="0" lvl="0" indent="0" fontAlgn="base">
                        <a:lnSpc>
                          <a:spcPct val="107000"/>
                        </a:lnSpc>
                        <a:spcAft>
                          <a:spcPts val="800"/>
                        </a:spcAft>
                        <a:buClr>
                          <a:srgbClr val="000000"/>
                        </a:buClr>
                        <a:buSzPts val="1000"/>
                        <a:buFont typeface="Symbol" panose="05050102010706020507" pitchFamily="18" charset="2"/>
                        <a:buNone/>
                      </a:pPr>
                      <a:r>
                        <a:rPr lang="sv-SE" sz="1600" b="1" u="none" strike="noStrike" kern="100" dirty="0">
                          <a:effectLst/>
                          <a:uFill>
                            <a:solidFill>
                              <a:srgbClr val="000000"/>
                            </a:solidFill>
                          </a:uFill>
                        </a:rPr>
                        <a:t>Sömnstörningar</a:t>
                      </a:r>
                    </a:p>
                    <a:p>
                      <a:pPr>
                        <a:lnSpc>
                          <a:spcPct val="107000"/>
                        </a:lnSpc>
                        <a:spcAft>
                          <a:spcPts val="800"/>
                        </a:spcAft>
                        <a:buNone/>
                      </a:pPr>
                      <a:r>
                        <a:rPr lang="sv-SE" sz="1600" b="1" kern="100" dirty="0">
                          <a:effectLst/>
                        </a:rPr>
                        <a:t> </a:t>
                      </a:r>
                      <a:endParaRPr lang="sv-SE" sz="1600" b="1" kern="100" dirty="0">
                        <a:solidFill>
                          <a:srgbClr val="000000"/>
                        </a:solidFill>
                        <a:effectLst/>
                        <a:latin typeface="Calibri" panose="020F0502020204030204" pitchFamily="34" charset="0"/>
                        <a:ea typeface="Calibri" panose="020F0502020204030204" pitchFamily="34" charset="0"/>
                      </a:endParaRPr>
                    </a:p>
                  </a:txBody>
                  <a:tcPr marL="36195" marR="62865" marT="0" marB="0" anchor="ctr"/>
                </a:tc>
                <a:tc rowSpan="2">
                  <a:txBody>
                    <a:bodyPr/>
                    <a:lstStyle/>
                    <a:p>
                      <a:pPr>
                        <a:lnSpc>
                          <a:spcPct val="107000"/>
                        </a:lnSpc>
                        <a:spcAft>
                          <a:spcPts val="1590"/>
                        </a:spcAft>
                        <a:buNone/>
                      </a:pPr>
                      <a:r>
                        <a:rPr lang="sv-SE" sz="1600" b="1" kern="100">
                          <a:effectLst/>
                        </a:rPr>
                        <a:t>SSRI/SNRI kan minska värmevallningar. Gabapentin används främst vid sömnproblem.</a:t>
                      </a:r>
                      <a:endParaRPr lang="sv-SE" sz="1600" b="1" kern="100" dirty="0">
                        <a:solidFill>
                          <a:srgbClr val="000000"/>
                        </a:solidFill>
                        <a:effectLst/>
                        <a:latin typeface="Calibri" panose="020F0502020204030204" pitchFamily="34" charset="0"/>
                        <a:ea typeface="Calibri" panose="020F0502020204030204" pitchFamily="34" charset="0"/>
                      </a:endParaRPr>
                    </a:p>
                  </a:txBody>
                  <a:tcPr marL="36195" marR="62865" marT="0" marB="0" anchor="ctr"/>
                </a:tc>
                <a:extLst>
                  <a:ext uri="{0D108BD9-81ED-4DB2-BD59-A6C34878D82A}">
                    <a16:rowId xmlns:a16="http://schemas.microsoft.com/office/drawing/2014/main" val="312029780"/>
                  </a:ext>
                </a:extLst>
              </a:tr>
              <a:tr h="1065940">
                <a:tc>
                  <a:txBody>
                    <a:bodyPr/>
                    <a:lstStyle/>
                    <a:p>
                      <a:pPr>
                        <a:lnSpc>
                          <a:spcPct val="107000"/>
                        </a:lnSpc>
                        <a:spcAft>
                          <a:spcPts val="800"/>
                        </a:spcAft>
                        <a:buNone/>
                      </a:pPr>
                      <a:r>
                        <a:rPr lang="sv-SE" sz="1800" b="1" kern="100">
                          <a:effectLst/>
                        </a:rPr>
                        <a:t> </a:t>
                      </a:r>
                      <a:endParaRPr lang="sv-SE" sz="1800" b="1" kern="100" dirty="0">
                        <a:solidFill>
                          <a:srgbClr val="000000"/>
                        </a:solidFill>
                        <a:effectLst/>
                        <a:latin typeface="Calibri" panose="020F0502020204030204" pitchFamily="34" charset="0"/>
                        <a:ea typeface="Calibri" panose="020F0502020204030204" pitchFamily="34" charset="0"/>
                      </a:endParaRPr>
                    </a:p>
                  </a:txBody>
                  <a:tcPr marL="36195" marR="62865" marT="0" marB="0"/>
                </a:tc>
                <a:tc vMerge="1">
                  <a:txBody>
                    <a:bodyPr/>
                    <a:lstStyle/>
                    <a:p>
                      <a:endParaRPr lang="sv-SE"/>
                    </a:p>
                  </a:txBody>
                  <a:tcPr/>
                </a:tc>
                <a:tc vMerge="1">
                  <a:txBody>
                    <a:bodyPr/>
                    <a:lstStyle/>
                    <a:p>
                      <a:endParaRPr lang="sv-SE"/>
                    </a:p>
                  </a:txBody>
                  <a:tcPr/>
                </a:tc>
                <a:tc vMerge="1">
                  <a:txBody>
                    <a:bodyPr/>
                    <a:lstStyle/>
                    <a:p>
                      <a:endParaRPr lang="sv-SE"/>
                    </a:p>
                  </a:txBody>
                  <a:tcPr/>
                </a:tc>
                <a:extLst>
                  <a:ext uri="{0D108BD9-81ED-4DB2-BD59-A6C34878D82A}">
                    <a16:rowId xmlns:a16="http://schemas.microsoft.com/office/drawing/2014/main" val="2422118788"/>
                  </a:ext>
                </a:extLst>
              </a:tr>
              <a:tr h="265659">
                <a:tc>
                  <a:txBody>
                    <a:bodyPr/>
                    <a:lstStyle/>
                    <a:p>
                      <a:pPr>
                        <a:lnSpc>
                          <a:spcPct val="107000"/>
                        </a:lnSpc>
                        <a:spcAft>
                          <a:spcPts val="800"/>
                        </a:spcAft>
                        <a:buNone/>
                      </a:pPr>
                      <a:r>
                        <a:rPr lang="sv-SE" sz="1800" b="1" kern="100">
                          <a:effectLst/>
                        </a:rPr>
                        <a:t>Livsstilsförändringar</a:t>
                      </a:r>
                      <a:endParaRPr lang="sv-SE" sz="1800" b="1" kern="100" dirty="0">
                        <a:solidFill>
                          <a:srgbClr val="000000"/>
                        </a:solidFill>
                        <a:effectLst/>
                        <a:latin typeface="Calibri" panose="020F0502020204030204" pitchFamily="34" charset="0"/>
                        <a:ea typeface="Calibri" panose="020F0502020204030204" pitchFamily="34" charset="0"/>
                      </a:endParaRPr>
                    </a:p>
                  </a:txBody>
                  <a:tcPr marL="36195" marR="62865" marT="0" marB="0" anchor="ctr"/>
                </a:tc>
                <a:tc rowSpan="2">
                  <a:txBody>
                    <a:bodyPr/>
                    <a:lstStyle/>
                    <a:p>
                      <a:pPr marL="0" lvl="0" indent="0" fontAlgn="base">
                        <a:lnSpc>
                          <a:spcPct val="107000"/>
                        </a:lnSpc>
                        <a:spcAft>
                          <a:spcPts val="1595"/>
                        </a:spcAft>
                        <a:buClr>
                          <a:srgbClr val="000000"/>
                        </a:buClr>
                        <a:buSzPts val="1000"/>
                        <a:buFont typeface="Symbol" panose="05050102010706020507" pitchFamily="18" charset="2"/>
                        <a:buNone/>
                      </a:pPr>
                      <a:r>
                        <a:rPr lang="sv-SE" sz="1600" b="1" u="none" strike="noStrike" kern="100" dirty="0">
                          <a:effectLst/>
                          <a:uFill>
                            <a:solidFill>
                              <a:srgbClr val="000000"/>
                            </a:solidFill>
                          </a:uFill>
                        </a:rPr>
                        <a:t>Fysisk aktivitet</a:t>
                      </a:r>
                    </a:p>
                    <a:p>
                      <a:pPr marL="0" lvl="0" indent="0" fontAlgn="base">
                        <a:lnSpc>
                          <a:spcPct val="107000"/>
                        </a:lnSpc>
                        <a:spcAft>
                          <a:spcPts val="1590"/>
                        </a:spcAft>
                        <a:buClr>
                          <a:srgbClr val="000000"/>
                        </a:buClr>
                        <a:buSzPts val="1000"/>
                        <a:buFont typeface="Symbol" panose="05050102010706020507" pitchFamily="18" charset="2"/>
                        <a:buNone/>
                      </a:pPr>
                      <a:r>
                        <a:rPr lang="sv-SE" sz="1600" b="1" u="none" strike="noStrike" kern="100" dirty="0">
                          <a:effectLst/>
                          <a:uFill>
                            <a:solidFill>
                              <a:srgbClr val="000000"/>
                            </a:solidFill>
                          </a:uFill>
                        </a:rPr>
                        <a:t>Stresshantering</a:t>
                      </a:r>
                    </a:p>
                    <a:p>
                      <a:pPr marL="0" lvl="0" indent="0" fontAlgn="base">
                        <a:lnSpc>
                          <a:spcPct val="107000"/>
                        </a:lnSpc>
                        <a:spcAft>
                          <a:spcPts val="1595"/>
                        </a:spcAft>
                        <a:buClr>
                          <a:srgbClr val="000000"/>
                        </a:buClr>
                        <a:buSzPts val="1000"/>
                        <a:buFont typeface="Symbol" panose="05050102010706020507" pitchFamily="18" charset="2"/>
                        <a:buNone/>
                      </a:pPr>
                      <a:r>
                        <a:rPr lang="sv-SE" sz="1600" b="1" u="none" strike="noStrike" kern="100" dirty="0">
                          <a:effectLst/>
                          <a:uFill>
                            <a:solidFill>
                              <a:srgbClr val="000000"/>
                            </a:solidFill>
                          </a:uFill>
                        </a:rPr>
                        <a:t>Kostförändringar</a:t>
                      </a:r>
                    </a:p>
                    <a:p>
                      <a:pPr marL="0" lvl="0" indent="0" fontAlgn="base">
                        <a:lnSpc>
                          <a:spcPct val="107000"/>
                        </a:lnSpc>
                        <a:spcAft>
                          <a:spcPts val="800"/>
                        </a:spcAft>
                        <a:buClr>
                          <a:srgbClr val="000000"/>
                        </a:buClr>
                        <a:buSzPts val="1000"/>
                        <a:buFont typeface="Symbol" panose="05050102010706020507" pitchFamily="18" charset="2"/>
                        <a:buNone/>
                      </a:pPr>
                      <a:r>
                        <a:rPr lang="sv-SE" sz="1600" b="1" u="none" strike="noStrike" kern="100" dirty="0">
                          <a:effectLst/>
                          <a:uFill>
                            <a:solidFill>
                              <a:srgbClr val="000000"/>
                            </a:solidFill>
                          </a:uFill>
                        </a:rPr>
                        <a:t>Rökstopp</a:t>
                      </a:r>
                      <a:endParaRPr lang="sv-SE" sz="1600" b="1" u="none" strike="noStrike" kern="100"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txBody>
                  <a:tcPr marL="36195" marR="62865" marT="0" marB="0" anchor="ctr"/>
                </a:tc>
                <a:tc rowSpan="2">
                  <a:txBody>
                    <a:bodyPr/>
                    <a:lstStyle/>
                    <a:p>
                      <a:pPr>
                        <a:lnSpc>
                          <a:spcPct val="107000"/>
                        </a:lnSpc>
                        <a:spcAft>
                          <a:spcPts val="1595"/>
                        </a:spcAft>
                        <a:buNone/>
                      </a:pPr>
                      <a:r>
                        <a:rPr lang="sv-SE" sz="1600" b="1" kern="100" dirty="0">
                          <a:effectLst/>
                        </a:rPr>
                        <a:t>Alla kvinnor med klimakteriebesvär</a:t>
                      </a:r>
                    </a:p>
                    <a:p>
                      <a:pPr>
                        <a:lnSpc>
                          <a:spcPct val="107000"/>
                        </a:lnSpc>
                        <a:spcAft>
                          <a:spcPts val="800"/>
                        </a:spcAft>
                        <a:buNone/>
                      </a:pPr>
                      <a:r>
                        <a:rPr lang="sv-SE" sz="1600" b="1" kern="100" dirty="0">
                          <a:effectLst/>
                        </a:rPr>
                        <a:t> </a:t>
                      </a:r>
                      <a:endParaRPr lang="sv-SE" sz="1600" b="1" kern="100" dirty="0">
                        <a:solidFill>
                          <a:srgbClr val="000000"/>
                        </a:solidFill>
                        <a:effectLst/>
                        <a:latin typeface="Calibri" panose="020F0502020204030204" pitchFamily="34" charset="0"/>
                        <a:ea typeface="Calibri" panose="020F0502020204030204" pitchFamily="34" charset="0"/>
                      </a:endParaRPr>
                    </a:p>
                  </a:txBody>
                  <a:tcPr marL="36195" marR="62865" marT="0" marB="0" anchor="ctr"/>
                </a:tc>
                <a:tc rowSpan="2">
                  <a:txBody>
                    <a:bodyPr/>
                    <a:lstStyle/>
                    <a:p>
                      <a:pPr>
                        <a:lnSpc>
                          <a:spcPct val="107000"/>
                        </a:lnSpc>
                        <a:spcAft>
                          <a:spcPts val="1595"/>
                        </a:spcAft>
                        <a:buNone/>
                      </a:pPr>
                      <a:r>
                        <a:rPr lang="sv-SE" sz="1600" b="1" kern="100" dirty="0">
                          <a:effectLst/>
                        </a:rPr>
                        <a:t>Grundläggande insatser som bör erbjudas oavsett </a:t>
                      </a:r>
                      <a:r>
                        <a:rPr lang="sv-SE" sz="1600" b="1" kern="100" dirty="0" err="1">
                          <a:effectLst/>
                        </a:rPr>
                        <a:t>famakologisk</a:t>
                      </a:r>
                      <a:r>
                        <a:rPr lang="sv-SE" sz="1600" b="1" kern="100" dirty="0">
                          <a:effectLst/>
                        </a:rPr>
                        <a:t> behandling.</a:t>
                      </a:r>
                    </a:p>
                    <a:p>
                      <a:pPr>
                        <a:lnSpc>
                          <a:spcPct val="107000"/>
                        </a:lnSpc>
                        <a:spcAft>
                          <a:spcPts val="800"/>
                        </a:spcAft>
                        <a:buNone/>
                      </a:pPr>
                      <a:r>
                        <a:rPr lang="sv-SE" sz="1600" b="1" kern="100" dirty="0">
                          <a:effectLst/>
                        </a:rPr>
                        <a:t> </a:t>
                      </a:r>
                      <a:endParaRPr lang="sv-SE" sz="1600" b="1" kern="100" dirty="0">
                        <a:solidFill>
                          <a:srgbClr val="000000"/>
                        </a:solidFill>
                        <a:effectLst/>
                        <a:latin typeface="Calibri" panose="020F0502020204030204" pitchFamily="34" charset="0"/>
                        <a:ea typeface="Calibri" panose="020F0502020204030204" pitchFamily="34" charset="0"/>
                      </a:endParaRPr>
                    </a:p>
                  </a:txBody>
                  <a:tcPr marL="36195" marR="62865" marT="0" marB="0" anchor="ctr"/>
                </a:tc>
                <a:extLst>
                  <a:ext uri="{0D108BD9-81ED-4DB2-BD59-A6C34878D82A}">
                    <a16:rowId xmlns:a16="http://schemas.microsoft.com/office/drawing/2014/main" val="3959365457"/>
                  </a:ext>
                </a:extLst>
              </a:tr>
              <a:tr h="1287752">
                <a:tc>
                  <a:txBody>
                    <a:bodyPr/>
                    <a:lstStyle/>
                    <a:p>
                      <a:pPr>
                        <a:lnSpc>
                          <a:spcPct val="107000"/>
                        </a:lnSpc>
                        <a:spcAft>
                          <a:spcPts val="800"/>
                        </a:spcAft>
                        <a:buNone/>
                      </a:pPr>
                      <a:r>
                        <a:rPr lang="sv-SE" sz="1800" b="1" kern="100">
                          <a:effectLst/>
                        </a:rPr>
                        <a:t> </a:t>
                      </a:r>
                      <a:endParaRPr lang="sv-SE" sz="1800" b="1" kern="100" dirty="0">
                        <a:solidFill>
                          <a:srgbClr val="000000"/>
                        </a:solidFill>
                        <a:effectLst/>
                        <a:latin typeface="Calibri" panose="020F0502020204030204" pitchFamily="34" charset="0"/>
                        <a:ea typeface="Calibri" panose="020F0502020204030204" pitchFamily="34" charset="0"/>
                      </a:endParaRPr>
                    </a:p>
                  </a:txBody>
                  <a:tcPr marL="36195" marR="62865" marT="0" marB="0"/>
                </a:tc>
                <a:tc vMerge="1">
                  <a:txBody>
                    <a:bodyPr/>
                    <a:lstStyle/>
                    <a:p>
                      <a:endParaRPr lang="sv-SE"/>
                    </a:p>
                  </a:txBody>
                  <a:tcPr/>
                </a:tc>
                <a:tc vMerge="1">
                  <a:txBody>
                    <a:bodyPr/>
                    <a:lstStyle/>
                    <a:p>
                      <a:endParaRPr lang="sv-SE"/>
                    </a:p>
                  </a:txBody>
                  <a:tcPr/>
                </a:tc>
                <a:tc vMerge="1">
                  <a:txBody>
                    <a:bodyPr/>
                    <a:lstStyle/>
                    <a:p>
                      <a:endParaRPr lang="sv-SE"/>
                    </a:p>
                  </a:txBody>
                  <a:tcPr/>
                </a:tc>
                <a:extLst>
                  <a:ext uri="{0D108BD9-81ED-4DB2-BD59-A6C34878D82A}">
                    <a16:rowId xmlns:a16="http://schemas.microsoft.com/office/drawing/2014/main" val="1166633842"/>
                  </a:ext>
                </a:extLst>
              </a:tr>
              <a:tr h="265659">
                <a:tc>
                  <a:txBody>
                    <a:bodyPr/>
                    <a:lstStyle/>
                    <a:p>
                      <a:pPr>
                        <a:lnSpc>
                          <a:spcPct val="107000"/>
                        </a:lnSpc>
                        <a:spcAft>
                          <a:spcPts val="800"/>
                        </a:spcAft>
                        <a:buNone/>
                      </a:pPr>
                      <a:r>
                        <a:rPr lang="sv-SE" sz="1800" b="1" kern="100">
                          <a:effectLst/>
                        </a:rPr>
                        <a:t>Psykosocialt stöd</a:t>
                      </a:r>
                      <a:endParaRPr lang="sv-SE" sz="1800" b="1" kern="100" dirty="0">
                        <a:solidFill>
                          <a:srgbClr val="000000"/>
                        </a:solidFill>
                        <a:effectLst/>
                        <a:latin typeface="Calibri" panose="020F0502020204030204" pitchFamily="34" charset="0"/>
                        <a:ea typeface="Calibri" panose="020F0502020204030204" pitchFamily="34" charset="0"/>
                      </a:endParaRPr>
                    </a:p>
                  </a:txBody>
                  <a:tcPr marL="36195" marR="62865" marT="0" marB="0" anchor="ctr"/>
                </a:tc>
                <a:tc rowSpan="2">
                  <a:txBody>
                    <a:bodyPr/>
                    <a:lstStyle/>
                    <a:p>
                      <a:pPr marL="0" lvl="0" indent="0" fontAlgn="base">
                        <a:lnSpc>
                          <a:spcPct val="107000"/>
                        </a:lnSpc>
                        <a:spcAft>
                          <a:spcPts val="1590"/>
                        </a:spcAft>
                        <a:buClr>
                          <a:srgbClr val="000000"/>
                        </a:buClr>
                        <a:buSzPts val="1000"/>
                        <a:buFont typeface="Symbol" panose="05050102010706020507" pitchFamily="18" charset="2"/>
                        <a:buNone/>
                      </a:pPr>
                      <a:r>
                        <a:rPr lang="sv-SE" sz="1600" b="1" u="none" strike="noStrike" kern="100" dirty="0">
                          <a:effectLst/>
                          <a:uFill>
                            <a:solidFill>
                              <a:srgbClr val="000000"/>
                            </a:solidFill>
                          </a:uFill>
                        </a:rPr>
                        <a:t>Samtalsterapi</a:t>
                      </a:r>
                    </a:p>
                    <a:p>
                      <a:pPr marL="0" lvl="0" indent="0" fontAlgn="base">
                        <a:lnSpc>
                          <a:spcPct val="107000"/>
                        </a:lnSpc>
                        <a:spcAft>
                          <a:spcPts val="1595"/>
                        </a:spcAft>
                        <a:buClr>
                          <a:srgbClr val="000000"/>
                        </a:buClr>
                        <a:buSzPts val="1000"/>
                        <a:buFont typeface="Symbol" panose="05050102010706020507" pitchFamily="18" charset="2"/>
                        <a:buNone/>
                      </a:pPr>
                      <a:r>
                        <a:rPr lang="sv-SE" sz="1600" b="1" u="none" strike="noStrike" kern="100" dirty="0">
                          <a:effectLst/>
                          <a:uFill>
                            <a:solidFill>
                              <a:srgbClr val="000000"/>
                            </a:solidFill>
                          </a:uFill>
                        </a:rPr>
                        <a:t>Stödgrupper</a:t>
                      </a:r>
                    </a:p>
                    <a:p>
                      <a:pPr marL="0" lvl="0" indent="0" fontAlgn="base">
                        <a:lnSpc>
                          <a:spcPct val="107000"/>
                        </a:lnSpc>
                        <a:spcAft>
                          <a:spcPts val="800"/>
                        </a:spcAft>
                        <a:buClr>
                          <a:srgbClr val="000000"/>
                        </a:buClr>
                        <a:buSzPts val="1000"/>
                        <a:buFont typeface="Symbol" panose="05050102010706020507" pitchFamily="18" charset="2"/>
                        <a:buNone/>
                      </a:pPr>
                      <a:r>
                        <a:rPr lang="sv-SE" sz="1600" b="1" u="none" strike="noStrike" kern="100" dirty="0">
                          <a:effectLst/>
                          <a:uFill>
                            <a:solidFill>
                              <a:srgbClr val="000000"/>
                            </a:solidFill>
                          </a:uFill>
                        </a:rPr>
                        <a:t>Digitala stödprogram</a:t>
                      </a:r>
                      <a:endParaRPr lang="sv-SE" sz="1600" b="1" u="none" strike="noStrike" kern="100"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txBody>
                  <a:tcPr marL="36195" marR="62865" marT="0" marB="0" anchor="ctr"/>
                </a:tc>
                <a:tc rowSpan="2">
                  <a:txBody>
                    <a:bodyPr/>
                    <a:lstStyle/>
                    <a:p>
                      <a:pPr>
                        <a:lnSpc>
                          <a:spcPct val="107000"/>
                        </a:lnSpc>
                        <a:spcAft>
                          <a:spcPts val="1590"/>
                        </a:spcAft>
                        <a:buNone/>
                      </a:pPr>
                      <a:r>
                        <a:rPr lang="sv-SE" sz="1600" b="1" kern="100" dirty="0">
                          <a:effectLst/>
                        </a:rPr>
                        <a:t>Nedstämdhet, ångest, relationsproblem</a:t>
                      </a:r>
                    </a:p>
                    <a:p>
                      <a:pPr>
                        <a:lnSpc>
                          <a:spcPct val="107000"/>
                        </a:lnSpc>
                        <a:spcAft>
                          <a:spcPts val="800"/>
                        </a:spcAft>
                        <a:buNone/>
                      </a:pPr>
                      <a:r>
                        <a:rPr lang="sv-SE" sz="1600" b="1" kern="100" dirty="0">
                          <a:effectLst/>
                        </a:rPr>
                        <a:t> </a:t>
                      </a:r>
                      <a:endParaRPr lang="sv-SE" sz="1600" b="1" kern="100" dirty="0">
                        <a:solidFill>
                          <a:srgbClr val="000000"/>
                        </a:solidFill>
                        <a:effectLst/>
                        <a:latin typeface="Calibri" panose="020F0502020204030204" pitchFamily="34" charset="0"/>
                        <a:ea typeface="Calibri" panose="020F0502020204030204" pitchFamily="34" charset="0"/>
                      </a:endParaRPr>
                    </a:p>
                  </a:txBody>
                  <a:tcPr marL="36195" marR="62865" marT="0" marB="0" anchor="ctr"/>
                </a:tc>
                <a:tc rowSpan="2">
                  <a:txBody>
                    <a:bodyPr/>
                    <a:lstStyle/>
                    <a:p>
                      <a:pPr>
                        <a:lnSpc>
                          <a:spcPct val="107000"/>
                        </a:lnSpc>
                        <a:spcAft>
                          <a:spcPts val="1590"/>
                        </a:spcAft>
                        <a:buNone/>
                      </a:pPr>
                      <a:r>
                        <a:rPr lang="sv-SE" sz="1600" b="1" kern="100" dirty="0">
                          <a:effectLst/>
                        </a:rPr>
                        <a:t>Viktigt komplement till medicinsk behandling.</a:t>
                      </a:r>
                    </a:p>
                    <a:p>
                      <a:pPr>
                        <a:lnSpc>
                          <a:spcPct val="107000"/>
                        </a:lnSpc>
                        <a:spcAft>
                          <a:spcPts val="800"/>
                        </a:spcAft>
                        <a:buNone/>
                      </a:pPr>
                      <a:r>
                        <a:rPr lang="sv-SE" sz="1600" b="1" kern="100" dirty="0">
                          <a:effectLst/>
                        </a:rPr>
                        <a:t> </a:t>
                      </a:r>
                      <a:endParaRPr lang="sv-SE" sz="1600" b="1" kern="100" dirty="0">
                        <a:solidFill>
                          <a:srgbClr val="000000"/>
                        </a:solidFill>
                        <a:effectLst/>
                        <a:latin typeface="Calibri" panose="020F0502020204030204" pitchFamily="34" charset="0"/>
                        <a:ea typeface="Calibri" panose="020F0502020204030204" pitchFamily="34" charset="0"/>
                      </a:endParaRPr>
                    </a:p>
                  </a:txBody>
                  <a:tcPr marL="36195" marR="62865" marT="0" marB="0" anchor="ctr"/>
                </a:tc>
                <a:extLst>
                  <a:ext uri="{0D108BD9-81ED-4DB2-BD59-A6C34878D82A}">
                    <a16:rowId xmlns:a16="http://schemas.microsoft.com/office/drawing/2014/main" val="693602377"/>
                  </a:ext>
                </a:extLst>
              </a:tr>
              <a:tr h="848157">
                <a:tc>
                  <a:txBody>
                    <a:bodyPr/>
                    <a:lstStyle/>
                    <a:p>
                      <a:pPr>
                        <a:lnSpc>
                          <a:spcPct val="107000"/>
                        </a:lnSpc>
                        <a:spcAft>
                          <a:spcPts val="800"/>
                        </a:spcAft>
                        <a:buNone/>
                      </a:pPr>
                      <a:r>
                        <a:rPr lang="sv-SE" sz="1800" b="1" kern="100" dirty="0">
                          <a:effectLst/>
                        </a:rPr>
                        <a:t> </a:t>
                      </a:r>
                      <a:endParaRPr lang="sv-SE" sz="1800" b="1" kern="100" dirty="0">
                        <a:solidFill>
                          <a:srgbClr val="000000"/>
                        </a:solidFill>
                        <a:effectLst/>
                        <a:latin typeface="Calibri" panose="020F0502020204030204" pitchFamily="34" charset="0"/>
                        <a:ea typeface="Calibri" panose="020F0502020204030204" pitchFamily="34" charset="0"/>
                      </a:endParaRPr>
                    </a:p>
                  </a:txBody>
                  <a:tcPr marL="36195" marR="62865" marT="0" marB="0"/>
                </a:tc>
                <a:tc vMerge="1">
                  <a:txBody>
                    <a:bodyPr/>
                    <a:lstStyle/>
                    <a:p>
                      <a:endParaRPr lang="sv-SE"/>
                    </a:p>
                  </a:txBody>
                  <a:tcPr/>
                </a:tc>
                <a:tc vMerge="1">
                  <a:txBody>
                    <a:bodyPr/>
                    <a:lstStyle/>
                    <a:p>
                      <a:endParaRPr lang="sv-SE"/>
                    </a:p>
                  </a:txBody>
                  <a:tcPr/>
                </a:tc>
                <a:tc vMerge="1">
                  <a:txBody>
                    <a:bodyPr/>
                    <a:lstStyle/>
                    <a:p>
                      <a:endParaRPr lang="sv-SE"/>
                    </a:p>
                  </a:txBody>
                  <a:tcPr/>
                </a:tc>
                <a:extLst>
                  <a:ext uri="{0D108BD9-81ED-4DB2-BD59-A6C34878D82A}">
                    <a16:rowId xmlns:a16="http://schemas.microsoft.com/office/drawing/2014/main" val="264961025"/>
                  </a:ext>
                </a:extLst>
              </a:tr>
            </a:tbl>
          </a:graphicData>
        </a:graphic>
      </p:graphicFrame>
    </p:spTree>
    <p:extLst>
      <p:ext uri="{BB962C8B-B14F-4D97-AF65-F5344CB8AC3E}">
        <p14:creationId xmlns:p14="http://schemas.microsoft.com/office/powerpoint/2010/main" val="1584272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ACA1C4BD-0C7C-CC17-7A61-0E9E984CD1F4}"/>
              </a:ext>
            </a:extLst>
          </p:cNvPr>
          <p:cNvSpPr>
            <a:spLocks noGrp="1"/>
          </p:cNvSpPr>
          <p:nvPr>
            <p:ph type="title"/>
          </p:nvPr>
        </p:nvSpPr>
        <p:spPr>
          <a:xfrm>
            <a:off x="5297762" y="329184"/>
            <a:ext cx="6251110" cy="1783080"/>
          </a:xfrm>
        </p:spPr>
        <p:txBody>
          <a:bodyPr anchor="b">
            <a:normAutofit/>
          </a:bodyPr>
          <a:lstStyle/>
          <a:p>
            <a:r>
              <a:rPr lang="sv-SE" sz="5400" dirty="0"/>
              <a:t>Venereologiska mottagningen</a:t>
            </a:r>
          </a:p>
        </p:txBody>
      </p:sp>
      <p:pic>
        <p:nvPicPr>
          <p:cNvPr id="7" name="Platshållare för innehåll 6" descr="En bild som visar träd, frukt, utomhus, fruktträd&#10;&#10;AI-genererat innehåll kan vara felaktigt.">
            <a:extLst>
              <a:ext uri="{FF2B5EF4-FFF2-40B4-BE49-F238E27FC236}">
                <a16:creationId xmlns:a16="http://schemas.microsoft.com/office/drawing/2014/main" id="{6F045844-258D-C1DD-0475-5D9498190A88}"/>
              </a:ext>
            </a:extLst>
          </p:cNvPr>
          <p:cNvPicPr>
            <a:picLocks noChangeAspect="1"/>
          </p:cNvPicPr>
          <p:nvPr/>
        </p:nvPicPr>
        <p:blipFill rotWithShape="1">
          <a:blip r:embed="rId3"/>
          <a:srcRect l="9452"/>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973836CB-0A0E-D0B7-73AB-5859AED433BA}"/>
              </a:ext>
            </a:extLst>
          </p:cNvPr>
          <p:cNvSpPr>
            <a:spLocks noGrp="1"/>
          </p:cNvSpPr>
          <p:nvPr>
            <p:ph idx="1"/>
          </p:nvPr>
        </p:nvSpPr>
        <p:spPr>
          <a:xfrm>
            <a:off x="5000263" y="2706624"/>
            <a:ext cx="6548609" cy="3483864"/>
          </a:xfrm>
        </p:spPr>
        <p:txBody>
          <a:bodyPr>
            <a:normAutofit/>
          </a:bodyPr>
          <a:lstStyle/>
          <a:p>
            <a:pPr marL="0" indent="0">
              <a:lnSpc>
                <a:spcPct val="170000"/>
              </a:lnSpc>
              <a:buNone/>
            </a:pPr>
            <a:r>
              <a:rPr lang="sv-SE" sz="1600" dirty="0"/>
              <a:t>Om vuxna vill testa sig för klamydia, gonorré och HIV och kontaktar sin vårdcentral måste test erbjudas – inte bara hänvisa till </a:t>
            </a:r>
            <a:r>
              <a:rPr lang="sv-SE" sz="1600" dirty="0" err="1"/>
              <a:t>venerologiska</a:t>
            </a:r>
            <a:r>
              <a:rPr lang="sv-SE" sz="1600" dirty="0"/>
              <a:t> mottagning. Remiss dit vid positivt test och behov av smittspårning.</a:t>
            </a:r>
          </a:p>
          <a:p>
            <a:pPr marL="0" indent="0">
              <a:lnSpc>
                <a:spcPct val="170000"/>
              </a:lnSpc>
              <a:buNone/>
            </a:pPr>
            <a:r>
              <a:rPr lang="sv-SE" sz="1600" dirty="0"/>
              <a:t>Hemmatester för klamydia finns men är det positivt ska man ta dem till sig och smittspåra. Vi kan inte ducka det. Ungdomsmottagningen kan man hänvisa till upp till 23 år.</a:t>
            </a:r>
          </a:p>
          <a:p>
            <a:pPr marL="0" indent="0">
              <a:lnSpc>
                <a:spcPct val="170000"/>
              </a:lnSpc>
              <a:buNone/>
            </a:pPr>
            <a:r>
              <a:rPr lang="sv-SE" sz="1600" dirty="0"/>
              <a:t> ”Dit patienten vänder sig” är principen att följa här. </a:t>
            </a:r>
            <a:endParaRPr lang="en-US" sz="1600" dirty="0"/>
          </a:p>
        </p:txBody>
      </p:sp>
    </p:spTree>
    <p:extLst>
      <p:ext uri="{BB962C8B-B14F-4D97-AF65-F5344CB8AC3E}">
        <p14:creationId xmlns:p14="http://schemas.microsoft.com/office/powerpoint/2010/main" val="2109723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objekt 3">
            <a:extLst>
              <a:ext uri="{FF2B5EF4-FFF2-40B4-BE49-F238E27FC236}">
                <a16:creationId xmlns:a16="http://schemas.microsoft.com/office/drawing/2014/main" id="{FA64C510-2575-B350-5F20-11265EC70A81}"/>
              </a:ext>
            </a:extLst>
          </p:cNvPr>
          <p:cNvPicPr>
            <a:picLocks noChangeAspect="1"/>
          </p:cNvPicPr>
          <p:nvPr/>
        </p:nvPicPr>
        <p:blipFill rotWithShape="1">
          <a:blip r:embed="rId3"/>
          <a:srcRect l="5904" r="11977"/>
          <a:stretch>
            <a:fillRect/>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Rubrik 1">
            <a:extLst>
              <a:ext uri="{FF2B5EF4-FFF2-40B4-BE49-F238E27FC236}">
                <a16:creationId xmlns:a16="http://schemas.microsoft.com/office/drawing/2014/main" id="{56128A25-74A9-AA82-92B9-15860BF0BDF0}"/>
              </a:ext>
            </a:extLst>
          </p:cNvPr>
          <p:cNvSpPr>
            <a:spLocks noGrp="1"/>
          </p:cNvSpPr>
          <p:nvPr>
            <p:ph type="title"/>
          </p:nvPr>
        </p:nvSpPr>
        <p:spPr>
          <a:xfrm>
            <a:off x="568517" y="401740"/>
            <a:ext cx="6831188" cy="1322887"/>
          </a:xfrm>
        </p:spPr>
        <p:txBody>
          <a:bodyPr>
            <a:normAutofit/>
          </a:bodyPr>
          <a:lstStyle/>
          <a:p>
            <a:r>
              <a:rPr lang="sv-SE" b="1" dirty="0"/>
              <a:t>Påminnelser från Radiologen</a:t>
            </a:r>
          </a:p>
        </p:txBody>
      </p:sp>
      <p:sp>
        <p:nvSpPr>
          <p:cNvPr id="3" name="Platshållare för innehåll 2">
            <a:extLst>
              <a:ext uri="{FF2B5EF4-FFF2-40B4-BE49-F238E27FC236}">
                <a16:creationId xmlns:a16="http://schemas.microsoft.com/office/drawing/2014/main" id="{724EFFD6-1B92-CA05-133B-9736D46CFE48}"/>
              </a:ext>
            </a:extLst>
          </p:cNvPr>
          <p:cNvSpPr>
            <a:spLocks noGrp="1"/>
          </p:cNvSpPr>
          <p:nvPr>
            <p:ph idx="1"/>
          </p:nvPr>
        </p:nvSpPr>
        <p:spPr>
          <a:xfrm>
            <a:off x="405114" y="1724628"/>
            <a:ext cx="7248137" cy="4378059"/>
          </a:xfrm>
        </p:spPr>
        <p:txBody>
          <a:bodyPr>
            <a:normAutofit lnSpcReduction="10000"/>
          </a:bodyPr>
          <a:lstStyle/>
          <a:p>
            <a:pPr marL="0" indent="0">
              <a:buNone/>
            </a:pPr>
            <a:endParaRPr lang="sv-SE" sz="1400" dirty="0">
              <a:effectLst/>
              <a:latin typeface="Calibri" panose="020F0502020204030204" pitchFamily="34" charset="0"/>
              <a:ea typeface="Calibri" panose="020F0502020204030204" pitchFamily="34" charset="0"/>
            </a:endParaRPr>
          </a:p>
          <a:p>
            <a:pPr>
              <a:buFontTx/>
              <a:buChar char="-"/>
            </a:pPr>
            <a:r>
              <a:rPr lang="sv-SE" sz="1800" b="1" dirty="0"/>
              <a:t>OM det föreligger klara hinder för att patienten ska åka till Köping bra att man skriver det i remissen. Annars får patienten ta den tid som erbjuds- viktigt att man inte bokar om bara av bekvämlighetsskäl. </a:t>
            </a:r>
          </a:p>
          <a:p>
            <a:pPr>
              <a:buFontTx/>
              <a:buChar char="-"/>
            </a:pPr>
            <a:r>
              <a:rPr lang="sv-SE" sz="1800" b="1" dirty="0"/>
              <a:t>Glöm inte bort möjligheten till eftergranskning – men om bifyndet ändå är beskrivet betyder det oftast att man inte kan säga mer utifrån den undersökningen som är gjort. </a:t>
            </a:r>
          </a:p>
          <a:p>
            <a:pPr>
              <a:buFontTx/>
              <a:buChar char="-"/>
            </a:pPr>
            <a:r>
              <a:rPr lang="sv-SE" sz="1800" b="1" dirty="0" err="1"/>
              <a:t>Fom</a:t>
            </a:r>
            <a:r>
              <a:rPr lang="sv-SE" sz="1800" b="1" dirty="0"/>
              <a:t> v 45 mån -</a:t>
            </a:r>
            <a:r>
              <a:rPr lang="sv-SE" sz="1800" b="1" dirty="0" err="1"/>
              <a:t>fre</a:t>
            </a:r>
            <a:r>
              <a:rPr lang="sv-SE" sz="1800" b="1" dirty="0"/>
              <a:t> </a:t>
            </a:r>
            <a:r>
              <a:rPr lang="sv-SE" sz="1800" b="1" dirty="0" err="1"/>
              <a:t>kl</a:t>
            </a:r>
            <a:r>
              <a:rPr lang="sv-SE" sz="1800" b="1" dirty="0"/>
              <a:t> 08-16 finns ny </a:t>
            </a:r>
            <a:r>
              <a:rPr lang="sv-SE" sz="1800" b="1" dirty="0" err="1"/>
              <a:t>dagjour</a:t>
            </a:r>
            <a:r>
              <a:rPr lang="sv-SE" sz="1800" b="1" dirty="0"/>
              <a:t> att ringa </a:t>
            </a:r>
          </a:p>
          <a:p>
            <a:pPr>
              <a:buFontTx/>
              <a:buChar char="-"/>
            </a:pPr>
            <a:r>
              <a:rPr lang="sv-SE" sz="1800" b="1" dirty="0"/>
              <a:t>Påminna om att vi inte behöver ta </a:t>
            </a:r>
            <a:r>
              <a:rPr lang="sv-SE" sz="1800" b="1" dirty="0" err="1"/>
              <a:t>krea</a:t>
            </a:r>
            <a:r>
              <a:rPr lang="sv-SE" sz="1800" b="1" dirty="0"/>
              <a:t> inför undersökningar. Radiologen ordnar. </a:t>
            </a:r>
          </a:p>
          <a:p>
            <a:pPr>
              <a:buFontTx/>
              <a:buChar char="-"/>
            </a:pPr>
            <a:r>
              <a:rPr lang="sv-SE" sz="1800" b="1" dirty="0"/>
              <a:t>Viktigt med recept laxering (</a:t>
            </a:r>
            <a:r>
              <a:rPr lang="sv-SE" sz="1800" b="1" dirty="0" err="1"/>
              <a:t>Picoprep</a:t>
            </a:r>
            <a:r>
              <a:rPr lang="sv-SE" sz="1800" b="1" dirty="0"/>
              <a:t>) inför DT Colon.</a:t>
            </a:r>
          </a:p>
          <a:p>
            <a:pPr marL="0" indent="0">
              <a:buNone/>
            </a:pPr>
            <a:endParaRPr lang="sv-SE" sz="1800" b="1" dirty="0"/>
          </a:p>
          <a:p>
            <a:pPr marL="0" indent="0">
              <a:buNone/>
            </a:pPr>
            <a:r>
              <a:rPr lang="sv-SE" sz="1800" b="1" dirty="0"/>
              <a:t>-  </a:t>
            </a:r>
            <a:r>
              <a:rPr lang="sv-SE" sz="1800" b="1" dirty="0" err="1"/>
              <a:t>Remittensstödet</a:t>
            </a:r>
            <a:r>
              <a:rPr lang="sv-SE" sz="1800" b="1" dirty="0"/>
              <a:t> för radiologen. Ligger under Vårdgivare och samarbetspartner. </a:t>
            </a:r>
          </a:p>
          <a:p>
            <a:pPr>
              <a:buFontTx/>
              <a:buChar char="-"/>
            </a:pPr>
            <a:endParaRPr lang="sv-SE" sz="1400" dirty="0"/>
          </a:p>
          <a:p>
            <a:pPr marL="0" indent="0">
              <a:buNone/>
            </a:pPr>
            <a:endParaRPr lang="sv-SE" sz="1400" dirty="0"/>
          </a:p>
        </p:txBody>
      </p:sp>
    </p:spTree>
    <p:extLst>
      <p:ext uri="{BB962C8B-B14F-4D97-AF65-F5344CB8AC3E}">
        <p14:creationId xmlns:p14="http://schemas.microsoft.com/office/powerpoint/2010/main" val="613243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474AFF-86AE-A31B-BAC7-D90EE166D9ED}"/>
              </a:ext>
            </a:extLst>
          </p:cNvPr>
          <p:cNvSpPr>
            <a:spLocks noGrp="1"/>
          </p:cNvSpPr>
          <p:nvPr>
            <p:ph type="title"/>
          </p:nvPr>
        </p:nvSpPr>
        <p:spPr>
          <a:xfrm>
            <a:off x="838201" y="365125"/>
            <a:ext cx="5251316" cy="1023837"/>
          </a:xfrm>
        </p:spPr>
        <p:txBody>
          <a:bodyPr>
            <a:normAutofit/>
          </a:bodyPr>
          <a:lstStyle/>
          <a:p>
            <a:r>
              <a:rPr lang="sv-SE" b="1" dirty="0"/>
              <a:t>Vägen till akutröntgen</a:t>
            </a:r>
          </a:p>
        </p:txBody>
      </p:sp>
      <p:sp>
        <p:nvSpPr>
          <p:cNvPr id="18" name="Content Placeholder 7">
            <a:extLst>
              <a:ext uri="{FF2B5EF4-FFF2-40B4-BE49-F238E27FC236}">
                <a16:creationId xmlns:a16="http://schemas.microsoft.com/office/drawing/2014/main" id="{82BB249D-5E2F-4532-10A2-FA9E08F30B1A}"/>
              </a:ext>
            </a:extLst>
          </p:cNvPr>
          <p:cNvSpPr>
            <a:spLocks noGrp="1"/>
          </p:cNvSpPr>
          <p:nvPr>
            <p:ph idx="1"/>
          </p:nvPr>
        </p:nvSpPr>
        <p:spPr>
          <a:xfrm>
            <a:off x="838200" y="1388962"/>
            <a:ext cx="4619621" cy="5254906"/>
          </a:xfrm>
        </p:spPr>
        <p:txBody>
          <a:bodyPr>
            <a:noAutofit/>
          </a:bodyPr>
          <a:lstStyle/>
          <a:p>
            <a:pPr marL="0" indent="0">
              <a:buNone/>
            </a:pPr>
            <a:r>
              <a:rPr lang="sv-SE" sz="2000" dirty="0"/>
              <a:t>Patienter som ska till akutröntgen från Vårdcentralen med remiss till akutröntgen </a:t>
            </a:r>
          </a:p>
          <a:p>
            <a:pPr marL="0" indent="0">
              <a:buNone/>
            </a:pPr>
            <a:r>
              <a:rPr lang="sv-SE" sz="2000" dirty="0"/>
              <a:t>Då ska de bli hänvisade av familjeläkarna att gå in via huvudentrén (ingång 1) och parkera på framsidan om de inte kommer med buss. Följ skyltarna mot Akutröntgen (målpunkt G)</a:t>
            </a:r>
          </a:p>
          <a:p>
            <a:pPr marL="0" indent="0">
              <a:buNone/>
            </a:pPr>
            <a:r>
              <a:rPr lang="sv-SE" sz="2000" dirty="0"/>
              <a:t>Patienterna har börjat att gå in via akutmottagningens ingång 36 och tar kölapp där. Där stoppar de flödet och gör att akuta patienter får vänta pga att de som bara ska hänvisas vidare .</a:t>
            </a:r>
          </a:p>
          <a:p>
            <a:pPr marL="0" indent="0">
              <a:buNone/>
            </a:pPr>
            <a:r>
              <a:rPr lang="sv-SE" sz="2000" dirty="0"/>
              <a:t>Under tiden det byggs nytt sjukhus har vi även reducerade parkeringsplatser och de behövs för patienter som ska till akuten och inte till den som inte är akut sjuk och ska till röntgen.</a:t>
            </a:r>
          </a:p>
          <a:p>
            <a:pPr marL="0" indent="0">
              <a:buNone/>
            </a:pPr>
            <a:endParaRPr lang="sv-SE" sz="2400" dirty="0"/>
          </a:p>
        </p:txBody>
      </p:sp>
      <p:pic>
        <p:nvPicPr>
          <p:cNvPr id="3" name="Bildobjekt 2">
            <a:extLst>
              <a:ext uri="{FF2B5EF4-FFF2-40B4-BE49-F238E27FC236}">
                <a16:creationId xmlns:a16="http://schemas.microsoft.com/office/drawing/2014/main" id="{CB687F11-2E43-8EE8-BCB5-81D78A6CEFB1}"/>
              </a:ext>
            </a:extLst>
          </p:cNvPr>
          <p:cNvPicPr>
            <a:picLocks noChangeAspect="1"/>
          </p:cNvPicPr>
          <p:nvPr/>
        </p:nvPicPr>
        <p:blipFill rotWithShape="1">
          <a:blip r:embed="rId3"/>
          <a:srcRect l="5677" r="8030" b="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46675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48C40A0-ABF6-7C96-C1B3-2A3271603AE9}"/>
              </a:ext>
            </a:extLst>
          </p:cNvPr>
          <p:cNvSpPr>
            <a:spLocks noGrp="1"/>
          </p:cNvSpPr>
          <p:nvPr>
            <p:ph type="title"/>
          </p:nvPr>
        </p:nvSpPr>
        <p:spPr>
          <a:xfrm>
            <a:off x="532505" y="132883"/>
            <a:ext cx="6002110" cy="888197"/>
          </a:xfrm>
        </p:spPr>
        <p:txBody>
          <a:bodyPr>
            <a:normAutofit/>
          </a:bodyPr>
          <a:lstStyle/>
          <a:p>
            <a:r>
              <a:rPr lang="sv-SE" sz="4000" dirty="0"/>
              <a:t>Ämnesförslag till våren</a:t>
            </a:r>
          </a:p>
        </p:txBody>
      </p:sp>
      <p:sp>
        <p:nvSpPr>
          <p:cNvPr id="31" name="Content Placeholder 7">
            <a:extLst>
              <a:ext uri="{FF2B5EF4-FFF2-40B4-BE49-F238E27FC236}">
                <a16:creationId xmlns:a16="http://schemas.microsoft.com/office/drawing/2014/main" id="{AF2964D4-D2BF-FC33-3199-9103F31E623E}"/>
              </a:ext>
            </a:extLst>
          </p:cNvPr>
          <p:cNvSpPr>
            <a:spLocks noGrp="1"/>
          </p:cNvSpPr>
          <p:nvPr>
            <p:ph idx="1"/>
          </p:nvPr>
        </p:nvSpPr>
        <p:spPr>
          <a:xfrm>
            <a:off x="377951" y="877824"/>
            <a:ext cx="6156663" cy="5667941"/>
          </a:xfrm>
        </p:spPr>
        <p:txBody>
          <a:bodyPr>
            <a:normAutofit fontScale="92500" lnSpcReduction="10000"/>
          </a:bodyPr>
          <a:lstStyle/>
          <a:p>
            <a:r>
              <a:rPr lang="en-US" sz="2000" dirty="0" err="1"/>
              <a:t>Barnobesitas</a:t>
            </a:r>
            <a:endParaRPr lang="en-US" sz="2000" dirty="0"/>
          </a:p>
          <a:p>
            <a:r>
              <a:rPr lang="sv-SE" sz="2000" dirty="0" err="1"/>
              <a:t>Smärtrehab</a:t>
            </a:r>
            <a:r>
              <a:rPr lang="sv-SE" sz="2000" dirty="0"/>
              <a:t>/Anna Kollberg ALK för smärta kring evidensbaserad behandling </a:t>
            </a:r>
            <a:r>
              <a:rPr lang="sv-SE" sz="2000" dirty="0" err="1"/>
              <a:t>uttrappning</a:t>
            </a:r>
            <a:r>
              <a:rPr lang="sv-SE" sz="2000" dirty="0"/>
              <a:t> mm.</a:t>
            </a:r>
          </a:p>
          <a:p>
            <a:r>
              <a:rPr lang="sv-SE" sz="2000" dirty="0"/>
              <a:t>Ryggpatienter i primärvården – haft nyligen men kan upprepas – mer den konservativa delen?</a:t>
            </a:r>
          </a:p>
          <a:p>
            <a:r>
              <a:rPr lang="sv-SE" sz="2000" dirty="0"/>
              <a:t>Körförmågeutredning – Geriatriken (transportstyrelsen tyvärr svårt)</a:t>
            </a:r>
          </a:p>
          <a:p>
            <a:r>
              <a:rPr lang="sv-SE" sz="2000" dirty="0"/>
              <a:t>Försäkringsmedicin – Åsa Wallander Wetterqvist. Rehabplan mm.</a:t>
            </a:r>
          </a:p>
          <a:p>
            <a:r>
              <a:rPr lang="sv-SE" sz="2000" dirty="0"/>
              <a:t>EDS föreläsning </a:t>
            </a:r>
            <a:r>
              <a:rPr lang="sv-SE" sz="2000" dirty="0" err="1"/>
              <a:t>Bruha</a:t>
            </a:r>
            <a:r>
              <a:rPr lang="sv-SE" sz="2000" dirty="0"/>
              <a:t> Weiss</a:t>
            </a:r>
          </a:p>
          <a:p>
            <a:r>
              <a:rPr lang="sv-SE" sz="2000" dirty="0"/>
              <a:t>Fibromyalgi </a:t>
            </a:r>
          </a:p>
          <a:p>
            <a:r>
              <a:rPr lang="sv-SE" sz="2000" dirty="0"/>
              <a:t>POTS –kardiologen</a:t>
            </a:r>
          </a:p>
          <a:p>
            <a:r>
              <a:rPr lang="sv-SE" sz="2000" dirty="0"/>
              <a:t>Egenmonitorering – erfarenheter från primärvården. </a:t>
            </a:r>
          </a:p>
          <a:p>
            <a:r>
              <a:rPr lang="sv-SE" sz="2000" dirty="0"/>
              <a:t>Ventrikelsjukdomar – från funktionellt till baretts? Atrofisk gastrit? PPI?</a:t>
            </a:r>
          </a:p>
          <a:p>
            <a:r>
              <a:rPr lang="sv-SE" sz="2000" dirty="0"/>
              <a:t>Eva Sandberg allmäntandläkare, tandvård om intyg, utredningar mm. Specialisttandvården /</a:t>
            </a:r>
            <a:r>
              <a:rPr lang="sv-SE" sz="2000" dirty="0" err="1"/>
              <a:t>orofascialmedicin</a:t>
            </a:r>
            <a:r>
              <a:rPr lang="sv-SE" sz="2000" dirty="0"/>
              <a:t>. Ulrica Nilsson. </a:t>
            </a:r>
          </a:p>
          <a:p>
            <a:endParaRPr lang="en-US" sz="2000" dirty="0"/>
          </a:p>
        </p:txBody>
      </p:sp>
      <p:pic>
        <p:nvPicPr>
          <p:cNvPr id="4" name="Platshållare för innehåll 3">
            <a:extLst>
              <a:ext uri="{FF2B5EF4-FFF2-40B4-BE49-F238E27FC236}">
                <a16:creationId xmlns:a16="http://schemas.microsoft.com/office/drawing/2014/main" id="{836531DB-B9C7-E111-20E7-6E8EA3F7AC20}"/>
              </a:ext>
            </a:extLst>
          </p:cNvPr>
          <p:cNvPicPr>
            <a:picLocks noChangeAspect="1"/>
          </p:cNvPicPr>
          <p:nvPr/>
        </p:nvPicPr>
        <p:blipFill rotWithShape="1">
          <a:blip r:embed="rId3"/>
          <a:srcRect l="2934"/>
          <a:stretch/>
        </p:blipFill>
        <p:spPr>
          <a:xfrm>
            <a:off x="7199440" y="10"/>
            <a:ext cx="4992560" cy="6857990"/>
          </a:xfrm>
          <a:prstGeom prst="rect">
            <a:avLst/>
          </a:prstGeom>
          <a:effectLst/>
        </p:spPr>
      </p:pic>
    </p:spTree>
    <p:extLst>
      <p:ext uri="{BB962C8B-B14F-4D97-AF65-F5344CB8AC3E}">
        <p14:creationId xmlns:p14="http://schemas.microsoft.com/office/powerpoint/2010/main" val="2868930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4475DC88-2CCD-FDBA-0BA1-B98FB38ADF55}"/>
              </a:ext>
            </a:extLst>
          </p:cNvPr>
          <p:cNvSpPr>
            <a:spLocks noGrp="1"/>
          </p:cNvSpPr>
          <p:nvPr>
            <p:ph type="title"/>
          </p:nvPr>
        </p:nvSpPr>
        <p:spPr>
          <a:xfrm>
            <a:off x="5297762" y="329184"/>
            <a:ext cx="6251110" cy="1783080"/>
          </a:xfrm>
        </p:spPr>
        <p:txBody>
          <a:bodyPr anchor="b">
            <a:normAutofit/>
          </a:bodyPr>
          <a:lstStyle/>
          <a:p>
            <a:r>
              <a:rPr lang="sv-SE" sz="5400" dirty="0"/>
              <a:t>SVF Testikelcancer har uppdaterats</a:t>
            </a:r>
          </a:p>
        </p:txBody>
      </p:sp>
      <p:pic>
        <p:nvPicPr>
          <p:cNvPr id="4" name="Bildobjekt 3">
            <a:extLst>
              <a:ext uri="{FF2B5EF4-FFF2-40B4-BE49-F238E27FC236}">
                <a16:creationId xmlns:a16="http://schemas.microsoft.com/office/drawing/2014/main" id="{C3454E3D-CA0E-25F7-0F13-DED50AE5F247}"/>
              </a:ext>
            </a:extLst>
          </p:cNvPr>
          <p:cNvPicPr>
            <a:picLocks noChangeAspect="1"/>
          </p:cNvPicPr>
          <p:nvPr/>
        </p:nvPicPr>
        <p:blipFill>
          <a:blip r:embed="rId2"/>
          <a:srcRect l="9452"/>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940CE423-245B-55EF-E952-80860DE2783E}"/>
              </a:ext>
            </a:extLst>
          </p:cNvPr>
          <p:cNvSpPr>
            <a:spLocks noGrp="1"/>
          </p:cNvSpPr>
          <p:nvPr>
            <p:ph idx="1"/>
          </p:nvPr>
        </p:nvSpPr>
        <p:spPr>
          <a:xfrm>
            <a:off x="5297762" y="2706624"/>
            <a:ext cx="6251110" cy="3483864"/>
          </a:xfrm>
        </p:spPr>
        <p:txBody>
          <a:bodyPr>
            <a:normAutofit/>
          </a:bodyPr>
          <a:lstStyle/>
          <a:p>
            <a:r>
              <a:rPr lang="sv-SE" sz="2200" b="1"/>
              <a:t>Följande förändringar har gjorts i kapitel 2 Ingång till standardiserat vårdförlopp:</a:t>
            </a:r>
            <a:endParaRPr lang="sv-SE" sz="2200"/>
          </a:p>
          <a:p>
            <a:pPr marL="0" lvl="0" indent="0">
              <a:buNone/>
            </a:pPr>
            <a:r>
              <a:rPr lang="sv-SE" sz="2200" b="1"/>
              <a:t>”Palpabel knöl i testikeln” är borttaget från kriterierna för välgrundad misstanke. Palpabel knöl ger misstanke och ska föranleda ultraljudsundersökning.</a:t>
            </a:r>
            <a:endParaRPr lang="sv-SE" sz="2200"/>
          </a:p>
          <a:p>
            <a:pPr lvl="0"/>
            <a:r>
              <a:rPr lang="sv-SE" sz="2200" b="1"/>
              <a:t>Ultraljud är inte längre en filterfunktion. Det har i stället lagts till som en undersökning vid misstanke, med formuleringen ”skyndsam ultraljudsundersökning av testiklarna”.</a:t>
            </a:r>
            <a:endParaRPr lang="sv-SE" sz="2200"/>
          </a:p>
          <a:p>
            <a:endParaRPr lang="sv-SE" sz="2200"/>
          </a:p>
        </p:txBody>
      </p:sp>
    </p:spTree>
    <p:extLst>
      <p:ext uri="{BB962C8B-B14F-4D97-AF65-F5344CB8AC3E}">
        <p14:creationId xmlns:p14="http://schemas.microsoft.com/office/powerpoint/2010/main" val="3538610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89B0AEE1-7747-9FD0-5296-7502BDFD4B6F}"/>
              </a:ext>
            </a:extLst>
          </p:cNvPr>
          <p:cNvSpPr>
            <a:spLocks noGrp="1"/>
          </p:cNvSpPr>
          <p:nvPr>
            <p:ph type="title"/>
          </p:nvPr>
        </p:nvSpPr>
        <p:spPr>
          <a:xfrm>
            <a:off x="630936" y="143256"/>
            <a:ext cx="4436364" cy="1978152"/>
          </a:xfrm>
        </p:spPr>
        <p:txBody>
          <a:bodyPr anchor="b">
            <a:normAutofit fontScale="90000"/>
          </a:bodyPr>
          <a:lstStyle/>
          <a:p>
            <a:pPr lvl="0" eaLnBrk="0" fontAlgn="base" hangingPunct="0">
              <a:lnSpc>
                <a:spcPct val="100000"/>
              </a:lnSpc>
              <a:spcAft>
                <a:spcPct val="0"/>
              </a:spcAft>
            </a:pPr>
            <a:r>
              <a:rPr lang="sv-SE" altLang="sv-SE" sz="2700" b="1" dirty="0">
                <a:solidFill>
                  <a:srgbClr val="000000"/>
                </a:solidFill>
                <a:latin typeface="Frutiger"/>
              </a:rPr>
              <a:t>Rekommendation för läkemedel </a:t>
            </a:r>
            <a:br>
              <a:rPr lang="sv-SE" altLang="sv-SE" sz="2700" b="1" dirty="0">
                <a:solidFill>
                  <a:srgbClr val="000000"/>
                </a:solidFill>
                <a:latin typeface="Frutiger"/>
              </a:rPr>
            </a:br>
            <a:r>
              <a:rPr lang="sv-SE" altLang="sv-SE" sz="2700" b="1" dirty="0">
                <a:solidFill>
                  <a:srgbClr val="000000"/>
                </a:solidFill>
                <a:latin typeface="Frutiger"/>
              </a:rPr>
              <a:t>som även kan köpas receptfritt</a:t>
            </a:r>
            <a:br>
              <a:rPr lang="sv-SE" altLang="sv-SE" sz="3600" b="1" dirty="0">
                <a:solidFill>
                  <a:srgbClr val="000000"/>
                </a:solidFill>
                <a:latin typeface="Frutiger"/>
              </a:rPr>
            </a:br>
            <a:endParaRPr lang="sv-SE" sz="3400" dirty="0"/>
          </a:p>
        </p:txBody>
      </p:sp>
      <p:sp>
        <p:nvSpPr>
          <p:cNvPr id="18"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objekt 5">
            <a:extLst>
              <a:ext uri="{FF2B5EF4-FFF2-40B4-BE49-F238E27FC236}">
                <a16:creationId xmlns:a16="http://schemas.microsoft.com/office/drawing/2014/main" id="{87D9479E-9699-7F6D-9C53-9AEB4998ECB2}"/>
              </a:ext>
            </a:extLst>
          </p:cNvPr>
          <p:cNvPicPr>
            <a:picLocks noChangeAspect="1"/>
          </p:cNvPicPr>
          <p:nvPr/>
        </p:nvPicPr>
        <p:blipFill>
          <a:blip r:embed="rId3"/>
          <a:stretch>
            <a:fillRect/>
          </a:stretch>
        </p:blipFill>
        <p:spPr>
          <a:xfrm>
            <a:off x="5532698" y="-13123"/>
            <a:ext cx="6659301" cy="6954883"/>
          </a:xfrm>
          <a:prstGeom prst="rect">
            <a:avLst/>
          </a:prstGeom>
        </p:spPr>
      </p:pic>
      <p:sp>
        <p:nvSpPr>
          <p:cNvPr id="7" name="Rectangle 2">
            <a:extLst>
              <a:ext uri="{FF2B5EF4-FFF2-40B4-BE49-F238E27FC236}">
                <a16:creationId xmlns:a16="http://schemas.microsoft.com/office/drawing/2014/main" id="{EBA44228-49B7-2AE8-BCA8-EA6D2748ECBC}"/>
              </a:ext>
            </a:extLst>
          </p:cNvPr>
          <p:cNvSpPr>
            <a:spLocks noChangeArrowheads="1"/>
          </p:cNvSpPr>
          <p:nvPr/>
        </p:nvSpPr>
        <p:spPr bwMode="auto">
          <a:xfrm>
            <a:off x="-277792" y="1715332"/>
            <a:ext cx="65" cy="43724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15870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sv-SE" altLang="sv-SE" sz="1800" b="0" i="0" u="none" strike="noStrike" cap="none" normalizeH="0" baseline="0" dirty="0">
              <a:ln>
                <a:noFill/>
              </a:ln>
              <a:solidFill>
                <a:schemeClr val="tx1"/>
              </a:solidFill>
              <a:effectLst/>
              <a:latin typeface="Arial" panose="020B0604020202020204" pitchFamily="34" charset="0"/>
            </a:endParaRPr>
          </a:p>
        </p:txBody>
      </p:sp>
      <p:sp>
        <p:nvSpPr>
          <p:cNvPr id="9" name="Platshållare för innehåll 8">
            <a:extLst>
              <a:ext uri="{FF2B5EF4-FFF2-40B4-BE49-F238E27FC236}">
                <a16:creationId xmlns:a16="http://schemas.microsoft.com/office/drawing/2014/main" id="{75C959D4-2C60-8876-1530-99BE46DF7822}"/>
              </a:ext>
            </a:extLst>
          </p:cNvPr>
          <p:cNvSpPr>
            <a:spLocks noGrp="1"/>
          </p:cNvSpPr>
          <p:nvPr>
            <p:ph idx="1"/>
          </p:nvPr>
        </p:nvSpPr>
        <p:spPr>
          <a:xfrm>
            <a:off x="838200" y="3084575"/>
            <a:ext cx="3634740" cy="3092388"/>
          </a:xfrm>
        </p:spPr>
        <p:txBody>
          <a:bodyPr/>
          <a:lstStyle/>
          <a:p>
            <a:pPr marL="0" indent="0">
              <a:buNone/>
            </a:pPr>
            <a:r>
              <a:rPr lang="sv-SE" b="1" dirty="0"/>
              <a:t>LOK</a:t>
            </a:r>
          </a:p>
          <a:p>
            <a:pPr marL="0" indent="0">
              <a:buNone/>
            </a:pPr>
            <a:r>
              <a:rPr lang="sv-SE" dirty="0"/>
              <a:t>Nätverk för Sveriges </a:t>
            </a:r>
          </a:p>
          <a:p>
            <a:pPr marL="0" indent="0">
              <a:buNone/>
            </a:pPr>
            <a:r>
              <a:rPr lang="sv-SE" dirty="0"/>
              <a:t>Läkemedelskommittéer</a:t>
            </a:r>
          </a:p>
        </p:txBody>
      </p:sp>
    </p:spTree>
    <p:extLst>
      <p:ext uri="{BB962C8B-B14F-4D97-AF65-F5344CB8AC3E}">
        <p14:creationId xmlns:p14="http://schemas.microsoft.com/office/powerpoint/2010/main" val="4130664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5745AA6-FC3B-10C8-EE2D-7C7399B22DB7}"/>
              </a:ext>
            </a:extLst>
          </p:cNvPr>
          <p:cNvPicPr>
            <a:picLocks noChangeAspect="1"/>
          </p:cNvPicPr>
          <p:nvPr/>
        </p:nvPicPr>
        <p:blipFill>
          <a:blip r:embed="rId2"/>
          <a:stretch>
            <a:fillRect/>
          </a:stretch>
        </p:blipFill>
        <p:spPr>
          <a:xfrm>
            <a:off x="0" y="142526"/>
            <a:ext cx="12192000" cy="6572948"/>
          </a:xfrm>
          <a:prstGeom prst="rect">
            <a:avLst/>
          </a:prstGeom>
        </p:spPr>
      </p:pic>
    </p:spTree>
    <p:extLst>
      <p:ext uri="{BB962C8B-B14F-4D97-AF65-F5344CB8AC3E}">
        <p14:creationId xmlns:p14="http://schemas.microsoft.com/office/powerpoint/2010/main" val="2570724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3BC59F6-9030-E982-C978-FA94DCCAAF20}"/>
              </a:ext>
            </a:extLst>
          </p:cNvPr>
          <p:cNvPicPr>
            <a:picLocks noChangeAspect="1"/>
          </p:cNvPicPr>
          <p:nvPr/>
        </p:nvPicPr>
        <p:blipFill>
          <a:blip r:embed="rId3"/>
          <a:srcRect t="38101"/>
          <a:stretch>
            <a:fillRect/>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pic>
        <p:nvPicPr>
          <p:cNvPr id="6" name="Bildobjekt 5">
            <a:extLst>
              <a:ext uri="{FF2B5EF4-FFF2-40B4-BE49-F238E27FC236}">
                <a16:creationId xmlns:a16="http://schemas.microsoft.com/office/drawing/2014/main" id="{43F329E6-EFF9-9A54-5DC1-F48586BC1B5B}"/>
              </a:ext>
            </a:extLst>
          </p:cNvPr>
          <p:cNvPicPr>
            <a:picLocks noChangeAspect="1"/>
          </p:cNvPicPr>
          <p:nvPr/>
        </p:nvPicPr>
        <p:blipFill>
          <a:blip r:embed="rId5"/>
          <a:stretch>
            <a:fillRect/>
          </a:stretch>
        </p:blipFill>
        <p:spPr>
          <a:xfrm>
            <a:off x="5352288" y="2257987"/>
            <a:ext cx="6684513" cy="4350239"/>
          </a:xfrm>
          <a:prstGeom prst="rect">
            <a:avLst/>
          </a:prstGeom>
        </p:spPr>
      </p:pic>
      <p:sp>
        <p:nvSpPr>
          <p:cNvPr id="7" name="textruta 6">
            <a:extLst>
              <a:ext uri="{FF2B5EF4-FFF2-40B4-BE49-F238E27FC236}">
                <a16:creationId xmlns:a16="http://schemas.microsoft.com/office/drawing/2014/main" id="{661988E0-8182-ED1A-5B72-9ABC4168B92A}"/>
              </a:ext>
            </a:extLst>
          </p:cNvPr>
          <p:cNvSpPr txBox="1"/>
          <p:nvPr/>
        </p:nvSpPr>
        <p:spPr>
          <a:xfrm>
            <a:off x="597407" y="1280160"/>
            <a:ext cx="2944677" cy="2554545"/>
          </a:xfrm>
          <a:prstGeom prst="rect">
            <a:avLst/>
          </a:prstGeom>
          <a:noFill/>
        </p:spPr>
        <p:txBody>
          <a:bodyPr wrap="square" rtlCol="0">
            <a:spAutoFit/>
          </a:bodyPr>
          <a:lstStyle/>
          <a:p>
            <a:r>
              <a:rPr lang="sv-SE" sz="4000" b="1" dirty="0">
                <a:solidFill>
                  <a:schemeClr val="bg1"/>
                </a:solidFill>
              </a:rPr>
              <a:t>Påminner igen om denna fina resurs </a:t>
            </a:r>
          </a:p>
        </p:txBody>
      </p:sp>
    </p:spTree>
    <p:extLst>
      <p:ext uri="{BB962C8B-B14F-4D97-AF65-F5344CB8AC3E}">
        <p14:creationId xmlns:p14="http://schemas.microsoft.com/office/powerpoint/2010/main" val="791535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objekt 5" descr="En bild som visar utomhus, moln, vatten, landskap&#10;&#10;Automatiskt genererad beskrivning">
            <a:extLst>
              <a:ext uri="{FF2B5EF4-FFF2-40B4-BE49-F238E27FC236}">
                <a16:creationId xmlns:a16="http://schemas.microsoft.com/office/drawing/2014/main" id="{B15C2B3F-8D32-021A-D839-98941FCD915C}"/>
              </a:ext>
            </a:extLst>
          </p:cNvPr>
          <p:cNvPicPr>
            <a:picLocks noChangeAspect="1"/>
          </p:cNvPicPr>
          <p:nvPr/>
        </p:nvPicPr>
        <p:blipFill rotWithShape="1">
          <a:blip r:embed="rId3"/>
          <a:srcRect r="5533" b="2"/>
          <a:stretch/>
        </p:blipFill>
        <p:spPr>
          <a:xfrm>
            <a:off x="1"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ubrik 1">
            <a:extLst>
              <a:ext uri="{FF2B5EF4-FFF2-40B4-BE49-F238E27FC236}">
                <a16:creationId xmlns:a16="http://schemas.microsoft.com/office/drawing/2014/main" id="{6F413CC5-67EE-C81C-0996-C20A32A650AF}"/>
              </a:ext>
            </a:extLst>
          </p:cNvPr>
          <p:cNvSpPr>
            <a:spLocks noGrp="1"/>
          </p:cNvSpPr>
          <p:nvPr>
            <p:ph type="title"/>
          </p:nvPr>
        </p:nvSpPr>
        <p:spPr>
          <a:xfrm>
            <a:off x="7531610" y="365125"/>
            <a:ext cx="3822189" cy="1899912"/>
          </a:xfrm>
        </p:spPr>
        <p:txBody>
          <a:bodyPr>
            <a:normAutofit/>
          </a:bodyPr>
          <a:lstStyle/>
          <a:p>
            <a:r>
              <a:rPr lang="sv-SE" sz="3400" b="1"/>
              <a:t>Samverkan Primärvård-Psykiatrin</a:t>
            </a:r>
            <a:br>
              <a:rPr lang="sv-SE" sz="3400"/>
            </a:br>
            <a:endParaRPr lang="sv-SE" sz="3400"/>
          </a:p>
        </p:txBody>
      </p:sp>
      <p:sp>
        <p:nvSpPr>
          <p:cNvPr id="8" name="Platshållare för innehåll 7">
            <a:extLst>
              <a:ext uri="{FF2B5EF4-FFF2-40B4-BE49-F238E27FC236}">
                <a16:creationId xmlns:a16="http://schemas.microsoft.com/office/drawing/2014/main" id="{A6455FD6-A0EE-69D2-92D9-CFC18464DAC9}"/>
              </a:ext>
            </a:extLst>
          </p:cNvPr>
          <p:cNvSpPr>
            <a:spLocks noGrp="1"/>
          </p:cNvSpPr>
          <p:nvPr>
            <p:ph idx="1"/>
          </p:nvPr>
        </p:nvSpPr>
        <p:spPr>
          <a:xfrm>
            <a:off x="7531610" y="1839951"/>
            <a:ext cx="3822189" cy="4337012"/>
          </a:xfrm>
        </p:spPr>
        <p:txBody>
          <a:bodyPr>
            <a:noAutofit/>
          </a:bodyPr>
          <a:lstStyle/>
          <a:p>
            <a:r>
              <a:rPr lang="sv-SE" sz="2000" b="1" dirty="0"/>
              <a:t>Använder ni funktionsbrevlådorna? Får ni kontakt?</a:t>
            </a:r>
          </a:p>
          <a:p>
            <a:r>
              <a:rPr lang="sv-SE" sz="2000" b="1" dirty="0"/>
              <a:t>Vad är de största friktionspunkterna just nu?</a:t>
            </a:r>
          </a:p>
        </p:txBody>
      </p:sp>
    </p:spTree>
    <p:extLst>
      <p:ext uri="{BB962C8B-B14F-4D97-AF65-F5344CB8AC3E}">
        <p14:creationId xmlns:p14="http://schemas.microsoft.com/office/powerpoint/2010/main" val="1180547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4F256A26-533F-2047-0057-F38449F77A3F}"/>
              </a:ext>
            </a:extLst>
          </p:cNvPr>
          <p:cNvSpPr txBox="1"/>
          <p:nvPr/>
        </p:nvSpPr>
        <p:spPr>
          <a:xfrm>
            <a:off x="640080" y="325369"/>
            <a:ext cx="4368602" cy="1956841"/>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5400">
                <a:latin typeface="+mj-lt"/>
                <a:ea typeface="+mj-ea"/>
                <a:cs typeface="+mj-cs"/>
              </a:rPr>
              <a:t>Tack för idag!!!</a:t>
            </a:r>
          </a:p>
        </p:txBody>
      </p:sp>
      <p:sp>
        <p:nvSpPr>
          <p:cNvPr id="3" name="Platshållare för innehåll 2">
            <a:extLst>
              <a:ext uri="{FF2B5EF4-FFF2-40B4-BE49-F238E27FC236}">
                <a16:creationId xmlns:a16="http://schemas.microsoft.com/office/drawing/2014/main" id="{7CFFDC60-04C6-4390-0019-7A320D26A7ED}"/>
              </a:ext>
            </a:extLst>
          </p:cNvPr>
          <p:cNvSpPr>
            <a:spLocks noGrp="1"/>
          </p:cNvSpPr>
          <p:nvPr>
            <p:ph idx="1"/>
          </p:nvPr>
        </p:nvSpPr>
        <p:spPr>
          <a:xfrm>
            <a:off x="640080" y="2872899"/>
            <a:ext cx="4243589" cy="3320668"/>
          </a:xfrm>
        </p:spPr>
        <p:txBody>
          <a:bodyPr vert="horz" lIns="91440" tIns="45720" rIns="91440" bIns="45720" rtlCol="0">
            <a:normAutofit/>
          </a:bodyPr>
          <a:lstStyle/>
          <a:p>
            <a:pPr marL="0" indent="0">
              <a:buNone/>
            </a:pPr>
            <a:r>
              <a:rPr lang="en-US" sz="3200" dirty="0"/>
              <a:t>Glöm inte att ge förslag på vårens ämnen på utvärderingen!!</a:t>
            </a:r>
          </a:p>
          <a:p>
            <a:pPr marL="0" indent="0">
              <a:buNone/>
            </a:pPr>
            <a:endParaRPr lang="en-US" sz="3200" dirty="0"/>
          </a:p>
          <a:p>
            <a:pPr marL="0" indent="0">
              <a:buNone/>
            </a:pPr>
            <a:endParaRPr lang="en-US" sz="3200" dirty="0"/>
          </a:p>
          <a:p>
            <a:pPr marL="0" indent="0">
              <a:buNone/>
            </a:pPr>
            <a:r>
              <a:rPr lang="en-US" sz="2000" b="1" dirty="0"/>
              <a:t>amanda.x.alm@regionvastmanland.se</a:t>
            </a:r>
          </a:p>
        </p:txBody>
      </p:sp>
      <p:pic>
        <p:nvPicPr>
          <p:cNvPr id="6" name="Bildobjekt 5" descr="En bild som visar utomhus, träd, himmel, fotbeklädnader&#10;&#10;Automatiskt genererad beskrivning">
            <a:extLst>
              <a:ext uri="{FF2B5EF4-FFF2-40B4-BE49-F238E27FC236}">
                <a16:creationId xmlns:a16="http://schemas.microsoft.com/office/drawing/2014/main" id="{3476EACF-9634-3E1B-80FE-DE1D226575D2}"/>
              </a:ext>
            </a:extLst>
          </p:cNvPr>
          <p:cNvPicPr>
            <a:picLocks noChangeAspect="1"/>
          </p:cNvPicPr>
          <p:nvPr/>
        </p:nvPicPr>
        <p:blipFill>
          <a:blip r:embed="rId2">
            <a:extLst>
              <a:ext uri="{28A0092B-C50C-407E-A947-70E740481C1C}">
                <a14:useLocalDpi xmlns:a14="http://schemas.microsoft.com/office/drawing/2010/main" val="0"/>
              </a:ext>
            </a:extLst>
          </a:blip>
          <a:srcRect t="24621" r="-1" b="60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03914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ubrik 3">
            <a:extLst>
              <a:ext uri="{FF2B5EF4-FFF2-40B4-BE49-F238E27FC236}">
                <a16:creationId xmlns:a16="http://schemas.microsoft.com/office/drawing/2014/main" id="{42A148AA-2099-8A83-CD5F-3D4EDA4999E6}"/>
              </a:ext>
            </a:extLst>
          </p:cNvPr>
          <p:cNvSpPr>
            <a:spLocks noGrp="1"/>
          </p:cNvSpPr>
          <p:nvPr>
            <p:ph type="title"/>
          </p:nvPr>
        </p:nvSpPr>
        <p:spPr>
          <a:xfrm>
            <a:off x="640080" y="325369"/>
            <a:ext cx="4368602" cy="1956841"/>
          </a:xfrm>
        </p:spPr>
        <p:txBody>
          <a:bodyPr anchor="b">
            <a:normAutofit/>
          </a:bodyPr>
          <a:lstStyle/>
          <a:p>
            <a:r>
              <a:rPr lang="sv-SE" sz="5400" b="1" dirty="0"/>
              <a:t>Vakanta poster</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tshållare för innehåll 4">
            <a:extLst>
              <a:ext uri="{FF2B5EF4-FFF2-40B4-BE49-F238E27FC236}">
                <a16:creationId xmlns:a16="http://schemas.microsoft.com/office/drawing/2014/main" id="{68FBFF99-0B52-2952-27C3-4C52B18EB68E}"/>
              </a:ext>
            </a:extLst>
          </p:cNvPr>
          <p:cNvSpPr>
            <a:spLocks noGrp="1"/>
          </p:cNvSpPr>
          <p:nvPr>
            <p:ph idx="1"/>
          </p:nvPr>
        </p:nvSpPr>
        <p:spPr>
          <a:xfrm>
            <a:off x="640080" y="2872899"/>
            <a:ext cx="4243589" cy="3320668"/>
          </a:xfrm>
        </p:spPr>
        <p:txBody>
          <a:bodyPr>
            <a:normAutofit/>
          </a:bodyPr>
          <a:lstStyle/>
          <a:p>
            <a:r>
              <a:rPr lang="sv-SE" sz="4000" dirty="0"/>
              <a:t>BUP</a:t>
            </a:r>
          </a:p>
          <a:p>
            <a:r>
              <a:rPr lang="sv-SE" sz="4000" dirty="0"/>
              <a:t>Hud (i viss mån)</a:t>
            </a:r>
          </a:p>
          <a:p>
            <a:pPr marL="0" indent="0">
              <a:buNone/>
            </a:pPr>
            <a:endParaRPr lang="sv-SE" sz="4000" dirty="0"/>
          </a:p>
        </p:txBody>
      </p:sp>
      <p:pic>
        <p:nvPicPr>
          <p:cNvPr id="2" name="Bildobjekt 1">
            <a:extLst>
              <a:ext uri="{FF2B5EF4-FFF2-40B4-BE49-F238E27FC236}">
                <a16:creationId xmlns:a16="http://schemas.microsoft.com/office/drawing/2014/main" id="{1D989EC8-01CF-03A5-4E91-30AFF715F50F}"/>
              </a:ext>
            </a:extLst>
          </p:cNvPr>
          <p:cNvPicPr>
            <a:picLocks noChangeAspect="1"/>
          </p:cNvPicPr>
          <p:nvPr/>
        </p:nvPicPr>
        <p:blipFill>
          <a:blip r:embed="rId2"/>
          <a:srcRect t="8788" r="-1" b="16438"/>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71011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2BD11B3E-0BA1-AF00-A8CB-2D77027F761F}"/>
              </a:ext>
            </a:extLst>
          </p:cNvPr>
          <p:cNvSpPr>
            <a:spLocks noGrp="1"/>
          </p:cNvSpPr>
          <p:nvPr>
            <p:ph type="title"/>
          </p:nvPr>
        </p:nvSpPr>
        <p:spPr>
          <a:xfrm>
            <a:off x="5297762" y="329184"/>
            <a:ext cx="6251110" cy="1783080"/>
          </a:xfrm>
        </p:spPr>
        <p:txBody>
          <a:bodyPr anchor="b">
            <a:normAutofit/>
          </a:bodyPr>
          <a:lstStyle/>
          <a:p>
            <a:r>
              <a:rPr lang="sv-SE" sz="5400" dirty="0"/>
              <a:t>Vad ingår i uppdraget?</a:t>
            </a:r>
          </a:p>
        </p:txBody>
      </p:sp>
      <p:pic>
        <p:nvPicPr>
          <p:cNvPr id="4" name="Bildobjekt 3">
            <a:extLst>
              <a:ext uri="{FF2B5EF4-FFF2-40B4-BE49-F238E27FC236}">
                <a16:creationId xmlns:a16="http://schemas.microsoft.com/office/drawing/2014/main" id="{9EB0F4A4-7119-FCA4-8535-55E57987EE31}"/>
              </a:ext>
            </a:extLst>
          </p:cNvPr>
          <p:cNvPicPr>
            <a:picLocks noChangeAspect="1"/>
          </p:cNvPicPr>
          <p:nvPr/>
        </p:nvPicPr>
        <p:blipFill>
          <a:blip r:embed="rId2"/>
          <a:srcRect l="5561" r="3891"/>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C6810E54-8B9C-3B75-3AE3-ADBFE86E632D}"/>
              </a:ext>
            </a:extLst>
          </p:cNvPr>
          <p:cNvSpPr>
            <a:spLocks noGrp="1"/>
          </p:cNvSpPr>
          <p:nvPr>
            <p:ph idx="1"/>
          </p:nvPr>
        </p:nvSpPr>
        <p:spPr>
          <a:xfrm>
            <a:off x="5297762" y="2706624"/>
            <a:ext cx="6251110" cy="3483864"/>
          </a:xfrm>
        </p:spPr>
        <p:txBody>
          <a:bodyPr>
            <a:normAutofit lnSpcReduction="10000"/>
          </a:bodyPr>
          <a:lstStyle/>
          <a:p>
            <a:r>
              <a:rPr lang="sv-SE" sz="2000" dirty="0"/>
              <a:t>2 möten per termin med nätverket på ca 2 timmar</a:t>
            </a:r>
          </a:p>
          <a:p>
            <a:r>
              <a:rPr lang="sv-SE" sz="2000" dirty="0"/>
              <a:t>Att vara kontaktperson till klinikerna exv. ang. remissrutiner</a:t>
            </a:r>
          </a:p>
          <a:p>
            <a:r>
              <a:rPr lang="sv-SE" sz="2000" dirty="0"/>
              <a:t>Arbete men befintliga eller nya samverkansdokument/NKK</a:t>
            </a:r>
          </a:p>
          <a:p>
            <a:r>
              <a:rPr lang="sv-SE" sz="2000" dirty="0"/>
              <a:t>Kunskapsstyrningen – att vara primärvårdens röst i GAP –analyser av vårdförlopp och vårdprogram</a:t>
            </a:r>
          </a:p>
          <a:p>
            <a:r>
              <a:rPr lang="sv-SE" sz="2000" dirty="0"/>
              <a:t>Kollegialt nätverk, att kunna lyfta sin egen vårdcentrals frågor, att sprida information.</a:t>
            </a:r>
          </a:p>
          <a:p>
            <a:r>
              <a:rPr lang="sv-SE" sz="2000" dirty="0"/>
              <a:t>Vid behov deltagande i Läkemedelskommitténs expertgrupper</a:t>
            </a:r>
          </a:p>
        </p:txBody>
      </p:sp>
    </p:spTree>
    <p:extLst>
      <p:ext uri="{BB962C8B-B14F-4D97-AF65-F5344CB8AC3E}">
        <p14:creationId xmlns:p14="http://schemas.microsoft.com/office/powerpoint/2010/main" val="1593023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93ACF97A-58B7-58B2-7DAC-497997D63805}"/>
              </a:ext>
            </a:extLst>
          </p:cNvPr>
          <p:cNvSpPr>
            <a:spLocks noGrp="1"/>
          </p:cNvSpPr>
          <p:nvPr>
            <p:ph type="title"/>
          </p:nvPr>
        </p:nvSpPr>
        <p:spPr>
          <a:xfrm>
            <a:off x="5297762" y="329184"/>
            <a:ext cx="6251110" cy="1783080"/>
          </a:xfrm>
        </p:spPr>
        <p:txBody>
          <a:bodyPr anchor="b">
            <a:normAutofit/>
          </a:bodyPr>
          <a:lstStyle/>
          <a:p>
            <a:r>
              <a:rPr lang="sv-SE" sz="4200" dirty="0"/>
              <a:t>Ersättning för ALK uppdraget till Vårdcentralen</a:t>
            </a:r>
          </a:p>
        </p:txBody>
      </p:sp>
      <p:pic>
        <p:nvPicPr>
          <p:cNvPr id="5" name="Bildobjekt 4">
            <a:extLst>
              <a:ext uri="{FF2B5EF4-FFF2-40B4-BE49-F238E27FC236}">
                <a16:creationId xmlns:a16="http://schemas.microsoft.com/office/drawing/2014/main" id="{784CFAA8-9E07-518E-2A9A-1B29CF920AE6}"/>
              </a:ext>
            </a:extLst>
          </p:cNvPr>
          <p:cNvPicPr>
            <a:picLocks noChangeAspect="1"/>
          </p:cNvPicPr>
          <p:nvPr/>
        </p:nvPicPr>
        <p:blipFill rotWithShape="1">
          <a:blip r:embed="rId3"/>
          <a:srcRect l="2215" r="7237"/>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9B4D4C8C-C2FE-0895-BEE4-8B6947FAE626}"/>
              </a:ext>
            </a:extLst>
          </p:cNvPr>
          <p:cNvSpPr>
            <a:spLocks noGrp="1"/>
          </p:cNvSpPr>
          <p:nvPr>
            <p:ph idx="1"/>
          </p:nvPr>
        </p:nvSpPr>
        <p:spPr>
          <a:xfrm>
            <a:off x="5297762" y="2706624"/>
            <a:ext cx="6251110" cy="3483864"/>
          </a:xfrm>
        </p:spPr>
        <p:txBody>
          <a:bodyPr>
            <a:normAutofit/>
          </a:bodyPr>
          <a:lstStyle/>
          <a:p>
            <a:pPr lvl="1">
              <a:spcAft>
                <a:spcPts val="0"/>
              </a:spcAft>
            </a:pPr>
            <a:r>
              <a:rPr lang="sv-SE" sz="2200" b="1" dirty="0"/>
              <a:t>Fast ersättning till ALK</a:t>
            </a:r>
          </a:p>
          <a:p>
            <a:pPr lvl="2">
              <a:spcAft>
                <a:spcPts val="0"/>
              </a:spcAft>
            </a:pPr>
            <a:r>
              <a:rPr lang="sv-SE" sz="2200" dirty="0"/>
              <a:t>Basersättning baserat på 30 h/år , 1100 kr/h (33 000 kr)</a:t>
            </a:r>
          </a:p>
          <a:p>
            <a:pPr lvl="2">
              <a:spcAft>
                <a:spcPts val="0"/>
              </a:spcAft>
            </a:pPr>
            <a:r>
              <a:rPr lang="sv-SE" sz="2200" dirty="0"/>
              <a:t>Möjlighet att få fakturera ytterligare 10 timmar vid särskilt behov</a:t>
            </a:r>
            <a:br>
              <a:rPr lang="sv-SE" sz="2200" dirty="0"/>
            </a:br>
            <a:endParaRPr lang="sv-SE" sz="2200" dirty="0"/>
          </a:p>
          <a:p>
            <a:pPr lvl="1">
              <a:spcAft>
                <a:spcPts val="0"/>
              </a:spcAft>
            </a:pPr>
            <a:r>
              <a:rPr lang="sv-SE" sz="2200" b="1" dirty="0"/>
              <a:t>Ersättning biträdande ALK</a:t>
            </a:r>
          </a:p>
          <a:p>
            <a:pPr lvl="2">
              <a:spcAft>
                <a:spcPts val="0"/>
              </a:spcAft>
            </a:pPr>
            <a:r>
              <a:rPr lang="sv-SE" sz="2200" dirty="0"/>
              <a:t>Basersättning baserat på 30 h/år, 600 kr/h (18 000 kr)</a:t>
            </a:r>
            <a:br>
              <a:rPr lang="sv-SE" sz="2200" dirty="0"/>
            </a:br>
            <a:endParaRPr lang="sv-SE" sz="2200" dirty="0"/>
          </a:p>
          <a:p>
            <a:endParaRPr lang="sv-SE" sz="2200" dirty="0"/>
          </a:p>
        </p:txBody>
      </p:sp>
    </p:spTree>
    <p:extLst>
      <p:ext uri="{BB962C8B-B14F-4D97-AF65-F5344CB8AC3E}">
        <p14:creationId xmlns:p14="http://schemas.microsoft.com/office/powerpoint/2010/main" val="1072047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utomhus, natur, växt, gräs&#10;&#10;Automatiskt genererad beskrivning">
            <a:extLst>
              <a:ext uri="{FF2B5EF4-FFF2-40B4-BE49-F238E27FC236}">
                <a16:creationId xmlns:a16="http://schemas.microsoft.com/office/drawing/2014/main" id="{C9BB110C-74CA-AB0A-26C4-1CBAC0409FA4}"/>
              </a:ext>
            </a:extLst>
          </p:cNvPr>
          <p:cNvPicPr>
            <a:picLocks noChangeAspect="1"/>
          </p:cNvPicPr>
          <p:nvPr/>
        </p:nvPicPr>
        <p:blipFill rotWithShape="1">
          <a:blip r:embed="rId3"/>
          <a:srcRect l="5597"/>
          <a:stretch>
            <a:fillRect/>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34"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00BB19FE-0C52-E876-76E5-4BF105DB58B3}"/>
              </a:ext>
            </a:extLst>
          </p:cNvPr>
          <p:cNvSpPr>
            <a:spLocks noGrp="1"/>
          </p:cNvSpPr>
          <p:nvPr>
            <p:ph type="title"/>
          </p:nvPr>
        </p:nvSpPr>
        <p:spPr>
          <a:xfrm>
            <a:off x="5079999" y="130629"/>
            <a:ext cx="6468533" cy="998261"/>
          </a:xfrm>
        </p:spPr>
        <p:txBody>
          <a:bodyPr>
            <a:normAutofit/>
          </a:bodyPr>
          <a:lstStyle/>
          <a:p>
            <a:r>
              <a:rPr lang="sv-SE" sz="3600" b="1" dirty="0"/>
              <a:t>Onkologen/</a:t>
            </a:r>
            <a:r>
              <a:rPr lang="sv-SE" sz="3600" b="1" dirty="0" err="1"/>
              <a:t>Palliationen</a:t>
            </a:r>
            <a:endParaRPr lang="sv-SE" sz="3600" b="1" dirty="0"/>
          </a:p>
        </p:txBody>
      </p:sp>
      <p:sp>
        <p:nvSpPr>
          <p:cNvPr id="15" name="Content Placeholder 7">
            <a:extLst>
              <a:ext uri="{FF2B5EF4-FFF2-40B4-BE49-F238E27FC236}">
                <a16:creationId xmlns:a16="http://schemas.microsoft.com/office/drawing/2014/main" id="{FCC96720-4EAD-2AF4-FFA7-17F973CBA346}"/>
              </a:ext>
            </a:extLst>
          </p:cNvPr>
          <p:cNvSpPr>
            <a:spLocks noGrp="1"/>
          </p:cNvSpPr>
          <p:nvPr>
            <p:ph idx="1"/>
          </p:nvPr>
        </p:nvSpPr>
        <p:spPr>
          <a:xfrm>
            <a:off x="5079999" y="1128890"/>
            <a:ext cx="7035801" cy="5729110"/>
          </a:xfrm>
        </p:spPr>
        <p:txBody>
          <a:bodyPr>
            <a:normAutofit/>
          </a:bodyPr>
          <a:lstStyle/>
          <a:p>
            <a:r>
              <a:rPr lang="en-US" sz="1800" dirty="0" err="1"/>
              <a:t>Samverkansavtal</a:t>
            </a:r>
            <a:r>
              <a:rPr lang="en-US" sz="1800" dirty="0"/>
              <a:t> palliation </a:t>
            </a:r>
            <a:r>
              <a:rPr lang="en-US" sz="1800" dirty="0" err="1"/>
              <a:t>kommer</a:t>
            </a:r>
            <a:r>
              <a:rPr lang="en-US" sz="1800" dirty="0"/>
              <a:t> </a:t>
            </a:r>
            <a:r>
              <a:rPr lang="en-US" sz="1800" dirty="0" err="1"/>
              <a:t>skrivas</a:t>
            </a:r>
            <a:r>
              <a:rPr lang="en-US" sz="1800" dirty="0"/>
              <a:t>. Sofia Dettman</a:t>
            </a:r>
          </a:p>
          <a:p>
            <a:r>
              <a:rPr lang="en-US" sz="1800" dirty="0"/>
              <a:t>Nya ALK för </a:t>
            </a:r>
            <a:r>
              <a:rPr lang="en-US" sz="1800" dirty="0" err="1"/>
              <a:t>onkologen</a:t>
            </a:r>
            <a:r>
              <a:rPr lang="en-US" sz="1800" dirty="0"/>
              <a:t>/</a:t>
            </a:r>
            <a:r>
              <a:rPr lang="en-US" sz="1800" dirty="0" err="1"/>
              <a:t>palliationen</a:t>
            </a:r>
            <a:r>
              <a:rPr lang="en-US" sz="1800" dirty="0"/>
              <a:t> Per Eriksson </a:t>
            </a:r>
            <a:r>
              <a:rPr lang="en-US" sz="1800" dirty="0" err="1"/>
              <a:t>Ullvi</a:t>
            </a:r>
            <a:r>
              <a:rPr lang="en-US" sz="1800" dirty="0"/>
              <a:t> Tuna</a:t>
            </a:r>
          </a:p>
          <a:p>
            <a:r>
              <a:rPr lang="en-US" sz="1800" dirty="0"/>
              <a:t> </a:t>
            </a:r>
            <a:r>
              <a:rPr lang="en-US" sz="1800" dirty="0" err="1"/>
              <a:t>Utremitteringsmallen</a:t>
            </a:r>
            <a:r>
              <a:rPr lang="en-US" sz="1800" dirty="0"/>
              <a:t> </a:t>
            </a:r>
            <a:r>
              <a:rPr lang="en-US" sz="1800" dirty="0" err="1"/>
              <a:t>är</a:t>
            </a:r>
            <a:r>
              <a:rPr lang="en-US" sz="1800" dirty="0"/>
              <a:t> </a:t>
            </a:r>
            <a:r>
              <a:rPr lang="en-US" sz="1800" dirty="0" err="1"/>
              <a:t>i</a:t>
            </a:r>
            <a:r>
              <a:rPr lang="en-US" sz="1800" dirty="0"/>
              <a:t> bruk.</a:t>
            </a:r>
          </a:p>
          <a:p>
            <a:r>
              <a:rPr lang="en-US" sz="1800" dirty="0"/>
              <a:t>VILS </a:t>
            </a:r>
            <a:r>
              <a:rPr lang="en-US" sz="1800" dirty="0" err="1"/>
              <a:t>blankettens</a:t>
            </a:r>
            <a:r>
              <a:rPr lang="en-US" sz="1800" dirty="0"/>
              <a:t> </a:t>
            </a:r>
            <a:r>
              <a:rPr lang="en-US" sz="1800" dirty="0" err="1"/>
              <a:t>framtid</a:t>
            </a:r>
            <a:r>
              <a:rPr lang="sv-SE" sz="1800" dirty="0"/>
              <a:t> </a:t>
            </a:r>
          </a:p>
          <a:p>
            <a:r>
              <a:rPr lang="sv-SE" sz="1800" dirty="0"/>
              <a:t>Nodernas roll i onkologiska läkemedel utvecklas</a:t>
            </a:r>
          </a:p>
          <a:p>
            <a:r>
              <a:rPr lang="sv-SE" sz="1800" b="1" dirty="0"/>
              <a:t>Den Palliativa mottagningen (PM</a:t>
            </a:r>
            <a:r>
              <a:rPr lang="sv-SE" sz="1800" dirty="0"/>
              <a:t>) Pilot för vuxna patienter boende i Västerås, Hallstahammar och Surahammar kommun. Tanken är att det med tiden ska finnas palliativa mottagningar på alla fyra orter i Västmanland som har AH-team (avancerad hemsjukvård). </a:t>
            </a:r>
          </a:p>
          <a:p>
            <a:pPr marL="0" indent="0">
              <a:buNone/>
            </a:pPr>
            <a:r>
              <a:rPr lang="sv-SE" sz="1800" b="1" dirty="0"/>
              <a:t>Ett komplement till AH-teamet</a:t>
            </a:r>
            <a:r>
              <a:rPr lang="sv-SE" sz="1800" dirty="0"/>
              <a:t> och vänder sig till </a:t>
            </a:r>
            <a:r>
              <a:rPr lang="sv-SE" sz="1800" b="1" dirty="0"/>
              <a:t>patienter med aktuella eller framtida förväntade behov av specialiserad palliativ vård. </a:t>
            </a:r>
            <a:r>
              <a:rPr lang="sv-SE" sz="1800" dirty="0"/>
              <a:t>Förhoppningsvis hjälpa fler patienter med specialiserade palliativa vårdbehov, tidigare i förloppet. </a:t>
            </a:r>
          </a:p>
          <a:p>
            <a:pPr marL="0" indent="0">
              <a:buNone/>
            </a:pPr>
            <a:r>
              <a:rPr lang="sv-SE" sz="1800" dirty="0"/>
              <a:t>Inte riktad mot en speciell diagnosgrupp, symtomen styr behovet. Patienter som ansluts till PM kommer att behöva ha kvar en fast vårdkontakt endera på specialistklinik eller i primärvården.</a:t>
            </a:r>
          </a:p>
          <a:p>
            <a:endParaRPr lang="sv-SE" sz="1600" dirty="0"/>
          </a:p>
          <a:p>
            <a:endParaRPr lang="sv-SE" sz="1300" dirty="0"/>
          </a:p>
        </p:txBody>
      </p:sp>
    </p:spTree>
    <p:extLst>
      <p:ext uri="{BB962C8B-B14F-4D97-AF65-F5344CB8AC3E}">
        <p14:creationId xmlns:p14="http://schemas.microsoft.com/office/powerpoint/2010/main" val="3421192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latshållare för innehåll 5" descr="En bild som visar utomhus, mark, natur, landskap&#10;&#10;AI-genererat innehåll kan vara felaktigt.">
            <a:extLst>
              <a:ext uri="{FF2B5EF4-FFF2-40B4-BE49-F238E27FC236}">
                <a16:creationId xmlns:a16="http://schemas.microsoft.com/office/drawing/2014/main" id="{D5618CA5-F778-1473-560D-C14B7EEFA414}"/>
              </a:ext>
            </a:extLst>
          </p:cNvPr>
          <p:cNvPicPr>
            <a:picLocks noChangeAspect="1"/>
          </p:cNvPicPr>
          <p:nvPr/>
        </p:nvPicPr>
        <p:blipFill>
          <a:blip r:embed="rId3"/>
          <a:srcRect r="5598"/>
          <a:stretch>
            <a:fillRect/>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47"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21B1EDD7-FEC0-88A2-8A0C-4788CD472808}"/>
              </a:ext>
            </a:extLst>
          </p:cNvPr>
          <p:cNvSpPr>
            <a:spLocks noGrp="1"/>
          </p:cNvSpPr>
          <p:nvPr>
            <p:ph type="title"/>
          </p:nvPr>
        </p:nvSpPr>
        <p:spPr>
          <a:xfrm>
            <a:off x="5827048" y="407987"/>
            <a:ext cx="5721484" cy="1325563"/>
          </a:xfrm>
        </p:spPr>
        <p:txBody>
          <a:bodyPr>
            <a:normAutofit/>
          </a:bodyPr>
          <a:lstStyle/>
          <a:p>
            <a:r>
              <a:rPr lang="sv-SE" dirty="0"/>
              <a:t>Palliativa mottagningen målgrupp</a:t>
            </a:r>
          </a:p>
        </p:txBody>
      </p:sp>
      <p:sp>
        <p:nvSpPr>
          <p:cNvPr id="9" name="Platshållare för innehåll 8">
            <a:extLst>
              <a:ext uri="{FF2B5EF4-FFF2-40B4-BE49-F238E27FC236}">
                <a16:creationId xmlns:a16="http://schemas.microsoft.com/office/drawing/2014/main" id="{5D90DB97-B157-AF24-5C73-9D0F3D7A8B83}"/>
              </a:ext>
            </a:extLst>
          </p:cNvPr>
          <p:cNvSpPr>
            <a:spLocks noGrp="1"/>
          </p:cNvSpPr>
          <p:nvPr>
            <p:ph idx="1"/>
          </p:nvPr>
        </p:nvSpPr>
        <p:spPr>
          <a:xfrm>
            <a:off x="5125156" y="1868487"/>
            <a:ext cx="6423376" cy="4351338"/>
          </a:xfrm>
        </p:spPr>
        <p:txBody>
          <a:bodyPr>
            <a:normAutofit lnSpcReduction="10000"/>
          </a:bodyPr>
          <a:lstStyle/>
          <a:p>
            <a:pPr marL="0" indent="0">
              <a:buNone/>
            </a:pPr>
            <a:endParaRPr lang="sv-SE" sz="1800" dirty="0"/>
          </a:p>
          <a:p>
            <a:r>
              <a:rPr lang="sv-SE" sz="1800" dirty="0"/>
              <a:t>Patienter som kommer att behöva anslutas till AH-teamet men inte än (förväntad svår sjukdomsutveckling) </a:t>
            </a:r>
          </a:p>
          <a:p>
            <a:r>
              <a:rPr lang="sv-SE" sz="1800" dirty="0"/>
              <a:t>Pat med aktiv onkologisk behandling av obotlig tumörsjukdom, som har svåra symtom ex smärta (behov av Metadonbehandling t ex)  </a:t>
            </a:r>
          </a:p>
          <a:p>
            <a:r>
              <a:rPr lang="sv-SE" sz="1800" dirty="0"/>
              <a:t>Pat som varit inskrivna i AH-teamet men nu har stabil symtomkontroll, kan flyttas till PM och sedan vid behov åter in i AH-teamet  </a:t>
            </a:r>
          </a:p>
          <a:p>
            <a:r>
              <a:rPr lang="sv-SE" sz="1800" dirty="0"/>
              <a:t>Pat som egentligen behöver anslutas till AH-teamet men inte är redo mentalt för detta </a:t>
            </a:r>
          </a:p>
          <a:p>
            <a:r>
              <a:rPr lang="sv-SE" sz="1800" dirty="0"/>
              <a:t>Patienter som vistas/bor på kommunalt boende och har specialiserade palliativa vårdbehov men inte av hela teamet dygnet runt. PM kan då stötta med läkemedelsordinationer, närståendestöd osv dagtid.    </a:t>
            </a:r>
          </a:p>
          <a:p>
            <a:endParaRPr lang="sv-SE" sz="1500" dirty="0"/>
          </a:p>
        </p:txBody>
      </p:sp>
    </p:spTree>
    <p:extLst>
      <p:ext uri="{BB962C8B-B14F-4D97-AF65-F5344CB8AC3E}">
        <p14:creationId xmlns:p14="http://schemas.microsoft.com/office/powerpoint/2010/main" val="280431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6AFEE54B-7C74-8E53-012B-D095EFCECFA2}"/>
              </a:ext>
            </a:extLst>
          </p:cNvPr>
          <p:cNvSpPr>
            <a:spLocks noGrp="1"/>
          </p:cNvSpPr>
          <p:nvPr>
            <p:ph type="title"/>
          </p:nvPr>
        </p:nvSpPr>
        <p:spPr>
          <a:xfrm>
            <a:off x="686834" y="1153572"/>
            <a:ext cx="3200400" cy="4461163"/>
          </a:xfrm>
        </p:spPr>
        <p:txBody>
          <a:bodyPr>
            <a:normAutofit/>
          </a:bodyPr>
          <a:lstStyle/>
          <a:p>
            <a:r>
              <a:rPr lang="sv-SE" sz="4100" dirty="0">
                <a:solidFill>
                  <a:srgbClr val="FFFFFF"/>
                </a:solidFill>
              </a:rPr>
              <a:t>Palliativa mottagningen</a:t>
            </a:r>
          </a:p>
        </p:txBody>
      </p:sp>
      <p:sp>
        <p:nvSpPr>
          <p:cNvPr id="16"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Platshållare för innehåll 2">
            <a:extLst>
              <a:ext uri="{FF2B5EF4-FFF2-40B4-BE49-F238E27FC236}">
                <a16:creationId xmlns:a16="http://schemas.microsoft.com/office/drawing/2014/main" id="{FA5EB95B-E3CB-8BB1-4C89-CB3E5C2C1981}"/>
              </a:ext>
            </a:extLst>
          </p:cNvPr>
          <p:cNvSpPr>
            <a:spLocks noGrp="1"/>
          </p:cNvSpPr>
          <p:nvPr>
            <p:ph idx="1"/>
          </p:nvPr>
        </p:nvSpPr>
        <p:spPr>
          <a:xfrm>
            <a:off x="4447308" y="591344"/>
            <a:ext cx="6906491" cy="5585619"/>
          </a:xfrm>
        </p:spPr>
        <p:txBody>
          <a:bodyPr anchor="ctr">
            <a:normAutofit/>
          </a:bodyPr>
          <a:lstStyle/>
          <a:p>
            <a:pPr marL="0" indent="0">
              <a:buNone/>
            </a:pPr>
            <a:r>
              <a:rPr lang="sv-SE" sz="1800" b="1" u="sng"/>
              <a:t>Arbetssätt</a:t>
            </a:r>
            <a:endParaRPr lang="sv-SE" sz="1800"/>
          </a:p>
          <a:p>
            <a:r>
              <a:rPr lang="sv-SE" sz="1800"/>
              <a:t>Mottagningen kommer att bedrivas både från ett fysiskt mottagningsrum (på Geriatriska mottagningen plan 5, </a:t>
            </a:r>
            <a:r>
              <a:rPr lang="sv-SE" sz="1800" err="1"/>
              <a:t>ing</a:t>
            </a:r>
            <a:r>
              <a:rPr lang="sv-SE" sz="1800"/>
              <a:t> 1 Västmanlands sjukhus Västerås) och via hembesök från teamet. Telefonsamtal kommer att utgöra en stor del av uppföljningen. I framtiden planeras även för digitala </a:t>
            </a:r>
            <a:r>
              <a:rPr lang="sv-SE" sz="1800" err="1"/>
              <a:t>vårdmöten</a:t>
            </a:r>
            <a:r>
              <a:rPr lang="sv-SE" sz="1800"/>
              <a:t>. De personella resurserna består av läkare och sjuksköterskor från de palliativa verksamheterna i Närsjukvård öst. Mottagningen kommer att vara öppen </a:t>
            </a:r>
            <a:r>
              <a:rPr lang="sv-SE" sz="1800" err="1"/>
              <a:t>kl</a:t>
            </a:r>
            <a:r>
              <a:rPr lang="sv-SE" sz="1800"/>
              <a:t> 08-16 vardagar.</a:t>
            </a:r>
          </a:p>
          <a:p>
            <a:pPr marL="0" indent="0">
              <a:buNone/>
            </a:pPr>
            <a:r>
              <a:rPr lang="sv-SE" sz="1800" b="1" u="sng"/>
              <a:t>Remissvägar</a:t>
            </a:r>
            <a:r>
              <a:rPr lang="sv-SE" sz="1800" u="sng"/>
              <a:t> </a:t>
            </a:r>
            <a:endParaRPr lang="sv-SE" sz="1800"/>
          </a:p>
          <a:p>
            <a:r>
              <a:rPr lang="sv-SE" sz="1800" b="1"/>
              <a:t>Remiss skickas till AH-teamet i Västerås</a:t>
            </a:r>
            <a:r>
              <a:rPr lang="sv-SE" sz="1800"/>
              <a:t> varifrån lämpliga patienter selekteras för PM. Ni behöver alltså inte hålla reda på ytterligare en remissinstans. Däremot ber vi remittenter att inte utlova ett dygnet-runt-team till patienter som remitteras till AH-teamet då bedömningen kan bli att den Palliativa mottagningen är rätt instans för omhändertagande.</a:t>
            </a:r>
          </a:p>
          <a:p>
            <a:r>
              <a:rPr lang="sv-SE" sz="1800"/>
              <a:t>För frågor kring den Palliativa mottagningen, kontakta undertecknad eller ansvarig överläkare Andrzej Piwowar, </a:t>
            </a:r>
            <a:r>
              <a:rPr lang="sv-SE" sz="1800" u="sng">
                <a:hlinkClick r:id="rId2"/>
              </a:rPr>
              <a:t>andrzej.piwowar@regionvastmanland.se</a:t>
            </a:r>
            <a:r>
              <a:rPr lang="sv-SE" sz="1800"/>
              <a:t>, </a:t>
            </a:r>
            <a:r>
              <a:rPr lang="sv-SE" sz="1800" err="1"/>
              <a:t>tel</a:t>
            </a:r>
            <a:r>
              <a:rPr lang="sv-SE" sz="1800"/>
              <a:t> 76043.</a:t>
            </a:r>
          </a:p>
          <a:p>
            <a:endParaRPr lang="sv-SE" sz="1800"/>
          </a:p>
        </p:txBody>
      </p:sp>
    </p:spTree>
    <p:extLst>
      <p:ext uri="{BB962C8B-B14F-4D97-AF65-F5344CB8AC3E}">
        <p14:creationId xmlns:p14="http://schemas.microsoft.com/office/powerpoint/2010/main" val="359381280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17789</TotalTime>
  <Words>3180</Words>
  <Application>Microsoft Office PowerPoint</Application>
  <PresentationFormat>Bredbild</PresentationFormat>
  <Paragraphs>263</Paragraphs>
  <Slides>32</Slides>
  <Notes>23</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32</vt:i4>
      </vt:variant>
    </vt:vector>
  </HeadingPairs>
  <TitlesOfParts>
    <vt:vector size="39" baseType="lpstr">
      <vt:lpstr>Aptos</vt:lpstr>
      <vt:lpstr>Arial</vt:lpstr>
      <vt:lpstr>Calibri</vt:lpstr>
      <vt:lpstr>Calibri Light</vt:lpstr>
      <vt:lpstr>Frutiger</vt:lpstr>
      <vt:lpstr>Symbol</vt:lpstr>
      <vt:lpstr>Office-tema</vt:lpstr>
      <vt:lpstr>Allmänläkardagarna  hösten 2025</vt:lpstr>
      <vt:lpstr>ALK poster – aktuell förteckning</vt:lpstr>
      <vt:lpstr>PowerPoint-presentation</vt:lpstr>
      <vt:lpstr>Vakanta poster</vt:lpstr>
      <vt:lpstr>Vad ingår i uppdraget?</vt:lpstr>
      <vt:lpstr>Ersättning för ALK uppdraget till Vårdcentralen</vt:lpstr>
      <vt:lpstr>Onkologen/Palliationen</vt:lpstr>
      <vt:lpstr>Palliativa mottagningen målgrupp</vt:lpstr>
      <vt:lpstr>Palliativa mottagningen</vt:lpstr>
      <vt:lpstr>Geriatrikens körförmågebedömningar</vt:lpstr>
      <vt:lpstr>PowerPoint-presentation</vt:lpstr>
      <vt:lpstr>Remissmall kognitiv utredning   </vt:lpstr>
      <vt:lpstr>PowerPoint-presentation</vt:lpstr>
      <vt:lpstr>Manlig hypogonadism</vt:lpstr>
      <vt:lpstr>Lite smått och gott</vt:lpstr>
      <vt:lpstr>Gastroenterologen</vt:lpstr>
      <vt:lpstr>Ortopeden – hur går det?</vt:lpstr>
      <vt:lpstr>Ryggremisser – lite tips</vt:lpstr>
      <vt:lpstr>Back to basics…</vt:lpstr>
      <vt:lpstr>Förskrivning av olika hjälpmedel</vt:lpstr>
      <vt:lpstr> </vt:lpstr>
      <vt:lpstr>PowerPoint-presentation</vt:lpstr>
      <vt:lpstr> </vt:lpstr>
      <vt:lpstr>Venereologiska mottagningen</vt:lpstr>
      <vt:lpstr>Påminnelser från Radiologen</vt:lpstr>
      <vt:lpstr>Vägen till akutröntgen</vt:lpstr>
      <vt:lpstr>Ämnesförslag till våren</vt:lpstr>
      <vt:lpstr>SVF Testikelcancer har uppdaterats</vt:lpstr>
      <vt:lpstr>Rekommendation för läkemedel  som även kan köpas receptfritt </vt:lpstr>
      <vt:lpstr>PowerPoint-presentation</vt:lpstr>
      <vt:lpstr>Samverkan Primärvård-Psykiatrin </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Allmänläkardagarna  våren 2023</dc:title>
  <dc:creator>Amanda Alm</dc:creator>
  <cp:lastModifiedBy>Amanda Alm</cp:lastModifiedBy>
  <cp:revision>52</cp:revision>
  <dcterms:created xsi:type="dcterms:W3CDTF">2023-04-24T06:19:58Z</dcterms:created>
  <dcterms:modified xsi:type="dcterms:W3CDTF">2025-12-17T08:39:53Z</dcterms:modified>
</cp:coreProperties>
</file>