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413" r:id="rId2"/>
    <p:sldId id="334" r:id="rId3"/>
    <p:sldId id="307" r:id="rId4"/>
    <p:sldId id="299" r:id="rId5"/>
    <p:sldId id="608" r:id="rId6"/>
    <p:sldId id="2411" r:id="rId7"/>
    <p:sldId id="2414" r:id="rId8"/>
    <p:sldId id="353" r:id="rId9"/>
    <p:sldId id="707" r:id="rId10"/>
    <p:sldId id="2416" r:id="rId11"/>
    <p:sldId id="259" r:id="rId12"/>
    <p:sldId id="342" r:id="rId13"/>
    <p:sldId id="2415" r:id="rId14"/>
    <p:sldId id="355" r:id="rId15"/>
    <p:sldId id="2417" r:id="rId16"/>
    <p:sldId id="363" r:id="rId17"/>
    <p:sldId id="360" r:id="rId18"/>
    <p:sldId id="239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71455-D1EF-4766-9B22-D14D6C089A58}" v="345" dt="2025-04-09T09:21:09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94235557784366"/>
          <c:y val="0"/>
          <c:w val="0.62611908489603851"/>
          <c:h val="0.9155470249520153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B7-4EA8-8C25-5EFEBC4DC1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B7-4EA8-8C25-5EFEBC4DC1ED}"/>
              </c:ext>
            </c:extLst>
          </c:dPt>
          <c:cat>
            <c:strRef>
              <c:f>Blad1!$A$2:$A$3</c:f>
              <c:strCache>
                <c:ptCount val="2"/>
                <c:pt idx="0">
                  <c:v>Samverkan</c:v>
                </c:pt>
                <c:pt idx="1">
                  <c:v>Endast sjukvård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1831</c:v>
                </c:pt>
                <c:pt idx="1">
                  <c:v>89551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E-4547-BE8E-6419D856D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824E-D52C-4502-8D0A-E166B29C2128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27E1D-9298-43E1-BEA3-F48D63AB2B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84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E861-24C9-4521-810F-4F1E23C31D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19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åtgärd från SvLc kan innebär T.ex. att motringa boende( om patienten bor på </a:t>
            </a:r>
            <a:r>
              <a:rPr lang="sv-S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Säbo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/LSS tex).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bedömer alltid i nytt samtal.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Syftet i nuvarande projekt är att hitta gemensam handlingsplan för patienten samt använda våra resurser på ett klokt sätt.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27E1D-9298-43E1-BEA3-F48D63AB2B2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35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E861-24C9-4521-810F-4F1E23C31DA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46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 dirty="0"/>
              <a:t>Dygn 15, natt 11</a:t>
            </a:r>
          </a:p>
        </p:txBody>
      </p:sp>
    </p:spTree>
    <p:extLst>
      <p:ext uri="{BB962C8B-B14F-4D97-AF65-F5344CB8AC3E}">
        <p14:creationId xmlns:p14="http://schemas.microsoft.com/office/powerpoint/2010/main" val="259071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A6BD-7AC7-471B-A9D8-F55ACB5D3F6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98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Becoming even more complicated with advanced healthcare at home……..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52691-F336-2F47-9748-3A6104DA32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8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Västmanland är egentligen 1,6% och 30682 uppdrag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DFC11-A796-4D95-B304-545E02264E9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3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N.B: det är samma operatörer som svarar för 112 och ambulansbeställning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E861-24C9-4521-810F-4F1E23C31DA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4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Av dem ovan är det många projekt, men litet som direkt involvera primärvården?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E861-24C9-4521-810F-4F1E23C31DA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06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Idag hänvisas ca 25% av alla patienter som ringer 112 till annan vård än ambulans efter att en sjuksköterska på </a:t>
            </a:r>
            <a:r>
              <a:rPr lang="sv-SE" sz="12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SvLc</a:t>
            </a:r>
            <a:r>
              <a:rPr lang="sv-SE"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utan medicinskt läkarstöd, gjort en medicinsk bedömning av patientens sjukdomstillstånd. I de fall ambulans larmas till patienten lämnas ca 20% kvar på plats efter att ambulanssjuksköterskan gjort en medicinsk bedömning. Sammantaget resulterar detta i att drygt 40% av alla som ringt 112 hänvisas till egenvård eller uppmanas uppsöka annan vård utan att bli bedömda av läkare 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325A4-CE7D-4E60-BEC6-CC63355B016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946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Är dagtid mån-fre just nu… samma tid som VC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E861-24C9-4521-810F-4F1E23C31DA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09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8C8A31A6-A75F-4BFA-90D3-14D467A715C9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Klicka här för att ändra mall för rubrikformat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8E5CE40-10E1-4E70-B535-36B41E07F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359371-AAFB-4054-96DC-FC767F876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7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C500C-9116-4639-9C31-F1E1E28D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2748B3-0893-4433-B8C5-A08ACC3E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0514E8-C1D7-4215-8E5F-C30ADDDAC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55EF16-5B42-400B-BBFD-60790947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98B4D9-70AA-4048-8F12-0347B355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1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60F40B-B821-42FE-969A-437383FE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40F9F03-3186-45E1-BC7E-BF8352745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356ACA-5328-417E-8E43-C01689DE4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3E8334-604C-4D18-BE1B-F3DDAEB2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D026BC-D910-461A-8D36-F33DC423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48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F621D3-9D77-44D8-8A1A-2FE02014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41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5E45394-6207-44A0-8FE0-E692587E0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89200"/>
            <a:ext cx="10515600" cy="3687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67551D-0AEA-44F2-ACAA-DCE9E8B5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01093E-EFCB-4C7D-A0C6-32AE8D12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53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E343042-544D-4E6E-A13D-8D579A9B8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14399"/>
            <a:ext cx="2628900" cy="5262564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0DFA71B-F4E7-4483-BD97-658C29687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14399"/>
            <a:ext cx="7734300" cy="5262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C8408D-C67D-4277-BE46-1C20CE93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6E2119-C5AA-43C6-8D4B-E6CB47A7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64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08CD8-8A3E-42C5-9B94-3558E16F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8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06E7AC1-999B-4678-B4FA-B9B7711F3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50C-1727-44F6-8A65-AB144E6BF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63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9FAC-0925-4B57-9C8E-1B9BFE3BAD28}" type="datetime1">
              <a:rPr lang="sv-SE" smtClean="0"/>
              <a:t>2025-04-09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08CD8-8A3E-42C5-9B94-3558E16F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8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06E7AC1-999B-4678-B4FA-B9B7711F3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5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289BE-91D9-4DF9-94B6-C8B291E6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BD9DB7-821F-4D71-9C25-34FF4068C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8CF59F-70CC-40E5-B5CC-1D591242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0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E1A102-DAF9-4DA5-955A-4C911EE3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8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4434A8-D2DA-4141-8C78-43443013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2449"/>
            <a:ext cx="10515600" cy="31445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A0E309-6E6C-4E84-A1D7-85605D92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1C7F19-23DF-4A18-A0A5-3372665A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09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81AF4-EAF0-46CB-80A4-8E54C082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FB69B0-ED9C-48D4-85EF-48D35894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F47246-3886-41EE-B259-783FCC37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10F2A4-A12F-4560-8DFF-F53BBE0E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0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7A83B-0908-4D29-862C-8E098E7E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776"/>
            <a:ext cx="10515600" cy="71546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9733CF-72DF-4504-88D3-BD8DDD664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F0EE14-AEAA-418D-A60C-B63510975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9404A8-4C34-4321-ACC1-6F3D9AEA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13B9EC-B399-4D3E-80F6-E7D4C6D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15CE6-9769-431A-AD2B-7BB9BD5F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A27DBB-117C-4036-8CE9-43028FDD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FB8626-D6CB-4F11-A5A5-B06956B96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7B7DEF-DD2D-4F1F-9F79-DBEE2E01E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F95C92D-C3BB-4C9F-8F87-482E90EC1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9C041A8-5DDE-4DB1-9579-E413E9C4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62D2C14-CE74-46B3-836A-A7D53D89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ABE6E-281D-4D2D-9CD1-8B1D858C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8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1A0049-7A1E-4F01-AF08-B742AA7F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73E59F2-0608-4131-A258-E912B09D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6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9AFE0B-0AF2-40E5-BDED-B6FE22CD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2A982-5494-45DD-8455-F74D4C6C3DC2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21A723-75EC-415E-B61C-AE4DD3C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6C50C-1727-44F6-8A65-AB144E6BF7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0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D9281-C7FC-450B-A437-C3D1D435D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3248" y="6356350"/>
            <a:ext cx="1220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9F41ACB2-5DE2-DE61-258F-F463A91FFF32}"/>
              </a:ext>
            </a:extLst>
          </p:cNvPr>
          <p:cNvCxnSpPr>
            <a:cxnSpLocks/>
          </p:cNvCxnSpPr>
          <p:nvPr userDrawn="1"/>
        </p:nvCxnSpPr>
        <p:spPr>
          <a:xfrm>
            <a:off x="943429" y="774621"/>
            <a:ext cx="10305143" cy="0"/>
          </a:xfrm>
          <a:prstGeom prst="line">
            <a:avLst/>
          </a:prstGeom>
          <a:ln w="19050">
            <a:solidFill>
              <a:srgbClr val="C10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 descr="Sjukvårdens Larmcentral">
            <a:extLst>
              <a:ext uri="{FF2B5EF4-FFF2-40B4-BE49-F238E27FC236}">
                <a16:creationId xmlns:a16="http://schemas.microsoft.com/office/drawing/2014/main" id="{697D5242-D8DF-92A2-9CB3-21FDF10B058F}"/>
              </a:ext>
            </a:extLst>
          </p:cNvPr>
          <p:cNvSpPr txBox="1"/>
          <p:nvPr userDrawn="1"/>
        </p:nvSpPr>
        <p:spPr>
          <a:xfrm>
            <a:off x="867691" y="533160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C104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Sjukvårdens Larmcentral</a:t>
            </a:r>
          </a:p>
        </p:txBody>
      </p:sp>
      <p:pic>
        <p:nvPicPr>
          <p:cNvPr id="30" name="Bildobjekt 29" descr="Logotyp för Region Värmland">
            <a:extLst>
              <a:ext uri="{FF2B5EF4-FFF2-40B4-BE49-F238E27FC236}">
                <a16:creationId xmlns:a16="http://schemas.microsoft.com/office/drawing/2014/main" id="{2C1B69D9-0AB6-4288-E820-7BE9DAA552C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01" y="6298965"/>
            <a:ext cx="1017935" cy="294247"/>
          </a:xfrm>
          <a:prstGeom prst="rect">
            <a:avLst/>
          </a:prstGeom>
        </p:spPr>
      </p:pic>
      <p:pic>
        <p:nvPicPr>
          <p:cNvPr id="31" name="Bildobjekt 30" descr="Logotyp för Region Uppsala ">
            <a:extLst>
              <a:ext uri="{FF2B5EF4-FFF2-40B4-BE49-F238E27FC236}">
                <a16:creationId xmlns:a16="http://schemas.microsoft.com/office/drawing/2014/main" id="{CACA6C53-C8F9-E7FB-829B-5CD4BFA51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29434"/>
          <a:stretch/>
        </p:blipFill>
        <p:spPr>
          <a:xfrm>
            <a:off x="3350131" y="6302961"/>
            <a:ext cx="1406147" cy="295142"/>
          </a:xfrm>
          <a:prstGeom prst="rect">
            <a:avLst/>
          </a:prstGeom>
        </p:spPr>
      </p:pic>
      <p:pic>
        <p:nvPicPr>
          <p:cNvPr id="32" name="Bildobjekt 31" descr="Logotyp för Region Södermanland">
            <a:extLst>
              <a:ext uri="{FF2B5EF4-FFF2-40B4-BE49-F238E27FC236}">
                <a16:creationId xmlns:a16="http://schemas.microsoft.com/office/drawing/2014/main" id="{460C1620-BB21-B4B7-6109-2761C168A7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934261" y="6264000"/>
            <a:ext cx="1358749" cy="329212"/>
          </a:xfrm>
          <a:prstGeom prst="rect">
            <a:avLst/>
          </a:prstGeom>
        </p:spPr>
      </p:pic>
      <p:pic>
        <p:nvPicPr>
          <p:cNvPr id="33" name="Bildobjekt 32" descr="Logotyp för Region Västmanland">
            <a:extLst>
              <a:ext uri="{FF2B5EF4-FFF2-40B4-BE49-F238E27FC236}">
                <a16:creationId xmlns:a16="http://schemas.microsoft.com/office/drawing/2014/main" id="{ADD44B30-C001-88FD-CAC4-9CED9DD886C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480899" y="6249233"/>
            <a:ext cx="1163413" cy="3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0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EE24C9-C534-A914-1AAC-AF561C7C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20581" cy="1069975"/>
          </a:xfrm>
        </p:spPr>
        <p:txBody>
          <a:bodyPr anchor="b">
            <a:normAutofit/>
          </a:bodyPr>
          <a:lstStyle/>
          <a:p>
            <a:r>
              <a:rPr lang="en-US" sz="3400" b="1" dirty="0" err="1"/>
              <a:t>Sjukvårdens</a:t>
            </a:r>
            <a:r>
              <a:rPr lang="en-US" sz="3400" b="1" dirty="0"/>
              <a:t> </a:t>
            </a:r>
            <a:r>
              <a:rPr lang="en-US" sz="3400" b="1" dirty="0" err="1"/>
              <a:t>Larmcentral</a:t>
            </a:r>
            <a:endParaRPr lang="en-US" sz="3400" b="1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AD46A9E-08C6-3347-972B-035C7B322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pPr marL="0" indent="0">
              <a:buNone/>
            </a:pPr>
            <a:r>
              <a:rPr lang="sv-S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Simon Morelli</a:t>
            </a:r>
          </a:p>
          <a:p>
            <a:pPr marL="0" indent="0">
              <a:buNone/>
            </a:pPr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Ambulansöverläkare</a:t>
            </a:r>
          </a:p>
          <a:p>
            <a:pPr marL="0" indent="0">
              <a:buNone/>
            </a:pPr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Specialist i Akutsjukvård</a:t>
            </a:r>
          </a:p>
          <a:p>
            <a:pPr marL="0" indent="0">
              <a:buNone/>
            </a:pPr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Medicinsk ledningsansvarig ambulansen och Sjukvårdens 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sv-SE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armcentral, Region Västmanland</a:t>
            </a:r>
          </a:p>
        </p:txBody>
      </p:sp>
      <p:pic>
        <p:nvPicPr>
          <p:cNvPr id="3" name="Bildobjekt 2" descr="En bild som visar person, klädsel, Människoansikte, person&#10;&#10;Automatiskt genererad beskrivning">
            <a:extLst>
              <a:ext uri="{FF2B5EF4-FFF2-40B4-BE49-F238E27FC236}">
                <a16:creationId xmlns:a16="http://schemas.microsoft.com/office/drawing/2014/main" id="{F0818C15-03FE-1D01-1084-A134B2E40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r="-2" b="-2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064237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54689D2-6867-C996-B402-355149DDF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1402"/>
            <a:ext cx="3541295" cy="5185561"/>
          </a:xfrm>
        </p:spPr>
        <p:txBody>
          <a:bodyPr/>
          <a:lstStyle/>
          <a:p>
            <a:pPr marL="0" indent="0">
              <a:buNone/>
            </a:pPr>
            <a:r>
              <a:rPr lang="sv-SE" sz="5400" dirty="0">
                <a:latin typeface="+mj-lt"/>
              </a:rPr>
              <a:t>Prioritering och dirigering i egen regi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204F0B1-10C8-88E7-D8E0-97DCE11E5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625" y="991402"/>
            <a:ext cx="6772175" cy="5185562"/>
          </a:xfrm>
        </p:spPr>
        <p:txBody>
          <a:bodyPr/>
          <a:lstStyle/>
          <a:p>
            <a:r>
              <a:rPr lang="sv-SE" sz="2400" dirty="0"/>
              <a:t>Högre träffsäkerhet i sjuksköterskebedömningar vilket medför att rätt patient tilldelas ambulans</a:t>
            </a:r>
          </a:p>
          <a:p>
            <a:r>
              <a:rPr lang="sv-SE" sz="2400" dirty="0"/>
              <a:t>Syftet är inte att minska antalet uppdrag för ambulanserna</a:t>
            </a:r>
          </a:p>
          <a:p>
            <a:r>
              <a:rPr lang="sv-SE" sz="2400" dirty="0"/>
              <a:t>Styrning till rätt vårdnivå</a:t>
            </a:r>
          </a:p>
          <a:p>
            <a:r>
              <a:rPr lang="sv-SE" sz="2400" dirty="0"/>
              <a:t>Nära samarbete med 1177 och andra verksamheter </a:t>
            </a:r>
          </a:p>
          <a:p>
            <a:r>
              <a:rPr lang="sv-SE" sz="2400" dirty="0"/>
              <a:t>Sammanhållen prehospital vårdkedja</a:t>
            </a:r>
          </a:p>
          <a:p>
            <a:r>
              <a:rPr lang="sv-SE" sz="2400" dirty="0"/>
              <a:t>Möjlighet till sammanhållen forskning</a:t>
            </a:r>
          </a:p>
        </p:txBody>
      </p:sp>
    </p:spTree>
    <p:extLst>
      <p:ext uri="{BB962C8B-B14F-4D97-AF65-F5344CB8AC3E}">
        <p14:creationId xmlns:p14="http://schemas.microsoft.com/office/powerpoint/2010/main" val="97907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B99E8B87-178F-C01F-3152-53A0CAE16061}"/>
              </a:ext>
            </a:extLst>
          </p:cNvPr>
          <p:cNvSpPr txBox="1"/>
          <p:nvPr/>
        </p:nvSpPr>
        <p:spPr>
          <a:xfrm>
            <a:off x="2154264" y="1309607"/>
            <a:ext cx="74624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Läkarstöd POL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Individuell vårdinformation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Bildöverföring (</a:t>
            </a:r>
            <a:r>
              <a:rPr lang="sv-SE" sz="2400" dirty="0" err="1"/>
              <a:t>streama</a:t>
            </a:r>
            <a:r>
              <a:rPr lang="sv-SE" sz="2400" dirty="0"/>
              <a:t> bild)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Projekt patienter med komplexa och återkommande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Teknikutveckling- bl.a. maskininlärning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Samverkan med övriga larmcentraler, SOS Alarm, Polisen, KTF (Sjukresor), M-FLE,1177, kommunsjuksköterskor, fler?</a:t>
            </a:r>
          </a:p>
        </p:txBody>
      </p:sp>
    </p:spTree>
    <p:extLst>
      <p:ext uri="{BB962C8B-B14F-4D97-AF65-F5344CB8AC3E}">
        <p14:creationId xmlns:p14="http://schemas.microsoft.com/office/powerpoint/2010/main" val="346521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F37733-024B-1054-5393-15019323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Bakgrund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27272C-1749-F55D-834D-1A7AE63A2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/>
              <a:t>Online </a:t>
            </a:r>
            <a:r>
              <a:rPr lang="en-US" sz="2200" err="1"/>
              <a:t>medicinsk</a:t>
            </a:r>
            <a:r>
              <a:rPr lang="en-US" sz="2200"/>
              <a:t> </a:t>
            </a:r>
            <a:r>
              <a:rPr lang="en-US" sz="2200" err="1"/>
              <a:t>kontroll</a:t>
            </a:r>
            <a:r>
              <a:rPr lang="en-US" sz="2200"/>
              <a:t>, </a:t>
            </a:r>
            <a:r>
              <a:rPr lang="en-US" sz="2200" err="1"/>
              <a:t>även</a:t>
            </a:r>
            <a:r>
              <a:rPr lang="en-US" sz="2200"/>
              <a:t> </a:t>
            </a:r>
            <a:r>
              <a:rPr lang="en-US" sz="2200" err="1"/>
              <a:t>känd</a:t>
            </a:r>
            <a:r>
              <a:rPr lang="en-US" sz="2200"/>
              <a:t> </a:t>
            </a:r>
            <a:r>
              <a:rPr lang="en-US" sz="2200" err="1"/>
              <a:t>som</a:t>
            </a:r>
            <a:r>
              <a:rPr lang="en-US" sz="2200"/>
              <a:t> </a:t>
            </a:r>
            <a:r>
              <a:rPr lang="en-US" sz="2200" err="1"/>
              <a:t>direkt</a:t>
            </a:r>
            <a:r>
              <a:rPr lang="en-US" sz="2200"/>
              <a:t> </a:t>
            </a:r>
            <a:r>
              <a:rPr lang="en-US" sz="2200" err="1"/>
              <a:t>medicinsk</a:t>
            </a:r>
            <a:r>
              <a:rPr lang="en-US" sz="2200"/>
              <a:t> </a:t>
            </a:r>
            <a:r>
              <a:rPr lang="en-US" sz="2200" err="1"/>
              <a:t>kontroll</a:t>
            </a:r>
            <a:r>
              <a:rPr lang="en-US" sz="2200"/>
              <a:t>, </a:t>
            </a:r>
            <a:r>
              <a:rPr lang="en-US" sz="2200" err="1"/>
              <a:t>avser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konsultation</a:t>
            </a:r>
            <a:r>
              <a:rPr lang="en-US" sz="2200"/>
              <a:t> </a:t>
            </a:r>
            <a:r>
              <a:rPr lang="en-US" sz="2200" err="1"/>
              <a:t>mellan</a:t>
            </a:r>
            <a:r>
              <a:rPr lang="en-US" sz="2200"/>
              <a:t> </a:t>
            </a:r>
            <a:r>
              <a:rPr lang="en-US" sz="2200" err="1"/>
              <a:t>ambulanspersonal</a:t>
            </a:r>
            <a:r>
              <a:rPr lang="en-US" sz="2200"/>
              <a:t> </a:t>
            </a:r>
            <a:r>
              <a:rPr lang="en-US" sz="2200" err="1"/>
              <a:t>och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läkare</a:t>
            </a:r>
            <a:r>
              <a:rPr lang="en-US" sz="2200"/>
              <a:t>, </a:t>
            </a:r>
            <a:r>
              <a:rPr lang="en-US" sz="2200" err="1"/>
              <a:t>vanligtvis</a:t>
            </a:r>
            <a:r>
              <a:rPr lang="en-US" sz="2200"/>
              <a:t> via radio </a:t>
            </a:r>
            <a:r>
              <a:rPr lang="en-US" sz="2200" err="1"/>
              <a:t>eller</a:t>
            </a:r>
            <a:r>
              <a:rPr lang="en-US" sz="2200"/>
              <a:t> </a:t>
            </a:r>
            <a:r>
              <a:rPr lang="en-US" sz="2200" err="1"/>
              <a:t>telefon</a:t>
            </a:r>
            <a:r>
              <a:rPr lang="en-US" sz="2200"/>
              <a:t>, för </a:t>
            </a:r>
            <a:r>
              <a:rPr lang="en-US" sz="2200" err="1"/>
              <a:t>att</a:t>
            </a:r>
            <a:r>
              <a:rPr lang="en-US" sz="2200"/>
              <a:t> </a:t>
            </a:r>
            <a:r>
              <a:rPr lang="en-US" sz="2200" err="1"/>
              <a:t>vägleda</a:t>
            </a:r>
            <a:r>
              <a:rPr lang="en-US" sz="2200"/>
              <a:t> </a:t>
            </a:r>
            <a:r>
              <a:rPr lang="en-US" sz="2200" err="1"/>
              <a:t>vård</a:t>
            </a:r>
            <a:r>
              <a:rPr lang="en-US" sz="2200"/>
              <a:t> för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enskild</a:t>
            </a:r>
            <a:r>
              <a:rPr lang="en-US" sz="2200"/>
              <a:t> patient </a:t>
            </a:r>
            <a:r>
              <a:rPr lang="en-US" sz="2200" err="1"/>
              <a:t>eller</a:t>
            </a:r>
            <a:r>
              <a:rPr lang="en-US" sz="2200"/>
              <a:t> </a:t>
            </a:r>
            <a:r>
              <a:rPr lang="en-US" sz="2200" err="1"/>
              <a:t>ett</a:t>
            </a:r>
            <a:r>
              <a:rPr lang="en-US" sz="2200"/>
              <a:t> </a:t>
            </a:r>
            <a:r>
              <a:rPr lang="en-US" sz="2200" err="1"/>
              <a:t>ambulansärende</a:t>
            </a:r>
            <a:endParaRPr lang="en-US" sz="220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051FA72-30DC-6F03-CF7D-2E0F3D713D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4296" y="1554395"/>
            <a:ext cx="6903720" cy="37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6E7C5BF-2E66-7B36-7265-8C6033FC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Prehospital Operativ Läkarstöd (POL)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F33F4D-23EA-5084-7E77-1BD3AE912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sv-SE" sz="2400" err="1"/>
              <a:t>SvLc</a:t>
            </a:r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F407C91-A440-A3B1-A83D-294CF8589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306636"/>
            <a:ext cx="5157787" cy="3684588"/>
          </a:xfrm>
        </p:spPr>
        <p:txBody>
          <a:bodyPr/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i="0">
                <a:effectLst/>
              </a:rPr>
              <a:t>Vid behov av medicinskt läkarstöd. 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i="0">
                <a:effectLst/>
              </a:rPr>
              <a:t>Stöd vid prehospital operativ handläggning av enskild patient i alla tre regioner. </a:t>
            </a:r>
            <a:endParaRPr lang="sv-SE" sz="160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/>
              <a:t>F</a:t>
            </a:r>
            <a:r>
              <a:rPr lang="sv-SE" sz="1600" i="0">
                <a:effectLst/>
              </a:rPr>
              <a:t>ör stöd i prioritering av resurser.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i="0">
                <a:effectLst/>
              </a:rPr>
              <a:t>Återuppringning av pågående ärende utan tilldelad resurs vid långa väntetider på ambulans.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i="0">
                <a:effectLst/>
              </a:rPr>
              <a:t>Uppprioriterade samtal </a:t>
            </a:r>
            <a:endParaRPr lang="sv-SE" sz="160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i="0">
                <a:effectLst/>
              </a:rPr>
              <a:t>Identifierat ambulansbehov </a:t>
            </a:r>
          </a:p>
          <a:p>
            <a:pPr fontAlgn="base"/>
            <a:r>
              <a:rPr lang="sv-SE" sz="1600"/>
              <a:t>För medicinska konsultationer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i="0">
                <a:effectLst/>
              </a:rPr>
              <a:t>Journaltillgång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A46E39-ED5D-CA63-9C55-95B3F1E85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8732"/>
            <a:ext cx="5183188" cy="823912"/>
          </a:xfrm>
        </p:spPr>
        <p:txBody>
          <a:bodyPr/>
          <a:lstStyle/>
          <a:p>
            <a:r>
              <a:rPr lang="sv-SE"/>
              <a:t>A</a:t>
            </a:r>
            <a:r>
              <a:rPr lang="sv-SE" sz="2400"/>
              <a:t>mbulansen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DEC0841-AD37-71AA-C5D6-0ACC4F187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06636"/>
            <a:ext cx="5183188" cy="3684588"/>
          </a:xfrm>
        </p:spPr>
        <p:txBody>
          <a:bodyPr/>
          <a:lstStyle/>
          <a:p>
            <a:pPr fontAlgn="base"/>
            <a:r>
              <a:rPr lang="sv-SE" sz="1600" b="0" i="0">
                <a:effectLst/>
              </a:rPr>
              <a:t>Patient som enl. ordinarie rutin </a:t>
            </a:r>
            <a:r>
              <a:rPr lang="sv-SE" sz="1600" b="0" i="0" u="sng">
                <a:effectLst/>
              </a:rPr>
              <a:t>ej</a:t>
            </a:r>
            <a:r>
              <a:rPr lang="sv-SE" sz="1600" b="0" i="0">
                <a:effectLst/>
              </a:rPr>
              <a:t> kan hänvisas till annan vårdnivå utan läkarkontakt där ni anser det rimligt att hänvisa till annan vårdnivå.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b="0" i="0">
                <a:effectLst/>
              </a:rPr>
              <a:t>Patient som enl. ordinarie rutin kan hänvisas till annan vårdnivå utan läkarkontakt om behov av diskussion gällande lämpligheten att hänvisa eller ej.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 b="0" i="0">
                <a:effectLst/>
              </a:rPr>
              <a:t>Vid behov av hjälp gällande transport-typ eller behov av styrning till eventuell vårdcentral, lättakut mm.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sv-SE" sz="1600"/>
              <a:t>För medicinska konsultationer</a:t>
            </a:r>
          </a:p>
          <a:p>
            <a:pPr fontAlgn="base"/>
            <a:r>
              <a:rPr lang="sv-SE" sz="1600" i="0">
                <a:effectLst/>
              </a:rPr>
              <a:t>Journaltillgång</a:t>
            </a:r>
          </a:p>
          <a:p>
            <a:pPr fontAlgn="base"/>
            <a:r>
              <a:rPr lang="sv-SE" sz="1600"/>
              <a:t>Vid diskussion vad gäller avbrytning av HLR situation</a:t>
            </a:r>
          </a:p>
        </p:txBody>
      </p:sp>
    </p:spTree>
    <p:extLst>
      <p:ext uri="{BB962C8B-B14F-4D97-AF65-F5344CB8AC3E}">
        <p14:creationId xmlns:p14="http://schemas.microsoft.com/office/powerpoint/2010/main" val="255244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A7E4A-FBAA-EBDC-D8BF-722B93E610E3}"/>
              </a:ext>
            </a:extLst>
          </p:cNvPr>
          <p:cNvSpPr txBox="1">
            <a:spLocks/>
          </p:cNvSpPr>
          <p:nvPr/>
        </p:nvSpPr>
        <p:spPr>
          <a:xfrm>
            <a:off x="-134280" y="105153"/>
            <a:ext cx="11102068" cy="1831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4000" b="1" dirty="0"/>
              <a:t>Kan vi ytterligare öka precision?</a:t>
            </a:r>
          </a:p>
        </p:txBody>
      </p:sp>
      <p:pic>
        <p:nvPicPr>
          <p:cNvPr id="3" name="Platshållare för innehåll 4" descr="En bild som visar text, skärmbild, dator, Parallell&#10;&#10;Automatiskt genererad beskrivning">
            <a:extLst>
              <a:ext uri="{FF2B5EF4-FFF2-40B4-BE49-F238E27FC236}">
                <a16:creationId xmlns:a16="http://schemas.microsoft.com/office/drawing/2014/main" id="{A3A80FA3-F970-5977-EB3F-B192F4380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n bild som visar text, inomhus, person, Persondator">
            <a:extLst>
              <a:ext uri="{FF2B5EF4-FFF2-40B4-BE49-F238E27FC236}">
                <a16:creationId xmlns:a16="http://schemas.microsoft.com/office/drawing/2014/main" id="{7A51A408-E23C-FCBE-B3A2-9E9F992A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91" y="2420539"/>
            <a:ext cx="7168304" cy="3621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38647026-FB2D-891D-747F-B3C29ED367AB}"/>
              </a:ext>
            </a:extLst>
          </p:cNvPr>
          <p:cNvSpPr/>
          <p:nvPr/>
        </p:nvSpPr>
        <p:spPr>
          <a:xfrm>
            <a:off x="1905086" y="3618653"/>
            <a:ext cx="1371600" cy="6766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790AE5-4A16-900A-449B-93089620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Patienter med komplexa och återkommande behov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015615-92C2-A8E0-45AE-9A3BC1D2CA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0" i="0" u="none" strike="noStrike" baseline="0" dirty="0">
                <a:solidFill>
                  <a:srgbClr val="000000"/>
                </a:solidFill>
              </a:rPr>
              <a:t>40 patienter (3 avlidna), mellan perioden 1/1 2020 – 31/12 2023 = </a:t>
            </a:r>
            <a:r>
              <a:rPr lang="sv-SE" sz="2000" b="1" i="0" u="none" strike="noStrike" baseline="0" dirty="0">
                <a:solidFill>
                  <a:srgbClr val="000000"/>
                </a:solidFill>
              </a:rPr>
              <a:t>4 587 samtal. </a:t>
            </a:r>
            <a:endParaRPr lang="sv-SE" sz="2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000" b="0" i="0" u="none" strike="noStrike" baseline="0" dirty="0">
                <a:solidFill>
                  <a:srgbClr val="000000"/>
                </a:solidFill>
              </a:rPr>
              <a:t>Direkt efter en åtgärd: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</a:t>
            </a:r>
            <a:r>
              <a:rPr lang="sv-SE" sz="2000" b="0" i="0" u="none" strike="noStrike" baseline="0" dirty="0">
                <a:solidFill>
                  <a:srgbClr val="000000"/>
                </a:solidFill>
              </a:rPr>
              <a:t>inskning med 46% på antalet samtal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33% minskning på tilldelning av ambulans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1 år efter åtgärd kom 914 samtal mindre och 318 färre ambulansuppdrag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5B76B77-36EE-6D31-21F4-E9791B124E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000" dirty="0"/>
              <a:t>Vi undersöker möjligheterna för ett nytt projekt som nu är i uppstartsfasen. Projektet involverar Sjukvårdens Larmcentral, ambulansen, Akutkliniken, 1177, samt representanter från den kommunala hemsjukvården och primärvården.</a:t>
            </a:r>
          </a:p>
          <a:p>
            <a:r>
              <a:rPr lang="sv-SE" sz="2000" dirty="0"/>
              <a:t>Kontakter har även tagits med CIFU och några aktörer från 5:50-projektet för att möjliggöra en bättre kartläggning</a:t>
            </a:r>
          </a:p>
        </p:txBody>
      </p:sp>
    </p:spTree>
    <p:extLst>
      <p:ext uri="{BB962C8B-B14F-4D97-AF65-F5344CB8AC3E}">
        <p14:creationId xmlns:p14="http://schemas.microsoft.com/office/powerpoint/2010/main" val="192941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Pin on наброски">
            <a:extLst>
              <a:ext uri="{FF2B5EF4-FFF2-40B4-BE49-F238E27FC236}">
                <a16:creationId xmlns:a16="http://schemas.microsoft.com/office/drawing/2014/main" id="{4E617D2A-7C8C-3092-CAAB-B35D51D2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36" y="3614205"/>
            <a:ext cx="2344615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A96DD9D-FA93-DA7E-BDB6-8ABF90AB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88" y="4442999"/>
            <a:ext cx="2479431" cy="133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0+ Police Dispatch Center Illustrations, Royalty-Free Vector Graphics &amp; Clip  Art - iStock | Police dispatcher, Dispatcher">
            <a:extLst>
              <a:ext uri="{FF2B5EF4-FFF2-40B4-BE49-F238E27FC236}">
                <a16:creationId xmlns:a16="http://schemas.microsoft.com/office/drawing/2014/main" id="{6D675ECF-7C61-7361-DB51-C4F528AF7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18024" r="25766" b="30376"/>
          <a:stretch/>
        </p:blipFill>
        <p:spPr bwMode="auto">
          <a:xfrm>
            <a:off x="1246800" y="4326522"/>
            <a:ext cx="1358449" cy="14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 descr="En bild som visar inomhus, svart och vit, datorskärm, möbler&#10;&#10;Automatiskt genererad beskrivning">
            <a:extLst>
              <a:ext uri="{FF2B5EF4-FFF2-40B4-BE49-F238E27FC236}">
                <a16:creationId xmlns:a16="http://schemas.microsoft.com/office/drawing/2014/main" id="{2483EBF0-3EAB-8409-D255-E1E4F07808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6265"/>
            <a:ext cx="12191999" cy="802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2" descr="50,4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932C2CB7-3F65-C7D7-D294-B524812A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08" y="1461087"/>
            <a:ext cx="1857029" cy="18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11">
            <a:extLst>
              <a:ext uri="{FF2B5EF4-FFF2-40B4-BE49-F238E27FC236}">
                <a16:creationId xmlns:a16="http://schemas.microsoft.com/office/drawing/2014/main" id="{59C23B19-B73A-E5CE-1FF3-831BBC684B23}"/>
              </a:ext>
            </a:extLst>
          </p:cNvPr>
          <p:cNvCxnSpPr>
            <a:cxnSpLocks/>
          </p:cNvCxnSpPr>
          <p:nvPr/>
        </p:nvCxnSpPr>
        <p:spPr>
          <a:xfrm flipV="1">
            <a:off x="6843437" y="2406084"/>
            <a:ext cx="1731742" cy="7534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4">
            <a:extLst>
              <a:ext uri="{FF2B5EF4-FFF2-40B4-BE49-F238E27FC236}">
                <a16:creationId xmlns:a16="http://schemas.microsoft.com/office/drawing/2014/main" id="{C553DD2E-4FE1-FF81-7B14-BE7808529F88}"/>
              </a:ext>
            </a:extLst>
          </p:cNvPr>
          <p:cNvSpPr txBox="1"/>
          <p:nvPr/>
        </p:nvSpPr>
        <p:spPr>
          <a:xfrm>
            <a:off x="8914858" y="2026764"/>
            <a:ext cx="2551987" cy="707886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sv-SE" sz="4000" dirty="0"/>
              <a:t>Bättre vård</a:t>
            </a:r>
            <a:endParaRPr lang="en-US" sz="4000" dirty="0"/>
          </a:p>
        </p:txBody>
      </p:sp>
      <p:cxnSp>
        <p:nvCxnSpPr>
          <p:cNvPr id="6" name="Straight Arrow Connector 4">
            <a:extLst>
              <a:ext uri="{FF2B5EF4-FFF2-40B4-BE49-F238E27FC236}">
                <a16:creationId xmlns:a16="http://schemas.microsoft.com/office/drawing/2014/main" id="{AB594C32-807A-BABF-BF40-E09762007F15}"/>
              </a:ext>
            </a:extLst>
          </p:cNvPr>
          <p:cNvCxnSpPr>
            <a:cxnSpLocks/>
          </p:cNvCxnSpPr>
          <p:nvPr/>
        </p:nvCxnSpPr>
        <p:spPr>
          <a:xfrm flipV="1">
            <a:off x="2771805" y="3012268"/>
            <a:ext cx="2111280" cy="855782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B75A18B8-3DC0-E97A-D4C8-E6C81EF5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4" y="4050981"/>
            <a:ext cx="2733313" cy="1868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8CA5931-8979-2B29-1647-41BE661D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87" y="4323445"/>
            <a:ext cx="3757434" cy="158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0FC54BB-912C-DA56-EFF3-5A6D61848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79" y="3993582"/>
            <a:ext cx="4229152" cy="1868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8561FB57-1999-73B3-CFCF-4839E3634C20}"/>
              </a:ext>
            </a:extLst>
          </p:cNvPr>
          <p:cNvCxnSpPr>
            <a:cxnSpLocks/>
          </p:cNvCxnSpPr>
          <p:nvPr/>
        </p:nvCxnSpPr>
        <p:spPr>
          <a:xfrm flipH="1" flipV="1">
            <a:off x="5753717" y="3193891"/>
            <a:ext cx="1" cy="1120222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">
            <a:extLst>
              <a:ext uri="{FF2B5EF4-FFF2-40B4-BE49-F238E27FC236}">
                <a16:creationId xmlns:a16="http://schemas.microsoft.com/office/drawing/2014/main" id="{1998AEEC-82AE-DA04-9FCE-2E7B43BD7466}"/>
              </a:ext>
            </a:extLst>
          </p:cNvPr>
          <p:cNvCxnSpPr>
            <a:cxnSpLocks/>
          </p:cNvCxnSpPr>
          <p:nvPr/>
        </p:nvCxnSpPr>
        <p:spPr>
          <a:xfrm flipH="1" flipV="1">
            <a:off x="6542202" y="3012268"/>
            <a:ext cx="1967237" cy="884729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EC59F43E-7884-FD39-AB92-032690E7A975}"/>
              </a:ext>
            </a:extLst>
          </p:cNvPr>
          <p:cNvSpPr txBox="1">
            <a:spLocks/>
          </p:cNvSpPr>
          <p:nvPr/>
        </p:nvSpPr>
        <p:spPr>
          <a:xfrm>
            <a:off x="807088" y="944776"/>
            <a:ext cx="10515600" cy="84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sv-SE" sz="3200" dirty="0">
                <a:latin typeface="+mj-lt"/>
              </a:rPr>
              <a:t>Hur kan vi använda vår data för att förbättra vårdens kvalitet?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DE60ECB1-2227-A285-780B-8E7567332158}"/>
              </a:ext>
            </a:extLst>
          </p:cNvPr>
          <p:cNvSpPr txBox="1"/>
          <p:nvPr/>
        </p:nvSpPr>
        <p:spPr>
          <a:xfrm>
            <a:off x="807088" y="2059675"/>
            <a:ext cx="2551987" cy="707886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sv-SE" sz="4000" dirty="0"/>
              <a:t>Bakgrund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43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build="p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inomhus, svart och vit, datorskärm, möbler&#10;&#10;Automatiskt genererad beskrivning">
            <a:extLst>
              <a:ext uri="{FF2B5EF4-FFF2-40B4-BE49-F238E27FC236}">
                <a16:creationId xmlns:a16="http://schemas.microsoft.com/office/drawing/2014/main" id="{2483EBF0-3EAB-8409-D255-E1E4F07808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6265"/>
            <a:ext cx="12191999" cy="802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CD265-1FDA-A55C-7AE9-73A954A7933B}"/>
              </a:ext>
            </a:extLst>
          </p:cNvPr>
          <p:cNvSpPr txBox="1">
            <a:spLocks/>
          </p:cNvSpPr>
          <p:nvPr/>
        </p:nvSpPr>
        <p:spPr>
          <a:xfrm>
            <a:off x="2649580" y="948253"/>
            <a:ext cx="6418695" cy="7408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dirty="0" err="1">
                <a:latin typeface="+mn-lt"/>
              </a:rPr>
              <a:t>Artificial</a:t>
            </a:r>
            <a:r>
              <a:rPr lang="sv-SE" sz="4400" dirty="0">
                <a:latin typeface="+mn-lt"/>
              </a:rPr>
              <a:t> </a:t>
            </a:r>
            <a:r>
              <a:rPr lang="sv-SE" sz="4400" dirty="0" err="1">
                <a:latin typeface="+mn-lt"/>
              </a:rPr>
              <a:t>Intelligence</a:t>
            </a:r>
            <a:endParaRPr lang="en-SE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2C68-4783-A64D-733C-89165E056600}"/>
              </a:ext>
            </a:extLst>
          </p:cNvPr>
          <p:cNvSpPr txBox="1">
            <a:spLocks/>
          </p:cNvSpPr>
          <p:nvPr/>
        </p:nvSpPr>
        <p:spPr>
          <a:xfrm>
            <a:off x="208799" y="2029653"/>
            <a:ext cx="11497195" cy="57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Decision support: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historical</a:t>
            </a:r>
            <a:r>
              <a:rPr lang="sv-SE" dirty="0"/>
              <a:t> data to </a:t>
            </a:r>
            <a:r>
              <a:rPr lang="sv-SE" dirty="0" err="1"/>
              <a:t>predict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happen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given patient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D7A4C-4383-4952-2396-3391133CDD08}"/>
              </a:ext>
            </a:extLst>
          </p:cNvPr>
          <p:cNvSpPr txBox="1">
            <a:spLocks/>
          </p:cNvSpPr>
          <p:nvPr/>
        </p:nvSpPr>
        <p:spPr>
          <a:xfrm>
            <a:off x="689067" y="2605367"/>
            <a:ext cx="4384902" cy="10987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Rule-based systems: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Predefined, simple</a:t>
            </a:r>
          </a:p>
        </p:txBody>
      </p:sp>
      <p:sp>
        <p:nvSpPr>
          <p:cNvPr id="5" name="Arrow: Right 3">
            <a:extLst>
              <a:ext uri="{FF2B5EF4-FFF2-40B4-BE49-F238E27FC236}">
                <a16:creationId xmlns:a16="http://schemas.microsoft.com/office/drawing/2014/main" id="{E6382492-05E8-D831-C9EA-AFFE4FAA8895}"/>
              </a:ext>
            </a:extLst>
          </p:cNvPr>
          <p:cNvSpPr/>
          <p:nvPr/>
        </p:nvSpPr>
        <p:spPr>
          <a:xfrm>
            <a:off x="4879951" y="2820593"/>
            <a:ext cx="1568918" cy="70744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1DE43-DA2B-E1F7-F157-646B646843BD}"/>
              </a:ext>
            </a:extLst>
          </p:cNvPr>
          <p:cNvSpPr txBox="1">
            <a:spLocks/>
          </p:cNvSpPr>
          <p:nvPr/>
        </p:nvSpPr>
        <p:spPr>
          <a:xfrm>
            <a:off x="6633617" y="2547582"/>
            <a:ext cx="4869316" cy="10987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err="1"/>
              <a:t>Predictive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 err="1"/>
              <a:t>High</a:t>
            </a:r>
            <a:r>
              <a:rPr lang="sv-SE" dirty="0"/>
              <a:t> precision, </a:t>
            </a:r>
            <a:r>
              <a:rPr lang="sv-SE" dirty="0" err="1"/>
              <a:t>complex</a:t>
            </a:r>
            <a:endParaRPr lang="sv-S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29235A8-D505-CE6A-FB9B-C8367473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616" y="3505481"/>
            <a:ext cx="3900111" cy="277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1EB186BE-F145-8479-AA88-75B0FC796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" r="-1"/>
          <a:stretch/>
        </p:blipFill>
        <p:spPr>
          <a:xfrm>
            <a:off x="723640" y="3501722"/>
            <a:ext cx="5157787" cy="282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2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>
              <a:lumMod val="50000"/>
              <a:lumOff val="50000"/>
            </a:schemeClr>
          </a:fgClr>
          <a:bgClr>
            <a:schemeClr val="bg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985938-9F19-F6BF-ADBD-47AE3DD1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sv-SE" sz="8000" b="1" dirty="0">
                <a:solidFill>
                  <a:srgbClr val="FF0000"/>
                </a:solidFill>
                <a:effectLst>
                  <a:glow rad="127000">
                    <a:srgbClr val="FFC000"/>
                  </a:glow>
                </a:effectLst>
                <a:latin typeface="+mn-lt"/>
              </a:rPr>
              <a:t>Tack</a:t>
            </a:r>
            <a:endParaRPr lang="sv-SE" sz="5600" b="1" dirty="0">
              <a:solidFill>
                <a:srgbClr val="FF0000"/>
              </a:solidFill>
              <a:effectLst>
                <a:glow rad="127000">
                  <a:srgbClr val="FFC000"/>
                </a:glow>
              </a:effectLst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CEFC41-1668-4A51-B4F8-4B18E4C6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083" y="2533476"/>
            <a:ext cx="3745129" cy="3447832"/>
          </a:xfrm>
          <a:effectLst>
            <a:glow rad="63500">
              <a:srgbClr val="FF0000">
                <a:alpha val="40000"/>
              </a:srgbClr>
            </a:glow>
            <a:reflection blurRad="6350" stA="50000" endA="300" endPos="55500" dist="101600" dir="5400000" sy="-100000" algn="bl" rotWithShape="0"/>
          </a:effectLst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r>
              <a:rPr lang="sv-SE" sz="8800" b="1" dirty="0">
                <a:solidFill>
                  <a:srgbClr val="FF0000"/>
                </a:solidFill>
                <a:effectLst>
                  <a:glow rad="88900">
                    <a:srgbClr val="FFC000"/>
                  </a:glow>
                </a:effectLst>
              </a:rPr>
              <a:t>Frågor?</a:t>
            </a:r>
          </a:p>
        </p:txBody>
      </p:sp>
      <p:pic>
        <p:nvPicPr>
          <p:cNvPr id="4" name="Bildobjekt 1">
            <a:extLst>
              <a:ext uri="{FF2B5EF4-FFF2-40B4-BE49-F238E27FC236}">
                <a16:creationId xmlns:a16="http://schemas.microsoft.com/office/drawing/2014/main" id="{5C323BAD-C02C-2946-B872-3D643664C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09" b="2"/>
          <a:stretch/>
        </p:blipFill>
        <p:spPr bwMode="auto">
          <a:xfrm>
            <a:off x="21" y="10"/>
            <a:ext cx="7262628" cy="673956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softEdge rad="1016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7">
            <a:extLst>
              <a:ext uri="{FF2B5EF4-FFF2-40B4-BE49-F238E27FC236}">
                <a16:creationId xmlns:a16="http://schemas.microsoft.com/office/drawing/2014/main" id="{5F8A5D28-87FD-F25B-8A6F-25D1333D4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62741"/>
              </p:ext>
            </p:extLst>
          </p:nvPr>
        </p:nvGraphicFramePr>
        <p:xfrm>
          <a:off x="4429141" y="1798406"/>
          <a:ext cx="1790294" cy="474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294">
                  <a:extLst>
                    <a:ext uri="{9D8B030D-6E8A-4147-A177-3AD203B41FA5}">
                      <a16:colId xmlns:a16="http://schemas.microsoft.com/office/drawing/2014/main" val="3120007593"/>
                    </a:ext>
                  </a:extLst>
                </a:gridCol>
              </a:tblGrid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>
                    <a:solidFill>
                      <a:srgbClr val="EB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65440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902074873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1949488979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2484458693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3411716097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1700390001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3383288599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2A89563-BD6F-727D-A570-E3EAE22F6317}"/>
              </a:ext>
            </a:extLst>
          </p:cNvPr>
          <p:cNvGraphicFramePr>
            <a:graphicFrameLocks noGrp="1"/>
          </p:cNvGraphicFramePr>
          <p:nvPr/>
        </p:nvGraphicFramePr>
        <p:xfrm>
          <a:off x="2352241" y="1798406"/>
          <a:ext cx="1790294" cy="474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294">
                  <a:extLst>
                    <a:ext uri="{9D8B030D-6E8A-4147-A177-3AD203B41FA5}">
                      <a16:colId xmlns:a16="http://schemas.microsoft.com/office/drawing/2014/main" val="3120007593"/>
                    </a:ext>
                  </a:extLst>
                </a:gridCol>
              </a:tblGrid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>
                    <a:solidFill>
                      <a:srgbClr val="EB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65440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902074873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1949488979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2484458693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3411716097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1700390001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55449" marR="55449" marT="27725" marB="27725"/>
                </a:tc>
                <a:extLst>
                  <a:ext uri="{0D108BD9-81ED-4DB2-BD59-A6C34878D82A}">
                    <a16:rowId xmlns:a16="http://schemas.microsoft.com/office/drawing/2014/main" val="3383288599"/>
                  </a:ext>
                </a:extLst>
              </a:tr>
            </a:tbl>
          </a:graphicData>
        </a:graphic>
      </p:graphicFrame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2</a:t>
            </a:fld>
            <a:endParaRPr lang="sv-SE"/>
          </a:p>
        </p:txBody>
      </p:sp>
      <p:pic>
        <p:nvPicPr>
          <p:cNvPr id="4" name="!!KARTA" descr="H:\Enhetschef\Kartor\karta v-land-hel.jpg">
            <a:extLst>
              <a:ext uri="{FF2B5EF4-FFF2-40B4-BE49-F238E27FC236}">
                <a16:creationId xmlns:a16="http://schemas.microsoft.com/office/drawing/2014/main" id="{A297693C-3798-F7D6-3A51-AD222066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5" b="96788" l="1608" r="93492">
                        <a14:foregroundMark x1="23966" y1="18303" x2="26493" y2="12727"/>
                        <a14:foregroundMark x1="26493" y1="12727" x2="40505" y2="4485"/>
                        <a14:foregroundMark x1="10643" y1="27697" x2="5819" y2="30424"/>
                        <a14:foregroundMark x1="5819" y1="30424" x2="4594" y2="35394"/>
                        <a14:foregroundMark x1="4594" y1="35394" x2="7121" y2="40000"/>
                        <a14:foregroundMark x1="7121" y1="40000" x2="12634" y2="45394"/>
                        <a14:foregroundMark x1="12634" y1="45394" x2="13017" y2="45394"/>
                        <a14:foregroundMark x1="5207" y1="53394" x2="3063" y2="56788"/>
                        <a14:foregroundMark x1="13783" y1="90788" x2="17152" y2="94182"/>
                        <a14:foregroundMark x1="17152" y1="94182" x2="22052" y2="96909"/>
                        <a14:foregroundMark x1="93568" y1="69697" x2="92266" y2="59455"/>
                        <a14:foregroundMark x1="80628" y1="3758" x2="77412" y2="4303"/>
                        <a14:foregroundMark x1="40276" y1="3697" x2="39051" y2="2606"/>
                        <a14:foregroundMark x1="1608" y1="33030" x2="2144" y2="34606"/>
                        <a14:backgroundMark x1="10567" y1="14727" x2="15697" y2="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60" y="396734"/>
            <a:ext cx="3966860" cy="5012348"/>
          </a:xfrm>
          <a:prstGeom prst="rect">
            <a:avLst/>
          </a:prstGeom>
          <a:noFill/>
          <a:ln>
            <a:noFill/>
          </a:ln>
          <a:effectLst>
            <a:outerShdw blurRad="189646" dist="282708" dir="1860000" sx="105000" sy="10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1E6C600-54DD-D494-2BF9-D1402D36D31C}"/>
              </a:ext>
            </a:extLst>
          </p:cNvPr>
          <p:cNvSpPr txBox="1"/>
          <p:nvPr/>
        </p:nvSpPr>
        <p:spPr>
          <a:xfrm>
            <a:off x="899780" y="2016736"/>
            <a:ext cx="1421736" cy="43465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455" b="1" spc="-67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Västerås</a:t>
            </a: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r>
              <a:rPr lang="sv-SE" sz="1455" b="1" spc="-67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Fagersta</a:t>
            </a: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r>
              <a:rPr lang="sv-SE" sz="1455" b="1" spc="-67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Sala</a:t>
            </a: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r>
              <a:rPr lang="sv-SE" sz="1455" b="1" spc="-67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Köping</a:t>
            </a: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r>
              <a:rPr lang="sv-SE" sz="1455" b="1" spc="-67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Arboga</a:t>
            </a: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r>
              <a:rPr lang="sv-SE" sz="1455" b="1" spc="-67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Hallstahammar</a:t>
            </a: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endParaRPr lang="sv-SE" sz="1455" b="1" spc="-67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r>
              <a:rPr lang="sv-SE" sz="1455" b="1" spc="-67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Väster</a:t>
            </a:r>
          </a:p>
        </p:txBody>
      </p:sp>
      <p:pic>
        <p:nvPicPr>
          <p:cNvPr id="13" name="Bild 12" descr="Ambulans med hel fyllning">
            <a:extLst>
              <a:ext uri="{FF2B5EF4-FFF2-40B4-BE49-F238E27FC236}">
                <a16:creationId xmlns:a16="http://schemas.microsoft.com/office/drawing/2014/main" id="{D630C223-C195-2301-EBA5-E026F818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9557" y="1862732"/>
            <a:ext cx="341452" cy="341452"/>
          </a:xfrm>
          <a:prstGeom prst="rect">
            <a:avLst/>
          </a:prstGeom>
        </p:spPr>
      </p:pic>
      <p:pic>
        <p:nvPicPr>
          <p:cNvPr id="14" name="Bild 13" descr="Ambulans med hel fyllning">
            <a:extLst>
              <a:ext uri="{FF2B5EF4-FFF2-40B4-BE49-F238E27FC236}">
                <a16:creationId xmlns:a16="http://schemas.microsoft.com/office/drawing/2014/main" id="{6D280A1D-1A61-800B-9A0E-670463F37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6208" y="1862732"/>
            <a:ext cx="341452" cy="341452"/>
          </a:xfrm>
          <a:prstGeom prst="rect">
            <a:avLst/>
          </a:prstGeom>
        </p:spPr>
      </p:pic>
      <p:pic>
        <p:nvPicPr>
          <p:cNvPr id="15" name="Bild 14" descr="Ambulans med hel fyllning">
            <a:extLst>
              <a:ext uri="{FF2B5EF4-FFF2-40B4-BE49-F238E27FC236}">
                <a16:creationId xmlns:a16="http://schemas.microsoft.com/office/drawing/2014/main" id="{F7720931-7B61-D2E5-051B-095FF975C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6722" y="1869694"/>
            <a:ext cx="341452" cy="341452"/>
          </a:xfrm>
          <a:prstGeom prst="rect">
            <a:avLst/>
          </a:prstGeom>
        </p:spPr>
      </p:pic>
      <p:pic>
        <p:nvPicPr>
          <p:cNvPr id="17" name="Bild 16" descr="Sol med hel fyllning">
            <a:extLst>
              <a:ext uri="{FF2B5EF4-FFF2-40B4-BE49-F238E27FC236}">
                <a16:creationId xmlns:a16="http://schemas.microsoft.com/office/drawing/2014/main" id="{2876BCF0-EA6E-33A5-53C3-8D30CCB4D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9431" y="1031141"/>
            <a:ext cx="554493" cy="554493"/>
          </a:xfrm>
          <a:prstGeom prst="rect">
            <a:avLst/>
          </a:prstGeom>
        </p:spPr>
      </p:pic>
      <p:pic>
        <p:nvPicPr>
          <p:cNvPr id="20" name="Bild 19" descr="Ambulans med hel fyllning">
            <a:extLst>
              <a:ext uri="{FF2B5EF4-FFF2-40B4-BE49-F238E27FC236}">
                <a16:creationId xmlns:a16="http://schemas.microsoft.com/office/drawing/2014/main" id="{A4967F9E-8AC1-F5A9-791C-6EA06E4D2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0090" y="2694276"/>
            <a:ext cx="341452" cy="341452"/>
          </a:xfrm>
          <a:prstGeom prst="rect">
            <a:avLst/>
          </a:prstGeom>
        </p:spPr>
      </p:pic>
      <p:pic>
        <p:nvPicPr>
          <p:cNvPr id="22" name="Bild 21" descr="Ambulans med hel fyllning">
            <a:extLst>
              <a:ext uri="{FF2B5EF4-FFF2-40B4-BE49-F238E27FC236}">
                <a16:creationId xmlns:a16="http://schemas.microsoft.com/office/drawing/2014/main" id="{ABAFB061-237C-6B7D-E4F5-E30E025F5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0222" y="3312840"/>
            <a:ext cx="341452" cy="341452"/>
          </a:xfrm>
          <a:prstGeom prst="rect">
            <a:avLst/>
          </a:prstGeom>
        </p:spPr>
      </p:pic>
      <p:pic>
        <p:nvPicPr>
          <p:cNvPr id="23" name="Bild 22" descr="Ambulans med hel fyllning">
            <a:extLst>
              <a:ext uri="{FF2B5EF4-FFF2-40B4-BE49-F238E27FC236}">
                <a16:creationId xmlns:a16="http://schemas.microsoft.com/office/drawing/2014/main" id="{876616AC-D04D-0677-C1EE-BB979A3EB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6092" y="3312840"/>
            <a:ext cx="341452" cy="341452"/>
          </a:xfrm>
          <a:prstGeom prst="rect">
            <a:avLst/>
          </a:prstGeom>
        </p:spPr>
      </p:pic>
      <p:pic>
        <p:nvPicPr>
          <p:cNvPr id="24" name="Bild 23" descr="Ambulans med hel fyllning">
            <a:extLst>
              <a:ext uri="{FF2B5EF4-FFF2-40B4-BE49-F238E27FC236}">
                <a16:creationId xmlns:a16="http://schemas.microsoft.com/office/drawing/2014/main" id="{DCA9739D-63DE-56B6-CBEF-01231365B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5880" y="3974837"/>
            <a:ext cx="341452" cy="341452"/>
          </a:xfrm>
          <a:prstGeom prst="rect">
            <a:avLst/>
          </a:prstGeom>
        </p:spPr>
      </p:pic>
      <p:pic>
        <p:nvPicPr>
          <p:cNvPr id="25" name="Bild 24" descr="Ambulans med hel fyllning">
            <a:extLst>
              <a:ext uri="{FF2B5EF4-FFF2-40B4-BE49-F238E27FC236}">
                <a16:creationId xmlns:a16="http://schemas.microsoft.com/office/drawing/2014/main" id="{A3FF66BC-14F0-5828-99DD-795B39AC1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6092" y="3974837"/>
            <a:ext cx="341452" cy="341452"/>
          </a:xfrm>
          <a:prstGeom prst="rect">
            <a:avLst/>
          </a:prstGeom>
        </p:spPr>
      </p:pic>
      <p:pic>
        <p:nvPicPr>
          <p:cNvPr id="27" name="Bild 26" descr="Ambulans med hel fyllning">
            <a:extLst>
              <a:ext uri="{FF2B5EF4-FFF2-40B4-BE49-F238E27FC236}">
                <a16:creationId xmlns:a16="http://schemas.microsoft.com/office/drawing/2014/main" id="{41743AEB-DC03-22BE-4B47-113650AD8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6208" y="4642493"/>
            <a:ext cx="341452" cy="341452"/>
          </a:xfrm>
          <a:prstGeom prst="rect">
            <a:avLst/>
          </a:prstGeom>
        </p:spPr>
      </p:pic>
      <p:pic>
        <p:nvPicPr>
          <p:cNvPr id="28" name="Bild 27" descr="Ambulans med hel fyllning">
            <a:extLst>
              <a:ext uri="{FF2B5EF4-FFF2-40B4-BE49-F238E27FC236}">
                <a16:creationId xmlns:a16="http://schemas.microsoft.com/office/drawing/2014/main" id="{C92CD3FC-7196-BAA8-5A9F-F10553038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6208" y="5332780"/>
            <a:ext cx="341452" cy="341452"/>
          </a:xfrm>
          <a:prstGeom prst="rect">
            <a:avLst/>
          </a:prstGeom>
        </p:spPr>
      </p:pic>
      <p:pic>
        <p:nvPicPr>
          <p:cNvPr id="30" name="Bild 29" descr="Ambulans med hel fyllning">
            <a:extLst>
              <a:ext uri="{FF2B5EF4-FFF2-40B4-BE49-F238E27FC236}">
                <a16:creationId xmlns:a16="http://schemas.microsoft.com/office/drawing/2014/main" id="{28BE0837-E102-4FD6-38E9-BB9E459BF9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77132" y="2028454"/>
            <a:ext cx="341452" cy="341452"/>
          </a:xfrm>
          <a:prstGeom prst="rect">
            <a:avLst/>
          </a:prstGeom>
        </p:spPr>
      </p:pic>
      <p:pic>
        <p:nvPicPr>
          <p:cNvPr id="31" name="Bild 30" descr="Ambulans med hel fyllning">
            <a:extLst>
              <a:ext uri="{FF2B5EF4-FFF2-40B4-BE49-F238E27FC236}">
                <a16:creationId xmlns:a16="http://schemas.microsoft.com/office/drawing/2014/main" id="{3469E5BB-3AF2-87B9-2EFB-56FFB958C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4410" y="2028454"/>
            <a:ext cx="341452" cy="341452"/>
          </a:xfrm>
          <a:prstGeom prst="rect">
            <a:avLst/>
          </a:prstGeom>
        </p:spPr>
      </p:pic>
      <p:pic>
        <p:nvPicPr>
          <p:cNvPr id="33" name="Bild 32" descr="Ambulans med hel fyllning">
            <a:extLst>
              <a:ext uri="{FF2B5EF4-FFF2-40B4-BE49-F238E27FC236}">
                <a16:creationId xmlns:a16="http://schemas.microsoft.com/office/drawing/2014/main" id="{F8B29649-71D2-DB78-E4AE-26CAE7DB95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2793" y="2673476"/>
            <a:ext cx="341452" cy="341452"/>
          </a:xfrm>
          <a:prstGeom prst="rect">
            <a:avLst/>
          </a:prstGeom>
        </p:spPr>
      </p:pic>
      <p:pic>
        <p:nvPicPr>
          <p:cNvPr id="34" name="Bild 33" descr="Ambulans med hel fyllning">
            <a:extLst>
              <a:ext uri="{FF2B5EF4-FFF2-40B4-BE49-F238E27FC236}">
                <a16:creationId xmlns:a16="http://schemas.microsoft.com/office/drawing/2014/main" id="{97B03C2E-6D64-7A12-0444-F3F0FAE4D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3590" y="2673476"/>
            <a:ext cx="341452" cy="341452"/>
          </a:xfrm>
          <a:prstGeom prst="rect">
            <a:avLst/>
          </a:prstGeom>
        </p:spPr>
      </p:pic>
      <p:pic>
        <p:nvPicPr>
          <p:cNvPr id="35" name="Bild 34" descr="Ambulans med hel fyllning">
            <a:extLst>
              <a:ext uri="{FF2B5EF4-FFF2-40B4-BE49-F238E27FC236}">
                <a16:creationId xmlns:a16="http://schemas.microsoft.com/office/drawing/2014/main" id="{D2815D28-9E44-0069-3479-1BBA897CBE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2793" y="3318499"/>
            <a:ext cx="341452" cy="341452"/>
          </a:xfrm>
          <a:prstGeom prst="rect">
            <a:avLst/>
          </a:prstGeom>
        </p:spPr>
      </p:pic>
      <p:pic>
        <p:nvPicPr>
          <p:cNvPr id="36" name="Bild 35" descr="Ambulans med hel fyllning">
            <a:extLst>
              <a:ext uri="{FF2B5EF4-FFF2-40B4-BE49-F238E27FC236}">
                <a16:creationId xmlns:a16="http://schemas.microsoft.com/office/drawing/2014/main" id="{F1682EFA-BE2A-8521-E533-12EACDAFD0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3590" y="3318499"/>
            <a:ext cx="341452" cy="341452"/>
          </a:xfrm>
          <a:prstGeom prst="rect">
            <a:avLst/>
          </a:prstGeom>
        </p:spPr>
      </p:pic>
      <p:pic>
        <p:nvPicPr>
          <p:cNvPr id="37" name="Bild 36" descr="Ambulans med hel fyllning">
            <a:extLst>
              <a:ext uri="{FF2B5EF4-FFF2-40B4-BE49-F238E27FC236}">
                <a16:creationId xmlns:a16="http://schemas.microsoft.com/office/drawing/2014/main" id="{68FFB4BA-A0CD-C008-67F1-4B7E6EF212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8451" y="3980496"/>
            <a:ext cx="341452" cy="341452"/>
          </a:xfrm>
          <a:prstGeom prst="rect">
            <a:avLst/>
          </a:prstGeom>
        </p:spPr>
      </p:pic>
      <p:pic>
        <p:nvPicPr>
          <p:cNvPr id="38" name="Bild 37" descr="Ambulans med hel fyllning">
            <a:extLst>
              <a:ext uri="{FF2B5EF4-FFF2-40B4-BE49-F238E27FC236}">
                <a16:creationId xmlns:a16="http://schemas.microsoft.com/office/drawing/2014/main" id="{5613C755-2195-6C73-DB37-BB1FAC70C5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9248" y="3980496"/>
            <a:ext cx="341452" cy="341452"/>
          </a:xfrm>
          <a:prstGeom prst="rect">
            <a:avLst/>
          </a:prstGeom>
        </p:spPr>
      </p:pic>
      <p:pic>
        <p:nvPicPr>
          <p:cNvPr id="39" name="Bild 38" descr="Ambulans med hel fyllning">
            <a:extLst>
              <a:ext uri="{FF2B5EF4-FFF2-40B4-BE49-F238E27FC236}">
                <a16:creationId xmlns:a16="http://schemas.microsoft.com/office/drawing/2014/main" id="{1A481A47-1D20-3E30-E816-FB65E23B5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4634" y="4648151"/>
            <a:ext cx="341452" cy="341452"/>
          </a:xfrm>
          <a:prstGeom prst="rect">
            <a:avLst/>
          </a:prstGeom>
        </p:spPr>
      </p:pic>
      <p:pic>
        <p:nvPicPr>
          <p:cNvPr id="40" name="Bild 39" descr="Ambulans med hel fyllning">
            <a:extLst>
              <a:ext uri="{FF2B5EF4-FFF2-40B4-BE49-F238E27FC236}">
                <a16:creationId xmlns:a16="http://schemas.microsoft.com/office/drawing/2014/main" id="{4E6C92CF-1FCE-DF44-07E1-70300EB2C5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7267" y="5332780"/>
            <a:ext cx="341452" cy="341452"/>
          </a:xfrm>
          <a:prstGeom prst="rect">
            <a:avLst/>
          </a:prstGeom>
        </p:spPr>
      </p:pic>
      <p:pic>
        <p:nvPicPr>
          <p:cNvPr id="42" name="Bild 41" descr="Måne och stjärnor med hel fyllning">
            <a:extLst>
              <a:ext uri="{FF2B5EF4-FFF2-40B4-BE49-F238E27FC236}">
                <a16:creationId xmlns:a16="http://schemas.microsoft.com/office/drawing/2014/main" id="{6EBCFE89-4B76-B427-38BB-B70825AC8E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20666" y="1061052"/>
            <a:ext cx="554493" cy="55449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4D757E9-2D16-9C41-65BE-C995D7A0EC48}"/>
              </a:ext>
            </a:extLst>
          </p:cNvPr>
          <p:cNvSpPr txBox="1"/>
          <p:nvPr/>
        </p:nvSpPr>
        <p:spPr>
          <a:xfrm>
            <a:off x="6760192" y="5600047"/>
            <a:ext cx="6982084" cy="31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55" b="1" spc="-67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* Förenklad,  variationer i tid under dygn och veckodag förekommer.</a:t>
            </a:r>
            <a:endParaRPr lang="sv-SE" sz="1092" dirty="0"/>
          </a:p>
        </p:txBody>
      </p:sp>
      <p:pic>
        <p:nvPicPr>
          <p:cNvPr id="9" name="Bild 8" descr="Ambulans med hel fyllning">
            <a:extLst>
              <a:ext uri="{FF2B5EF4-FFF2-40B4-BE49-F238E27FC236}">
                <a16:creationId xmlns:a16="http://schemas.microsoft.com/office/drawing/2014/main" id="{FE081ED9-9A76-097A-2077-5D9423B99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6092" y="6022445"/>
            <a:ext cx="341452" cy="341452"/>
          </a:xfrm>
          <a:prstGeom prst="rect">
            <a:avLst/>
          </a:prstGeom>
        </p:spPr>
      </p:pic>
      <p:pic>
        <p:nvPicPr>
          <p:cNvPr id="12" name="Bild 11" descr="Ambulans med hel fyllning">
            <a:extLst>
              <a:ext uri="{FF2B5EF4-FFF2-40B4-BE49-F238E27FC236}">
                <a16:creationId xmlns:a16="http://schemas.microsoft.com/office/drawing/2014/main" id="{4CDA6085-F56A-4F4E-AC86-728813CE82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7267" y="5996591"/>
            <a:ext cx="341452" cy="341452"/>
          </a:xfrm>
          <a:prstGeom prst="rect">
            <a:avLst/>
          </a:prstGeom>
        </p:spPr>
      </p:pic>
      <p:pic>
        <p:nvPicPr>
          <p:cNvPr id="32" name="Bildobjekt 31" descr="En bild som visar skärmbild, Magenta, rosa, Grafik&#10;&#10;Automatiskt genererad beskrivning">
            <a:extLst>
              <a:ext uri="{FF2B5EF4-FFF2-40B4-BE49-F238E27FC236}">
                <a16:creationId xmlns:a16="http://schemas.microsoft.com/office/drawing/2014/main" id="{E99304DA-25F1-82D7-118E-78D842BBED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50" y="69876"/>
            <a:ext cx="4346331" cy="9551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8" y="175250"/>
            <a:ext cx="9143358" cy="873653"/>
          </a:xfrm>
        </p:spPr>
        <p:txBody>
          <a:bodyPr>
            <a:normAutofit/>
          </a:bodyPr>
          <a:lstStyle/>
          <a:p>
            <a:r>
              <a:rPr lang="sv-SE" sz="3638" b="1" dirty="0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Dygnsbemanning*</a:t>
            </a:r>
          </a:p>
        </p:txBody>
      </p:sp>
      <p:pic>
        <p:nvPicPr>
          <p:cNvPr id="11" name="Bild 10" descr="Ambulans med hel fyllning">
            <a:extLst>
              <a:ext uri="{FF2B5EF4-FFF2-40B4-BE49-F238E27FC236}">
                <a16:creationId xmlns:a16="http://schemas.microsoft.com/office/drawing/2014/main" id="{E93E2910-E08A-9A11-24E9-5DA4CF116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2463" y="2117190"/>
            <a:ext cx="341452" cy="341452"/>
          </a:xfrm>
          <a:prstGeom prst="rect">
            <a:avLst/>
          </a:prstGeom>
        </p:spPr>
      </p:pic>
      <p:pic>
        <p:nvPicPr>
          <p:cNvPr id="16" name="Bild 15" descr="Ambulans med hel fyllning">
            <a:extLst>
              <a:ext uri="{FF2B5EF4-FFF2-40B4-BE49-F238E27FC236}">
                <a16:creationId xmlns:a16="http://schemas.microsoft.com/office/drawing/2014/main" id="{9DC4EEDA-D0FD-67CC-60C4-3EB77534B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06092" y="2112615"/>
            <a:ext cx="341452" cy="341452"/>
          </a:xfrm>
          <a:prstGeom prst="rect">
            <a:avLst/>
          </a:prstGeom>
        </p:spPr>
      </p:pic>
      <p:pic>
        <p:nvPicPr>
          <p:cNvPr id="19" name="Bild 18" descr="Ambulans med hel fyllning">
            <a:extLst>
              <a:ext uri="{FF2B5EF4-FFF2-40B4-BE49-F238E27FC236}">
                <a16:creationId xmlns:a16="http://schemas.microsoft.com/office/drawing/2014/main" id="{AC7DF50B-B3E3-4648-1F1E-F57EE167A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47891" y="2694276"/>
            <a:ext cx="341452" cy="341452"/>
          </a:xfrm>
          <a:prstGeom prst="rect">
            <a:avLst/>
          </a:prstGeom>
        </p:spPr>
      </p:pic>
      <p:pic>
        <p:nvPicPr>
          <p:cNvPr id="26" name="Bild 25" descr="Ambulans med hel fyllning">
            <a:extLst>
              <a:ext uri="{FF2B5EF4-FFF2-40B4-BE49-F238E27FC236}">
                <a16:creationId xmlns:a16="http://schemas.microsoft.com/office/drawing/2014/main" id="{2DD81391-E8C8-1FE4-F3B8-EF3BA56CE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71579" y="6022445"/>
            <a:ext cx="341452" cy="3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ARTA"/>
          <p:cNvPicPr>
            <a:picLocks noChangeAspect="1"/>
          </p:cNvPicPr>
          <p:nvPr/>
        </p:nvPicPr>
        <p:blipFill>
          <a:blip r:embed="rId3" cstate="print">
            <a:duotone>
              <a:srgbClr val="670F3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21" y="241"/>
            <a:ext cx="5427160" cy="685751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textruta 13"/>
          <p:cNvSpPr txBox="1"/>
          <p:nvPr/>
        </p:nvSpPr>
        <p:spPr>
          <a:xfrm>
            <a:off x="9502138" y="2570371"/>
            <a:ext cx="3254460" cy="3908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v-SE" sz="194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Ambulansstationer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9451628" y="906334"/>
            <a:ext cx="2448100" cy="9879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v-SE" sz="1940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Västerås sjukhus</a:t>
            </a:r>
          </a:p>
          <a:p>
            <a:endParaRPr lang="sv-SE" sz="1940" dirty="0">
              <a:solidFill>
                <a:schemeClr val="accent1"/>
              </a:solidFill>
              <a:latin typeface="Akkurat Std" panose="020B0504020101020102" pitchFamily="34" charset="77"/>
              <a:cs typeface="Akkurat Std" panose="020B0504020101020102" pitchFamily="34" charset="77"/>
            </a:endParaRPr>
          </a:p>
          <a:p>
            <a:r>
              <a:rPr lang="sv-SE" sz="1940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Köpings närakuten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9520710" y="4085791"/>
            <a:ext cx="2640983" cy="6894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v-SE" sz="1940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IVPA (</a:t>
            </a:r>
            <a:r>
              <a:rPr lang="sv-SE" sz="1940" i="1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I väntan på ambulans</a:t>
            </a:r>
            <a:r>
              <a:rPr lang="sv-SE" sz="1940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) 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9502139" y="3402405"/>
            <a:ext cx="2207502" cy="3908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v-SE" sz="194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Satellitstationer</a:t>
            </a:r>
          </a:p>
        </p:txBody>
      </p:sp>
      <p:cxnSp>
        <p:nvCxnSpPr>
          <p:cNvPr id="18" name="Rak pil 17"/>
          <p:cNvCxnSpPr/>
          <p:nvPr/>
        </p:nvCxnSpPr>
        <p:spPr>
          <a:xfrm>
            <a:off x="5029653" y="1460900"/>
            <a:ext cx="303911" cy="3264153"/>
          </a:xfrm>
          <a:prstGeom prst="straightConnector1">
            <a:avLst/>
          </a:prstGeom>
          <a:ln w="63500" cmpd="sng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>
            <a:off x="5029655" y="1460900"/>
            <a:ext cx="2075639" cy="2555293"/>
          </a:xfrm>
          <a:prstGeom prst="straightConnector1">
            <a:avLst/>
          </a:prstGeom>
          <a:ln w="635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>
            <a:off x="7282415" y="2089343"/>
            <a:ext cx="344592" cy="1937676"/>
          </a:xfrm>
          <a:prstGeom prst="straightConnector1">
            <a:avLst/>
          </a:prstGeom>
          <a:ln w="635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>
            <a:cxnSpLocks/>
          </p:cNvCxnSpPr>
          <p:nvPr/>
        </p:nvCxnSpPr>
        <p:spPr>
          <a:xfrm flipV="1">
            <a:off x="5339552" y="4160130"/>
            <a:ext cx="1758356" cy="540090"/>
          </a:xfrm>
          <a:prstGeom prst="straightConnector1">
            <a:avLst/>
          </a:prstGeom>
          <a:ln w="635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/>
          <p:cNvSpPr txBox="1"/>
          <p:nvPr/>
        </p:nvSpPr>
        <p:spPr>
          <a:xfrm>
            <a:off x="4375475" y="3047355"/>
            <a:ext cx="1024097" cy="8389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2426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70 km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6050681" y="2433767"/>
            <a:ext cx="1076733" cy="4656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2426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75 km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6050681" y="4581047"/>
            <a:ext cx="981262" cy="8389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2426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40 km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7536059" y="2924979"/>
            <a:ext cx="1012679" cy="8389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2426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40 km</a:t>
            </a:r>
          </a:p>
        </p:txBody>
      </p:sp>
      <p:sp>
        <p:nvSpPr>
          <p:cNvPr id="2080" name="Rektangel med rundade hörn 2079">
            <a:extLst>
              <a:ext uri="{FF2B5EF4-FFF2-40B4-BE49-F238E27FC236}">
                <a16:creationId xmlns:a16="http://schemas.microsoft.com/office/drawing/2014/main" id="{FEB9DD35-3907-A1BF-2109-396ED2CD8A03}"/>
              </a:ext>
            </a:extLst>
          </p:cNvPr>
          <p:cNvSpPr/>
          <p:nvPr/>
        </p:nvSpPr>
        <p:spPr>
          <a:xfrm>
            <a:off x="7044037" y="3962924"/>
            <a:ext cx="417744" cy="1434176"/>
          </a:xfrm>
          <a:prstGeom prst="roundRect">
            <a:avLst/>
          </a:prstGeom>
          <a:solidFill>
            <a:schemeClr val="accent4">
              <a:alpha val="44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1FDC4344-BC94-60EA-10E9-9221D36B19D0}"/>
              </a:ext>
            </a:extLst>
          </p:cNvPr>
          <p:cNvGrpSpPr/>
          <p:nvPr/>
        </p:nvGrpSpPr>
        <p:grpSpPr>
          <a:xfrm>
            <a:off x="4473756" y="5434628"/>
            <a:ext cx="355335" cy="288778"/>
            <a:chOff x="4459180" y="2976418"/>
            <a:chExt cx="1584176" cy="1287448"/>
          </a:xfrm>
        </p:grpSpPr>
        <p:sp>
          <p:nvSpPr>
            <p:cNvPr id="26" name="Rektangel med rundade hörn 25">
              <a:extLst>
                <a:ext uri="{FF2B5EF4-FFF2-40B4-BE49-F238E27FC236}">
                  <a16:creationId xmlns:a16="http://schemas.microsoft.com/office/drawing/2014/main" id="{971C939B-B657-1286-A8AC-8E515265137F}"/>
                </a:ext>
              </a:extLst>
            </p:cNvPr>
            <p:cNvSpPr/>
            <p:nvPr/>
          </p:nvSpPr>
          <p:spPr>
            <a:xfrm>
              <a:off x="4623158" y="3012854"/>
              <a:ext cx="1247229" cy="12472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36" name="Bild 35" descr="Solsystem med hel fyllning">
              <a:extLst>
                <a:ext uri="{FF2B5EF4-FFF2-40B4-BE49-F238E27FC236}">
                  <a16:creationId xmlns:a16="http://schemas.microsoft.com/office/drawing/2014/main" id="{E815029F-DC73-A15E-61A6-F9A5FD15C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15022" y="3537892"/>
              <a:ext cx="725974" cy="725974"/>
            </a:xfrm>
            <a:prstGeom prst="rect">
              <a:avLst/>
            </a:prstGeom>
          </p:spPr>
        </p:pic>
        <p:pic>
          <p:nvPicPr>
            <p:cNvPr id="37" name="Bild 36" descr="Ambulans med hel fyllning">
              <a:extLst>
                <a:ext uri="{FF2B5EF4-FFF2-40B4-BE49-F238E27FC236}">
                  <a16:creationId xmlns:a16="http://schemas.microsoft.com/office/drawing/2014/main" id="{30BF014B-BA84-004A-C7E0-BB7EC8684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47879" y="2976418"/>
              <a:ext cx="725974" cy="725974"/>
            </a:xfrm>
            <a:prstGeom prst="rect">
              <a:avLst/>
            </a:prstGeom>
          </p:spPr>
        </p:pic>
        <p:sp>
          <p:nvSpPr>
            <p:cNvPr id="38" name="Rektangel med rundade hörn 37">
              <a:extLst>
                <a:ext uri="{FF2B5EF4-FFF2-40B4-BE49-F238E27FC236}">
                  <a16:creationId xmlns:a16="http://schemas.microsoft.com/office/drawing/2014/main" id="{0A459AC5-B4F9-715B-6286-A02EA919BC82}"/>
                </a:ext>
              </a:extLst>
            </p:cNvPr>
            <p:cNvSpPr/>
            <p:nvPr/>
          </p:nvSpPr>
          <p:spPr>
            <a:xfrm rot="19016907">
              <a:off x="4459180" y="3600464"/>
              <a:ext cx="1584176" cy="720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EFF03875-870D-648A-8C48-DFEAF7C3EFE9}"/>
              </a:ext>
            </a:extLst>
          </p:cNvPr>
          <p:cNvGrpSpPr/>
          <p:nvPr/>
        </p:nvGrpSpPr>
        <p:grpSpPr>
          <a:xfrm>
            <a:off x="5943724" y="3935535"/>
            <a:ext cx="355335" cy="288778"/>
            <a:chOff x="4459180" y="2976418"/>
            <a:chExt cx="1584176" cy="1287448"/>
          </a:xfrm>
        </p:grpSpPr>
        <p:sp>
          <p:nvSpPr>
            <p:cNvPr id="58" name="Rektangel med rundade hörn 57">
              <a:extLst>
                <a:ext uri="{FF2B5EF4-FFF2-40B4-BE49-F238E27FC236}">
                  <a16:creationId xmlns:a16="http://schemas.microsoft.com/office/drawing/2014/main" id="{69288A56-CF20-51E2-9042-F4A5048618D1}"/>
                </a:ext>
              </a:extLst>
            </p:cNvPr>
            <p:cNvSpPr/>
            <p:nvPr/>
          </p:nvSpPr>
          <p:spPr>
            <a:xfrm>
              <a:off x="4623158" y="3012854"/>
              <a:ext cx="1247229" cy="12472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59" name="Bild 58" descr="Solsystem med hel fyllning">
              <a:extLst>
                <a:ext uri="{FF2B5EF4-FFF2-40B4-BE49-F238E27FC236}">
                  <a16:creationId xmlns:a16="http://schemas.microsoft.com/office/drawing/2014/main" id="{F2DD0AA9-591B-A66E-93A8-253C4CC42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15022" y="3537892"/>
              <a:ext cx="725974" cy="725974"/>
            </a:xfrm>
            <a:prstGeom prst="rect">
              <a:avLst/>
            </a:prstGeom>
          </p:spPr>
        </p:pic>
        <p:pic>
          <p:nvPicPr>
            <p:cNvPr id="60" name="Bild 59" descr="Ambulans med hel fyllning">
              <a:extLst>
                <a:ext uri="{FF2B5EF4-FFF2-40B4-BE49-F238E27FC236}">
                  <a16:creationId xmlns:a16="http://schemas.microsoft.com/office/drawing/2014/main" id="{1BF1F488-0441-3148-24EA-9AA246D09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47879" y="2976418"/>
              <a:ext cx="725974" cy="725974"/>
            </a:xfrm>
            <a:prstGeom prst="rect">
              <a:avLst/>
            </a:prstGeom>
          </p:spPr>
        </p:pic>
        <p:sp>
          <p:nvSpPr>
            <p:cNvPr id="61" name="Rektangel med rundade hörn 60">
              <a:extLst>
                <a:ext uri="{FF2B5EF4-FFF2-40B4-BE49-F238E27FC236}">
                  <a16:creationId xmlns:a16="http://schemas.microsoft.com/office/drawing/2014/main" id="{EBA3284A-88CA-AEAD-D3BA-F3AC83E7598C}"/>
                </a:ext>
              </a:extLst>
            </p:cNvPr>
            <p:cNvSpPr/>
            <p:nvPr/>
          </p:nvSpPr>
          <p:spPr>
            <a:xfrm rot="19016907">
              <a:off x="4459180" y="3600464"/>
              <a:ext cx="1584176" cy="720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111" name="Grupp 2110">
            <a:extLst>
              <a:ext uri="{FF2B5EF4-FFF2-40B4-BE49-F238E27FC236}">
                <a16:creationId xmlns:a16="http://schemas.microsoft.com/office/drawing/2014/main" id="{129179B9-E110-DDC4-A567-3617D7BA204F}"/>
              </a:ext>
            </a:extLst>
          </p:cNvPr>
          <p:cNvGrpSpPr/>
          <p:nvPr/>
        </p:nvGrpSpPr>
        <p:grpSpPr>
          <a:xfrm>
            <a:off x="4483039" y="5745504"/>
            <a:ext cx="363595" cy="286260"/>
            <a:chOff x="3894042" y="7639967"/>
            <a:chExt cx="1584175" cy="1247229"/>
          </a:xfrm>
        </p:grpSpPr>
        <p:sp>
          <p:nvSpPr>
            <p:cNvPr id="2112" name="Rektangel med rundade hörn 2111">
              <a:extLst>
                <a:ext uri="{FF2B5EF4-FFF2-40B4-BE49-F238E27FC236}">
                  <a16:creationId xmlns:a16="http://schemas.microsoft.com/office/drawing/2014/main" id="{813ED794-162E-681B-FABA-9B452CE768DA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13" name="Bildobjekt 2112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6F3782FA-9731-19D7-66BF-B207E422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114" name="Bild 2113" descr="Hjärta med puls med hel fyllning">
              <a:extLst>
                <a:ext uri="{FF2B5EF4-FFF2-40B4-BE49-F238E27FC236}">
                  <a16:creationId xmlns:a16="http://schemas.microsoft.com/office/drawing/2014/main" id="{5149F770-87EF-A22C-D2AB-C4D64588D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115" name="Rektangel med rundade hörn 2114">
              <a:extLst>
                <a:ext uri="{FF2B5EF4-FFF2-40B4-BE49-F238E27FC236}">
                  <a16:creationId xmlns:a16="http://schemas.microsoft.com/office/drawing/2014/main" id="{E5C75681-6D57-86A6-E4D1-8E808D5BDB67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121" name="Grupp 2120">
            <a:extLst>
              <a:ext uri="{FF2B5EF4-FFF2-40B4-BE49-F238E27FC236}">
                <a16:creationId xmlns:a16="http://schemas.microsoft.com/office/drawing/2014/main" id="{A4A0796F-7CAA-A607-4DFD-D098B6956A75}"/>
              </a:ext>
            </a:extLst>
          </p:cNvPr>
          <p:cNvGrpSpPr/>
          <p:nvPr/>
        </p:nvGrpSpPr>
        <p:grpSpPr>
          <a:xfrm>
            <a:off x="4115705" y="2340756"/>
            <a:ext cx="363595" cy="286260"/>
            <a:chOff x="3894042" y="7639967"/>
            <a:chExt cx="1584175" cy="1247229"/>
          </a:xfrm>
        </p:grpSpPr>
        <p:sp>
          <p:nvSpPr>
            <p:cNvPr id="2122" name="Rektangel med rundade hörn 2121">
              <a:extLst>
                <a:ext uri="{FF2B5EF4-FFF2-40B4-BE49-F238E27FC236}">
                  <a16:creationId xmlns:a16="http://schemas.microsoft.com/office/drawing/2014/main" id="{0E201998-874B-CA0A-C3D0-A3404BAC208C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23" name="Bildobjekt 2122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9709B0D9-B6E6-1E4E-B718-19F29EDD3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124" name="Bild 2123" descr="Hjärta med puls med hel fyllning">
              <a:extLst>
                <a:ext uri="{FF2B5EF4-FFF2-40B4-BE49-F238E27FC236}">
                  <a16:creationId xmlns:a16="http://schemas.microsoft.com/office/drawing/2014/main" id="{EF11AD50-BA0D-877F-C583-73EA5E9AD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125" name="Rektangel med rundade hörn 2124">
              <a:extLst>
                <a:ext uri="{FF2B5EF4-FFF2-40B4-BE49-F238E27FC236}">
                  <a16:creationId xmlns:a16="http://schemas.microsoft.com/office/drawing/2014/main" id="{4F08FDB2-CC44-0EF0-D504-7D4704F25417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126" name="Grupp 2125">
            <a:extLst>
              <a:ext uri="{FF2B5EF4-FFF2-40B4-BE49-F238E27FC236}">
                <a16:creationId xmlns:a16="http://schemas.microsoft.com/office/drawing/2014/main" id="{2530EDDB-F80D-E6F1-20DB-2D0C96E38F89}"/>
              </a:ext>
            </a:extLst>
          </p:cNvPr>
          <p:cNvGrpSpPr/>
          <p:nvPr/>
        </p:nvGrpSpPr>
        <p:grpSpPr>
          <a:xfrm>
            <a:off x="5413222" y="5283852"/>
            <a:ext cx="363595" cy="286260"/>
            <a:chOff x="3894042" y="7639967"/>
            <a:chExt cx="1584175" cy="1247229"/>
          </a:xfrm>
        </p:grpSpPr>
        <p:sp>
          <p:nvSpPr>
            <p:cNvPr id="2127" name="Rektangel med rundade hörn 2126">
              <a:extLst>
                <a:ext uri="{FF2B5EF4-FFF2-40B4-BE49-F238E27FC236}">
                  <a16:creationId xmlns:a16="http://schemas.microsoft.com/office/drawing/2014/main" id="{4E268FA1-36D3-14AB-59B5-87B56BEEF1AC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28" name="Bildobjekt 2127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C2073C10-AA84-E947-5A45-92ACC798B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129" name="Bild 2128" descr="Hjärta med puls med hel fyllning">
              <a:extLst>
                <a:ext uri="{FF2B5EF4-FFF2-40B4-BE49-F238E27FC236}">
                  <a16:creationId xmlns:a16="http://schemas.microsoft.com/office/drawing/2014/main" id="{FBD2282B-7B69-650D-0532-BA07B065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130" name="Rektangel med rundade hörn 2129">
              <a:extLst>
                <a:ext uri="{FF2B5EF4-FFF2-40B4-BE49-F238E27FC236}">
                  <a16:creationId xmlns:a16="http://schemas.microsoft.com/office/drawing/2014/main" id="{48EDE41E-2E60-D824-C7CA-8D2CC710F521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143" name="Grupp 2142">
            <a:extLst>
              <a:ext uri="{FF2B5EF4-FFF2-40B4-BE49-F238E27FC236}">
                <a16:creationId xmlns:a16="http://schemas.microsoft.com/office/drawing/2014/main" id="{BEE325AD-5A41-9BB6-A44D-EF7FFB3D24AA}"/>
              </a:ext>
            </a:extLst>
          </p:cNvPr>
          <p:cNvGrpSpPr/>
          <p:nvPr/>
        </p:nvGrpSpPr>
        <p:grpSpPr>
          <a:xfrm>
            <a:off x="4996473" y="753574"/>
            <a:ext cx="363595" cy="286260"/>
            <a:chOff x="3894042" y="7639967"/>
            <a:chExt cx="1584175" cy="1247229"/>
          </a:xfrm>
        </p:grpSpPr>
        <p:sp>
          <p:nvSpPr>
            <p:cNvPr id="2144" name="Rektangel med rundade hörn 2143">
              <a:extLst>
                <a:ext uri="{FF2B5EF4-FFF2-40B4-BE49-F238E27FC236}">
                  <a16:creationId xmlns:a16="http://schemas.microsoft.com/office/drawing/2014/main" id="{38A99E4E-1AA4-8CF9-9EF9-893B5013C741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45" name="Bildobjekt 2144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1DDEB791-87D6-D2B4-DFD6-E3C26670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146" name="Bild 2145" descr="Hjärta med puls med hel fyllning">
              <a:extLst>
                <a:ext uri="{FF2B5EF4-FFF2-40B4-BE49-F238E27FC236}">
                  <a16:creationId xmlns:a16="http://schemas.microsoft.com/office/drawing/2014/main" id="{EAF48EB6-5292-C3DD-2B78-42748C8C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147" name="Rektangel med rundade hörn 2146">
              <a:extLst>
                <a:ext uri="{FF2B5EF4-FFF2-40B4-BE49-F238E27FC236}">
                  <a16:creationId xmlns:a16="http://schemas.microsoft.com/office/drawing/2014/main" id="{F6BFA04C-A831-13A3-C7B6-1B85DB264C0F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148" name="Grupp 2147">
            <a:extLst>
              <a:ext uri="{FF2B5EF4-FFF2-40B4-BE49-F238E27FC236}">
                <a16:creationId xmlns:a16="http://schemas.microsoft.com/office/drawing/2014/main" id="{1C5EB4EF-80AE-E551-58A6-E37B9B88B509}"/>
              </a:ext>
            </a:extLst>
          </p:cNvPr>
          <p:cNvGrpSpPr/>
          <p:nvPr/>
        </p:nvGrpSpPr>
        <p:grpSpPr>
          <a:xfrm>
            <a:off x="5379459" y="2121142"/>
            <a:ext cx="363595" cy="286260"/>
            <a:chOff x="3894042" y="7639967"/>
            <a:chExt cx="1584175" cy="1247229"/>
          </a:xfrm>
        </p:grpSpPr>
        <p:sp>
          <p:nvSpPr>
            <p:cNvPr id="2149" name="Rektangel med rundade hörn 2148">
              <a:extLst>
                <a:ext uri="{FF2B5EF4-FFF2-40B4-BE49-F238E27FC236}">
                  <a16:creationId xmlns:a16="http://schemas.microsoft.com/office/drawing/2014/main" id="{FAC3F72D-9069-3F15-19CC-EC038963E833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50" name="Bildobjekt 2149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A266B180-5B8F-7193-A180-ECDE59F1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151" name="Bild 2150" descr="Hjärta med puls med hel fyllning">
              <a:extLst>
                <a:ext uri="{FF2B5EF4-FFF2-40B4-BE49-F238E27FC236}">
                  <a16:creationId xmlns:a16="http://schemas.microsoft.com/office/drawing/2014/main" id="{34BE235E-ED1F-44CA-BA2E-AA52235D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152" name="Rektangel med rundade hörn 2151">
              <a:extLst>
                <a:ext uri="{FF2B5EF4-FFF2-40B4-BE49-F238E27FC236}">
                  <a16:creationId xmlns:a16="http://schemas.microsoft.com/office/drawing/2014/main" id="{664552B5-074E-F0F5-C709-101BA4A7431A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07814EE7-8302-6D24-A311-7FF10FF93B02}"/>
              </a:ext>
            </a:extLst>
          </p:cNvPr>
          <p:cNvSpPr/>
          <p:nvPr/>
        </p:nvSpPr>
        <p:spPr>
          <a:xfrm>
            <a:off x="7044037" y="3954521"/>
            <a:ext cx="417744" cy="687458"/>
          </a:xfrm>
          <a:prstGeom prst="roundRect">
            <a:avLst/>
          </a:prstGeom>
          <a:solidFill>
            <a:schemeClr val="accent4">
              <a:alpha val="44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C21E718C-B182-8BFA-FE3C-271776058196}"/>
              </a:ext>
            </a:extLst>
          </p:cNvPr>
          <p:cNvSpPr/>
          <p:nvPr/>
        </p:nvSpPr>
        <p:spPr>
          <a:xfrm>
            <a:off x="5028899" y="4614155"/>
            <a:ext cx="417744" cy="1029725"/>
          </a:xfrm>
          <a:prstGeom prst="roundRect">
            <a:avLst/>
          </a:prstGeom>
          <a:solidFill>
            <a:schemeClr val="accent4">
              <a:alpha val="44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E84485C3-4430-5479-56F2-39550B90AC40}"/>
              </a:ext>
            </a:extLst>
          </p:cNvPr>
          <p:cNvSpPr/>
          <p:nvPr/>
        </p:nvSpPr>
        <p:spPr>
          <a:xfrm>
            <a:off x="4556516" y="1200443"/>
            <a:ext cx="417744" cy="739084"/>
          </a:xfrm>
          <a:prstGeom prst="roundRect">
            <a:avLst/>
          </a:prstGeom>
          <a:solidFill>
            <a:schemeClr val="accent4">
              <a:alpha val="44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390B0A40-8499-DD2A-E5F8-8DDDEB412251}"/>
              </a:ext>
            </a:extLst>
          </p:cNvPr>
          <p:cNvGrpSpPr/>
          <p:nvPr/>
        </p:nvGrpSpPr>
        <p:grpSpPr>
          <a:xfrm>
            <a:off x="4637270" y="1289380"/>
            <a:ext cx="279756" cy="280605"/>
            <a:chOff x="4623159" y="1589620"/>
            <a:chExt cx="1247229" cy="1251012"/>
          </a:xfrm>
        </p:grpSpPr>
        <p:sp>
          <p:nvSpPr>
            <p:cNvPr id="44" name="Rektangel med rundade hörn 43">
              <a:extLst>
                <a:ext uri="{FF2B5EF4-FFF2-40B4-BE49-F238E27FC236}">
                  <a16:creationId xmlns:a16="http://schemas.microsoft.com/office/drawing/2014/main" id="{D6173D9C-AB78-ACE5-F5CC-D6444F6C601B}"/>
                </a:ext>
              </a:extLst>
            </p:cNvPr>
            <p:cNvSpPr/>
            <p:nvPr/>
          </p:nvSpPr>
          <p:spPr>
            <a:xfrm>
              <a:off x="4623159" y="1593403"/>
              <a:ext cx="1247229" cy="124722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45" name="Bild 44" descr="Ambulans med hel fyllning">
              <a:extLst>
                <a:ext uri="{FF2B5EF4-FFF2-40B4-BE49-F238E27FC236}">
                  <a16:creationId xmlns:a16="http://schemas.microsoft.com/office/drawing/2014/main" id="{E5361A16-6AA9-B161-C964-CBCC46B3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35983" y="1589620"/>
              <a:ext cx="1224136" cy="1224136"/>
            </a:xfrm>
            <a:prstGeom prst="rect">
              <a:avLst/>
            </a:prstGeom>
          </p:spPr>
        </p:pic>
      </p:grpSp>
      <p:grpSp>
        <p:nvGrpSpPr>
          <p:cNvPr id="2136" name="Grupp 2135">
            <a:extLst>
              <a:ext uri="{FF2B5EF4-FFF2-40B4-BE49-F238E27FC236}">
                <a16:creationId xmlns:a16="http://schemas.microsoft.com/office/drawing/2014/main" id="{CC4D7BB7-A38B-377E-632A-AA8E7B653555}"/>
              </a:ext>
            </a:extLst>
          </p:cNvPr>
          <p:cNvGrpSpPr/>
          <p:nvPr/>
        </p:nvGrpSpPr>
        <p:grpSpPr>
          <a:xfrm>
            <a:off x="4593760" y="1605169"/>
            <a:ext cx="363595" cy="286260"/>
            <a:chOff x="3894042" y="7639967"/>
            <a:chExt cx="1584175" cy="1247229"/>
          </a:xfrm>
        </p:grpSpPr>
        <p:sp>
          <p:nvSpPr>
            <p:cNvPr id="2137" name="Rektangel med rundade hörn 2136">
              <a:extLst>
                <a:ext uri="{FF2B5EF4-FFF2-40B4-BE49-F238E27FC236}">
                  <a16:creationId xmlns:a16="http://schemas.microsoft.com/office/drawing/2014/main" id="{CBA7D7C3-EB15-09B9-B5C7-3B076DF6E5C0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38" name="Bildobjekt 2137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B46E179B-4AC3-99EE-88DD-896DF7EB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139" name="Bild 2138" descr="Hjärta med puls med hel fyllning">
              <a:extLst>
                <a:ext uri="{FF2B5EF4-FFF2-40B4-BE49-F238E27FC236}">
                  <a16:creationId xmlns:a16="http://schemas.microsoft.com/office/drawing/2014/main" id="{A5669DD2-390C-EB4C-FB3A-81A7AFE2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140" name="Rektangel med rundade hörn 2139">
              <a:extLst>
                <a:ext uri="{FF2B5EF4-FFF2-40B4-BE49-F238E27FC236}">
                  <a16:creationId xmlns:a16="http://schemas.microsoft.com/office/drawing/2014/main" id="{829E3E74-DBBF-7258-F5F4-FC2B1FFF6611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303BB439-C226-FAD3-2961-DFC7F75A635F}"/>
              </a:ext>
            </a:extLst>
          </p:cNvPr>
          <p:cNvSpPr/>
          <p:nvPr/>
        </p:nvSpPr>
        <p:spPr>
          <a:xfrm>
            <a:off x="7310829" y="1796096"/>
            <a:ext cx="417744" cy="739084"/>
          </a:xfrm>
          <a:prstGeom prst="roundRect">
            <a:avLst/>
          </a:prstGeom>
          <a:solidFill>
            <a:schemeClr val="accent4">
              <a:alpha val="44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E045DF7-6527-DDFE-6441-68C8FA6460F2}"/>
              </a:ext>
            </a:extLst>
          </p:cNvPr>
          <p:cNvGrpSpPr/>
          <p:nvPr/>
        </p:nvGrpSpPr>
        <p:grpSpPr>
          <a:xfrm>
            <a:off x="7387055" y="1864716"/>
            <a:ext cx="279756" cy="280605"/>
            <a:chOff x="4623159" y="1589620"/>
            <a:chExt cx="1247229" cy="1251012"/>
          </a:xfrm>
        </p:grpSpPr>
        <p:sp>
          <p:nvSpPr>
            <p:cNvPr id="41" name="Rektangel med rundade hörn 40">
              <a:extLst>
                <a:ext uri="{FF2B5EF4-FFF2-40B4-BE49-F238E27FC236}">
                  <a16:creationId xmlns:a16="http://schemas.microsoft.com/office/drawing/2014/main" id="{52574F2A-FBF9-3118-CCB2-443D5BF5D1E0}"/>
                </a:ext>
              </a:extLst>
            </p:cNvPr>
            <p:cNvSpPr/>
            <p:nvPr/>
          </p:nvSpPr>
          <p:spPr>
            <a:xfrm>
              <a:off x="4623159" y="1593403"/>
              <a:ext cx="1247229" cy="124722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42" name="Bild 41" descr="Ambulans med hel fyllning">
              <a:extLst>
                <a:ext uri="{FF2B5EF4-FFF2-40B4-BE49-F238E27FC236}">
                  <a16:creationId xmlns:a16="http://schemas.microsoft.com/office/drawing/2014/main" id="{ABC2F961-AB23-FD42-E39B-C842B352D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35983" y="1589620"/>
              <a:ext cx="1224136" cy="1224136"/>
            </a:xfrm>
            <a:prstGeom prst="rect">
              <a:avLst/>
            </a:prstGeom>
          </p:spPr>
        </p:pic>
      </p:grpSp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9A1F839B-EE49-F06F-E282-815762E70742}"/>
              </a:ext>
            </a:extLst>
          </p:cNvPr>
          <p:cNvSpPr/>
          <p:nvPr/>
        </p:nvSpPr>
        <p:spPr>
          <a:xfrm>
            <a:off x="7042172" y="3954521"/>
            <a:ext cx="417744" cy="1034238"/>
          </a:xfrm>
          <a:prstGeom prst="roundRect">
            <a:avLst/>
          </a:prstGeom>
          <a:solidFill>
            <a:schemeClr val="accent4">
              <a:alpha val="44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B7581A23-90EF-4B17-1E9D-133E07D44BFD}"/>
              </a:ext>
            </a:extLst>
          </p:cNvPr>
          <p:cNvGrpSpPr/>
          <p:nvPr/>
        </p:nvGrpSpPr>
        <p:grpSpPr>
          <a:xfrm>
            <a:off x="7111166" y="4339579"/>
            <a:ext cx="279756" cy="280605"/>
            <a:chOff x="4623159" y="1589620"/>
            <a:chExt cx="1247229" cy="1251012"/>
          </a:xfrm>
        </p:grpSpPr>
        <p:sp>
          <p:nvSpPr>
            <p:cNvPr id="50" name="Rektangel med rundade hörn 49">
              <a:extLst>
                <a:ext uri="{FF2B5EF4-FFF2-40B4-BE49-F238E27FC236}">
                  <a16:creationId xmlns:a16="http://schemas.microsoft.com/office/drawing/2014/main" id="{14D09BDE-037C-5F91-2B36-D31BE20642ED}"/>
                </a:ext>
              </a:extLst>
            </p:cNvPr>
            <p:cNvSpPr/>
            <p:nvPr/>
          </p:nvSpPr>
          <p:spPr>
            <a:xfrm>
              <a:off x="4623159" y="1593403"/>
              <a:ext cx="1247229" cy="124722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51" name="Bild 50" descr="Ambulans med hel fyllning">
              <a:extLst>
                <a:ext uri="{FF2B5EF4-FFF2-40B4-BE49-F238E27FC236}">
                  <a16:creationId xmlns:a16="http://schemas.microsoft.com/office/drawing/2014/main" id="{6A948EC0-E1DA-5E54-AFBA-15F3EC34D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35983" y="1589620"/>
              <a:ext cx="1224136" cy="1224136"/>
            </a:xfrm>
            <a:prstGeom prst="rect">
              <a:avLst/>
            </a:prstGeom>
          </p:spPr>
        </p:pic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7A001A02-3B3E-97F6-5758-5664F9781D8A}"/>
              </a:ext>
            </a:extLst>
          </p:cNvPr>
          <p:cNvGrpSpPr/>
          <p:nvPr/>
        </p:nvGrpSpPr>
        <p:grpSpPr>
          <a:xfrm>
            <a:off x="7073376" y="4646497"/>
            <a:ext cx="355335" cy="288778"/>
            <a:chOff x="4459180" y="2976418"/>
            <a:chExt cx="1584176" cy="1287448"/>
          </a:xfrm>
        </p:grpSpPr>
        <p:sp>
          <p:nvSpPr>
            <p:cNvPr id="53" name="Rektangel med rundade hörn 52">
              <a:extLst>
                <a:ext uri="{FF2B5EF4-FFF2-40B4-BE49-F238E27FC236}">
                  <a16:creationId xmlns:a16="http://schemas.microsoft.com/office/drawing/2014/main" id="{D86325C3-84A6-B8B3-1AC8-C139E8E01AA8}"/>
                </a:ext>
              </a:extLst>
            </p:cNvPr>
            <p:cNvSpPr/>
            <p:nvPr/>
          </p:nvSpPr>
          <p:spPr>
            <a:xfrm>
              <a:off x="4623158" y="3012854"/>
              <a:ext cx="1247229" cy="12472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54" name="Bild 53" descr="Solsystem med hel fyllning">
              <a:extLst>
                <a:ext uri="{FF2B5EF4-FFF2-40B4-BE49-F238E27FC236}">
                  <a16:creationId xmlns:a16="http://schemas.microsoft.com/office/drawing/2014/main" id="{2761207F-7604-50D2-0EF4-6E1B6E06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15022" y="3537892"/>
              <a:ext cx="725974" cy="725974"/>
            </a:xfrm>
            <a:prstGeom prst="rect">
              <a:avLst/>
            </a:prstGeom>
          </p:spPr>
        </p:pic>
        <p:pic>
          <p:nvPicPr>
            <p:cNvPr id="55" name="Bild 54" descr="Ambulans med hel fyllning">
              <a:extLst>
                <a:ext uri="{FF2B5EF4-FFF2-40B4-BE49-F238E27FC236}">
                  <a16:creationId xmlns:a16="http://schemas.microsoft.com/office/drawing/2014/main" id="{C69D2034-AA29-E15A-9E84-3AFB23538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47879" y="2976418"/>
              <a:ext cx="725974" cy="725974"/>
            </a:xfrm>
            <a:prstGeom prst="rect">
              <a:avLst/>
            </a:prstGeom>
          </p:spPr>
        </p:pic>
        <p:sp>
          <p:nvSpPr>
            <p:cNvPr id="56" name="Rektangel med rundade hörn 55">
              <a:extLst>
                <a:ext uri="{FF2B5EF4-FFF2-40B4-BE49-F238E27FC236}">
                  <a16:creationId xmlns:a16="http://schemas.microsoft.com/office/drawing/2014/main" id="{52E2D9FE-BA53-D522-2747-98699605B25F}"/>
                </a:ext>
              </a:extLst>
            </p:cNvPr>
            <p:cNvSpPr/>
            <p:nvPr/>
          </p:nvSpPr>
          <p:spPr>
            <a:xfrm rot="19016907">
              <a:off x="4459180" y="3600464"/>
              <a:ext cx="1584176" cy="720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17" name="Rektangel med rundade hörn 16">
            <a:extLst>
              <a:ext uri="{FF2B5EF4-FFF2-40B4-BE49-F238E27FC236}">
                <a16:creationId xmlns:a16="http://schemas.microsoft.com/office/drawing/2014/main" id="{4D4473CE-FCE5-7088-B41C-B3DC847A0C1D}"/>
              </a:ext>
            </a:extLst>
          </p:cNvPr>
          <p:cNvSpPr/>
          <p:nvPr/>
        </p:nvSpPr>
        <p:spPr>
          <a:xfrm>
            <a:off x="5026538" y="4621643"/>
            <a:ext cx="417744" cy="692424"/>
          </a:xfrm>
          <a:prstGeom prst="roundRect">
            <a:avLst/>
          </a:prstGeom>
          <a:solidFill>
            <a:schemeClr val="accent4">
              <a:alpha val="4405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8D6420AF-723D-E283-2D62-C762AB5B5587}"/>
              </a:ext>
            </a:extLst>
          </p:cNvPr>
          <p:cNvGrpSpPr/>
          <p:nvPr/>
        </p:nvGrpSpPr>
        <p:grpSpPr>
          <a:xfrm>
            <a:off x="5108374" y="4974610"/>
            <a:ext cx="279756" cy="280605"/>
            <a:chOff x="4623159" y="1589620"/>
            <a:chExt cx="1247229" cy="1251012"/>
          </a:xfrm>
        </p:grpSpPr>
        <p:sp>
          <p:nvSpPr>
            <p:cNvPr id="47" name="Rektangel med rundade hörn 46">
              <a:extLst>
                <a:ext uri="{FF2B5EF4-FFF2-40B4-BE49-F238E27FC236}">
                  <a16:creationId xmlns:a16="http://schemas.microsoft.com/office/drawing/2014/main" id="{58C416DA-E662-DC96-E229-B7720082A76C}"/>
                </a:ext>
              </a:extLst>
            </p:cNvPr>
            <p:cNvSpPr/>
            <p:nvPr/>
          </p:nvSpPr>
          <p:spPr>
            <a:xfrm>
              <a:off x="4623159" y="1593403"/>
              <a:ext cx="1247229" cy="124722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48" name="Bild 47" descr="Ambulans med hel fyllning">
              <a:extLst>
                <a:ext uri="{FF2B5EF4-FFF2-40B4-BE49-F238E27FC236}">
                  <a16:creationId xmlns:a16="http://schemas.microsoft.com/office/drawing/2014/main" id="{BFE9B9F1-BD68-ACE7-B737-6262F6C51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35983" y="1589620"/>
              <a:ext cx="1224136" cy="1224136"/>
            </a:xfrm>
            <a:prstGeom prst="rect">
              <a:avLst/>
            </a:prstGeom>
          </p:spPr>
        </p:pic>
      </p:grpSp>
      <p:grpSp>
        <p:nvGrpSpPr>
          <p:cNvPr id="2057" name="Grupp 2056">
            <a:extLst>
              <a:ext uri="{FF2B5EF4-FFF2-40B4-BE49-F238E27FC236}">
                <a16:creationId xmlns:a16="http://schemas.microsoft.com/office/drawing/2014/main" id="{0224FDDE-A9A3-F72A-0274-76BAACF2F78F}"/>
              </a:ext>
            </a:extLst>
          </p:cNvPr>
          <p:cNvGrpSpPr/>
          <p:nvPr/>
        </p:nvGrpSpPr>
        <p:grpSpPr>
          <a:xfrm>
            <a:off x="5105122" y="4661261"/>
            <a:ext cx="286260" cy="286260"/>
            <a:chOff x="3566894" y="5253830"/>
            <a:chExt cx="1467109" cy="1467109"/>
          </a:xfrm>
        </p:grpSpPr>
        <p:sp>
          <p:nvSpPr>
            <p:cNvPr id="2055" name="Ellips 2054">
              <a:extLst>
                <a:ext uri="{FF2B5EF4-FFF2-40B4-BE49-F238E27FC236}">
                  <a16:creationId xmlns:a16="http://schemas.microsoft.com/office/drawing/2014/main" id="{C1735017-6F16-065E-6EB7-93EBC732EDC9}"/>
                </a:ext>
              </a:extLst>
            </p:cNvPr>
            <p:cNvSpPr/>
            <p:nvPr/>
          </p:nvSpPr>
          <p:spPr>
            <a:xfrm>
              <a:off x="3566894" y="5253830"/>
              <a:ext cx="1467109" cy="14671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56" name="Bild 2055" descr="Sjukvård med hel fyllning">
              <a:extLst>
                <a:ext uri="{FF2B5EF4-FFF2-40B4-BE49-F238E27FC236}">
                  <a16:creationId xmlns:a16="http://schemas.microsoft.com/office/drawing/2014/main" id="{DA5347FE-04FD-16AC-82E0-2260B6D4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27004" y="5318701"/>
              <a:ext cx="1337758" cy="1337758"/>
            </a:xfrm>
            <a:prstGeom prst="rect">
              <a:avLst/>
            </a:prstGeom>
          </p:spPr>
        </p:pic>
      </p:grpSp>
      <p:grpSp>
        <p:nvGrpSpPr>
          <p:cNvPr id="2131" name="Grupp 2130">
            <a:extLst>
              <a:ext uri="{FF2B5EF4-FFF2-40B4-BE49-F238E27FC236}">
                <a16:creationId xmlns:a16="http://schemas.microsoft.com/office/drawing/2014/main" id="{09739F9B-7B77-A928-B989-BFE42640A6BA}"/>
              </a:ext>
            </a:extLst>
          </p:cNvPr>
          <p:cNvGrpSpPr/>
          <p:nvPr/>
        </p:nvGrpSpPr>
        <p:grpSpPr>
          <a:xfrm>
            <a:off x="5066455" y="5282305"/>
            <a:ext cx="363595" cy="286260"/>
            <a:chOff x="3894042" y="7639967"/>
            <a:chExt cx="1584175" cy="1247229"/>
          </a:xfrm>
        </p:grpSpPr>
        <p:sp>
          <p:nvSpPr>
            <p:cNvPr id="2132" name="Rektangel med rundade hörn 2131">
              <a:extLst>
                <a:ext uri="{FF2B5EF4-FFF2-40B4-BE49-F238E27FC236}">
                  <a16:creationId xmlns:a16="http://schemas.microsoft.com/office/drawing/2014/main" id="{B8DBE75E-9AAE-DC2C-3259-82DEBA4E2A78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33" name="Bildobjekt 2132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63519396-CE4D-504F-3176-92D718EEC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134" name="Bild 2133" descr="Hjärta med puls med hel fyllning">
              <a:extLst>
                <a:ext uri="{FF2B5EF4-FFF2-40B4-BE49-F238E27FC236}">
                  <a16:creationId xmlns:a16="http://schemas.microsoft.com/office/drawing/2014/main" id="{9E5F3E9F-8FFC-1910-01A7-628BF1743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135" name="Rektangel med rundade hörn 2134">
              <a:extLst>
                <a:ext uri="{FF2B5EF4-FFF2-40B4-BE49-F238E27FC236}">
                  <a16:creationId xmlns:a16="http://schemas.microsoft.com/office/drawing/2014/main" id="{7306278B-7C7D-D911-DAAE-8BE18CB5B9A2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pic>
        <p:nvPicPr>
          <p:cNvPr id="22" name="Bildobjekt 21" descr="En bild som visar skärmbild, Grafik, Magenta&#10;&#10;Automatiskt genererad beskrivning">
            <a:extLst>
              <a:ext uri="{FF2B5EF4-FFF2-40B4-BE49-F238E27FC236}">
                <a16:creationId xmlns:a16="http://schemas.microsoft.com/office/drawing/2014/main" id="{F38845F8-9DDA-E70A-8558-F2B105571D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5" y="881680"/>
            <a:ext cx="3579179" cy="127074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7D4846E-2138-7007-FA1E-91544232091F}"/>
              </a:ext>
            </a:extLst>
          </p:cNvPr>
          <p:cNvSpPr txBox="1">
            <a:spLocks/>
          </p:cNvSpPr>
          <p:nvPr/>
        </p:nvSpPr>
        <p:spPr>
          <a:xfrm>
            <a:off x="734891" y="1195358"/>
            <a:ext cx="9143358" cy="873653"/>
          </a:xfrm>
          <a:prstGeom prst="rect">
            <a:avLst/>
          </a:prstGeom>
        </p:spPr>
        <p:txBody>
          <a:bodyPr vert="horz" lIns="0" tIns="0" rIns="0" bIns="43661" rtlCol="0" anchor="b" anchorCtr="0">
            <a:noAutofit/>
          </a:bodyPr>
          <a:lstStyle>
            <a:lvl1pPr algn="l" eaLnBrk="1" hangingPunct="1">
              <a:lnSpc>
                <a:spcPct val="85000"/>
              </a:lnSpc>
              <a:defRPr sz="6450" b="1" kern="1200" spc="-165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38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Geografisk</a:t>
            </a:r>
          </a:p>
          <a:p>
            <a:r>
              <a:rPr lang="sv-SE" sz="3638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lokalisering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D63A4C66-BDF1-4357-C260-6C4ECDD06976}"/>
              </a:ext>
            </a:extLst>
          </p:cNvPr>
          <p:cNvGrpSpPr>
            <a:grpSpLocks noChangeAspect="1"/>
          </p:cNvGrpSpPr>
          <p:nvPr/>
        </p:nvGrpSpPr>
        <p:grpSpPr>
          <a:xfrm>
            <a:off x="8999271" y="1644213"/>
            <a:ext cx="429029" cy="429030"/>
            <a:chOff x="3566894" y="5253830"/>
            <a:chExt cx="1467109" cy="1467109"/>
          </a:xfrm>
        </p:grpSpPr>
        <p:sp>
          <p:nvSpPr>
            <p:cNvPr id="39" name="Ellips 38">
              <a:extLst>
                <a:ext uri="{FF2B5EF4-FFF2-40B4-BE49-F238E27FC236}">
                  <a16:creationId xmlns:a16="http://schemas.microsoft.com/office/drawing/2014/main" id="{0E822DE4-39D3-D09D-6F02-19E9628FC447}"/>
                </a:ext>
              </a:extLst>
            </p:cNvPr>
            <p:cNvSpPr/>
            <p:nvPr/>
          </p:nvSpPr>
          <p:spPr>
            <a:xfrm>
              <a:off x="3566894" y="5253830"/>
              <a:ext cx="1467109" cy="14671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49" name="Bild 2048" descr="Sjukvård med hel fyllning">
              <a:extLst>
                <a:ext uri="{FF2B5EF4-FFF2-40B4-BE49-F238E27FC236}">
                  <a16:creationId xmlns:a16="http://schemas.microsoft.com/office/drawing/2014/main" id="{20F805E6-9367-8920-F514-3FA1169F8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27004" y="5318701"/>
              <a:ext cx="1337758" cy="1337758"/>
            </a:xfrm>
            <a:prstGeom prst="rect">
              <a:avLst/>
            </a:prstGeom>
          </p:spPr>
        </p:pic>
      </p:grpSp>
      <p:grpSp>
        <p:nvGrpSpPr>
          <p:cNvPr id="2050" name="Grupp 2049">
            <a:extLst>
              <a:ext uri="{FF2B5EF4-FFF2-40B4-BE49-F238E27FC236}">
                <a16:creationId xmlns:a16="http://schemas.microsoft.com/office/drawing/2014/main" id="{60FA8DC6-6A6D-971E-E284-D28C14D215AF}"/>
              </a:ext>
            </a:extLst>
          </p:cNvPr>
          <p:cNvGrpSpPr>
            <a:grpSpLocks/>
          </p:cNvGrpSpPr>
          <p:nvPr/>
        </p:nvGrpSpPr>
        <p:grpSpPr>
          <a:xfrm>
            <a:off x="9023132" y="2574985"/>
            <a:ext cx="414676" cy="414676"/>
            <a:chOff x="4623159" y="1589620"/>
            <a:chExt cx="1247229" cy="1251012"/>
          </a:xfrm>
        </p:grpSpPr>
        <p:sp>
          <p:nvSpPr>
            <p:cNvPr id="2051" name="Rektangel med rundade hörn 2050">
              <a:extLst>
                <a:ext uri="{FF2B5EF4-FFF2-40B4-BE49-F238E27FC236}">
                  <a16:creationId xmlns:a16="http://schemas.microsoft.com/office/drawing/2014/main" id="{71975DC8-8B26-7239-4BCB-874C2A3AFC79}"/>
                </a:ext>
              </a:extLst>
            </p:cNvPr>
            <p:cNvSpPr/>
            <p:nvPr/>
          </p:nvSpPr>
          <p:spPr>
            <a:xfrm>
              <a:off x="4623159" y="1593403"/>
              <a:ext cx="1247229" cy="124722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52" name="Bild 2051" descr="Ambulans med hel fyllning">
              <a:extLst>
                <a:ext uri="{FF2B5EF4-FFF2-40B4-BE49-F238E27FC236}">
                  <a16:creationId xmlns:a16="http://schemas.microsoft.com/office/drawing/2014/main" id="{5AC24317-5656-9E6E-2DF5-39FAA5B3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35983" y="1589620"/>
              <a:ext cx="1224136" cy="1224136"/>
            </a:xfrm>
            <a:prstGeom prst="rect">
              <a:avLst/>
            </a:prstGeom>
          </p:spPr>
        </p:pic>
      </p:grpSp>
      <p:grpSp>
        <p:nvGrpSpPr>
          <p:cNvPr id="2053" name="Grupp 2052">
            <a:extLst>
              <a:ext uri="{FF2B5EF4-FFF2-40B4-BE49-F238E27FC236}">
                <a16:creationId xmlns:a16="http://schemas.microsoft.com/office/drawing/2014/main" id="{F0A34E04-167A-426E-D898-60550BBF0596}"/>
              </a:ext>
            </a:extLst>
          </p:cNvPr>
          <p:cNvGrpSpPr/>
          <p:nvPr/>
        </p:nvGrpSpPr>
        <p:grpSpPr>
          <a:xfrm>
            <a:off x="8967310" y="3425677"/>
            <a:ext cx="526320" cy="414676"/>
            <a:chOff x="4459180" y="2976418"/>
            <a:chExt cx="1584176" cy="1287448"/>
          </a:xfrm>
        </p:grpSpPr>
        <p:sp>
          <p:nvSpPr>
            <p:cNvPr id="2054" name="Rektangel med rundade hörn 2053">
              <a:extLst>
                <a:ext uri="{FF2B5EF4-FFF2-40B4-BE49-F238E27FC236}">
                  <a16:creationId xmlns:a16="http://schemas.microsoft.com/office/drawing/2014/main" id="{6115FC6F-1862-71B7-5971-2956E73CD8FA}"/>
                </a:ext>
              </a:extLst>
            </p:cNvPr>
            <p:cNvSpPr/>
            <p:nvPr/>
          </p:nvSpPr>
          <p:spPr>
            <a:xfrm>
              <a:off x="4623158" y="3012854"/>
              <a:ext cx="1247229" cy="12472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58" name="Bild 2057" descr="Solsystem med hel fyllning">
              <a:extLst>
                <a:ext uri="{FF2B5EF4-FFF2-40B4-BE49-F238E27FC236}">
                  <a16:creationId xmlns:a16="http://schemas.microsoft.com/office/drawing/2014/main" id="{8054C69F-9E37-34C2-11E8-1CA987C0B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15022" y="3537892"/>
              <a:ext cx="725974" cy="725974"/>
            </a:xfrm>
            <a:prstGeom prst="rect">
              <a:avLst/>
            </a:prstGeom>
          </p:spPr>
        </p:pic>
        <p:pic>
          <p:nvPicPr>
            <p:cNvPr id="2059" name="Bild 2058" descr="Ambulans med hel fyllning">
              <a:extLst>
                <a:ext uri="{FF2B5EF4-FFF2-40B4-BE49-F238E27FC236}">
                  <a16:creationId xmlns:a16="http://schemas.microsoft.com/office/drawing/2014/main" id="{AA82C4E7-5943-EE12-7D2E-0DFEE5EF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47879" y="2976418"/>
              <a:ext cx="725974" cy="725974"/>
            </a:xfrm>
            <a:prstGeom prst="rect">
              <a:avLst/>
            </a:prstGeom>
          </p:spPr>
        </p:pic>
        <p:sp>
          <p:nvSpPr>
            <p:cNvPr id="2060" name="Rektangel med rundade hörn 2059">
              <a:extLst>
                <a:ext uri="{FF2B5EF4-FFF2-40B4-BE49-F238E27FC236}">
                  <a16:creationId xmlns:a16="http://schemas.microsoft.com/office/drawing/2014/main" id="{97BEE0E4-4EEA-A023-CCAA-A0FD5EACFE43}"/>
                </a:ext>
              </a:extLst>
            </p:cNvPr>
            <p:cNvSpPr/>
            <p:nvPr/>
          </p:nvSpPr>
          <p:spPr>
            <a:xfrm rot="19016907">
              <a:off x="4459180" y="3600464"/>
              <a:ext cx="1584176" cy="720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061" name="Grupp 2060">
            <a:extLst>
              <a:ext uri="{FF2B5EF4-FFF2-40B4-BE49-F238E27FC236}">
                <a16:creationId xmlns:a16="http://schemas.microsoft.com/office/drawing/2014/main" id="{F60C1A07-6889-7D18-3CDF-50DD400C7F73}"/>
              </a:ext>
            </a:extLst>
          </p:cNvPr>
          <p:cNvGrpSpPr/>
          <p:nvPr/>
        </p:nvGrpSpPr>
        <p:grpSpPr>
          <a:xfrm>
            <a:off x="8958776" y="4166610"/>
            <a:ext cx="543362" cy="413422"/>
            <a:chOff x="3894042" y="7639967"/>
            <a:chExt cx="1584175" cy="1247229"/>
          </a:xfrm>
        </p:grpSpPr>
        <p:sp>
          <p:nvSpPr>
            <p:cNvPr id="2062" name="Rektangel med rundade hörn 2061">
              <a:extLst>
                <a:ext uri="{FF2B5EF4-FFF2-40B4-BE49-F238E27FC236}">
                  <a16:creationId xmlns:a16="http://schemas.microsoft.com/office/drawing/2014/main" id="{E360E262-BCA7-1390-E1AE-6875EB0A5CE8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63" name="Bildobjekt 2062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286B2D43-32FA-4E3B-D629-D4A608570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064" name="Bild 2063" descr="Hjärta med puls med hel fyllning">
              <a:extLst>
                <a:ext uri="{FF2B5EF4-FFF2-40B4-BE49-F238E27FC236}">
                  <a16:creationId xmlns:a16="http://schemas.microsoft.com/office/drawing/2014/main" id="{2FFBD07A-0C9E-2933-A819-D3A460A1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065" name="Rektangel med rundade hörn 2064">
              <a:extLst>
                <a:ext uri="{FF2B5EF4-FFF2-40B4-BE49-F238E27FC236}">
                  <a16:creationId xmlns:a16="http://schemas.microsoft.com/office/drawing/2014/main" id="{02AA6D5F-B85A-708D-05AB-0C6D31BC9E9E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EFE36CE-4F61-7DFD-D51C-CFE502EC75F6}"/>
              </a:ext>
            </a:extLst>
          </p:cNvPr>
          <p:cNvGrpSpPr>
            <a:grpSpLocks noChangeAspect="1"/>
          </p:cNvGrpSpPr>
          <p:nvPr/>
        </p:nvGrpSpPr>
        <p:grpSpPr>
          <a:xfrm>
            <a:off x="7095474" y="3990457"/>
            <a:ext cx="320425" cy="320425"/>
            <a:chOff x="3566894" y="5253830"/>
            <a:chExt cx="1467109" cy="1467109"/>
          </a:xfrm>
        </p:grpSpPr>
        <p:sp>
          <p:nvSpPr>
            <p:cNvPr id="20" name="Ellips 19">
              <a:extLst>
                <a:ext uri="{FF2B5EF4-FFF2-40B4-BE49-F238E27FC236}">
                  <a16:creationId xmlns:a16="http://schemas.microsoft.com/office/drawing/2014/main" id="{EBB909B2-C0E1-D4AB-4B8A-C1B76AD2FD35}"/>
                </a:ext>
              </a:extLst>
            </p:cNvPr>
            <p:cNvSpPr/>
            <p:nvPr/>
          </p:nvSpPr>
          <p:spPr>
            <a:xfrm>
              <a:off x="3566894" y="5253830"/>
              <a:ext cx="1467109" cy="14671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1" name="Bild 20" descr="Sjukvård med hel fyllning">
              <a:extLst>
                <a:ext uri="{FF2B5EF4-FFF2-40B4-BE49-F238E27FC236}">
                  <a16:creationId xmlns:a16="http://schemas.microsoft.com/office/drawing/2014/main" id="{A1666FF6-97A0-597C-3C86-DA3FDE74D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27004" y="5318701"/>
              <a:ext cx="1337758" cy="1337758"/>
            </a:xfrm>
            <a:prstGeom prst="rect">
              <a:avLst/>
            </a:prstGeom>
          </p:spPr>
        </p:pic>
      </p:grpSp>
      <p:grpSp>
        <p:nvGrpSpPr>
          <p:cNvPr id="2073" name="Grupp 2072">
            <a:extLst>
              <a:ext uri="{FF2B5EF4-FFF2-40B4-BE49-F238E27FC236}">
                <a16:creationId xmlns:a16="http://schemas.microsoft.com/office/drawing/2014/main" id="{E7321443-0D16-A4CB-51AC-0F963F19B95D}"/>
              </a:ext>
            </a:extLst>
          </p:cNvPr>
          <p:cNvGrpSpPr>
            <a:grpSpLocks noChangeAspect="1"/>
          </p:cNvGrpSpPr>
          <p:nvPr/>
        </p:nvGrpSpPr>
        <p:grpSpPr>
          <a:xfrm>
            <a:off x="9010934" y="882641"/>
            <a:ext cx="429029" cy="429030"/>
            <a:chOff x="3566894" y="5253830"/>
            <a:chExt cx="1467109" cy="1467109"/>
          </a:xfrm>
        </p:grpSpPr>
        <p:sp>
          <p:nvSpPr>
            <p:cNvPr id="2074" name="Ellips 2073">
              <a:extLst>
                <a:ext uri="{FF2B5EF4-FFF2-40B4-BE49-F238E27FC236}">
                  <a16:creationId xmlns:a16="http://schemas.microsoft.com/office/drawing/2014/main" id="{E025594A-296B-81C0-E9A9-CA48B275D660}"/>
                </a:ext>
              </a:extLst>
            </p:cNvPr>
            <p:cNvSpPr/>
            <p:nvPr/>
          </p:nvSpPr>
          <p:spPr>
            <a:xfrm>
              <a:off x="3566894" y="5253830"/>
              <a:ext cx="1467109" cy="14671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75" name="Bild 2074" descr="Sjukvård med hel fyllning">
              <a:extLst>
                <a:ext uri="{FF2B5EF4-FFF2-40B4-BE49-F238E27FC236}">
                  <a16:creationId xmlns:a16="http://schemas.microsoft.com/office/drawing/2014/main" id="{258636E6-F248-62C4-A30B-ADD574681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27004" y="5318701"/>
              <a:ext cx="1337758" cy="1337758"/>
            </a:xfrm>
            <a:prstGeom prst="rect">
              <a:avLst/>
            </a:prstGeom>
          </p:spPr>
        </p:pic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B63D7E0-9E9E-A43D-B638-4FEF70BE5E73}"/>
              </a:ext>
            </a:extLst>
          </p:cNvPr>
          <p:cNvGrpSpPr/>
          <p:nvPr/>
        </p:nvGrpSpPr>
        <p:grpSpPr>
          <a:xfrm>
            <a:off x="7345135" y="2178868"/>
            <a:ext cx="363595" cy="286260"/>
            <a:chOff x="3894042" y="7639967"/>
            <a:chExt cx="1584175" cy="1247229"/>
          </a:xfrm>
        </p:grpSpPr>
        <p:sp>
          <p:nvSpPr>
            <p:cNvPr id="33" name="Rektangel med rundade hörn 32">
              <a:extLst>
                <a:ext uri="{FF2B5EF4-FFF2-40B4-BE49-F238E27FC236}">
                  <a16:creationId xmlns:a16="http://schemas.microsoft.com/office/drawing/2014/main" id="{6C415E2A-E888-E2FD-3B07-8C79272D9F3E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34" name="Bildobjekt 33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A3AD0C4A-EC8D-084B-9003-F76D26DB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62" name="Bild 61" descr="Hjärta med puls med hel fyllning">
              <a:extLst>
                <a:ext uri="{FF2B5EF4-FFF2-40B4-BE49-F238E27FC236}">
                  <a16:creationId xmlns:a16="http://schemas.microsoft.com/office/drawing/2014/main" id="{0A45BA9A-371D-E265-7572-8E45FF42B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63" name="Rektangel med rundade hörn 62">
              <a:extLst>
                <a:ext uri="{FF2B5EF4-FFF2-40B4-BE49-F238E27FC236}">
                  <a16:creationId xmlns:a16="http://schemas.microsoft.com/office/drawing/2014/main" id="{06B32E8B-1337-B8AA-EBEA-976BE4FF10E1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048" name="Grupp 2047">
            <a:extLst>
              <a:ext uri="{FF2B5EF4-FFF2-40B4-BE49-F238E27FC236}">
                <a16:creationId xmlns:a16="http://schemas.microsoft.com/office/drawing/2014/main" id="{79B903D6-64EB-7CD0-1452-EEFB35A45F6F}"/>
              </a:ext>
            </a:extLst>
          </p:cNvPr>
          <p:cNvGrpSpPr/>
          <p:nvPr/>
        </p:nvGrpSpPr>
        <p:grpSpPr>
          <a:xfrm>
            <a:off x="5967090" y="3299865"/>
            <a:ext cx="363595" cy="286260"/>
            <a:chOff x="3894042" y="7639967"/>
            <a:chExt cx="1584175" cy="1247229"/>
          </a:xfrm>
        </p:grpSpPr>
        <p:sp>
          <p:nvSpPr>
            <p:cNvPr id="2076" name="Rektangel med rundade hörn 2075">
              <a:extLst>
                <a:ext uri="{FF2B5EF4-FFF2-40B4-BE49-F238E27FC236}">
                  <a16:creationId xmlns:a16="http://schemas.microsoft.com/office/drawing/2014/main" id="{C1A93A1E-D211-EA10-D20F-BC1E555C0F6B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77" name="Bildobjekt 2076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5F13B249-2DC9-FDAE-23FC-0B8C9CCBD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078" name="Bild 2077" descr="Hjärta med puls med hel fyllning">
              <a:extLst>
                <a:ext uri="{FF2B5EF4-FFF2-40B4-BE49-F238E27FC236}">
                  <a16:creationId xmlns:a16="http://schemas.microsoft.com/office/drawing/2014/main" id="{640DF862-B989-F014-A1B4-D86B948A2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079" name="Rektangel med rundade hörn 2078">
              <a:extLst>
                <a:ext uri="{FF2B5EF4-FFF2-40B4-BE49-F238E27FC236}">
                  <a16:creationId xmlns:a16="http://schemas.microsoft.com/office/drawing/2014/main" id="{4B3978DD-6EDD-D1EE-F0CD-FA14E6669B0A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grpSp>
        <p:nvGrpSpPr>
          <p:cNvPr id="2081" name="Grupp 2080">
            <a:extLst>
              <a:ext uri="{FF2B5EF4-FFF2-40B4-BE49-F238E27FC236}">
                <a16:creationId xmlns:a16="http://schemas.microsoft.com/office/drawing/2014/main" id="{CD629C04-177F-1FEF-B838-0A8B5B6939FE}"/>
              </a:ext>
            </a:extLst>
          </p:cNvPr>
          <p:cNvGrpSpPr/>
          <p:nvPr/>
        </p:nvGrpSpPr>
        <p:grpSpPr>
          <a:xfrm>
            <a:off x="7085497" y="5000523"/>
            <a:ext cx="363595" cy="286260"/>
            <a:chOff x="3894042" y="7639967"/>
            <a:chExt cx="1584175" cy="1247229"/>
          </a:xfrm>
        </p:grpSpPr>
        <p:sp>
          <p:nvSpPr>
            <p:cNvPr id="2082" name="Rektangel med rundade hörn 2081">
              <a:extLst>
                <a:ext uri="{FF2B5EF4-FFF2-40B4-BE49-F238E27FC236}">
                  <a16:creationId xmlns:a16="http://schemas.microsoft.com/office/drawing/2014/main" id="{E964C954-B710-BEFD-423D-C0A09CC34CBA}"/>
                </a:ext>
              </a:extLst>
            </p:cNvPr>
            <p:cNvSpPr/>
            <p:nvPr/>
          </p:nvSpPr>
          <p:spPr>
            <a:xfrm>
              <a:off x="4008734" y="7639967"/>
              <a:ext cx="1247229" cy="1247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pic>
          <p:nvPicPr>
            <p:cNvPr id="2083" name="Bildobjekt 2082" descr="En bild som visar text, clipart, design, Grafik&#10;&#10;Automatiskt genererad beskrivning">
              <a:extLst>
                <a:ext uri="{FF2B5EF4-FFF2-40B4-BE49-F238E27FC236}">
                  <a16:creationId xmlns:a16="http://schemas.microsoft.com/office/drawing/2014/main" id="{D8FC69E7-FA21-EDB3-15F6-EA8C8A1F0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73" y="7652734"/>
              <a:ext cx="667514" cy="667514"/>
            </a:xfrm>
            <a:prstGeom prst="rect">
              <a:avLst/>
            </a:prstGeom>
          </p:spPr>
        </p:pic>
        <p:pic>
          <p:nvPicPr>
            <p:cNvPr id="2084" name="Bild 2083" descr="Hjärta med puls med hel fyllning">
              <a:extLst>
                <a:ext uri="{FF2B5EF4-FFF2-40B4-BE49-F238E27FC236}">
                  <a16:creationId xmlns:a16="http://schemas.microsoft.com/office/drawing/2014/main" id="{BA25AFCC-39B4-68F8-49E7-45F4B892F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2348" y="8249296"/>
              <a:ext cx="615746" cy="615746"/>
            </a:xfrm>
            <a:prstGeom prst="rect">
              <a:avLst/>
            </a:prstGeom>
          </p:spPr>
        </p:pic>
        <p:sp>
          <p:nvSpPr>
            <p:cNvPr id="2085" name="Rektangel med rundade hörn 2084">
              <a:extLst>
                <a:ext uri="{FF2B5EF4-FFF2-40B4-BE49-F238E27FC236}">
                  <a16:creationId xmlns:a16="http://schemas.microsoft.com/office/drawing/2014/main" id="{E1F9E759-79C3-7D3B-DC07-0C895C0083C1}"/>
                </a:ext>
              </a:extLst>
            </p:cNvPr>
            <p:cNvSpPr/>
            <p:nvPr/>
          </p:nvSpPr>
          <p:spPr>
            <a:xfrm rot="19016907">
              <a:off x="3894042" y="8317641"/>
              <a:ext cx="1584175" cy="72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</p:spTree>
    <p:extLst>
      <p:ext uri="{BB962C8B-B14F-4D97-AF65-F5344CB8AC3E}">
        <p14:creationId xmlns:p14="http://schemas.microsoft.com/office/powerpoint/2010/main" val="330424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repeatCount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80" grpId="0" animBg="1"/>
      <p:bldP spid="6" grpId="0" animBg="1"/>
      <p:bldP spid="6" grpId="1" animBg="1"/>
      <p:bldP spid="7" grpId="0" animBg="1"/>
      <p:bldP spid="8" grpId="0" animBg="1"/>
      <p:bldP spid="8" grpId="1" animBg="1"/>
      <p:bldP spid="10" grpId="0" animBg="1"/>
      <p:bldP spid="13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!!KARTA">
            <a:extLst>
              <a:ext uri="{FF2B5EF4-FFF2-40B4-BE49-F238E27FC236}">
                <a16:creationId xmlns:a16="http://schemas.microsoft.com/office/drawing/2014/main" id="{C7A10083-5181-E0C3-83EC-41D2E9C77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670F3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21" y="241"/>
            <a:ext cx="5427160" cy="685751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Ellips 4"/>
          <p:cNvSpPr/>
          <p:nvPr/>
        </p:nvSpPr>
        <p:spPr>
          <a:xfrm>
            <a:off x="5738839" y="2382689"/>
            <a:ext cx="3463880" cy="3527878"/>
          </a:xfrm>
          <a:prstGeom prst="ellipse">
            <a:avLst/>
          </a:prstGeom>
          <a:solidFill>
            <a:schemeClr val="accent5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3177242" y="2954377"/>
            <a:ext cx="3623227" cy="3527879"/>
          </a:xfrm>
          <a:prstGeom prst="ellipse">
            <a:avLst/>
          </a:prstGeom>
          <a:solidFill>
            <a:schemeClr val="accent5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3147021" y="-29855"/>
            <a:ext cx="3683671" cy="3759048"/>
          </a:xfrm>
          <a:prstGeom prst="ellipse">
            <a:avLst/>
          </a:prstGeom>
          <a:solidFill>
            <a:schemeClr val="accent5">
              <a:alpha val="48513"/>
            </a:schemeClr>
          </a:solidFill>
          <a:ln w="63500">
            <a:noFill/>
          </a:ln>
          <a:effectLst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5807639" y="64978"/>
            <a:ext cx="3435182" cy="3362274"/>
          </a:xfrm>
          <a:prstGeom prst="ellipse">
            <a:avLst/>
          </a:prstGeom>
          <a:solidFill>
            <a:schemeClr val="accent5">
              <a:alpha val="462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8989687" y="983720"/>
            <a:ext cx="2857756" cy="9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40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Ambulansstationernas</a:t>
            </a:r>
          </a:p>
          <a:p>
            <a:r>
              <a:rPr lang="sv-SE" sz="1940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Primära upptagningsområden</a:t>
            </a:r>
          </a:p>
        </p:txBody>
      </p:sp>
      <p:sp>
        <p:nvSpPr>
          <p:cNvPr id="23" name="Ellips 22"/>
          <p:cNvSpPr/>
          <p:nvPr/>
        </p:nvSpPr>
        <p:spPr>
          <a:xfrm rot="20868564">
            <a:off x="3647901" y="5085068"/>
            <a:ext cx="2444816" cy="1152047"/>
          </a:xfrm>
          <a:prstGeom prst="ellipse">
            <a:avLst/>
          </a:prstGeom>
          <a:solidFill>
            <a:schemeClr val="accent3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5879991" y="3068985"/>
            <a:ext cx="720030" cy="2232091"/>
          </a:xfrm>
          <a:prstGeom prst="ellipse">
            <a:avLst/>
          </a:prstGeom>
          <a:solidFill>
            <a:schemeClr val="accent3">
              <a:alpha val="649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 rot="19835204">
            <a:off x="6439096" y="2946204"/>
            <a:ext cx="1172679" cy="227830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skärmbild, Grafik, Magenta&#10;&#10;Automatiskt genererad beskrivning">
            <a:extLst>
              <a:ext uri="{FF2B5EF4-FFF2-40B4-BE49-F238E27FC236}">
                <a16:creationId xmlns:a16="http://schemas.microsoft.com/office/drawing/2014/main" id="{DF084866-E4A6-1016-A53F-1BB64A51A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5" y="881680"/>
            <a:ext cx="3579179" cy="1270747"/>
          </a:xfrm>
          <a:prstGeom prst="rect">
            <a:avLst/>
          </a:prstGeom>
        </p:spPr>
      </p:pic>
      <p:sp>
        <p:nvSpPr>
          <p:cNvPr id="26" name="textruta 25"/>
          <p:cNvSpPr txBox="1"/>
          <p:nvPr/>
        </p:nvSpPr>
        <p:spPr>
          <a:xfrm>
            <a:off x="8989687" y="2147201"/>
            <a:ext cx="2638250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40" dirty="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Satelliternas primära upptagningsområden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17CBBB8-2BBB-07CD-AE5A-1BA2CBB3AEF5}"/>
              </a:ext>
            </a:extLst>
          </p:cNvPr>
          <p:cNvSpPr txBox="1">
            <a:spLocks/>
          </p:cNvSpPr>
          <p:nvPr/>
        </p:nvSpPr>
        <p:spPr>
          <a:xfrm>
            <a:off x="734891" y="1195358"/>
            <a:ext cx="9143358" cy="873653"/>
          </a:xfrm>
          <a:prstGeom prst="rect">
            <a:avLst/>
          </a:prstGeom>
        </p:spPr>
        <p:txBody>
          <a:bodyPr vert="horz" lIns="0" tIns="0" rIns="0" bIns="43661" rtlCol="0" anchor="b" anchorCtr="0">
            <a:noAutofit/>
          </a:bodyPr>
          <a:lstStyle>
            <a:lvl1pPr algn="l" eaLnBrk="1" hangingPunct="1">
              <a:lnSpc>
                <a:spcPct val="85000"/>
              </a:lnSpc>
              <a:defRPr sz="6450" b="1" kern="1200" spc="-165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38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Geografisk</a:t>
            </a:r>
          </a:p>
          <a:p>
            <a:r>
              <a:rPr lang="sv-SE" sz="3638">
                <a:solidFill>
                  <a:schemeClr val="bg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täckning*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E5982F7-4C53-16C7-45B6-DE96AB1CD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525" y="3733247"/>
            <a:ext cx="4584528" cy="56690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99722AA-F364-EEF2-4CA2-A5064AA04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94" y="-1509901"/>
            <a:ext cx="3436708" cy="227172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8B09689-65FF-FCAC-143C-D6E1BD0E6160}"/>
              </a:ext>
            </a:extLst>
          </p:cNvPr>
          <p:cNvSpPr txBox="1"/>
          <p:nvPr/>
        </p:nvSpPr>
        <p:spPr>
          <a:xfrm>
            <a:off x="388069" y="2343161"/>
            <a:ext cx="2348175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40">
                <a:solidFill>
                  <a:schemeClr val="accent1"/>
                </a:solidFill>
                <a:latin typeface="Akkurat Std" panose="020B0504020101020102" pitchFamily="34" charset="77"/>
                <a:cs typeface="Akkurat Std" panose="020B0504020101020102" pitchFamily="34" charset="77"/>
              </a:rPr>
              <a:t>*ungefärlig</a:t>
            </a:r>
          </a:p>
        </p:txBody>
      </p:sp>
    </p:spTree>
    <p:extLst>
      <p:ext uri="{BB962C8B-B14F-4D97-AF65-F5344CB8AC3E}">
        <p14:creationId xmlns:p14="http://schemas.microsoft.com/office/powerpoint/2010/main" val="10534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3" grpId="0" animBg="1"/>
      <p:bldP spid="3" grpId="1" animBg="1"/>
      <p:bldP spid="3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23" grpId="0" animBg="1"/>
      <p:bldP spid="24" grpId="0" animBg="1"/>
      <p:bldP spid="25" grpId="0" animBg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445607" y="1422241"/>
            <a:ext cx="330143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err="1"/>
              <a:t>Sjukvårdens</a:t>
            </a:r>
            <a:r>
              <a:rPr lang="en-US" sz="2400" b="1" u="sng"/>
              <a:t> </a:t>
            </a:r>
            <a:r>
              <a:rPr lang="en-US" sz="2400" b="1" u="sng" err="1"/>
              <a:t>Larmcentral</a:t>
            </a:r>
            <a:r>
              <a:rPr lang="en-US" sz="2400" b="1" u="sng"/>
              <a:t> (</a:t>
            </a:r>
            <a:r>
              <a:rPr lang="en-US" sz="2400" b="1" u="sng" err="1"/>
              <a:t>SvLc</a:t>
            </a:r>
            <a:r>
              <a:rPr lang="en-US" sz="2400" b="1" u="sng"/>
              <a:t>)</a:t>
            </a:r>
          </a:p>
        </p:txBody>
      </p:sp>
      <p:sp>
        <p:nvSpPr>
          <p:cNvPr id="50" name="textruta 49"/>
          <p:cNvSpPr txBox="1"/>
          <p:nvPr/>
        </p:nvSpPr>
        <p:spPr>
          <a:xfrm>
            <a:off x="8181465" y="1650859"/>
            <a:ext cx="2316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Prehospital </a:t>
            </a:r>
            <a:r>
              <a:rPr lang="en-US" b="1" err="1"/>
              <a:t>resurs</a:t>
            </a:r>
            <a:endParaRPr lang="en-US" b="1"/>
          </a:p>
          <a:p>
            <a:r>
              <a:rPr lang="en-US" sz="1200" err="1"/>
              <a:t>Ambulans</a:t>
            </a:r>
            <a:endParaRPr lang="en-US" sz="1200"/>
          </a:p>
        </p:txBody>
      </p:sp>
      <p:sp>
        <p:nvSpPr>
          <p:cNvPr id="18" name="textruta 17"/>
          <p:cNvSpPr txBox="1"/>
          <p:nvPr/>
        </p:nvSpPr>
        <p:spPr>
          <a:xfrm>
            <a:off x="2105253" y="1662199"/>
            <a:ext cx="18170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err="1"/>
              <a:t>Inkommande</a:t>
            </a:r>
            <a:r>
              <a:rPr lang="en-US" sz="1500" b="1"/>
              <a:t> </a:t>
            </a:r>
            <a:r>
              <a:rPr lang="en-US" sz="1500" b="1" err="1"/>
              <a:t>samtal</a:t>
            </a:r>
            <a:endParaRPr lang="en-US" sz="1500" b="1"/>
          </a:p>
          <a:p>
            <a:r>
              <a:rPr lang="en-US" sz="1200"/>
              <a:t>Patient/</a:t>
            </a:r>
            <a:r>
              <a:rPr lang="en-US" sz="1200" err="1"/>
              <a:t>anhörig</a:t>
            </a:r>
            <a:r>
              <a:rPr lang="en-US" sz="1200"/>
              <a:t> via 112</a:t>
            </a:r>
          </a:p>
        </p:txBody>
      </p:sp>
      <p:sp>
        <p:nvSpPr>
          <p:cNvPr id="4" name="Höger 3"/>
          <p:cNvSpPr/>
          <p:nvPr/>
        </p:nvSpPr>
        <p:spPr>
          <a:xfrm>
            <a:off x="4124469" y="1710573"/>
            <a:ext cx="211661" cy="2381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Höger 8"/>
          <p:cNvSpPr/>
          <p:nvPr/>
        </p:nvSpPr>
        <p:spPr>
          <a:xfrm>
            <a:off x="7860327" y="1655366"/>
            <a:ext cx="211661" cy="2381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ruta 9"/>
          <p:cNvSpPr txBox="1"/>
          <p:nvPr/>
        </p:nvSpPr>
        <p:spPr>
          <a:xfrm>
            <a:off x="4984050" y="2303841"/>
            <a:ext cx="2316394" cy="5309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sv-SE" sz="1050" b="1">
                <a:solidFill>
                  <a:srgbClr val="000000"/>
                </a:solidFill>
                <a:latin typeface="Arial"/>
                <a:cs typeface="Arial"/>
              </a:rPr>
              <a:t>Sjuksköterskor</a:t>
            </a:r>
            <a:endParaRPr lang="en-US" altLang="sv-SE" sz="105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alla</a:t>
            </a: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medicinska</a:t>
            </a: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intevjuer</a:t>
            </a:r>
            <a:endParaRPr lang="en-US" altLang="sv-SE" sz="9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alla</a:t>
            </a: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prioriteringar</a:t>
            </a:r>
            <a:endParaRPr lang="en-US" altLang="sv-SE" sz="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B0978DA-4B1D-8848-8AB4-D8677E0A8E69}"/>
              </a:ext>
            </a:extLst>
          </p:cNvPr>
          <p:cNvSpPr txBox="1"/>
          <p:nvPr/>
        </p:nvSpPr>
        <p:spPr>
          <a:xfrm>
            <a:off x="2033810" y="3472068"/>
            <a:ext cx="1773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err="1"/>
              <a:t>Avancerad</a:t>
            </a:r>
            <a:r>
              <a:rPr lang="en-US" sz="1200" u="sng"/>
              <a:t> </a:t>
            </a:r>
            <a:r>
              <a:rPr lang="en-US" sz="1200" u="sng" err="1"/>
              <a:t>hemsjukvård</a:t>
            </a:r>
            <a:endParaRPr lang="en-US" sz="1200"/>
          </a:p>
          <a:p>
            <a:r>
              <a:rPr lang="en-US" sz="1200"/>
              <a:t>  </a:t>
            </a:r>
            <a:r>
              <a:rPr lang="en-US" sz="1200" err="1"/>
              <a:t>Dialys</a:t>
            </a:r>
            <a:endParaRPr lang="en-US" sz="1200"/>
          </a:p>
          <a:p>
            <a:r>
              <a:rPr lang="en-US" sz="1200"/>
              <a:t>  </a:t>
            </a:r>
            <a:r>
              <a:rPr lang="en-US" sz="1200" err="1"/>
              <a:t>Ventilatorer</a:t>
            </a:r>
            <a:endParaRPr lang="en-US" sz="1200"/>
          </a:p>
          <a:p>
            <a:r>
              <a:rPr lang="en-US" sz="1200"/>
              <a:t>  </a:t>
            </a:r>
            <a:r>
              <a:rPr lang="en-US" sz="1200" err="1"/>
              <a:t>Hjärt</a:t>
            </a:r>
            <a:r>
              <a:rPr lang="en-US" sz="1200"/>
              <a:t> </a:t>
            </a:r>
            <a:r>
              <a:rPr lang="en-US" sz="1200" err="1"/>
              <a:t>monitorering</a:t>
            </a:r>
            <a:endParaRPr lang="en-US" sz="1200"/>
          </a:p>
          <a:p>
            <a:r>
              <a:rPr lang="en-US" sz="1200"/>
              <a:t>  Heartmate/</a:t>
            </a:r>
            <a:r>
              <a:rPr lang="en-US" sz="1200" err="1"/>
              <a:t>hjärtpumpar</a:t>
            </a:r>
            <a:endParaRPr lang="en-US" sz="1200"/>
          </a:p>
          <a:p>
            <a:r>
              <a:rPr lang="en-US" sz="1200"/>
              <a:t>  ………..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219400E8-53FE-914C-862C-5D482630CC63}"/>
              </a:ext>
            </a:extLst>
          </p:cNvPr>
          <p:cNvSpPr txBox="1"/>
          <p:nvPr/>
        </p:nvSpPr>
        <p:spPr>
          <a:xfrm>
            <a:off x="1970268" y="4666574"/>
            <a:ext cx="1836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/>
              <a:t>Högspecialiserad vård</a:t>
            </a:r>
          </a:p>
          <a:p>
            <a:r>
              <a:rPr lang="sv-SE" sz="1200"/>
              <a:t>  Intensivvårds transporter</a:t>
            </a:r>
          </a:p>
          <a:p>
            <a:r>
              <a:rPr lang="sv-SE" sz="1200"/>
              <a:t>  Längre primärtransporter</a:t>
            </a:r>
          </a:p>
          <a:p>
            <a:r>
              <a:rPr lang="sv-SE" sz="1200"/>
              <a:t>      Trauma</a:t>
            </a:r>
          </a:p>
          <a:p>
            <a:r>
              <a:rPr lang="sv-SE" sz="1200"/>
              <a:t>      </a:t>
            </a:r>
            <a:r>
              <a:rPr lang="sv-SE" sz="1200" err="1"/>
              <a:t>Trombektomier</a:t>
            </a:r>
            <a:endParaRPr lang="sv-SE" sz="1200"/>
          </a:p>
          <a:p>
            <a:r>
              <a:rPr lang="sv-SE" sz="1200"/>
              <a:t>       …..……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849940F-2EB8-FF4B-914E-19DD307ADAE2}"/>
              </a:ext>
            </a:extLst>
          </p:cNvPr>
          <p:cNvSpPr txBox="1"/>
          <p:nvPr/>
        </p:nvSpPr>
        <p:spPr>
          <a:xfrm>
            <a:off x="883579" y="5888831"/>
            <a:ext cx="3323631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err="1"/>
              <a:t>Komplext</a:t>
            </a:r>
            <a:r>
              <a:rPr lang="en-US" sz="2400" b="1"/>
              <a:t> </a:t>
            </a:r>
          </a:p>
          <a:p>
            <a:pPr algn="ctr"/>
            <a:r>
              <a:rPr lang="en-US" sz="2400" b="1"/>
              <a:t>Input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124469" y="5429523"/>
            <a:ext cx="3947519" cy="12618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Patientstyrning</a:t>
            </a:r>
            <a:r>
              <a:rPr lang="en-US" sz="2400" b="1"/>
              <a:t> till</a:t>
            </a:r>
          </a:p>
          <a:p>
            <a:pPr algn="ctr"/>
            <a:r>
              <a:rPr lang="en-US" sz="2800" b="1" i="1" u="sng" err="1"/>
              <a:t>Rätt</a:t>
            </a:r>
            <a:r>
              <a:rPr lang="en-US" sz="2800" b="1" i="1" u="sng"/>
              <a:t> </a:t>
            </a:r>
            <a:r>
              <a:rPr lang="en-US" sz="2800" b="1" i="1" u="sng" err="1"/>
              <a:t>vårdnivå</a:t>
            </a:r>
            <a:r>
              <a:rPr lang="en-US" sz="2800" b="1" i="1" u="sng"/>
              <a:t> </a:t>
            </a:r>
          </a:p>
          <a:p>
            <a:pPr algn="ctr"/>
            <a:r>
              <a:rPr lang="en-US" sz="2400" b="1" i="1" err="1"/>
              <a:t>snabbast</a:t>
            </a:r>
            <a:r>
              <a:rPr lang="en-US" sz="2400" b="1" i="1"/>
              <a:t> </a:t>
            </a:r>
            <a:r>
              <a:rPr lang="en-US" sz="2400" b="1" i="1" err="1"/>
              <a:t>möjligt</a:t>
            </a:r>
            <a:endParaRPr lang="en-US" sz="2400" b="1" i="1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64F1CC9-0D59-8246-9039-28C933D564A2}"/>
              </a:ext>
            </a:extLst>
          </p:cNvPr>
          <p:cNvSpPr txBox="1"/>
          <p:nvPr/>
        </p:nvSpPr>
        <p:spPr>
          <a:xfrm>
            <a:off x="8181465" y="4672397"/>
            <a:ext cx="1521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/>
              <a:t>Primärvårds resurser</a:t>
            </a:r>
          </a:p>
          <a:p>
            <a:r>
              <a:rPr lang="sv-SE" sz="1200"/>
              <a:t>  </a:t>
            </a:r>
            <a:r>
              <a:rPr lang="sv-SE" sz="1200" err="1"/>
              <a:t>Hemläkarjourer</a:t>
            </a:r>
            <a:endParaRPr lang="sv-SE" sz="1200"/>
          </a:p>
          <a:p>
            <a:r>
              <a:rPr lang="sv-SE" sz="1200"/>
              <a:t>  Bedömningsbilar</a:t>
            </a:r>
          </a:p>
          <a:p>
            <a:r>
              <a:rPr lang="sv-SE" sz="1200"/>
              <a:t>  Hembesöksteam</a:t>
            </a:r>
          </a:p>
          <a:p>
            <a:r>
              <a:rPr lang="sv-SE" sz="1200"/>
              <a:t>  Samarbete kommun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E1F35BAA-E1F1-5546-982F-C49E3BB2F66E}"/>
              </a:ext>
            </a:extLst>
          </p:cNvPr>
          <p:cNvSpPr txBox="1"/>
          <p:nvPr/>
        </p:nvSpPr>
        <p:spPr>
          <a:xfrm>
            <a:off x="8032426" y="5939567"/>
            <a:ext cx="3392437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Komplext</a:t>
            </a:r>
            <a:endParaRPr lang="en-US" sz="2400" b="1"/>
          </a:p>
          <a:p>
            <a:pPr algn="ctr"/>
            <a:r>
              <a:rPr lang="en-US" sz="2400" b="1"/>
              <a:t>output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1AD2589-D32C-4581-BB0E-39AAC8E8120B}"/>
              </a:ext>
            </a:extLst>
          </p:cNvPr>
          <p:cNvSpPr txBox="1"/>
          <p:nvPr/>
        </p:nvSpPr>
        <p:spPr>
          <a:xfrm>
            <a:off x="4984050" y="2903755"/>
            <a:ext cx="2316394" cy="5309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sv-SE" sz="1050" b="1" err="1">
                <a:solidFill>
                  <a:srgbClr val="000000"/>
                </a:solidFill>
                <a:latin typeface="Arial"/>
                <a:cs typeface="Arial"/>
              </a:rPr>
              <a:t>Medicinskt</a:t>
            </a:r>
            <a:r>
              <a:rPr lang="en-US" altLang="sv-SE" sz="10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1050" b="1" err="1">
                <a:solidFill>
                  <a:srgbClr val="000000"/>
                </a:solidFill>
                <a:latin typeface="Arial"/>
                <a:cs typeface="Arial"/>
              </a:rPr>
              <a:t>beslutsstöd</a:t>
            </a:r>
            <a:endParaRPr lang="en-US" altLang="sv-SE" sz="105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Stödja</a:t>
            </a: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sköterkebeslut</a:t>
            </a:r>
            <a:endParaRPr lang="en-US" altLang="sv-SE" sz="9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Minimera</a:t>
            </a:r>
            <a:r>
              <a:rPr lang="en-US" altLang="sv-SE" sz="9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sv-SE" sz="900" err="1">
                <a:solidFill>
                  <a:srgbClr val="000000"/>
                </a:solidFill>
                <a:latin typeface="Arial"/>
                <a:cs typeface="Arial"/>
              </a:rPr>
              <a:t>felbeslut</a:t>
            </a:r>
            <a:endParaRPr lang="en-US" altLang="sv-SE" sz="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1C5E6E6-8A9D-E841-92FB-DF4AB428EDC8}"/>
              </a:ext>
            </a:extLst>
          </p:cNvPr>
          <p:cNvSpPr txBox="1"/>
          <p:nvPr/>
        </p:nvSpPr>
        <p:spPr>
          <a:xfrm>
            <a:off x="883579" y="147621"/>
            <a:ext cx="10541284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tIns="365760" bIns="365760" rtlCol="0">
            <a:spAutoFit/>
          </a:bodyPr>
          <a:lstStyle/>
          <a:p>
            <a:pPr algn="ctr"/>
            <a:r>
              <a:rPr lang="en-US" sz="2400" b="1"/>
              <a:t>”</a:t>
            </a:r>
            <a:r>
              <a:rPr lang="en-US" sz="2400" b="1" err="1"/>
              <a:t>Diversifierad</a:t>
            </a:r>
            <a:r>
              <a:rPr lang="en-US" sz="2400" b="1"/>
              <a:t> </a:t>
            </a:r>
            <a:r>
              <a:rPr lang="en-US" sz="2400" b="1" err="1"/>
              <a:t>utlarmning</a:t>
            </a:r>
            <a:r>
              <a:rPr lang="en-US" sz="2400" b="1"/>
              <a:t>”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8581B2-702C-7C48-9CFA-FF54494D4DE3}"/>
              </a:ext>
            </a:extLst>
          </p:cNvPr>
          <p:cNvSpPr txBox="1"/>
          <p:nvPr/>
        </p:nvSpPr>
        <p:spPr>
          <a:xfrm>
            <a:off x="4984050" y="3586173"/>
            <a:ext cx="23163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rgbClr val="000000"/>
                </a:solidFill>
                <a:latin typeface="Arial"/>
                <a:cs typeface="Arial"/>
              </a:rPr>
              <a:t>Övervakning, telemetri…</a:t>
            </a:r>
          </a:p>
          <a:p>
            <a:r>
              <a:rPr lang="sv-SE" sz="900">
                <a:solidFill>
                  <a:srgbClr val="000000"/>
                </a:solidFill>
                <a:latin typeface="Arial"/>
                <a:cs typeface="Arial"/>
              </a:rPr>
              <a:t>Individuella vårdprogram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4EC3FDA-C954-F14B-A0CC-980C47D9BEA2}"/>
              </a:ext>
            </a:extLst>
          </p:cNvPr>
          <p:cNvSpPr txBox="1"/>
          <p:nvPr/>
        </p:nvSpPr>
        <p:spPr>
          <a:xfrm>
            <a:off x="4984050" y="4003919"/>
            <a:ext cx="2316394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900">
                <a:solidFill>
                  <a:srgbClr val="000000"/>
                </a:solidFill>
                <a:latin typeface="Arial"/>
                <a:cs typeface="Arial"/>
              </a:rPr>
              <a:t>Avancerad medicinsk logistik</a:t>
            </a:r>
          </a:p>
          <a:p>
            <a:r>
              <a:rPr lang="sv-SE" sz="900">
                <a:solidFill>
                  <a:srgbClr val="000000"/>
                </a:solidFill>
                <a:latin typeface="Arial"/>
                <a:cs typeface="Arial"/>
              </a:rPr>
              <a:t>-Akutläkarkompetens</a:t>
            </a:r>
          </a:p>
          <a:p>
            <a:r>
              <a:rPr lang="sv-SE" sz="900">
                <a:solidFill>
                  <a:srgbClr val="000000"/>
                </a:solidFill>
                <a:latin typeface="Arial"/>
                <a:cs typeface="Arial"/>
              </a:rPr>
              <a:t>-Primärvårdsläkare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E2AFAA5-6C22-EC45-9D63-B8CBA28B30ED}"/>
              </a:ext>
            </a:extLst>
          </p:cNvPr>
          <p:cNvSpPr/>
          <p:nvPr/>
        </p:nvSpPr>
        <p:spPr>
          <a:xfrm>
            <a:off x="2105253" y="2129225"/>
            <a:ext cx="205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err="1"/>
              <a:t>Avd</a:t>
            </a:r>
            <a:r>
              <a:rPr lang="en-US" sz="1200"/>
              <a:t> </a:t>
            </a:r>
            <a:r>
              <a:rPr lang="en-US" sz="1200" err="1"/>
              <a:t>sjukhus</a:t>
            </a:r>
            <a:endParaRPr lang="en-US" sz="1200"/>
          </a:p>
          <a:p>
            <a:r>
              <a:rPr lang="en-US" sz="1200" err="1"/>
              <a:t>Primärvårdsmottagning</a:t>
            </a:r>
            <a:endParaRPr lang="en-US" sz="1200"/>
          </a:p>
          <a:p>
            <a:r>
              <a:rPr lang="en-US" sz="1200" err="1"/>
              <a:t>Andra</a:t>
            </a:r>
            <a:r>
              <a:rPr lang="en-US" sz="1200"/>
              <a:t> </a:t>
            </a:r>
            <a:r>
              <a:rPr lang="en-US" sz="1200" err="1"/>
              <a:t>sjukhus</a:t>
            </a:r>
            <a:endParaRPr lang="en-US" sz="1200"/>
          </a:p>
          <a:p>
            <a:r>
              <a:rPr lang="en-US" sz="1200" err="1"/>
              <a:t>Kommunala</a:t>
            </a:r>
            <a:r>
              <a:rPr lang="en-US" sz="1200"/>
              <a:t> </a:t>
            </a:r>
            <a:r>
              <a:rPr lang="en-US" sz="1200" err="1"/>
              <a:t>vårdhem</a:t>
            </a:r>
            <a:endParaRPr lang="en-US" sz="1200"/>
          </a:p>
          <a:p>
            <a:r>
              <a:rPr lang="en-US" sz="1200"/>
              <a:t>1177-sjukvårdsrådgivningen</a:t>
            </a:r>
          </a:p>
          <a:p>
            <a:r>
              <a:rPr lang="sv-SE" sz="1200" err="1"/>
              <a:t>Etc</a:t>
            </a:r>
            <a:r>
              <a:rPr lang="sv-SE" sz="1200"/>
              <a:t>…</a:t>
            </a:r>
            <a:endParaRPr lang="en-US" sz="12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F6309BC-3D19-3441-8F32-6914796DA7DA}"/>
              </a:ext>
            </a:extLst>
          </p:cNvPr>
          <p:cNvSpPr/>
          <p:nvPr/>
        </p:nvSpPr>
        <p:spPr>
          <a:xfrm>
            <a:off x="8182172" y="2129420"/>
            <a:ext cx="23819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err="1"/>
              <a:t>Helikopter</a:t>
            </a:r>
            <a:endParaRPr lang="en-US" sz="1200"/>
          </a:p>
          <a:p>
            <a:r>
              <a:rPr lang="en-US" sz="1200"/>
              <a:t>Inter-</a:t>
            </a:r>
            <a:r>
              <a:rPr lang="en-US" sz="1200" err="1"/>
              <a:t>hospitala</a:t>
            </a:r>
            <a:endParaRPr lang="en-US" sz="1200"/>
          </a:p>
          <a:p>
            <a:r>
              <a:rPr lang="en-US" sz="1200" err="1"/>
              <a:t>Flygplansanslutningar</a:t>
            </a:r>
            <a:endParaRPr lang="en-US" sz="1200"/>
          </a:p>
          <a:p>
            <a:endParaRPr lang="en-US" sz="1200"/>
          </a:p>
          <a:p>
            <a:r>
              <a:rPr lang="en-US" sz="1200"/>
              <a:t>Taxi/</a:t>
            </a:r>
            <a:r>
              <a:rPr lang="en-US" sz="1200" err="1"/>
              <a:t>Bårtaxi</a:t>
            </a:r>
            <a:endParaRPr lang="en-US" sz="1200"/>
          </a:p>
          <a:p>
            <a:r>
              <a:rPr lang="sv-SE" sz="1200"/>
              <a:t>Egen transport</a:t>
            </a:r>
            <a:endParaRPr lang="en-US" sz="1200"/>
          </a:p>
          <a:p>
            <a:endParaRPr lang="en-US" sz="1200"/>
          </a:p>
          <a:p>
            <a:r>
              <a:rPr lang="en-US" sz="1200" err="1"/>
              <a:t>Mobilt</a:t>
            </a:r>
            <a:r>
              <a:rPr lang="en-US" sz="1200"/>
              <a:t> </a:t>
            </a:r>
            <a:r>
              <a:rPr lang="en-US" sz="1200" err="1"/>
              <a:t>psykiatriskt</a:t>
            </a:r>
            <a:r>
              <a:rPr lang="en-US" sz="1200"/>
              <a:t> team</a:t>
            </a:r>
          </a:p>
          <a:p>
            <a:r>
              <a:rPr lang="en-US" sz="1200" err="1"/>
              <a:t>Mobilt</a:t>
            </a:r>
            <a:r>
              <a:rPr lang="en-US" sz="1200"/>
              <a:t> </a:t>
            </a:r>
            <a:r>
              <a:rPr lang="en-US" sz="1200" err="1"/>
              <a:t>geriatriskt</a:t>
            </a:r>
            <a:r>
              <a:rPr lang="en-US" sz="1200"/>
              <a:t> team</a:t>
            </a:r>
          </a:p>
          <a:p>
            <a:r>
              <a:rPr lang="en-US" sz="1200" err="1"/>
              <a:t>Läkarbilar</a:t>
            </a:r>
            <a:endParaRPr lang="en-US" sz="1200"/>
          </a:p>
          <a:p>
            <a:r>
              <a:rPr lang="en-US" sz="1200" err="1"/>
              <a:t>Giftinformationscentralen</a:t>
            </a:r>
            <a:r>
              <a:rPr lang="en-US" sz="1200"/>
              <a:t> (GIC)</a:t>
            </a:r>
          </a:p>
          <a:p>
            <a:r>
              <a:rPr lang="en-US" sz="1200"/>
              <a:t>1177-sjukvårdsrådgivningen</a:t>
            </a:r>
          </a:p>
          <a:p>
            <a:r>
              <a:rPr lang="sv-SE" sz="1200"/>
              <a:t>Egen vård (åter vid behov)</a:t>
            </a:r>
            <a:endParaRPr lang="en-US" sz="1200"/>
          </a:p>
        </p:txBody>
      </p:sp>
      <p:sp>
        <p:nvSpPr>
          <p:cNvPr id="22" name="Höger 21">
            <a:extLst>
              <a:ext uri="{FF2B5EF4-FFF2-40B4-BE49-F238E27FC236}">
                <a16:creationId xmlns:a16="http://schemas.microsoft.com/office/drawing/2014/main" id="{F930508A-400D-764E-B14A-6BC3EE8B621B}"/>
              </a:ext>
            </a:extLst>
          </p:cNvPr>
          <p:cNvSpPr/>
          <p:nvPr/>
        </p:nvSpPr>
        <p:spPr>
          <a:xfrm>
            <a:off x="4278503" y="3690446"/>
            <a:ext cx="211661" cy="2381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Höger 22">
            <a:extLst>
              <a:ext uri="{FF2B5EF4-FFF2-40B4-BE49-F238E27FC236}">
                <a16:creationId xmlns:a16="http://schemas.microsoft.com/office/drawing/2014/main" id="{AE9C145E-FBC3-F049-B384-E465E183F5C8}"/>
              </a:ext>
            </a:extLst>
          </p:cNvPr>
          <p:cNvSpPr/>
          <p:nvPr/>
        </p:nvSpPr>
        <p:spPr>
          <a:xfrm rot="20186196">
            <a:off x="4251730" y="4565060"/>
            <a:ext cx="211661" cy="2381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Höger 27">
            <a:extLst>
              <a:ext uri="{FF2B5EF4-FFF2-40B4-BE49-F238E27FC236}">
                <a16:creationId xmlns:a16="http://schemas.microsoft.com/office/drawing/2014/main" id="{506A7482-9F00-5E4A-9F8C-79C422C9FAEA}"/>
              </a:ext>
            </a:extLst>
          </p:cNvPr>
          <p:cNvSpPr/>
          <p:nvPr/>
        </p:nvSpPr>
        <p:spPr>
          <a:xfrm rot="12048719">
            <a:off x="7689974" y="4639962"/>
            <a:ext cx="211661" cy="2381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50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7" grpId="0"/>
      <p:bldP spid="25" grpId="0" animBg="1"/>
      <p:bldP spid="3" grpId="0" animBg="1"/>
      <p:bldP spid="26" grpId="0"/>
      <p:bldP spid="30" grpId="0" animBg="1"/>
      <p:bldP spid="20" grpId="0" animBg="1"/>
      <p:bldP spid="24" grpId="0" animBg="1"/>
      <p:bldP spid="17" grpId="0" animBg="1"/>
      <p:bldP spid="21" grpId="0" animBg="1"/>
      <p:bldP spid="5" grpId="0"/>
      <p:bldP spid="6" grpId="0"/>
      <p:bldP spid="22" grpId="0" animBg="1"/>
      <p:bldP spid="2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B3893D-EF8F-2C6D-E780-C8AD613DF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8FFCB0-8E73-F21D-6063-2F360B9DF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Matlagningsredskap, bestick, gaffel, Hushållssilver">
            <a:extLst>
              <a:ext uri="{FF2B5EF4-FFF2-40B4-BE49-F238E27FC236}">
                <a16:creationId xmlns:a16="http://schemas.microsoft.com/office/drawing/2014/main" id="{72DE195E-C32C-EC8B-D372-4F4EC7FE6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7" y="919205"/>
            <a:ext cx="10305535" cy="5259173"/>
          </a:xfrm>
          <a:prstGeom prst="rect">
            <a:avLst/>
          </a:prstGeom>
        </p:spPr>
      </p:pic>
      <p:pic>
        <p:nvPicPr>
          <p:cNvPr id="7" name="Bildobjekt 6" descr="En bild som visar Matlagningsredskap, verktyg, inomhus, bestick">
            <a:extLst>
              <a:ext uri="{FF2B5EF4-FFF2-40B4-BE49-F238E27FC236}">
                <a16:creationId xmlns:a16="http://schemas.microsoft.com/office/drawing/2014/main" id="{4CA251BE-2BEF-F1BC-BF0E-B2FF8532C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6" y="896835"/>
            <a:ext cx="10305535" cy="52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8323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br>
              <a:rPr lang="sv-SE" sz="2400">
                <a:solidFill>
                  <a:prstClr val="black"/>
                </a:solidFill>
                <a:latin typeface="Calibri"/>
              </a:rPr>
            </a:br>
            <a:br>
              <a:rPr lang="sv-SE" sz="2400">
                <a:solidFill>
                  <a:prstClr val="black"/>
                </a:solidFill>
                <a:latin typeface="Calibri"/>
              </a:rPr>
            </a:br>
            <a:br>
              <a:rPr lang="sv-SE" sz="2400">
                <a:solidFill>
                  <a:prstClr val="black"/>
                </a:solidFill>
                <a:latin typeface="Calibri"/>
              </a:rPr>
            </a:br>
            <a:br>
              <a:rPr lang="sv-SE" sz="2400">
                <a:solidFill>
                  <a:prstClr val="black"/>
                </a:solidFill>
                <a:latin typeface="Calibri"/>
              </a:rPr>
            </a:br>
            <a:br>
              <a:rPr lang="sv-SE" sz="2400">
                <a:solidFill>
                  <a:prstClr val="black"/>
                </a:solidFill>
                <a:latin typeface="Calibri"/>
              </a:rPr>
            </a:br>
            <a:br>
              <a:rPr lang="sv-SE" sz="2400">
                <a:solidFill>
                  <a:prstClr val="black"/>
                </a:solidFill>
                <a:latin typeface="Calibri"/>
              </a:rPr>
            </a:br>
            <a:endParaRPr lang="sv-SE" sz="24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E91D12E-8390-4541-8A68-E0E2E1997E8F}"/>
              </a:ext>
            </a:extLst>
          </p:cNvPr>
          <p:cNvSpPr/>
          <p:nvPr/>
        </p:nvSpPr>
        <p:spPr>
          <a:xfrm>
            <a:off x="2213302" y="1658723"/>
            <a:ext cx="8378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</a:rPr>
              <a:t>Ambulansverksamheten är en </a:t>
            </a:r>
            <a:r>
              <a:rPr lang="sv-SE" sz="1600" b="1" i="1">
                <a:solidFill>
                  <a:prstClr val="black"/>
                </a:solidFill>
              </a:rPr>
              <a:t>sjukvårdsorganisation</a:t>
            </a:r>
            <a:r>
              <a:rPr lang="sv-SE" sz="160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</a:rPr>
              <a:t>som ibland måste utöva utryckningskörning för att snabbare komma fram till patienten,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srgbClr val="FF0000"/>
                </a:solidFill>
              </a:rPr>
              <a:t>men oftast inte!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9C4DC5E-328D-4EE9-B93C-0F62B8DF6E86}"/>
              </a:ext>
            </a:extLst>
          </p:cNvPr>
          <p:cNvSpPr/>
          <p:nvPr/>
        </p:nvSpPr>
        <p:spPr>
          <a:xfrm>
            <a:off x="3022831" y="24547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/>
              <a:t>SUV Regioner 2023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b="1"/>
              <a:t>91 382 </a:t>
            </a:r>
            <a:r>
              <a:rPr lang="sv-SE"/>
              <a:t>ambulansärenden med patient</a:t>
            </a:r>
            <a:endParaRPr lang="sv-SE" sz="110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FF000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324EA69-AF5D-4741-A816-37B78F4F4DED}"/>
              </a:ext>
            </a:extLst>
          </p:cNvPr>
          <p:cNvGraphicFramePr>
            <a:graphicFrameLocks/>
          </p:cNvGraphicFramePr>
          <p:nvPr/>
        </p:nvGraphicFramePr>
        <p:xfrm>
          <a:off x="4288082" y="3645876"/>
          <a:ext cx="3976687" cy="260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EDB4AC0C-BB78-4E4B-8E6E-AE09D37B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213" y="3182938"/>
            <a:ext cx="3607334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000000"/>
                </a:solidFill>
              </a:rPr>
              <a:t>89 551 (98%)</a:t>
            </a:r>
            <a:r>
              <a:rPr lang="sv-SE" altLang="sv-SE" sz="1800">
                <a:solidFill>
                  <a:srgbClr val="000000"/>
                </a:solidFill>
              </a:rPr>
              <a:t> rena sjukvårdsärenden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>
                <a:solidFill>
                  <a:srgbClr val="000000"/>
                </a:solidFill>
              </a:rPr>
              <a:t>(ambulans, helikopter…)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DBD5491-B344-4617-813F-038C3BDA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662" y="3182938"/>
            <a:ext cx="2769862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000000"/>
                </a:solidFill>
              </a:rPr>
              <a:t>1 831 (2%) </a:t>
            </a:r>
            <a:r>
              <a:rPr lang="sv-SE" altLang="sv-SE" sz="1800">
                <a:solidFill>
                  <a:srgbClr val="000000"/>
                </a:solidFill>
              </a:rPr>
              <a:t>samverkanslarm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>
                <a:solidFill>
                  <a:srgbClr val="000000"/>
                </a:solidFill>
              </a:rPr>
              <a:t>(polis, räddningstjänst…)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BA99E13-2176-2676-275A-35B3A8D09422}"/>
              </a:ext>
            </a:extLst>
          </p:cNvPr>
          <p:cNvGraphicFramePr/>
          <p:nvPr/>
        </p:nvGraphicFramePr>
        <p:xfrm>
          <a:off x="2411730" y="3645877"/>
          <a:ext cx="6989124" cy="273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60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75444"/>
            <a:ext cx="8229600" cy="777875"/>
          </a:xfrm>
        </p:spPr>
        <p:txBody>
          <a:bodyPr/>
          <a:lstStyle/>
          <a:p>
            <a:pPr algn="ctr" eaLnBrk="1" hangingPunct="1"/>
            <a:r>
              <a:rPr lang="sv-SE" altLang="sv-SE" sz="3600" dirty="0"/>
              <a:t>Prioritering </a:t>
            </a:r>
            <a:r>
              <a:rPr lang="sv-SE" altLang="sv-SE" sz="3600" dirty="0" err="1"/>
              <a:t>utlarmningstjänsten</a:t>
            </a:r>
            <a:endParaRPr lang="sv-SE" altLang="sv-SE" sz="3600" dirty="0"/>
          </a:p>
        </p:txBody>
      </p:sp>
      <p:graphicFrame>
        <p:nvGraphicFramePr>
          <p:cNvPr id="48154" name="Group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1514345"/>
              </p:ext>
            </p:extLst>
          </p:nvPr>
        </p:nvGraphicFramePr>
        <p:xfrm>
          <a:off x="1981200" y="2771090"/>
          <a:ext cx="8424862" cy="281146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Prioritet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Innebörd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Sekundoperativt, kan ej brytas av annat uppdrag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857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Minutoperativt, kan brytas av 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8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0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Skall göras snarast, beredskapsstyrt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8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Skall göras snarast, planeringsstyrt (1 tim – ny bedömning)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E1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Mellan sjukvårdsinrättningar, planeringsstyrt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Hänvisa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06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Hänvisas (ej avvisa), 1177, primärvård…..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0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57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028DF3-F45F-499F-8150-05D334B2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488" y="1660882"/>
            <a:ext cx="4048344" cy="3536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1900"/>
              <a:t>66 000 samtal till Sjukvårdens larmcentral Västmanland 2022, varav  ca 40 000 112-samtal. </a:t>
            </a:r>
          </a:p>
          <a:p>
            <a:r>
              <a:rPr lang="sv-SE" sz="1900"/>
              <a:t>Antal ärenden ca 45 000 per år</a:t>
            </a:r>
          </a:p>
          <a:p>
            <a:r>
              <a:rPr lang="sv-SE" sz="1900"/>
              <a:t>Ca 35-37 % av inringande patienter hänvisas till annan vårdnivå/transportsätt. </a:t>
            </a:r>
          </a:p>
          <a:p>
            <a:r>
              <a:rPr lang="sv-SE" sz="1900"/>
              <a:t>3,7 sekunder svarstid 112-samtal (målet är 8 sekunder)</a:t>
            </a:r>
          </a:p>
          <a:p>
            <a:r>
              <a:rPr lang="sv-SE" sz="1900" err="1"/>
              <a:t>Prio</a:t>
            </a:r>
            <a:r>
              <a:rPr lang="sv-SE" sz="1900"/>
              <a:t> 1A larmas ut inom 80 sekunder</a:t>
            </a:r>
          </a:p>
          <a:p>
            <a:endParaRPr lang="sv-SE" sz="1900"/>
          </a:p>
        </p:txBody>
      </p:sp>
      <p:pic>
        <p:nvPicPr>
          <p:cNvPr id="5" name="Bild 4" descr="Callcenter">
            <a:extLst>
              <a:ext uri="{FF2B5EF4-FFF2-40B4-BE49-F238E27FC236}">
                <a16:creationId xmlns:a16="http://schemas.microsoft.com/office/drawing/2014/main" id="{A457C2F7-1DE2-4824-A6CA-632DA454B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7546" y="1820333"/>
            <a:ext cx="3217333" cy="3217333"/>
          </a:xfrm>
          <a:prstGeom prst="rect">
            <a:avLst/>
          </a:prstGeom>
        </p:spPr>
      </p:pic>
      <p:pic>
        <p:nvPicPr>
          <p:cNvPr id="6" name="Bildobjekt 5" descr="En bild som visar text, skärmbild, diagram, Graf&#10;&#10;AI-generated content may be incorrect.">
            <a:extLst>
              <a:ext uri="{FF2B5EF4-FFF2-40B4-BE49-F238E27FC236}">
                <a16:creationId xmlns:a16="http://schemas.microsoft.com/office/drawing/2014/main" id="{3C292049-59C7-ECB7-EC64-237EDD252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2" y="1660882"/>
            <a:ext cx="4902861" cy="34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AD1AAB7-8B88-476D-B281-A5CFBDB94C9F}" vid="{E86E35B0-7B61-46E9-A76E-899E985EC4C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20112</TotalTime>
  <Words>996</Words>
  <Application>Microsoft Office PowerPoint</Application>
  <PresentationFormat>Bredbild</PresentationFormat>
  <Paragraphs>220</Paragraphs>
  <Slides>18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Akkurat Std</vt:lpstr>
      <vt:lpstr>Arial</vt:lpstr>
      <vt:lpstr>Calibri</vt:lpstr>
      <vt:lpstr>Calibri Light</vt:lpstr>
      <vt:lpstr>1_Office-tema</vt:lpstr>
      <vt:lpstr>Sjukvårdens Larmcentral</vt:lpstr>
      <vt:lpstr>Dygnsbemanning*</vt:lpstr>
      <vt:lpstr>PowerPoint-presentation</vt:lpstr>
      <vt:lpstr>PowerPoint-presentation</vt:lpstr>
      <vt:lpstr>PowerPoint-presentation</vt:lpstr>
      <vt:lpstr>PowerPoint-presentation</vt:lpstr>
      <vt:lpstr>      </vt:lpstr>
      <vt:lpstr>Prioritering utlarmningstjänsten</vt:lpstr>
      <vt:lpstr>PowerPoint-presentation</vt:lpstr>
      <vt:lpstr>PowerPoint-presentation</vt:lpstr>
      <vt:lpstr>PowerPoint-presentation</vt:lpstr>
      <vt:lpstr>Bakgrund</vt:lpstr>
      <vt:lpstr>Prehospital Operativ Läkarstöd (POL)</vt:lpstr>
      <vt:lpstr>PowerPoint-presentation</vt:lpstr>
      <vt:lpstr>Patienter med komplexa och återkommande behov</vt:lpstr>
      <vt:lpstr>PowerPoint-presentation</vt:lpstr>
      <vt:lpstr>PowerPoint-presentation</vt:lpstr>
      <vt:lpstr>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Simon Morelli</dc:creator>
  <cp:lastModifiedBy>Carolyn Koumal</cp:lastModifiedBy>
  <cp:revision>2</cp:revision>
  <dcterms:created xsi:type="dcterms:W3CDTF">2025-03-12T11:43:52Z</dcterms:created>
  <dcterms:modified xsi:type="dcterms:W3CDTF">2025-04-09T16:53:23Z</dcterms:modified>
</cp:coreProperties>
</file>