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746" r:id="rId5"/>
    <p:sldMasterId id="2147483648" r:id="rId6"/>
    <p:sldMasterId id="2147483703" r:id="rId7"/>
  </p:sldMasterIdLst>
  <p:notesMasterIdLst>
    <p:notesMasterId r:id="rId60"/>
  </p:notesMasterIdLst>
  <p:sldIdLst>
    <p:sldId id="256" r:id="rId8"/>
    <p:sldId id="270" r:id="rId9"/>
    <p:sldId id="290" r:id="rId10"/>
    <p:sldId id="324" r:id="rId11"/>
    <p:sldId id="288" r:id="rId12"/>
    <p:sldId id="289" r:id="rId13"/>
    <p:sldId id="291" r:id="rId14"/>
    <p:sldId id="292" r:id="rId15"/>
    <p:sldId id="293" r:id="rId16"/>
    <p:sldId id="283" r:id="rId17"/>
    <p:sldId id="294" r:id="rId18"/>
    <p:sldId id="295" r:id="rId19"/>
    <p:sldId id="296" r:id="rId20"/>
    <p:sldId id="275" r:id="rId21"/>
    <p:sldId id="297" r:id="rId22"/>
    <p:sldId id="298" r:id="rId23"/>
    <p:sldId id="299" r:id="rId24"/>
    <p:sldId id="300" r:id="rId25"/>
    <p:sldId id="301" r:id="rId26"/>
    <p:sldId id="305" r:id="rId27"/>
    <p:sldId id="306" r:id="rId28"/>
    <p:sldId id="303" r:id="rId29"/>
    <p:sldId id="304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261" r:id="rId47"/>
    <p:sldId id="279" r:id="rId48"/>
    <p:sldId id="271" r:id="rId49"/>
    <p:sldId id="278" r:id="rId50"/>
    <p:sldId id="263" r:id="rId51"/>
    <p:sldId id="264" r:id="rId52"/>
    <p:sldId id="323" r:id="rId53"/>
    <p:sldId id="282" r:id="rId54"/>
    <p:sldId id="276" r:id="rId55"/>
    <p:sldId id="272" r:id="rId56"/>
    <p:sldId id="284" r:id="rId57"/>
    <p:sldId id="286" r:id="rId58"/>
    <p:sldId id="285" r:id="rId59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DF2"/>
    <a:srgbClr val="DFECF9"/>
    <a:srgbClr val="DCEEEB"/>
    <a:srgbClr val="E9F6F7"/>
    <a:srgbClr val="F4DEE6"/>
    <a:srgbClr val="DFFFFF"/>
    <a:srgbClr val="E1F6FF"/>
    <a:srgbClr val="D2E6F5"/>
    <a:srgbClr val="E8F5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27" autoAdjust="0"/>
  </p:normalViewPr>
  <p:slideViewPr>
    <p:cSldViewPr>
      <p:cViewPr varScale="1">
        <p:scale>
          <a:sx n="37" d="100"/>
          <a:sy n="37" d="100"/>
        </p:scale>
        <p:origin x="836" y="56"/>
      </p:cViewPr>
      <p:guideLst>
        <p:guide orient="horz" pos="2880"/>
        <p:guide pos="220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8" d="100"/>
          <a:sy n="68" d="100"/>
        </p:scale>
        <p:origin x="4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2025-04-10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10814050" y="-1"/>
            <a:ext cx="9290050" cy="1130935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1900" spc="-400" baseline="0"/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59832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2025-04-10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024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400" y="1524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0" y="6264276"/>
            <a:ext cx="1238643" cy="5045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5" y="3406776"/>
            <a:ext cx="8638421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2025-04-10</a:t>
            </a:fld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790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objekt 115">
            <a:extLst>
              <a:ext uri="{FF2B5EF4-FFF2-40B4-BE49-F238E27FC236}">
                <a16:creationId xmlns:a16="http://schemas.microsoft.com/office/drawing/2014/main" id="{C737B2F4-9EA7-4502-85F3-D663E2EA0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7" name="object 38">
            <a:extLst>
              <a:ext uri="{FF2B5EF4-FFF2-40B4-BE49-F238E27FC236}">
                <a16:creationId xmlns:a16="http://schemas.microsoft.com/office/drawing/2014/main" id="{ED408A77-E9D9-4ECD-9EAC-8F17AA6FF68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Platshållare för sidfot 5">
            <a:extLst>
              <a:ext uri="{FF2B5EF4-FFF2-40B4-BE49-F238E27FC236}">
                <a16:creationId xmlns:a16="http://schemas.microsoft.com/office/drawing/2014/main" id="{BB34CA2A-42E7-429D-A977-94E73516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12" name="Platshållare för datum 4">
            <a:extLst>
              <a:ext uri="{FF2B5EF4-FFF2-40B4-BE49-F238E27FC236}">
                <a16:creationId xmlns:a16="http://schemas.microsoft.com/office/drawing/2014/main" id="{D2CC2258-1CAC-42DF-AA86-10F59DE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9D00964E-CD7C-4BCA-A53D-05A9094492BF}" type="datetime1">
              <a:rPr lang="sv-SE" smtClean="0"/>
              <a:t>2025-04-10</a:t>
            </a:fld>
            <a:endParaRPr lang="sv-SE"/>
          </a:p>
        </p:txBody>
      </p:sp>
      <p:sp>
        <p:nvSpPr>
          <p:cNvPr id="114" name="Platshållare för bildnummer 6">
            <a:extLst>
              <a:ext uri="{FF2B5EF4-FFF2-40B4-BE49-F238E27FC236}">
                <a16:creationId xmlns:a16="http://schemas.microsoft.com/office/drawing/2014/main" id="{0CFDA38F-887E-4A37-9D96-25B2B6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C919A-0768-457E-8FE4-A8E97EA955F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9A918AC-8D77-44A2-A4FE-5285D4086A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2DA647D-DDF5-4570-9F2E-0535FAD82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7" name="Rubrik 7">
            <a:extLst>
              <a:ext uri="{FF2B5EF4-FFF2-40B4-BE49-F238E27FC236}">
                <a16:creationId xmlns:a16="http://schemas.microsoft.com/office/drawing/2014/main" id="{A8C94F33-3648-4C31-AEF3-2EBA5385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871591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 userDrawn="1">
          <p15:clr>
            <a:srgbClr val="FBAE40"/>
          </p15:clr>
        </p15:guide>
        <p15:guide id="2" pos="6332" userDrawn="1">
          <p15:clr>
            <a:srgbClr val="FBAE40"/>
          </p15:clr>
        </p15:guide>
        <p15:guide id="3" pos="244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5708F-A6F2-4D28-886A-05F63F7F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3" r="88989" b="40999"/>
          <a:stretch/>
        </p:blipFill>
        <p:spPr>
          <a:xfrm>
            <a:off x="19008000" y="0"/>
            <a:ext cx="1096100" cy="2395475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491C-47DC-4E17-80D1-CDD4BAF30723}" type="datetime1">
              <a:rPr lang="sv-SE" smtClean="0"/>
              <a:t>2025-04-10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7B88AC-ED67-40FC-B207-9A82E4376643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6CF22E-C600-40EB-BB5D-A71AE04A4C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36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91435" y="2298648"/>
            <a:ext cx="13459939" cy="168657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5936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291435" y="4133672"/>
            <a:ext cx="13459939" cy="655044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2025-04-10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66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2700994" y="2298648"/>
            <a:ext cx="15315525" cy="168657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5936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700994" y="4155668"/>
            <a:ext cx="7447097" cy="655542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10561005" y="4155668"/>
            <a:ext cx="7447097" cy="655542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39DF52-0477-4164-99CF-0384B3919D38}" type="datetime1">
              <a:rPr lang="sv-SE" smtClean="0"/>
              <a:t>2025-04-10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74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700994" y="2298648"/>
            <a:ext cx="15315525" cy="168657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5936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700994" y="4155667"/>
            <a:ext cx="15315525" cy="6530333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2025-04-10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29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2923677" y="2298648"/>
            <a:ext cx="15280341" cy="1686571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936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923676" y="4133671"/>
            <a:ext cx="7447097" cy="7175679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10756921" y="4133671"/>
            <a:ext cx="7447097" cy="7175679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2025-04-10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33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513013" y="1996900"/>
            <a:ext cx="15078075" cy="6910171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5936"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2025-04-10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8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5FBC21F-AA3A-4105-A762-7A4A8EE1E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64" b="4216"/>
          <a:stretch/>
        </p:blipFill>
        <p:spPr>
          <a:xfrm>
            <a:off x="10814401" y="0"/>
            <a:ext cx="9289700" cy="11309350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58F464F6-1029-4CBD-B3D1-11214085E2B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3BB08C3-1CD7-4C53-9E96-43671982C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78CC841C-AA65-43FA-BB0E-1A120EBFE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5873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4316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27129ABF-34AF-4771-8C65-17474087DDAF}" type="datetime1">
              <a:rPr lang="sv-SE" smtClean="0"/>
              <a:t>2025-04-10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399671"/>
            <a:ext cx="17618075" cy="598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77625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9050" y="6264274"/>
            <a:ext cx="1260000" cy="504507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2025-04-10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2372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88FBE5C1-E706-49C0-BC48-7432DD593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4" name="object 38">
            <a:extLst>
              <a:ext uri="{FF2B5EF4-FFF2-40B4-BE49-F238E27FC236}">
                <a16:creationId xmlns:a16="http://schemas.microsoft.com/office/drawing/2014/main" id="{1A5E282F-FC28-45E5-81A7-A28557C59E47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19CC616-6A81-4F3E-BF5F-34271257EE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0D26B19-8998-4002-9818-0406EEBB00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32E934-0E34-41D0-99D0-BBB1DE02E0D8}" type="datetime1">
              <a:rPr lang="sv-SE" smtClean="0"/>
              <a:t>2025-04-10</a:t>
            </a:fld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D7DA48-029C-41BC-BD3D-A195A10DF3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1345448-A017-46A4-AAEE-65BAAA13935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61A0B5-3A30-4187-8CDB-DBD6610369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DEFBAF8-794C-4460-BDFB-4AFAF7A4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6A68B911-846D-40C0-89C1-09202456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94721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EC5BF2F-A06E-4DBE-BE34-10563FBAB941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76D3E448-F04D-42F2-A71F-AB7E9594DF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1F92EFCA-73A8-4BBA-8B6E-84A516257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6" r="88987" b="40999"/>
          <a:stretch/>
        </p:blipFill>
        <p:spPr>
          <a:xfrm>
            <a:off x="19008000" y="0"/>
            <a:ext cx="1096100" cy="2393950"/>
          </a:xfrm>
          <a:prstGeom prst="rect">
            <a:avLst/>
          </a:prstGeom>
        </p:spPr>
      </p:pic>
      <p:sp>
        <p:nvSpPr>
          <p:cNvPr id="21" name="Rubrik 12">
            <a:extLst>
              <a:ext uri="{FF2B5EF4-FFF2-40B4-BE49-F238E27FC236}">
                <a16:creationId xmlns:a16="http://schemas.microsoft.com/office/drawing/2014/main" id="{56F830A9-B7E5-4459-9325-1EB46228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75DB120C-DE3F-4D0F-9C20-C0178B697A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09B9E0E-3BE5-4815-9771-B94D5C0DE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F6D5CF-9778-494C-91EA-967A5AD360D0}" type="datetime1">
              <a:rPr lang="sv-SE" smtClean="0"/>
              <a:t>2025-04-10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F21FC5-B1ED-41D6-83B6-FD9D859FF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05CF9C-A296-49D6-8F7C-7E99496CBA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0029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8" userDrawn="1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6264274"/>
            <a:ext cx="1247156" cy="504507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2025-04-10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0" y="0"/>
            <a:ext cx="6240627" cy="979488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2025-04-10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0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1676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3" cy="5400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425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2025-04-10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4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E8F9-94AC-43AB-9AE5-F6A1E668288A}" type="datetimeFigureOut">
              <a:rPr lang="sv-SE" smtClean="0"/>
              <a:t>2025-04-10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15AB-CD06-45D4-BD34-3D7A0B76B51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818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24" name="Platshållare för innehåll 1">
            <a:extLst>
              <a:ext uri="{FF2B5EF4-FFF2-40B4-BE49-F238E27FC236}">
                <a16:creationId xmlns:a16="http://schemas.microsoft.com/office/drawing/2014/main" id="{6349BD8C-2D4F-1E42-AF30-E092AF2FE8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43766" y="3406775"/>
            <a:ext cx="8638421" cy="597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3200" dirty="0"/>
              <a:t>Nästkommande sida innehåller våra illustrationer. </a:t>
            </a:r>
            <a:br>
              <a:rPr lang="sv-SE" sz="3200" dirty="0"/>
            </a:br>
            <a:r>
              <a:rPr lang="sv-SE" sz="3200" dirty="0"/>
              <a:t>Följ dessa steg för att använda någon av dem.</a:t>
            </a:r>
          </a:p>
          <a:p>
            <a:r>
              <a:rPr lang="sv-SE" sz="3200" dirty="0"/>
              <a:t>Markera önskad illustration</a:t>
            </a:r>
          </a:p>
          <a:p>
            <a:r>
              <a:rPr lang="sv-SE" sz="3200" dirty="0"/>
              <a:t>Kopiera genom att högerklicka och välj </a:t>
            </a:r>
            <a:r>
              <a:rPr lang="sv-SE" sz="3200" i="1" dirty="0"/>
              <a:t>kopiera</a:t>
            </a:r>
            <a:r>
              <a:rPr lang="sv-SE" sz="3200" dirty="0"/>
              <a:t>, alternativt </a:t>
            </a:r>
            <a:r>
              <a:rPr lang="sv-SE" sz="3200" dirty="0" err="1"/>
              <a:t>ctrl</a:t>
            </a:r>
            <a:r>
              <a:rPr lang="sv-SE" sz="3200" dirty="0"/>
              <a:t> + C (PC) eller </a:t>
            </a:r>
            <a:r>
              <a:rPr lang="sv-SE" sz="3200" dirty="0" err="1"/>
              <a:t>cmd</a:t>
            </a:r>
            <a:r>
              <a:rPr lang="sv-SE" sz="3200" dirty="0"/>
              <a:t> + C (Mac)</a:t>
            </a:r>
          </a:p>
          <a:p>
            <a:r>
              <a:rPr lang="sv-SE" sz="3200" dirty="0"/>
              <a:t>Klistra in på önskad sida genom att högerklicka och välj </a:t>
            </a:r>
            <a:r>
              <a:rPr lang="sv-SE" sz="3200" i="1" dirty="0"/>
              <a:t>klistra in</a:t>
            </a:r>
            <a:r>
              <a:rPr lang="sv-SE" sz="3200" dirty="0"/>
              <a:t>, alternativt </a:t>
            </a:r>
            <a:r>
              <a:rPr lang="sv-SE" sz="3200" dirty="0" err="1"/>
              <a:t>ctrl</a:t>
            </a:r>
            <a:r>
              <a:rPr lang="sv-SE" sz="3200" dirty="0"/>
              <a:t> + V (PC) eller </a:t>
            </a:r>
            <a:r>
              <a:rPr lang="sv-SE" sz="3200" dirty="0" err="1"/>
              <a:t>cmd</a:t>
            </a:r>
            <a:r>
              <a:rPr lang="sv-SE" sz="3200" dirty="0"/>
              <a:t> + V (Mac)</a:t>
            </a:r>
          </a:p>
          <a:p>
            <a:r>
              <a:rPr lang="sv-SE" sz="3200" dirty="0"/>
              <a:t>När du är klar med din presentation radera dessa två sidor från presentationen.</a:t>
            </a:r>
          </a:p>
          <a:p>
            <a:endParaRPr lang="sv-SE" sz="3200" dirty="0"/>
          </a:p>
          <a:p>
            <a:pPr marL="0" indent="0">
              <a:buNone/>
            </a:pPr>
            <a:endParaRPr lang="sv-SE" sz="3200" dirty="0"/>
          </a:p>
        </p:txBody>
      </p:sp>
      <p:sp>
        <p:nvSpPr>
          <p:cNvPr id="25" name="Rubrik 2">
            <a:extLst>
              <a:ext uri="{FF2B5EF4-FFF2-40B4-BE49-F238E27FC236}">
                <a16:creationId xmlns:a16="http://schemas.microsoft.com/office/drawing/2014/main" id="{25D11DB4-F685-5ADD-528A-F97CFE9933BD}"/>
              </a:ext>
            </a:extLst>
          </p:cNvPr>
          <p:cNvSpPr txBox="1">
            <a:spLocks/>
          </p:cNvSpPr>
          <p:nvPr userDrawn="1"/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kern="0" dirty="0"/>
              <a:t>Illustrationer</a:t>
            </a:r>
          </a:p>
        </p:txBody>
      </p:sp>
      <p:sp>
        <p:nvSpPr>
          <p:cNvPr id="26" name="Platshållare för innehåll 3">
            <a:extLst>
              <a:ext uri="{FF2B5EF4-FFF2-40B4-BE49-F238E27FC236}">
                <a16:creationId xmlns:a16="http://schemas.microsoft.com/office/drawing/2014/main" id="{1386ADB5-5E0F-1BE1-C572-81D023299F4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221911" y="3406775"/>
            <a:ext cx="8638421" cy="5976000"/>
          </a:xfrm>
        </p:spPr>
        <p:txBody>
          <a:bodyPr>
            <a:noAutofit/>
          </a:bodyPr>
          <a:lstStyle/>
          <a:p>
            <a:r>
              <a:rPr lang="sv-SE" sz="3200" dirty="0"/>
              <a:t>För att ändra färg på illustrationen markera önskad illustration, gå till fliken </a:t>
            </a:r>
            <a:r>
              <a:rPr lang="sv-SE" sz="3200" i="1" dirty="0"/>
              <a:t>Bildformat (1)</a:t>
            </a:r>
            <a:r>
              <a:rPr lang="sv-SE" sz="3200" dirty="0"/>
              <a:t> i menyn och välj att visa </a:t>
            </a:r>
            <a:r>
              <a:rPr lang="sv-SE" sz="3200" i="1" dirty="0"/>
              <a:t>Formatfönster (2)</a:t>
            </a:r>
            <a:r>
              <a:rPr lang="sv-SE" sz="3200" dirty="0"/>
              <a:t>. Klicka på bildikonen (3) och välj </a:t>
            </a:r>
            <a:r>
              <a:rPr lang="sv-SE" sz="3200" i="1" dirty="0"/>
              <a:t>Ändra färg.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659AAAE-E1F4-4898-7608-AE340C3B4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/>
        </p:blipFill>
        <p:spPr>
          <a:xfrm>
            <a:off x="10572262" y="5388581"/>
            <a:ext cx="7756244" cy="3984984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8" name="Grupp 27">
            <a:extLst>
              <a:ext uri="{FF2B5EF4-FFF2-40B4-BE49-F238E27FC236}">
                <a16:creationId xmlns:a16="http://schemas.microsoft.com/office/drawing/2014/main" id="{E21B6ECB-A26F-6835-6E0A-B7E2D67DEB0C}"/>
              </a:ext>
            </a:extLst>
          </p:cNvPr>
          <p:cNvGrpSpPr/>
          <p:nvPr userDrawn="1"/>
        </p:nvGrpSpPr>
        <p:grpSpPr>
          <a:xfrm>
            <a:off x="17597310" y="6028207"/>
            <a:ext cx="1229317" cy="468143"/>
            <a:chOff x="17597310" y="6028207"/>
            <a:chExt cx="1229317" cy="468143"/>
          </a:xfrm>
        </p:grpSpPr>
        <p:sp>
          <p:nvSpPr>
            <p:cNvPr id="29" name="Ellips 28">
              <a:extLst>
                <a:ext uri="{FF2B5EF4-FFF2-40B4-BE49-F238E27FC236}">
                  <a16:creationId xmlns:a16="http://schemas.microsoft.com/office/drawing/2014/main" id="{156EA171-C7BB-31A1-0A8A-DA7D4ABD745D}"/>
                </a:ext>
              </a:extLst>
            </p:cNvPr>
            <p:cNvSpPr/>
            <p:nvPr/>
          </p:nvSpPr>
          <p:spPr>
            <a:xfrm>
              <a:off x="17597310" y="6028207"/>
              <a:ext cx="468143" cy="468143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30" name="Rak 29">
              <a:extLst>
                <a:ext uri="{FF2B5EF4-FFF2-40B4-BE49-F238E27FC236}">
                  <a16:creationId xmlns:a16="http://schemas.microsoft.com/office/drawing/2014/main" id="{57C479BD-925E-A2BB-4DF6-D2BA660FCF25}"/>
                </a:ext>
              </a:extLst>
            </p:cNvPr>
            <p:cNvCxnSpPr>
              <a:cxnSpLocks/>
            </p:cNvCxnSpPr>
            <p:nvPr/>
          </p:nvCxnSpPr>
          <p:spPr>
            <a:xfrm>
              <a:off x="18065453" y="6262278"/>
              <a:ext cx="478827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 30">
              <a:extLst>
                <a:ext uri="{FF2B5EF4-FFF2-40B4-BE49-F238E27FC236}">
                  <a16:creationId xmlns:a16="http://schemas.microsoft.com/office/drawing/2014/main" id="{A2D4A7AE-2B8B-4CCC-58A1-450717AE8E23}"/>
                </a:ext>
              </a:extLst>
            </p:cNvPr>
            <p:cNvSpPr/>
            <p:nvPr/>
          </p:nvSpPr>
          <p:spPr>
            <a:xfrm>
              <a:off x="18503091" y="6100510"/>
              <a:ext cx="323536" cy="323536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3</a:t>
              </a:r>
            </a:p>
          </p:txBody>
        </p:sp>
      </p:grpSp>
      <p:grpSp>
        <p:nvGrpSpPr>
          <p:cNvPr id="32" name="Grupp 31">
            <a:extLst>
              <a:ext uri="{FF2B5EF4-FFF2-40B4-BE49-F238E27FC236}">
                <a16:creationId xmlns:a16="http://schemas.microsoft.com/office/drawing/2014/main" id="{C4CCB5C1-35AB-6C0C-52AD-984CB456A80E}"/>
              </a:ext>
            </a:extLst>
          </p:cNvPr>
          <p:cNvGrpSpPr/>
          <p:nvPr userDrawn="1"/>
        </p:nvGrpSpPr>
        <p:grpSpPr>
          <a:xfrm>
            <a:off x="17377322" y="4938618"/>
            <a:ext cx="468143" cy="1070052"/>
            <a:chOff x="17377322" y="4938618"/>
            <a:chExt cx="468143" cy="1070052"/>
          </a:xfrm>
        </p:grpSpPr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D334538E-A401-C6D7-C46F-2582881C9233}"/>
                </a:ext>
              </a:extLst>
            </p:cNvPr>
            <p:cNvGrpSpPr/>
            <p:nvPr/>
          </p:nvGrpSpPr>
          <p:grpSpPr>
            <a:xfrm>
              <a:off x="17377322" y="5150619"/>
              <a:ext cx="468143" cy="858051"/>
              <a:chOff x="17377322" y="5150619"/>
              <a:chExt cx="468143" cy="858051"/>
            </a:xfrm>
          </p:grpSpPr>
          <p:sp>
            <p:nvSpPr>
              <p:cNvPr id="35" name="Ellips 34">
                <a:extLst>
                  <a:ext uri="{FF2B5EF4-FFF2-40B4-BE49-F238E27FC236}">
                    <a16:creationId xmlns:a16="http://schemas.microsoft.com/office/drawing/2014/main" id="{30E78345-734E-326B-9A77-2D62028EC4DC}"/>
                  </a:ext>
                </a:extLst>
              </p:cNvPr>
              <p:cNvSpPr/>
              <p:nvPr/>
            </p:nvSpPr>
            <p:spPr>
              <a:xfrm>
                <a:off x="17377322" y="5540527"/>
                <a:ext cx="468143" cy="468143"/>
              </a:xfrm>
              <a:prstGeom prst="ellipse">
                <a:avLst/>
              </a:prstGeom>
              <a:noFill/>
              <a:ln w="19050">
                <a:solidFill>
                  <a:schemeClr val="accent5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36" name="Rak 35">
                <a:extLst>
                  <a:ext uri="{FF2B5EF4-FFF2-40B4-BE49-F238E27FC236}">
                    <a16:creationId xmlns:a16="http://schemas.microsoft.com/office/drawing/2014/main" id="{1E2E6DE6-D067-B718-E7A0-A53CCF52B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11393" y="5150619"/>
                <a:ext cx="0" cy="389908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Ellips 33">
              <a:extLst>
                <a:ext uri="{FF2B5EF4-FFF2-40B4-BE49-F238E27FC236}">
                  <a16:creationId xmlns:a16="http://schemas.microsoft.com/office/drawing/2014/main" id="{A51F1848-F037-B838-4A6E-AB0A86D91158}"/>
                </a:ext>
              </a:extLst>
            </p:cNvPr>
            <p:cNvSpPr/>
            <p:nvPr/>
          </p:nvSpPr>
          <p:spPr>
            <a:xfrm>
              <a:off x="17449625" y="4938618"/>
              <a:ext cx="323536" cy="323536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2</a:t>
              </a:r>
            </a:p>
          </p:txBody>
        </p: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E4948501-C99C-6717-9C7B-C2D97D67AC4D}"/>
              </a:ext>
            </a:extLst>
          </p:cNvPr>
          <p:cNvGrpSpPr/>
          <p:nvPr userDrawn="1"/>
        </p:nvGrpSpPr>
        <p:grpSpPr>
          <a:xfrm>
            <a:off x="9981795" y="5322087"/>
            <a:ext cx="975190" cy="468143"/>
            <a:chOff x="9981795" y="5322087"/>
            <a:chExt cx="975190" cy="468143"/>
          </a:xfrm>
        </p:grpSpPr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434E6A03-AB85-C33E-4C06-D15DED3B5628}"/>
                </a:ext>
              </a:extLst>
            </p:cNvPr>
            <p:cNvSpPr/>
            <p:nvPr/>
          </p:nvSpPr>
          <p:spPr>
            <a:xfrm>
              <a:off x="10488842" y="5322087"/>
              <a:ext cx="468143" cy="468143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39" name="Rak 38">
              <a:extLst>
                <a:ext uri="{FF2B5EF4-FFF2-40B4-BE49-F238E27FC236}">
                  <a16:creationId xmlns:a16="http://schemas.microsoft.com/office/drawing/2014/main" id="{B9674A31-B122-CF10-1475-95F17413B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79201" y="5556158"/>
              <a:ext cx="209641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lips 39">
              <a:extLst>
                <a:ext uri="{FF2B5EF4-FFF2-40B4-BE49-F238E27FC236}">
                  <a16:creationId xmlns:a16="http://schemas.microsoft.com/office/drawing/2014/main" id="{9EAC4323-B557-A10D-E766-46B8CC85A79D}"/>
                </a:ext>
              </a:extLst>
            </p:cNvPr>
            <p:cNvSpPr/>
            <p:nvPr/>
          </p:nvSpPr>
          <p:spPr>
            <a:xfrm>
              <a:off x="9981795" y="5392841"/>
              <a:ext cx="323536" cy="323536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96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ildobjekt 116">
            <a:extLst>
              <a:ext uri="{FF2B5EF4-FFF2-40B4-BE49-F238E27FC236}">
                <a16:creationId xmlns:a16="http://schemas.microsoft.com/office/drawing/2014/main" id="{33477E7E-42C3-4788-A1BB-FDC82EC5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74" b="4216"/>
          <a:stretch/>
        </p:blipFill>
        <p:spPr>
          <a:xfrm>
            <a:off x="10814400" y="0"/>
            <a:ext cx="9289700" cy="11309350"/>
          </a:xfrm>
          <a:prstGeom prst="rect">
            <a:avLst/>
          </a:prstGeom>
        </p:spPr>
      </p:pic>
      <p:sp>
        <p:nvSpPr>
          <p:cNvPr id="118" name="object 38">
            <a:extLst>
              <a:ext uri="{FF2B5EF4-FFF2-40B4-BE49-F238E27FC236}">
                <a16:creationId xmlns:a16="http://schemas.microsoft.com/office/drawing/2014/main" id="{72F77CA4-0BCE-4432-8426-61300A583404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Rubrik 1">
            <a:extLst>
              <a:ext uri="{FF2B5EF4-FFF2-40B4-BE49-F238E27FC236}">
                <a16:creationId xmlns:a16="http://schemas.microsoft.com/office/drawing/2014/main" id="{656A818D-9B35-4279-A10A-068A34BAA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120" name="Underrubrik 2">
            <a:extLst>
              <a:ext uri="{FF2B5EF4-FFF2-40B4-BE49-F238E27FC236}">
                <a16:creationId xmlns:a16="http://schemas.microsoft.com/office/drawing/2014/main" id="{3DE99F72-0CDC-477B-85F2-1E356EF22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14857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2025-04-10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35" r:id="rId3"/>
    <p:sldLayoutId id="2147483738" r:id="rId4"/>
    <p:sldLayoutId id="2147483741" r:id="rId5"/>
    <p:sldLayoutId id="2147483757" r:id="rId6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9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9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9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9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9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2025-04-10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1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5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5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5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5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5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D5FD-A08D-49A7-8412-76F29BA46CE4}" type="datetime1">
              <a:rPr lang="sv-SE" smtClean="0"/>
              <a:t>2025-04-10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1" r:id="rId3"/>
    <p:sldLayoutId id="2147483685" r:id="rId4"/>
    <p:sldLayoutId id="2147483701" r:id="rId5"/>
    <p:sldLayoutId id="2147483702" r:id="rId6"/>
    <p:sldLayoutId id="2147483742" r:id="rId7"/>
    <p:sldLayoutId id="2147483743" r:id="rId8"/>
    <p:sldLayoutId id="2147483744" r:id="rId9"/>
    <p:sldLayoutId id="2147483745" r:id="rId10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13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13"/>
        </a:buBlip>
        <a:defRPr sz="3850" spc="-110" baseline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13"/>
        </a:buBlip>
        <a:defRPr sz="3400" spc="-110" baseline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13"/>
        </a:buBlip>
        <a:defRPr sz="3000" spc="-110" baseline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13"/>
        </a:buBlip>
        <a:defRPr sz="2800" spc="-110" baseline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8A90-D85D-4561-9F0D-D91F6DA549C8}" type="datetime1">
              <a:rPr lang="sv-SE" smtClean="0"/>
              <a:t>2025-04-10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5BA178A-7D73-4B39-A47A-E9668CC0B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2000"/>
            <a:ext cx="17618400" cy="598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7878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7" r:id="rId2"/>
    <p:sldLayoutId id="2147483710" r:id="rId3"/>
    <p:sldLayoutId id="2147483713" r:id="rId4"/>
    <p:sldLayoutId id="2147483716" r:id="rId5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lang="sv-SE" sz="4250" spc="-110" baseline="0" dirty="0" smtClean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8"/>
        </a:buBlip>
        <a:defRPr lang="sv-SE" sz="3850" spc="-110" baseline="0" dirty="0" smtClean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8"/>
        </a:buBlip>
        <a:defRPr lang="sv-SE" sz="3400" spc="-110" baseline="0" dirty="0" smtClean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8"/>
        </a:buBlip>
        <a:defRPr lang="sv-SE" sz="3000" spc="-110" baseline="0" dirty="0" smtClean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8"/>
        </a:buBlip>
        <a:defRPr lang="sv-SE" sz="2800" spc="-110" baseline="0" dirty="0" smtClean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415E9B-A599-43E8-870E-EE6B8DA6D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sv-SE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HANDORTOPEDI</a:t>
            </a:r>
            <a:br>
              <a:rPr lang="sv-SE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UR ETT PRIMÄRVÅRDSPERSPEKTIV</a:t>
            </a:r>
            <a:endParaRPr lang="sv-SE" sz="88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E28FEA2-C1BE-8EDE-3B44-E15E27D6513F}"/>
              </a:ext>
            </a:extLst>
          </p:cNvPr>
          <p:cNvSpPr txBox="1"/>
          <p:nvPr/>
        </p:nvSpPr>
        <p:spPr>
          <a:xfrm>
            <a:off x="8035826" y="5786591"/>
            <a:ext cx="52079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Therese Fors</a:t>
            </a:r>
            <a:br>
              <a:rPr lang="sv-SE" sz="4000" dirty="0"/>
            </a:br>
            <a:r>
              <a:rPr lang="sv-SE" sz="4000" dirty="0"/>
              <a:t>Arbetsterapeut</a:t>
            </a:r>
          </a:p>
          <a:p>
            <a:r>
              <a:rPr lang="sv-SE" sz="4000" dirty="0"/>
              <a:t>Ortopeden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5A543B6-6040-164D-C3AC-EA67822B9D90}"/>
              </a:ext>
            </a:extLst>
          </p:cNvPr>
          <p:cNvSpPr txBox="1"/>
          <p:nvPr/>
        </p:nvSpPr>
        <p:spPr>
          <a:xfrm>
            <a:off x="2513013" y="5809431"/>
            <a:ext cx="62127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v-SE" sz="4800" dirty="0"/>
              <a:t>Farshid Aghazadeh</a:t>
            </a:r>
            <a:br>
              <a:rPr lang="sv-SE" sz="4000" dirty="0"/>
            </a:br>
            <a:r>
              <a:rPr lang="sv-SE" sz="4000" dirty="0">
                <a:ea typeface="Cambria" panose="02040503050406030204" pitchFamily="18" charset="0"/>
              </a:rPr>
              <a:t>Överläkare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4000" dirty="0">
                <a:ea typeface="Cambria" panose="02040503050406030204" pitchFamily="18" charset="0"/>
              </a:rPr>
              <a:t>Ortopeden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73533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person, Människoansikte, inomhus, bekvämt&#10;&#10;AI-genererat innehåll kan vara felaktigt.">
            <a:extLst>
              <a:ext uri="{FF2B5EF4-FFF2-40B4-BE49-F238E27FC236}">
                <a16:creationId xmlns:a16="http://schemas.microsoft.com/office/drawing/2014/main" id="{BB8C9258-8920-F2CE-FAA5-21ED682EF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442" y="5569795"/>
            <a:ext cx="3803575" cy="3803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E870126-D8CE-52B2-5F92-58EE8363F874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Karpaltunnelsyndrom behandling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333458CA-DEAD-F09E-13C3-8C069458399C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3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3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3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3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3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 Konservativ behandling först, innan remiss till ortopeden</a:t>
            </a:r>
          </a:p>
          <a:p>
            <a:r>
              <a:rPr lang="sv-SE" dirty="0"/>
              <a:t> </a:t>
            </a:r>
            <a:r>
              <a:rPr lang="sv-SE" dirty="0" err="1"/>
              <a:t>Handledsortos</a:t>
            </a:r>
            <a:r>
              <a:rPr lang="sv-SE" dirty="0"/>
              <a:t> och ergonomisk rådgivning</a:t>
            </a:r>
          </a:p>
          <a:p>
            <a:r>
              <a:rPr lang="sv-SE" dirty="0">
                <a:ea typeface="Calibri"/>
                <a:cs typeface="Calibri"/>
              </a:rPr>
              <a:t> Avvakta 6 veckor, de flesta blir bra</a:t>
            </a:r>
          </a:p>
        </p:txBody>
      </p:sp>
    </p:spTree>
    <p:extLst>
      <p:ext uri="{BB962C8B-B14F-4D97-AF65-F5344CB8AC3E}">
        <p14:creationId xmlns:p14="http://schemas.microsoft.com/office/powerpoint/2010/main" val="300071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CC7E9D-2120-816A-B9A5-A318B1E5B9C2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Karpaltunnelsyndrom behandling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0F6B073-E88D-86F9-BF7A-32493F15A94C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Lätt förbättring men går inte över? Status oförändrat?</a:t>
            </a:r>
            <a:endParaRPr lang="sv-SE" dirty="0"/>
          </a:p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Remiss till ortopeden.</a:t>
            </a:r>
            <a:endParaRPr lang="sv-SE" dirty="0"/>
          </a:p>
          <a:p>
            <a:endParaRPr lang="sv-SE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85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F9D687-5A9C-8759-A60A-9BCCAAF89841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ENG?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3F7ADD3B-4188-98C8-47AC-CD08F79CFCB6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Ska man alltid beställa ENG? -&gt; Nej! </a:t>
            </a:r>
          </a:p>
        </p:txBody>
      </p:sp>
    </p:spTree>
    <p:extLst>
      <p:ext uri="{BB962C8B-B14F-4D97-AF65-F5344CB8AC3E}">
        <p14:creationId xmlns:p14="http://schemas.microsoft.com/office/powerpoint/2010/main" val="2108137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2972EB-8A83-EE67-A2FF-0803E5C9E4AD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 de </a:t>
            </a:r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Quervain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41DFCA0-4BDD-9E11-F166-D6145FDEE79F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Anamnesen är smärtor kring ena sidan av handleden. </a:t>
            </a:r>
          </a:p>
          <a:p>
            <a:r>
              <a:rPr lang="sv-SE" dirty="0">
                <a:ea typeface="Calibri"/>
                <a:cs typeface="Calibri"/>
              </a:rPr>
              <a:t> Ofta någon form av överansträngning i anamnesen. Yrke? Idrott? Hobby? Små barn? Försök hitta orsak.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32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098A324E-5A11-1337-BFBA-A65E9AFE4F90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 de </a:t>
            </a:r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Quervain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FCDB2599-5647-AC40-1DB8-A4CFF3531553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Behandlas i tidigt skede med kombinerad handleds- och </a:t>
            </a:r>
            <a:r>
              <a:rPr lang="sv-SE" dirty="0" err="1">
                <a:ea typeface="Calibri"/>
                <a:cs typeface="Calibri"/>
              </a:rPr>
              <a:t>tumortos</a:t>
            </a:r>
            <a:r>
              <a:rPr lang="sv-SE" dirty="0">
                <a:ea typeface="Calibri"/>
                <a:cs typeface="Calibri"/>
              </a:rPr>
              <a:t> i</a:t>
            </a:r>
            <a:br>
              <a:rPr lang="sv-SE" dirty="0">
                <a:ea typeface="Calibri"/>
                <a:cs typeface="Calibri"/>
              </a:rPr>
            </a:br>
            <a:r>
              <a:rPr lang="sv-SE" dirty="0">
                <a:ea typeface="Calibri"/>
                <a:cs typeface="Calibri"/>
              </a:rPr>
              <a:t> 6v – i kombination med NSAID</a:t>
            </a:r>
          </a:p>
          <a:p>
            <a:r>
              <a:rPr lang="sv-SE" dirty="0">
                <a:ea typeface="Calibri"/>
                <a:cs typeface="Calibri"/>
              </a:rPr>
              <a:t> Remiss till arbetsterapeut för </a:t>
            </a:r>
            <a:r>
              <a:rPr lang="sv-SE" dirty="0" err="1">
                <a:ea typeface="Calibri"/>
                <a:cs typeface="Calibri"/>
              </a:rPr>
              <a:t>ortos</a:t>
            </a:r>
            <a:r>
              <a:rPr lang="sv-SE" dirty="0">
                <a:ea typeface="Calibri"/>
                <a:cs typeface="Calibri"/>
              </a:rPr>
              <a:t> och ergonomisk rådgivning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7062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A0DCCA-E62D-2C7E-5796-D48DD95B4FE2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 de </a:t>
            </a:r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Quervain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behandling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8B14554-BFE8-20B0-2552-4432871D26B9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Ingen förbättring?</a:t>
            </a:r>
          </a:p>
          <a:p>
            <a:r>
              <a:rPr lang="sv-SE" dirty="0">
                <a:ea typeface="Calibri"/>
                <a:cs typeface="Calibri"/>
              </a:rPr>
              <a:t> Kortisoninjektion och 6 v till (Viktigt med profylax via AT)</a:t>
            </a:r>
            <a:endParaRPr lang="sv-SE" dirty="0"/>
          </a:p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Ingen förbättring? Status oförändrat? Lätt att misstolkas med </a:t>
            </a:r>
            <a:r>
              <a:rPr lang="sv-SE" dirty="0" err="1">
                <a:ea typeface="Calibri"/>
                <a:cs typeface="Calibri"/>
              </a:rPr>
              <a:t>tumbas</a:t>
            </a:r>
            <a:r>
              <a:rPr lang="sv-SE" dirty="0">
                <a:ea typeface="Calibri"/>
                <a:cs typeface="Calibri"/>
              </a:rPr>
              <a:t> artros.</a:t>
            </a:r>
            <a:endParaRPr lang="sv-SE" dirty="0"/>
          </a:p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Remiss för operativ behandling</a:t>
            </a:r>
            <a:endParaRPr lang="sv-SE" dirty="0"/>
          </a:p>
          <a:p>
            <a:endParaRPr lang="sv-SE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823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Medicinsk utrustning, medicinsk, sjukvård, Laboratorieutrustning&#10;&#10;AI-genererat innehåll kan vara felaktigt.">
            <a:extLst>
              <a:ext uri="{FF2B5EF4-FFF2-40B4-BE49-F238E27FC236}">
                <a16:creationId xmlns:a16="http://schemas.microsoft.com/office/drawing/2014/main" id="{86989B9B-2656-3072-257C-6EA13799C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27" y="1046163"/>
            <a:ext cx="8832114" cy="8230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dobjekt 4" descr="En bild som visar röntgenfilm, Medicinsk bildtagning, radiografi, radiologi&#10;&#10;AI-genererat innehåll kan vara felaktigt.">
            <a:extLst>
              <a:ext uri="{FF2B5EF4-FFF2-40B4-BE49-F238E27FC236}">
                <a16:creationId xmlns:a16="http://schemas.microsoft.com/office/drawing/2014/main" id="{8A0C4744-2D13-A65F-0D23-0D7200D6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114" y="1046163"/>
            <a:ext cx="8309134" cy="8230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029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led, skiss, rita, konst&#10;&#10;AI-genererat innehåll kan vara felaktigt.">
            <a:extLst>
              <a:ext uri="{FF2B5EF4-FFF2-40B4-BE49-F238E27FC236}">
                <a16:creationId xmlns:a16="http://schemas.microsoft.com/office/drawing/2014/main" id="{0384FEAB-DF4C-1BB6-4C5E-D2D6BD9B0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8274" y="3696360"/>
            <a:ext cx="7195200" cy="4247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D5DF409-13AD-4E4A-5D5C-1B2A50E019B7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Ganglion? 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857100B-91CC-BE17-AACF-64E87072F2F5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3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3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3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3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3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Benignt tillstånd som sällan kräver behandling.</a:t>
            </a:r>
            <a:endParaRPr lang="sv-SE" dirty="0">
              <a:latin typeface="Calibri"/>
              <a:ea typeface="Calibri"/>
              <a:cs typeface="Calibri"/>
            </a:endParaRPr>
          </a:p>
          <a:p>
            <a:r>
              <a:rPr lang="sv-SE" dirty="0">
                <a:ea typeface="Calibri"/>
                <a:cs typeface="Calibri"/>
              </a:rPr>
              <a:t> Vätskefylld cysta som ofta kommer från en led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1082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EEC17B60-95AC-4DC1-E68D-A86C66F06B9E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Ganglion behandling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0EA561CF-9E6B-CFB6-622C-BC4CEC63225B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Ganglion behöver ingen behandling primärt.</a:t>
            </a:r>
          </a:p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Om besvärlig smärta - &gt; kirurgisk excision. Ledpåverkan post </a:t>
            </a:r>
            <a:r>
              <a:rPr lang="sv-SE" dirty="0" err="1">
                <a:ea typeface="Calibri"/>
                <a:cs typeface="Calibri"/>
              </a:rPr>
              <a:t>op</a:t>
            </a:r>
            <a:r>
              <a:rPr lang="sv-SE" dirty="0">
                <a:ea typeface="Calibri"/>
                <a:cs typeface="Calibri"/>
              </a:rPr>
              <a:t>?</a:t>
            </a:r>
          </a:p>
          <a:p>
            <a:r>
              <a:rPr lang="sv-SE" dirty="0">
                <a:ea typeface="Calibri"/>
                <a:cs typeface="Calibri"/>
              </a:rPr>
              <a:t> Om ganglion </a:t>
            </a:r>
            <a:r>
              <a:rPr lang="sv-SE" dirty="0" err="1">
                <a:ea typeface="Calibri"/>
                <a:cs typeface="Calibri"/>
              </a:rPr>
              <a:t>pga</a:t>
            </a:r>
            <a:r>
              <a:rPr lang="sv-SE" dirty="0">
                <a:ea typeface="Calibri"/>
                <a:cs typeface="Calibri"/>
              </a:rPr>
              <a:t> degenerativa förändringar - &gt; Ingen kirurgi.</a:t>
            </a:r>
            <a:endParaRPr lang="sv-SE" dirty="0"/>
          </a:p>
          <a:p>
            <a:r>
              <a:rPr lang="sv-SE" dirty="0">
                <a:ea typeface="Calibri"/>
                <a:cs typeface="Calibri"/>
              </a:rPr>
              <a:t> Fokusera behandling mot underliggande degenerativa orsak.</a:t>
            </a:r>
            <a:endParaRPr lang="sv-SE" dirty="0"/>
          </a:p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Röntgen? ”Man ser ju ändå inte ganglion på </a:t>
            </a:r>
            <a:r>
              <a:rPr lang="sv-SE" dirty="0" err="1">
                <a:ea typeface="Calibri"/>
                <a:cs typeface="Calibri"/>
              </a:rPr>
              <a:t>rtg</a:t>
            </a:r>
            <a:r>
              <a:rPr lang="sv-SE" dirty="0">
                <a:ea typeface="Calibri"/>
                <a:cs typeface="Calibri"/>
              </a:rPr>
              <a:t>…”</a:t>
            </a:r>
            <a:br>
              <a:rPr lang="sv-SE" dirty="0">
                <a:ea typeface="Calibri"/>
                <a:cs typeface="Calibri"/>
              </a:rPr>
            </a:br>
            <a:r>
              <a:rPr lang="sv-SE" dirty="0">
                <a:ea typeface="Calibri"/>
                <a:cs typeface="Calibri"/>
              </a:rPr>
              <a:t>   </a:t>
            </a:r>
          </a:p>
          <a:p>
            <a:endParaRPr lang="sv-SE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885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C8C8A7-4FE7-CAFF-5810-8097B5F2E284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Ganglion behandling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0234100-DE02-BEFE-9ABD-36276BE67DA4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Ganglion behöver ingen behandling primärt.</a:t>
            </a:r>
          </a:p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Om besvärlig smärta - &gt; kirurgisk excision. Ledpåverkan post </a:t>
            </a:r>
            <a:r>
              <a:rPr lang="sv-SE" dirty="0" err="1">
                <a:ea typeface="Calibri"/>
                <a:cs typeface="Calibri"/>
              </a:rPr>
              <a:t>op</a:t>
            </a:r>
            <a:r>
              <a:rPr lang="sv-SE" dirty="0">
                <a:ea typeface="Calibri"/>
                <a:cs typeface="Calibri"/>
              </a:rPr>
              <a:t>?</a:t>
            </a:r>
          </a:p>
          <a:p>
            <a:r>
              <a:rPr lang="sv-SE" dirty="0">
                <a:ea typeface="Calibri"/>
                <a:cs typeface="Calibri"/>
              </a:rPr>
              <a:t> Om ganglion </a:t>
            </a:r>
            <a:r>
              <a:rPr lang="sv-SE" dirty="0" err="1">
                <a:ea typeface="Calibri"/>
                <a:cs typeface="Calibri"/>
              </a:rPr>
              <a:t>pga</a:t>
            </a:r>
            <a:r>
              <a:rPr lang="sv-SE" dirty="0">
                <a:ea typeface="Calibri"/>
                <a:cs typeface="Calibri"/>
              </a:rPr>
              <a:t> degenerativa förändringar - &gt; Ingen kirurgi.</a:t>
            </a:r>
            <a:endParaRPr lang="sv-SE" dirty="0"/>
          </a:p>
          <a:p>
            <a:r>
              <a:rPr lang="sv-SE" dirty="0">
                <a:ea typeface="Calibri"/>
                <a:cs typeface="Calibri"/>
              </a:rPr>
              <a:t> Fokusera behandling mot underliggande degenerativa orsak.</a:t>
            </a:r>
            <a:endParaRPr lang="sv-SE" dirty="0"/>
          </a:p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Röntgen? ”Man ser ju ändå inte ganglion på </a:t>
            </a:r>
            <a:r>
              <a:rPr lang="sv-SE" dirty="0" err="1">
                <a:ea typeface="Calibri"/>
                <a:cs typeface="Calibri"/>
              </a:rPr>
              <a:t>rtg</a:t>
            </a:r>
            <a:r>
              <a:rPr lang="sv-SE" dirty="0">
                <a:ea typeface="Calibri"/>
                <a:cs typeface="Calibri"/>
              </a:rPr>
              <a:t>…”</a:t>
            </a:r>
            <a:br>
              <a:rPr lang="sv-SE" dirty="0">
                <a:ea typeface="Calibri"/>
                <a:cs typeface="Calibri"/>
              </a:rPr>
            </a:br>
            <a:r>
              <a:rPr lang="sv-SE" dirty="0">
                <a:ea typeface="Calibri"/>
                <a:cs typeface="Calibri"/>
              </a:rPr>
              <a:t>   Alltid om misstanke om artros finns! (dvs ofta åldersrelaterat)</a:t>
            </a:r>
          </a:p>
          <a:p>
            <a:endParaRPr lang="sv-SE" dirty="0">
              <a:ea typeface="Calibri"/>
              <a:cs typeface="Calibri"/>
            </a:endParaRPr>
          </a:p>
          <a:p>
            <a:endParaRPr lang="sv-SE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32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84118F-C2E2-17E1-CBD2-93A97FDF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1785149"/>
            <a:ext cx="17339786" cy="2185798"/>
          </a:xfrm>
        </p:spPr>
        <p:txBody>
          <a:bodyPr anchor="t"/>
          <a:lstStyle/>
          <a:p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 oss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26CDCBC-96E5-33E8-9C96-CB384CA4E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50" y="4286523"/>
            <a:ext cx="15390220" cy="6484958"/>
          </a:xfrm>
        </p:spPr>
        <p:txBody>
          <a:bodyPr vert="horz" lIns="150781" tIns="75390" rIns="150781" bIns="75390" rtlCol="0" anchor="t">
            <a:normAutofit/>
          </a:bodyPr>
          <a:lstStyle/>
          <a:p>
            <a:r>
              <a:rPr lang="sv-SE" dirty="0">
                <a:ea typeface="Calibri"/>
                <a:cs typeface="Calibri"/>
              </a:rPr>
              <a:t> Öppenvård och sluten vård</a:t>
            </a:r>
          </a:p>
          <a:p>
            <a:r>
              <a:rPr lang="sv-SE" dirty="0"/>
              <a:t> Klinikansluten </a:t>
            </a:r>
            <a:r>
              <a:rPr lang="sv-SE" dirty="0" err="1"/>
              <a:t>rehabenhet</a:t>
            </a:r>
            <a:endParaRPr lang="sv-SE" dirty="0">
              <a:ea typeface="Calibri"/>
              <a:cs typeface="Calibri"/>
            </a:endParaRPr>
          </a:p>
          <a:p>
            <a:r>
              <a:rPr lang="sv-SE" dirty="0">
                <a:ea typeface="Calibri"/>
                <a:cs typeface="Calibri"/>
              </a:rPr>
              <a:t> Nära samarbete mellan professioner</a:t>
            </a:r>
          </a:p>
          <a:p>
            <a:r>
              <a:rPr lang="sv-SE" b="1" dirty="0"/>
              <a:t> Handsektionen</a:t>
            </a:r>
            <a:r>
              <a:rPr lang="sv-SE" dirty="0"/>
              <a:t>: 5 läkare 8 arbetsterapeuter och 2 fysioterapeuter</a:t>
            </a:r>
            <a:br>
              <a:rPr lang="sv-SE" dirty="0"/>
            </a:br>
            <a:r>
              <a:rPr lang="sv-SE" dirty="0"/>
              <a:t>samt rehab assistenter</a:t>
            </a:r>
            <a:endParaRPr lang="sv-SE" dirty="0">
              <a:ea typeface="Calibri"/>
              <a:cs typeface="Calibri"/>
            </a:endParaRPr>
          </a:p>
          <a:p>
            <a:r>
              <a:rPr lang="sv-SE" dirty="0"/>
              <a:t> Remiss till ortopedarbetsterapeut</a:t>
            </a:r>
          </a:p>
          <a:p>
            <a:r>
              <a:rPr lang="sv-SE" dirty="0"/>
              <a:t> </a:t>
            </a:r>
            <a:r>
              <a:rPr lang="sv-SE" dirty="0" err="1"/>
              <a:t>Handrehab</a:t>
            </a:r>
            <a:r>
              <a:rPr lang="sv-SE" dirty="0"/>
              <a:t> i Västerås eller Köping</a:t>
            </a:r>
            <a:endParaRPr lang="sv-SE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959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0421C8-5A73-9C9B-C924-780E4AB18E3E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Tumbasartros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887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82EF5854-7717-0695-251C-1E7CD7CA7198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i="1" u="sng" dirty="0">
                <a:ea typeface="Calibri"/>
                <a:cs typeface="Calibri"/>
              </a:rPr>
              <a:t> Anatomi och biomekanik</a:t>
            </a:r>
            <a:endParaRPr lang="sv-SE" dirty="0">
              <a:ea typeface="Calibri"/>
              <a:cs typeface="Calibri"/>
            </a:endParaRPr>
          </a:p>
          <a:p>
            <a:r>
              <a:rPr lang="sv-SE" dirty="0">
                <a:ea typeface="Calibri"/>
                <a:cs typeface="Calibri"/>
              </a:rPr>
              <a:t> Artros, Hur uppstår det?</a:t>
            </a:r>
            <a:endParaRPr lang="sv-SE" dirty="0"/>
          </a:p>
          <a:p>
            <a:r>
              <a:rPr lang="sv-SE" dirty="0">
                <a:ea typeface="Calibri"/>
                <a:cs typeface="Calibri"/>
              </a:rPr>
              <a:t> Diagnostik</a:t>
            </a:r>
          </a:p>
          <a:p>
            <a:r>
              <a:rPr lang="sv-SE" dirty="0">
                <a:ea typeface="Calibri"/>
                <a:cs typeface="Calibri"/>
              </a:rPr>
              <a:t> Konservativ behandling</a:t>
            </a:r>
          </a:p>
          <a:p>
            <a:r>
              <a:rPr lang="sv-SE" dirty="0">
                <a:ea typeface="Calibri"/>
                <a:cs typeface="Calibri"/>
              </a:rPr>
              <a:t> Kirurgisk behandling</a:t>
            </a:r>
          </a:p>
          <a:p>
            <a:r>
              <a:rPr lang="sv-SE" dirty="0">
                <a:ea typeface="Calibri"/>
                <a:cs typeface="Calibri"/>
              </a:rPr>
              <a:t> Fall</a:t>
            </a:r>
          </a:p>
          <a:p>
            <a:endParaRPr lang="sv-SE" dirty="0">
              <a:ea typeface="Calibri"/>
              <a:cs typeface="Calibri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95D5CEA-C783-AD88-E1BB-575FC13E6769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Tumbasartros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7398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skiss, skelett, rita, Linjekonst&#10;&#10;AI-genererat innehåll kan vara felaktigt.">
            <a:extLst>
              <a:ext uri="{FF2B5EF4-FFF2-40B4-BE49-F238E27FC236}">
                <a16:creationId xmlns:a16="http://schemas.microsoft.com/office/drawing/2014/main" id="{283E0694-0198-3A91-23A2-29C899AA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9" r="1289" b="-171"/>
          <a:stretch/>
        </p:blipFill>
        <p:spPr>
          <a:xfrm>
            <a:off x="1912594" y="3278411"/>
            <a:ext cx="10773933" cy="5823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25B386A-5585-62C3-212A-984DA08F9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8514" y="3278410"/>
            <a:ext cx="3962992" cy="5823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5636776-CED4-80D1-20BC-D3A80E8BEE97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56695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EAF90786-06D9-D3F2-C8EB-2751E407822C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i="1" dirty="0">
                <a:ea typeface="Calibri"/>
                <a:cs typeface="Calibri"/>
              </a:rPr>
              <a:t> </a:t>
            </a:r>
            <a:r>
              <a:rPr lang="sv-SE" i="1" dirty="0">
                <a:ea typeface="Calibri"/>
                <a:cs typeface="Calibri"/>
              </a:rPr>
              <a:t>Anatomi och biomekanik</a:t>
            </a:r>
            <a:endParaRPr lang="sv-SE" dirty="0">
              <a:ea typeface="Calibri"/>
              <a:cs typeface="Calibri"/>
            </a:endParaRPr>
          </a:p>
          <a:p>
            <a:r>
              <a:rPr lang="sv-SE" dirty="0">
                <a:ea typeface="Calibri"/>
                <a:cs typeface="Calibri"/>
              </a:rPr>
              <a:t> </a:t>
            </a:r>
            <a:r>
              <a:rPr lang="sv-SE" b="1" u="sng" dirty="0">
                <a:ea typeface="Calibri"/>
                <a:cs typeface="Calibri"/>
              </a:rPr>
              <a:t>Artros, Hur uppstår det?</a:t>
            </a:r>
            <a:endParaRPr lang="sv-SE" b="1" u="sng" dirty="0"/>
          </a:p>
          <a:p>
            <a:r>
              <a:rPr lang="sv-SE" dirty="0">
                <a:ea typeface="Calibri"/>
                <a:cs typeface="Calibri"/>
              </a:rPr>
              <a:t> Diagnostik</a:t>
            </a:r>
          </a:p>
          <a:p>
            <a:r>
              <a:rPr lang="sv-SE" dirty="0">
                <a:ea typeface="Calibri"/>
                <a:cs typeface="Calibri"/>
              </a:rPr>
              <a:t> Konservativ behandling</a:t>
            </a:r>
          </a:p>
          <a:p>
            <a:r>
              <a:rPr lang="sv-SE" dirty="0">
                <a:ea typeface="Calibri"/>
                <a:cs typeface="Calibri"/>
              </a:rPr>
              <a:t> Kirurgisk behandling</a:t>
            </a:r>
          </a:p>
          <a:p>
            <a:r>
              <a:rPr lang="sv-SE" dirty="0">
                <a:ea typeface="Calibri"/>
                <a:cs typeface="Calibri"/>
              </a:rPr>
              <a:t> Fall</a:t>
            </a:r>
          </a:p>
          <a:p>
            <a:endParaRPr lang="sv-SE" dirty="0">
              <a:ea typeface="Calibri"/>
              <a:cs typeface="Calibri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F127594-CA0A-68B1-9C5A-14C95309ACC3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Tumbasartros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0640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76EE36-8F7D-A0EC-3836-8E15C7D6124F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 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0174FC8-7BB5-1B9C-CD43-E8593F719883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Hormonellt</a:t>
            </a:r>
            <a:endParaRPr lang="sv-SE" dirty="0">
              <a:ea typeface="Calibri"/>
              <a:cs typeface="Calibri"/>
            </a:endParaRPr>
          </a:p>
          <a:p>
            <a:r>
              <a:rPr lang="sv-SE" sz="4400" dirty="0">
                <a:ea typeface="Calibri"/>
                <a:cs typeface="Calibri"/>
              </a:rPr>
              <a:t> Mekaniskt</a:t>
            </a:r>
            <a:endParaRPr lang="sv-SE" dirty="0"/>
          </a:p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Posttraumatisk</a:t>
            </a:r>
            <a:endParaRPr lang="sv-SE" dirty="0"/>
          </a:p>
          <a:p>
            <a:r>
              <a:rPr lang="sv-SE" sz="4400" dirty="0">
                <a:ea typeface="Calibri"/>
                <a:cs typeface="Calibri"/>
              </a:rPr>
              <a:t> EDS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1072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7FD7C353-2000-65FF-D465-C344F27FC898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i="1" dirty="0">
                <a:ea typeface="Calibri"/>
                <a:cs typeface="Calibri"/>
              </a:rPr>
              <a:t> </a:t>
            </a:r>
            <a:r>
              <a:rPr lang="sv-SE" i="1" dirty="0">
                <a:ea typeface="Calibri"/>
                <a:cs typeface="Calibri"/>
              </a:rPr>
              <a:t>Anatomi och biomekanik</a:t>
            </a:r>
            <a:endParaRPr lang="sv-SE" dirty="0">
              <a:ea typeface="Calibri"/>
              <a:cs typeface="Calibri"/>
            </a:endParaRPr>
          </a:p>
          <a:p>
            <a:r>
              <a:rPr lang="sv-SE" dirty="0">
                <a:ea typeface="Calibri"/>
                <a:cs typeface="Calibri"/>
              </a:rPr>
              <a:t> Artros, Hur uppstår det?</a:t>
            </a:r>
            <a:endParaRPr lang="sv-SE" dirty="0"/>
          </a:p>
          <a:p>
            <a:r>
              <a:rPr lang="sv-SE" b="1" dirty="0">
                <a:ea typeface="Calibri"/>
                <a:cs typeface="Calibri"/>
              </a:rPr>
              <a:t> </a:t>
            </a:r>
            <a:r>
              <a:rPr lang="sv-SE" b="1" u="sng" dirty="0">
                <a:ea typeface="Calibri"/>
                <a:cs typeface="Calibri"/>
              </a:rPr>
              <a:t>Diagnostik</a:t>
            </a:r>
          </a:p>
          <a:p>
            <a:r>
              <a:rPr lang="sv-SE" dirty="0">
                <a:ea typeface="Calibri"/>
                <a:cs typeface="Calibri"/>
              </a:rPr>
              <a:t> Konservativ behandling</a:t>
            </a:r>
          </a:p>
          <a:p>
            <a:r>
              <a:rPr lang="sv-SE" dirty="0">
                <a:ea typeface="Calibri"/>
                <a:cs typeface="Calibri"/>
              </a:rPr>
              <a:t> Kirurgisk behandling</a:t>
            </a:r>
          </a:p>
          <a:p>
            <a:r>
              <a:rPr lang="sv-SE" dirty="0">
                <a:ea typeface="Calibri"/>
                <a:cs typeface="Calibri"/>
              </a:rPr>
              <a:t> Fall</a:t>
            </a:r>
          </a:p>
          <a:p>
            <a:endParaRPr lang="sv-SE" dirty="0">
              <a:ea typeface="Calibri"/>
              <a:cs typeface="Calibri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1E4A56E8-1E8F-6C09-DDDA-61D21E909D7D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Tumbasartros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7851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röntgenfilm, Medicinsk bildtagning, radiografi, radiologi&#10;&#10;AI-genererat innehåll kan vara felaktigt.">
            <a:extLst>
              <a:ext uri="{FF2B5EF4-FFF2-40B4-BE49-F238E27FC236}">
                <a16:creationId xmlns:a16="http://schemas.microsoft.com/office/drawing/2014/main" id="{3E42F08B-F430-276E-ABE8-6989F4C58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834" y="1982267"/>
            <a:ext cx="7314796" cy="8761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796F82B-F886-4A01-94FB-D60B37D4DE34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FADA45-F35A-6BEA-E2F8-FA0830B36FFE}"/>
              </a:ext>
            </a:extLst>
          </p:cNvPr>
          <p:cNvSpPr txBox="1">
            <a:spLocks/>
          </p:cNvSpPr>
          <p:nvPr/>
        </p:nvSpPr>
        <p:spPr>
          <a:xfrm>
            <a:off x="4147394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3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3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3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3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3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4800" dirty="0">
              <a:ea typeface="Calibri"/>
              <a:cs typeface="Calibri"/>
            </a:endParaRPr>
          </a:p>
          <a:p>
            <a:r>
              <a:rPr lang="sv-SE" sz="4400" b="1" i="1" u="sng" dirty="0">
                <a:ea typeface="Calibri"/>
                <a:cs typeface="Calibri"/>
              </a:rPr>
              <a:t>Klinik &amp; </a:t>
            </a:r>
            <a:r>
              <a:rPr lang="sv-SE" sz="4400" b="1" i="1" u="sng" dirty="0" err="1">
                <a:ea typeface="Calibri"/>
                <a:cs typeface="Calibri"/>
              </a:rPr>
              <a:t>Dd</a:t>
            </a:r>
            <a:r>
              <a:rPr lang="sv-SE" sz="4400" dirty="0">
                <a:ea typeface="Calibri"/>
                <a:cs typeface="Calibri"/>
              </a:rPr>
              <a:t>.</a:t>
            </a:r>
            <a:endParaRPr lang="sv-SE" sz="4800" dirty="0">
              <a:ea typeface="Calibri"/>
              <a:cs typeface="Calibri"/>
            </a:endParaRPr>
          </a:p>
          <a:p>
            <a:endParaRPr lang="sv-SE" sz="3200" dirty="0">
              <a:latin typeface="Arial"/>
              <a:ea typeface="Calibri"/>
              <a:cs typeface="Arial"/>
            </a:endParaRPr>
          </a:p>
          <a:p>
            <a:endParaRPr lang="sv-SE" sz="3200" dirty="0">
              <a:latin typeface="Arial"/>
              <a:ea typeface="Calibri"/>
              <a:cs typeface="Arial"/>
            </a:endParaRPr>
          </a:p>
          <a:p>
            <a:endParaRPr lang="sv-SE" sz="3200" dirty="0">
              <a:latin typeface="Arial"/>
              <a:ea typeface="Calibri"/>
              <a:cs typeface="Arial"/>
            </a:endParaRPr>
          </a:p>
          <a:p>
            <a:r>
              <a:rPr lang="sv-SE" sz="4400" dirty="0">
                <a:ea typeface="Calibri"/>
                <a:cs typeface="Calibri"/>
              </a:rPr>
              <a:t>Radiologi (?)</a:t>
            </a:r>
            <a:endParaRPr lang="sv-SE" sz="4400" dirty="0"/>
          </a:p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   (Eaton-</a:t>
            </a:r>
            <a:r>
              <a:rPr lang="sv-SE" sz="4400" dirty="0" err="1">
                <a:ea typeface="Calibri"/>
                <a:cs typeface="Calibri"/>
              </a:rPr>
              <a:t>Littler</a:t>
            </a:r>
            <a:r>
              <a:rPr lang="sv-SE" sz="4400" dirty="0">
                <a:ea typeface="Calibri"/>
                <a:cs typeface="Calibri"/>
              </a:rPr>
              <a:t>)</a:t>
            </a:r>
          </a:p>
          <a:p>
            <a:endParaRPr lang="sv-SE" sz="4800" dirty="0">
              <a:ea typeface="Calibri"/>
              <a:cs typeface="Calibri"/>
            </a:endParaRPr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16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2D143B-DC4A-4E61-78E7-4739B3FE7F85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</a:t>
            </a:r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tumbasartros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DD1F82E-B9F4-0C5D-16D1-BDD27786974D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ea typeface="Calibri"/>
                <a:cs typeface="Calibri"/>
              </a:rPr>
              <a:t> Palpation över CMC 1 leden</a:t>
            </a:r>
          </a:p>
          <a:p>
            <a:r>
              <a:rPr lang="sv-SE" sz="4400" dirty="0">
                <a:ea typeface="Calibri"/>
                <a:cs typeface="Calibri"/>
              </a:rPr>
              <a:t> </a:t>
            </a:r>
            <a:r>
              <a:rPr lang="sv-SE" sz="4400" dirty="0" err="1">
                <a:ea typeface="Calibri"/>
                <a:cs typeface="Calibri"/>
              </a:rPr>
              <a:t>Grinding</a:t>
            </a:r>
            <a:r>
              <a:rPr lang="sv-SE" sz="4400" dirty="0">
                <a:ea typeface="Calibri"/>
                <a:cs typeface="Calibri"/>
              </a:rPr>
              <a:t> test</a:t>
            </a:r>
            <a:endParaRPr lang="sv-SE" sz="4400" dirty="0"/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502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22C1CCDF-1CB2-9161-1FD3-EE31377D5AC2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i="1" dirty="0">
                <a:ea typeface="Calibri"/>
                <a:cs typeface="Calibri"/>
              </a:rPr>
              <a:t> </a:t>
            </a:r>
            <a:r>
              <a:rPr lang="sv-SE" i="1" dirty="0">
                <a:ea typeface="Calibri"/>
                <a:cs typeface="Calibri"/>
              </a:rPr>
              <a:t>Anatomi och biomekanik</a:t>
            </a:r>
            <a:endParaRPr lang="sv-SE" dirty="0">
              <a:ea typeface="Calibri"/>
              <a:cs typeface="Calibri"/>
            </a:endParaRPr>
          </a:p>
          <a:p>
            <a:r>
              <a:rPr lang="sv-SE" dirty="0">
                <a:ea typeface="Calibri"/>
                <a:cs typeface="Calibri"/>
              </a:rPr>
              <a:t> Artros, Hur uppstår det?</a:t>
            </a:r>
            <a:endParaRPr lang="sv-SE" dirty="0"/>
          </a:p>
          <a:p>
            <a:r>
              <a:rPr lang="sv-SE" dirty="0">
                <a:ea typeface="Calibri"/>
                <a:cs typeface="Calibri"/>
              </a:rPr>
              <a:t> Diagnostik</a:t>
            </a:r>
          </a:p>
          <a:p>
            <a:r>
              <a:rPr lang="sv-SE" dirty="0">
                <a:ea typeface="Calibri"/>
                <a:cs typeface="Calibri"/>
              </a:rPr>
              <a:t> </a:t>
            </a:r>
            <a:r>
              <a:rPr lang="sv-SE" b="1" u="sng" dirty="0">
                <a:ea typeface="Calibri"/>
                <a:cs typeface="Calibri"/>
              </a:rPr>
              <a:t>Konservativ behandling</a:t>
            </a:r>
          </a:p>
          <a:p>
            <a:r>
              <a:rPr lang="sv-SE" dirty="0">
                <a:ea typeface="Calibri"/>
                <a:cs typeface="Calibri"/>
              </a:rPr>
              <a:t> Kirurgisk behandling</a:t>
            </a:r>
          </a:p>
          <a:p>
            <a:r>
              <a:rPr lang="sv-SE" dirty="0">
                <a:ea typeface="Calibri"/>
                <a:cs typeface="Calibri"/>
              </a:rPr>
              <a:t> Fall</a:t>
            </a:r>
          </a:p>
          <a:p>
            <a:endParaRPr lang="sv-SE" dirty="0">
              <a:ea typeface="Calibri"/>
              <a:cs typeface="Calibri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063F8DF4-A209-F9A8-A7DE-949213FCCDA6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Tumbasartros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09613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C12725-33A1-CD11-CAA3-0FD540D7F932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Konservativ behandling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91B11499-10CF-2519-2AB5-49BCF40AB4E6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 err="1">
                <a:ea typeface="Calibri"/>
                <a:cs typeface="Calibri"/>
              </a:rPr>
              <a:t>Ortos</a:t>
            </a:r>
            <a:endParaRPr lang="sv-SE" sz="4400" dirty="0">
              <a:ea typeface="Calibri"/>
              <a:cs typeface="Calibri"/>
            </a:endParaRPr>
          </a:p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ROM/Arbetsterapi</a:t>
            </a:r>
          </a:p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NSAID ??</a:t>
            </a:r>
            <a:endParaRPr lang="sv-SE" sz="4400" dirty="0"/>
          </a:p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Injektionsbehandling </a:t>
            </a:r>
            <a:endParaRPr lang="sv-SE" sz="4400" dirty="0"/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322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5B8298F7-438F-8C58-9889-3973906DC068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Triggerfinger</a:t>
            </a:r>
            <a:endParaRPr lang="sv-S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129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8649A1A5-C687-1565-3AF9-BCBB11C110B8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i="1" dirty="0">
                <a:ea typeface="Calibri"/>
                <a:cs typeface="Calibri"/>
              </a:rPr>
              <a:t> </a:t>
            </a:r>
            <a:r>
              <a:rPr lang="sv-SE" i="1" dirty="0">
                <a:ea typeface="Calibri"/>
                <a:cs typeface="Calibri"/>
              </a:rPr>
              <a:t>Anatomi och biomekanik</a:t>
            </a:r>
            <a:endParaRPr lang="sv-SE" dirty="0">
              <a:ea typeface="Calibri"/>
              <a:cs typeface="Calibri"/>
            </a:endParaRPr>
          </a:p>
          <a:p>
            <a:r>
              <a:rPr lang="sv-SE" dirty="0">
                <a:ea typeface="Calibri"/>
                <a:cs typeface="Calibri"/>
              </a:rPr>
              <a:t> Artros, Hur uppstår det?</a:t>
            </a:r>
            <a:endParaRPr lang="sv-SE" dirty="0"/>
          </a:p>
          <a:p>
            <a:r>
              <a:rPr lang="sv-SE" dirty="0">
                <a:ea typeface="Calibri"/>
                <a:cs typeface="Calibri"/>
              </a:rPr>
              <a:t> Diagnostik</a:t>
            </a:r>
          </a:p>
          <a:p>
            <a:r>
              <a:rPr lang="sv-SE" dirty="0">
                <a:ea typeface="Calibri"/>
                <a:cs typeface="Calibri"/>
              </a:rPr>
              <a:t> Konservativ behandling</a:t>
            </a:r>
          </a:p>
          <a:p>
            <a:r>
              <a:rPr lang="sv-SE" dirty="0">
                <a:ea typeface="Calibri"/>
                <a:cs typeface="Calibri"/>
              </a:rPr>
              <a:t> </a:t>
            </a:r>
            <a:r>
              <a:rPr lang="sv-SE" b="1" u="sng" dirty="0">
                <a:ea typeface="Calibri"/>
                <a:cs typeface="Calibri"/>
              </a:rPr>
              <a:t>Kirurgisk behandling</a:t>
            </a:r>
          </a:p>
          <a:p>
            <a:r>
              <a:rPr lang="sv-SE" dirty="0">
                <a:ea typeface="Calibri"/>
                <a:cs typeface="Calibri"/>
              </a:rPr>
              <a:t> Fall</a:t>
            </a:r>
          </a:p>
          <a:p>
            <a:endParaRPr lang="sv-SE" dirty="0">
              <a:ea typeface="Calibri"/>
              <a:cs typeface="Calibri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5FECF368-2F4F-38C9-E840-AFA5E1D889DC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Tumbasartros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1913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150191-6B5A-FCFB-D10E-5548AF2A79E4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Kirurgisk behandling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8E4D05D2-22E6-FD39-A251-3E94D71507D6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När ska vi operera?</a:t>
            </a:r>
          </a:p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Hur ska vi operera? (Rekonstruktion, </a:t>
            </a:r>
            <a:r>
              <a:rPr lang="sv-SE" sz="4400" dirty="0" err="1">
                <a:ea typeface="Calibri"/>
                <a:cs typeface="Calibri"/>
              </a:rPr>
              <a:t>Osteotomi</a:t>
            </a:r>
            <a:r>
              <a:rPr lang="sv-SE" sz="4400" dirty="0">
                <a:ea typeface="Calibri"/>
                <a:cs typeface="Calibri"/>
              </a:rPr>
              <a:t>, Artroskopi, Interposition, Protes, </a:t>
            </a:r>
            <a:r>
              <a:rPr lang="sv-SE" sz="4400" dirty="0" err="1">
                <a:ea typeface="Calibri"/>
                <a:cs typeface="Calibri"/>
              </a:rPr>
              <a:t>Artrodes</a:t>
            </a:r>
            <a:r>
              <a:rPr lang="sv-SE" sz="4400" dirty="0">
                <a:ea typeface="Calibri"/>
                <a:cs typeface="Calibri"/>
              </a:rPr>
              <a:t>)</a:t>
            </a:r>
            <a:endParaRPr lang="sv-SE" sz="4400" dirty="0"/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46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öntgenfilm, Medicinsk bildtagning, medicinsk, radiografi&#10;&#10;AI-genererat innehåll kan vara felaktigt.">
            <a:extLst>
              <a:ext uri="{FF2B5EF4-FFF2-40B4-BE49-F238E27FC236}">
                <a16:creationId xmlns:a16="http://schemas.microsoft.com/office/drawing/2014/main" id="{5560572A-E672-7058-995D-C94C77EA4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234" y="2534806"/>
            <a:ext cx="5545411" cy="6570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317EB12-6839-C069-340E-C9FC47E5D0AB}"/>
              </a:ext>
            </a:extLst>
          </p:cNvPr>
          <p:cNvSpPr txBox="1">
            <a:spLocks/>
          </p:cNvSpPr>
          <p:nvPr/>
        </p:nvSpPr>
        <p:spPr>
          <a:xfrm>
            <a:off x="1382157" y="191025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5678CEEE-B907-80A5-1D47-0E532E612F97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3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3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3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3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3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Kvinna 64 år.</a:t>
            </a:r>
            <a:endParaRPr lang="sv-SE" sz="4400" dirty="0"/>
          </a:p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Frisk och medicinfri.</a:t>
            </a:r>
          </a:p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Bor med sin man i villa.</a:t>
            </a:r>
          </a:p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Har en hund. Rökare.</a:t>
            </a:r>
          </a:p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Anamnesen sträcker sig 3 år tillbaka.</a:t>
            </a:r>
          </a:p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Erhållit 2 injektionsbehandlingar mot Mb DQ</a:t>
            </a:r>
          </a:p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Blev lite bättre...</a:t>
            </a:r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312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finger, nagel, nål, tumme&#10;&#10;AI-genererat innehåll kan vara felaktigt.">
            <a:extLst>
              <a:ext uri="{FF2B5EF4-FFF2-40B4-BE49-F238E27FC236}">
                <a16:creationId xmlns:a16="http://schemas.microsoft.com/office/drawing/2014/main" id="{DA433582-A515-EDA0-7441-E4076C05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78" y="2977600"/>
            <a:ext cx="6464389" cy="6785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1BA369-CCE7-C383-D4E0-77F8BC2579B3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Dupuytrens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kontraktur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7482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nagel, finger, tumme&#10;&#10;AI-genererat innehåll kan vara felaktigt.">
            <a:extLst>
              <a:ext uri="{FF2B5EF4-FFF2-40B4-BE49-F238E27FC236}">
                <a16:creationId xmlns:a16="http://schemas.microsoft.com/office/drawing/2014/main" id="{A746C49A-5F5F-5EA0-9CCC-096C1EC0C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258" y="1570061"/>
            <a:ext cx="5264202" cy="8169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8B499730-B4A1-D8E1-4739-638580CD169B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3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3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3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3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3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Bindvävnad subkutant (</a:t>
            </a:r>
            <a:r>
              <a:rPr lang="sv-SE" sz="4400" dirty="0" err="1">
                <a:ea typeface="Calibri"/>
                <a:cs typeface="Calibri"/>
              </a:rPr>
              <a:t>Aponeuros</a:t>
            </a:r>
            <a:r>
              <a:rPr lang="sv-SE" sz="4400" dirty="0">
                <a:ea typeface="Calibri"/>
                <a:cs typeface="Calibri"/>
              </a:rPr>
              <a:t>)</a:t>
            </a:r>
          </a:p>
          <a:p>
            <a:r>
              <a:rPr lang="sv-SE" sz="4400" dirty="0">
                <a:ea typeface="Calibri"/>
                <a:cs typeface="Calibri"/>
              </a:rPr>
              <a:t> </a:t>
            </a:r>
            <a:r>
              <a:rPr lang="sv-SE" sz="4400" dirty="0" err="1">
                <a:ea typeface="Calibri"/>
                <a:cs typeface="Calibri"/>
              </a:rPr>
              <a:t>Böjsenorna</a:t>
            </a:r>
            <a:r>
              <a:rPr lang="sv-SE" sz="4400" dirty="0">
                <a:ea typeface="Calibri"/>
                <a:cs typeface="Calibri"/>
              </a:rPr>
              <a:t> ligger djupare</a:t>
            </a:r>
            <a:endParaRPr lang="sv-SE" sz="4400" dirty="0"/>
          </a:p>
          <a:p>
            <a:r>
              <a:rPr lang="sv-SE" sz="4400" dirty="0">
                <a:ea typeface="Calibri"/>
                <a:cs typeface="Calibri"/>
              </a:rPr>
              <a:t> Ofta genetiskt</a:t>
            </a:r>
          </a:p>
          <a:p>
            <a:endParaRPr lang="sv-SE" sz="4400" dirty="0">
              <a:ea typeface="Calibri"/>
              <a:cs typeface="Calibri"/>
            </a:endParaRPr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161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4AF1DD-D24E-D3FA-1BC9-E89EDA41EAEF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Dupuytrens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kontraktur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BE0E3FC7-290A-6DFE-F5D3-034A8C5A0839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ea typeface="Calibri"/>
                <a:cs typeface="Calibri"/>
              </a:rPr>
              <a:t> Börjar som en liten grop i handflatan.</a:t>
            </a:r>
            <a:endParaRPr lang="sv-SE" sz="4400" dirty="0"/>
          </a:p>
          <a:p>
            <a:r>
              <a:rPr lang="sv-SE" sz="4400" dirty="0">
                <a:ea typeface="Calibri"/>
                <a:cs typeface="Calibri"/>
              </a:rPr>
              <a:t> Blir sedan en sträng</a:t>
            </a:r>
            <a:endParaRPr lang="sv-SE" sz="4400" dirty="0"/>
          </a:p>
          <a:p>
            <a:r>
              <a:rPr lang="sv-SE" sz="4400" dirty="0">
                <a:ea typeface="Calibri"/>
                <a:cs typeface="Calibri"/>
              </a:rPr>
              <a:t> Extensionsdefekt</a:t>
            </a:r>
            <a:endParaRPr lang="sv-SE" sz="4400" dirty="0"/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732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4FB8DA-87AF-20AC-BF31-0E6B7C1CE588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Dupuytrens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kontraktur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handläggning/behandling</a:t>
            </a:r>
            <a:endParaRPr lang="sv-SE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726178AF-CB89-6E88-6508-E371DEC120D9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Primärt enbart information</a:t>
            </a:r>
          </a:p>
          <a:p>
            <a:r>
              <a:rPr lang="sv-SE" sz="4400" dirty="0"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ea typeface="Calibri"/>
                <a:cs typeface="Calibri"/>
              </a:rPr>
              <a:t>Vi behandlar inte sjukdomen, vi behandlar extensionsdefekten</a:t>
            </a:r>
            <a:endParaRPr lang="sv-SE" sz="4400" dirty="0"/>
          </a:p>
          <a:p>
            <a:r>
              <a:rPr lang="sv-SE" sz="4400" dirty="0">
                <a:ea typeface="Calibri"/>
                <a:cs typeface="Calibri"/>
              </a:rPr>
              <a:t> </a:t>
            </a:r>
            <a:r>
              <a:rPr lang="sv-SE" sz="4400" dirty="0" err="1">
                <a:ea typeface="Calibri"/>
                <a:cs typeface="Calibri"/>
              </a:rPr>
              <a:t>Nålfasciotomi</a:t>
            </a:r>
            <a:endParaRPr lang="sv-SE" sz="4400" dirty="0"/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533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17FD980-70C7-C5CD-F00F-3EF061568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34" y="1368635"/>
            <a:ext cx="15842308" cy="1322954"/>
          </a:xfrm>
        </p:spPr>
        <p:txBody>
          <a:bodyPr vert="horz" lIns="150781" tIns="75390" rIns="150781" bIns="75390" rtlCol="0" anchor="t">
            <a:normAutofit/>
          </a:bodyPr>
          <a:lstStyle/>
          <a:p>
            <a:r>
              <a:rPr lang="sv-SE" dirty="0">
                <a:ea typeface="Calibri"/>
                <a:cs typeface="Calibri"/>
              </a:rPr>
              <a:t> </a:t>
            </a:r>
            <a:r>
              <a:rPr lang="sv-SE" dirty="0" err="1">
                <a:ea typeface="Calibri"/>
                <a:cs typeface="Calibri"/>
              </a:rPr>
              <a:t>Ledkontraktur</a:t>
            </a:r>
            <a:r>
              <a:rPr lang="sv-SE" dirty="0">
                <a:ea typeface="Calibri"/>
                <a:cs typeface="Calibri"/>
              </a:rPr>
              <a:t>? -&gt; öppen </a:t>
            </a:r>
            <a:r>
              <a:rPr lang="sv-SE" dirty="0" err="1">
                <a:ea typeface="Calibri"/>
                <a:cs typeface="Calibri"/>
              </a:rPr>
              <a:t>fasciektomi</a:t>
            </a:r>
            <a:endParaRPr lang="sv-SE" dirty="0">
              <a:ea typeface="Calibri"/>
              <a:cs typeface="Calibri"/>
            </a:endParaRPr>
          </a:p>
          <a:p>
            <a:endParaRPr lang="sv-SE" dirty="0">
              <a:ea typeface="Calibri"/>
              <a:cs typeface="Calibri"/>
            </a:endParaRPr>
          </a:p>
        </p:txBody>
      </p:sp>
      <p:pic>
        <p:nvPicPr>
          <p:cNvPr id="4" name="Bildobjekt 3" descr="En bild som visar Kött, person, nagel, finger&#10;&#10;AI-genererat innehåll kan vara felaktigt.">
            <a:extLst>
              <a:ext uri="{FF2B5EF4-FFF2-40B4-BE49-F238E27FC236}">
                <a16:creationId xmlns:a16="http://schemas.microsoft.com/office/drawing/2014/main" id="{7F5796E4-F644-A310-5039-DE86AA82A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34" y="2486323"/>
            <a:ext cx="16490380" cy="7454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543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707C41-BABD-7DEF-C801-761DE5A3E378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OPAM – Operationsansluten mottagning 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0BAC8EDE-7316-78C9-087F-413A6645C906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i="1" dirty="0">
                <a:ea typeface="Calibri"/>
                <a:cs typeface="Calibri"/>
              </a:rPr>
              <a:t> Remiss skickas till ort. </a:t>
            </a:r>
            <a:r>
              <a:rPr lang="sv-SE" sz="4400" dirty="0">
                <a:ea typeface="Calibri"/>
                <a:cs typeface="Calibri"/>
              </a:rPr>
              <a:t>-&gt; </a:t>
            </a:r>
            <a:r>
              <a:rPr lang="sv-SE" sz="4400" i="1" dirty="0">
                <a:ea typeface="Calibri"/>
                <a:cs typeface="Calibri"/>
              </a:rPr>
              <a:t>Accepteras och bedöms lämplig till OPAM </a:t>
            </a:r>
            <a:r>
              <a:rPr lang="sv-SE" sz="4400" dirty="0">
                <a:ea typeface="Calibri"/>
                <a:cs typeface="Calibri"/>
              </a:rPr>
              <a:t>- &gt;</a:t>
            </a:r>
          </a:p>
          <a:p>
            <a:r>
              <a:rPr lang="sv-SE" sz="4400" dirty="0">
                <a:ea typeface="Calibri"/>
                <a:cs typeface="Calibri"/>
              </a:rPr>
              <a:t> -&gt; </a:t>
            </a:r>
            <a:r>
              <a:rPr lang="sv-SE" sz="4400" b="1" i="1" dirty="0">
                <a:ea typeface="Calibri"/>
                <a:cs typeface="Calibri"/>
              </a:rPr>
              <a:t>Pat kallas direkt till operation</a:t>
            </a:r>
            <a:endParaRPr lang="sv-SE" sz="4400" dirty="0"/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112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528A6029-F996-D40B-A314-03D24F71A108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Principer för en god handrehabilitering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6880F7D-9CFE-155A-C36E-BE4EBDE83C92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753923" indent="-753923"/>
            <a:r>
              <a:rPr lang="sv-SE" sz="4400" dirty="0">
                <a:solidFill>
                  <a:schemeClr val="tx1"/>
                </a:solidFill>
              </a:rPr>
              <a:t>Ett teamwork mellan läkare, arbetsterapeut och patient till lika delar</a:t>
            </a:r>
          </a:p>
          <a:p>
            <a:pPr marL="753923" indent="-753923"/>
            <a:r>
              <a:rPr lang="sv-SE" sz="4400" dirty="0">
                <a:solidFill>
                  <a:schemeClr val="tx1"/>
                </a:solidFill>
              </a:rPr>
              <a:t>Läkaren behöver redan i den akuta behandlingen ha en idé om kommande rehabilitering </a:t>
            </a:r>
          </a:p>
          <a:p>
            <a:pPr marL="753923" indent="-753923"/>
            <a:r>
              <a:rPr lang="sv-SE" sz="4400" dirty="0">
                <a:ea typeface="Calibri"/>
                <a:cs typeface="Calibri"/>
              </a:rPr>
              <a:t>Arbetsterapeuten bedömer specifikt behov av träning/behandling</a:t>
            </a:r>
          </a:p>
          <a:p>
            <a:pPr marL="753923" indent="-753923"/>
            <a:endParaRPr lang="sv-SE" sz="44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sv-SE" sz="44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452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6128D-91A6-2839-CA1D-2BD92A4C1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DD689EA3-07CA-D71D-6834-03B57B77646B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Triggerfinger</a:t>
            </a:r>
            <a:endParaRPr lang="sv-S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D2DBBA11-329F-F888-B2E6-C0BFAB761A88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Fastnar i kanalen</a:t>
            </a:r>
          </a:p>
          <a:p>
            <a:r>
              <a:rPr lang="sv-SE" dirty="0">
                <a:ea typeface="Calibri"/>
                <a:cs typeface="Calibri"/>
              </a:rPr>
              <a:t> Klassiska knäppningar</a:t>
            </a:r>
            <a:endParaRPr lang="sv-SE" dirty="0"/>
          </a:p>
          <a:p>
            <a:r>
              <a:rPr lang="sv-SE" dirty="0">
                <a:ea typeface="Calibri"/>
                <a:cs typeface="Calibri"/>
              </a:rPr>
              <a:t> Oroliga</a:t>
            </a:r>
          </a:p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Status: Ömhet över ledbandet och palpabel knäppning</a:t>
            </a:r>
            <a:endParaRPr lang="sv-SE" dirty="0"/>
          </a:p>
          <a:p>
            <a:pPr marL="0" indent="0">
              <a:buNone/>
            </a:pPr>
            <a:r>
              <a:rPr lang="sv-SE" sz="2968" dirty="0">
                <a:ea typeface="Calibri"/>
                <a:cs typeface="Calibri"/>
              </a:rPr>
              <a:t>                            - Böja maximalt framhäver ofta en låsning</a:t>
            </a:r>
            <a:endParaRPr lang="sv-SE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793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Hand och hand från man i gammalbrun läderjacka och blommor västskjorta som spelar snövd gitarr">
            <a:extLst>
              <a:ext uri="{FF2B5EF4-FFF2-40B4-BE49-F238E27FC236}">
                <a16:creationId xmlns:a16="http://schemas.microsoft.com/office/drawing/2014/main" id="{C73B7856-1BE6-6AE2-F79B-743DC23A3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40" y="8328186"/>
            <a:ext cx="3766598" cy="2511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Bildobjekt 11" descr="Person som använder Anvil">
            <a:extLst>
              <a:ext uri="{FF2B5EF4-FFF2-40B4-BE49-F238E27FC236}">
                <a16:creationId xmlns:a16="http://schemas.microsoft.com/office/drawing/2014/main" id="{8750587A-BFE2-BAD3-207C-024C88A4A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33" y="8322084"/>
            <a:ext cx="3766598" cy="2511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Bildobjekt 13" descr="Personer vid havet vid solnedgång">
            <a:extLst>
              <a:ext uri="{FF2B5EF4-FFF2-40B4-BE49-F238E27FC236}">
                <a16:creationId xmlns:a16="http://schemas.microsoft.com/office/drawing/2014/main" id="{6F8E707D-C7F3-CBD0-79E7-311A1BCC6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36426" y="8322084"/>
            <a:ext cx="3898810" cy="2511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613BA22C-1D6D-D763-28B4-8A3F722FABFB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Vem </a:t>
            </a:r>
            <a:r>
              <a:rPr lang="sv-SE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 rehabiliteras och 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till vad </a:t>
            </a:r>
            <a:r>
              <a:rPr lang="sv-SE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 patienten rehabiliteras?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F0FBC6CE-C183-7B70-D15E-34B2A8AF923E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5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5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5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5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5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/>
              <a:t> </a:t>
            </a:r>
            <a:r>
              <a:rPr lang="sv-SE" sz="4400" dirty="0" err="1"/>
              <a:t>Compliance</a:t>
            </a:r>
            <a:endParaRPr lang="sv-SE" sz="4400" dirty="0"/>
          </a:p>
          <a:p>
            <a:r>
              <a:rPr lang="sv-SE" sz="4400" dirty="0"/>
              <a:t> Risk för CRPS? </a:t>
            </a:r>
          </a:p>
          <a:p>
            <a:r>
              <a:rPr lang="sv-SE" sz="4400" dirty="0"/>
              <a:t> Yrke</a:t>
            </a:r>
          </a:p>
          <a:p>
            <a:r>
              <a:rPr lang="sv-SE" sz="4400" dirty="0"/>
              <a:t> Fritidsintressen</a:t>
            </a:r>
          </a:p>
          <a:p>
            <a:r>
              <a:rPr lang="sv-SE" sz="4400" dirty="0"/>
              <a:t> Krav</a:t>
            </a:r>
          </a:p>
        </p:txBody>
      </p:sp>
    </p:spTree>
    <p:extLst>
      <p:ext uri="{BB962C8B-B14F-4D97-AF65-F5344CB8AC3E}">
        <p14:creationId xmlns:p14="http://schemas.microsoft.com/office/powerpoint/2010/main" val="2041696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223688F-7160-EE57-B038-71AE25DE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792" y="7047851"/>
            <a:ext cx="3837309" cy="3837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214A8A12-46CE-5D31-F139-7FF336856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680" y="3898882"/>
            <a:ext cx="6895706" cy="3735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EAD2E927-7211-1C22-4EAD-5DEB45AA77E5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Vad krävs för en normal handfunktion?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D3C32FA8-C034-BF37-D91F-5620DD619A68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ea typeface="Calibri"/>
                <a:cs typeface="Calibri"/>
              </a:rPr>
              <a:t> Smärtfrihet </a:t>
            </a:r>
          </a:p>
          <a:p>
            <a:r>
              <a:rPr lang="sv-SE" sz="4400" dirty="0">
                <a:ea typeface="Calibri"/>
                <a:cs typeface="Calibri"/>
              </a:rPr>
              <a:t> Sensibilitet </a:t>
            </a:r>
          </a:p>
          <a:p>
            <a:r>
              <a:rPr lang="sv-SE" sz="4400" dirty="0">
                <a:ea typeface="Calibri"/>
                <a:cs typeface="Calibri"/>
              </a:rPr>
              <a:t> Stabilitet </a:t>
            </a:r>
          </a:p>
          <a:p>
            <a:r>
              <a:rPr lang="sv-SE" sz="4400" dirty="0">
                <a:ea typeface="Calibri"/>
                <a:cs typeface="Calibri"/>
              </a:rPr>
              <a:t> Rörlighet </a:t>
            </a:r>
          </a:p>
          <a:p>
            <a:r>
              <a:rPr lang="sv-SE" sz="4400" dirty="0">
                <a:ea typeface="Calibri"/>
                <a:cs typeface="Calibri"/>
              </a:rPr>
              <a:t> Styrka </a:t>
            </a:r>
          </a:p>
          <a:p>
            <a:r>
              <a:rPr lang="sv-SE" sz="4400" dirty="0">
                <a:ea typeface="Calibri"/>
                <a:cs typeface="Calibri"/>
              </a:rPr>
              <a:t> Kosmetik</a:t>
            </a:r>
          </a:p>
        </p:txBody>
      </p:sp>
    </p:spTree>
    <p:extLst>
      <p:ext uri="{BB962C8B-B14F-4D97-AF65-F5344CB8AC3E}">
        <p14:creationId xmlns:p14="http://schemas.microsoft.com/office/powerpoint/2010/main" val="752358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580886E-7E58-864A-F248-CEF430438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027" y="5475670"/>
            <a:ext cx="19188983" cy="9095494"/>
          </a:xfrm>
        </p:spPr>
        <p:txBody>
          <a:bodyPr vert="horz" lIns="150781" tIns="75390" rIns="150781" bIns="75390" rtlCol="0" anchor="t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endParaRPr lang="sv-SE" sz="2968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CD956BF-2726-175D-EF29-15948A46D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7" t="-905" r="34632" b="58212"/>
          <a:stretch/>
        </p:blipFill>
        <p:spPr>
          <a:xfrm>
            <a:off x="8569602" y="3474059"/>
            <a:ext cx="5153137" cy="359180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4C60249-E7FC-E5F8-7F48-8B9238C7D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6" t="42641" r="32518" b="21948"/>
          <a:stretch/>
        </p:blipFill>
        <p:spPr>
          <a:xfrm>
            <a:off x="13292410" y="8532173"/>
            <a:ext cx="4630313" cy="276821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41FFB00-8375-6B6B-6B2F-13D2FCE7D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" t="53009" r="62671" b="4881"/>
          <a:stretch/>
        </p:blipFill>
        <p:spPr>
          <a:xfrm>
            <a:off x="13220402" y="1186798"/>
            <a:ext cx="6111458" cy="3495689"/>
          </a:xfrm>
          <a:prstGeom prst="rect">
            <a:avLst/>
          </a:prstGeom>
        </p:spPr>
      </p:pic>
      <p:sp>
        <p:nvSpPr>
          <p:cNvPr id="10" name="Ellips 9">
            <a:extLst>
              <a:ext uri="{FF2B5EF4-FFF2-40B4-BE49-F238E27FC236}">
                <a16:creationId xmlns:a16="http://schemas.microsoft.com/office/drawing/2014/main" id="{DE827D4D-501C-A8C5-6933-7867C56F9A2F}"/>
              </a:ext>
            </a:extLst>
          </p:cNvPr>
          <p:cNvSpPr/>
          <p:nvPr/>
        </p:nvSpPr>
        <p:spPr>
          <a:xfrm>
            <a:off x="14641273" y="5384382"/>
            <a:ext cx="4188245" cy="2847220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968">
              <a:solidFill>
                <a:schemeClr val="tx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56F0886-0614-6EB2-B691-D17A52899787}"/>
              </a:ext>
            </a:extLst>
          </p:cNvPr>
          <p:cNvSpPr txBox="1"/>
          <p:nvPr/>
        </p:nvSpPr>
        <p:spPr>
          <a:xfrm>
            <a:off x="15812690" y="5506071"/>
            <a:ext cx="2498515" cy="49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38" dirty="0">
                <a:latin typeface="+mj-lt"/>
              </a:rPr>
              <a:t>Styrketräning</a:t>
            </a:r>
          </a:p>
        </p:txBody>
      </p:sp>
      <p:pic>
        <p:nvPicPr>
          <p:cNvPr id="13" name="Bildobjekt 12" descr="En bild som visar finger, inomhus, person, hand&#10;&#10;AI-genererat innehåll kan vara felaktigt.">
            <a:extLst>
              <a:ext uri="{FF2B5EF4-FFF2-40B4-BE49-F238E27FC236}">
                <a16:creationId xmlns:a16="http://schemas.microsoft.com/office/drawing/2014/main" id="{DA900672-2A94-1A3E-F393-64B15982E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7" t="18671" b="28765"/>
          <a:stretch/>
        </p:blipFill>
        <p:spPr>
          <a:xfrm rot="5400000">
            <a:off x="15822400" y="6354531"/>
            <a:ext cx="1825992" cy="1395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7AD81187-0593-85A0-FAA7-1169D6CD1E75}"/>
              </a:ext>
            </a:extLst>
          </p:cNvPr>
          <p:cNvSpPr txBox="1">
            <a:spLocks/>
          </p:cNvSpPr>
          <p:nvPr/>
        </p:nvSpPr>
        <p:spPr>
          <a:xfrm>
            <a:off x="1362749" y="191025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Vad gör vi?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2BCD4694-03B8-A721-1020-D62114D96877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ea typeface="Calibri"/>
                <a:cs typeface="Calibri"/>
              </a:rPr>
              <a:t> </a:t>
            </a:r>
            <a:r>
              <a:rPr lang="sv-SE" sz="4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Svullnadsbehandling</a:t>
            </a:r>
          </a:p>
          <a:p>
            <a:r>
              <a:rPr lang="sv-SE" sz="4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sv-SE" sz="4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Rörelse- och </a:t>
            </a:r>
            <a:r>
              <a:rPr lang="sv-SE" sz="4400" dirty="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greppträning</a:t>
            </a:r>
            <a:r>
              <a:rPr lang="sv-SE" sz="4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endParaRPr lang="sv-SE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sz="4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sv-SE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Träning i aktivitet</a:t>
            </a:r>
          </a:p>
          <a:p>
            <a:r>
              <a:rPr lang="sv-SE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Spegelträning</a:t>
            </a:r>
          </a:p>
          <a:p>
            <a:r>
              <a:rPr lang="sv-SE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Ärrbehandling och desensibilisering</a:t>
            </a:r>
          </a:p>
          <a:p>
            <a:r>
              <a:rPr lang="sv-SE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Förskrivning och utprovning av hjälpmedel</a:t>
            </a:r>
            <a:r>
              <a:rPr lang="sv-SE" sz="4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r>
              <a:rPr lang="sv-SE" sz="4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Utprovning och tillverkning av handskenor/</a:t>
            </a:r>
            <a:r>
              <a:rPr lang="sv-SE" sz="4400" dirty="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ortoser</a:t>
            </a:r>
            <a:r>
              <a:rPr lang="sv-SE" sz="4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endParaRPr lang="sv-SE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02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person, nagel, finger, tumme&#10;&#10;AI-genererat innehåll kan vara felaktigt.">
            <a:extLst>
              <a:ext uri="{FF2B5EF4-FFF2-40B4-BE49-F238E27FC236}">
                <a16:creationId xmlns:a16="http://schemas.microsoft.com/office/drawing/2014/main" id="{6BEC5896-4EE3-73F9-0F88-9918C5A2A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9" t="9848" r="5546" b="25521"/>
          <a:stretch/>
        </p:blipFill>
        <p:spPr>
          <a:xfrm rot="5400000">
            <a:off x="14223758" y="2708973"/>
            <a:ext cx="5107938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dobjekt 7" descr="En bild som visar person, Accessoar, fotbeklädnader, sko&#10;&#10;AI-genererat innehåll kan vara felaktigt.">
            <a:extLst>
              <a:ext uri="{FF2B5EF4-FFF2-40B4-BE49-F238E27FC236}">
                <a16:creationId xmlns:a16="http://schemas.microsoft.com/office/drawing/2014/main" id="{C6564D03-A9DC-75D5-9920-118003D7D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2545" b="29048"/>
          <a:stretch/>
        </p:blipFill>
        <p:spPr>
          <a:xfrm rot="5400000">
            <a:off x="8080771" y="3710459"/>
            <a:ext cx="7110909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9B3309B9-13DA-235F-A20D-8E6E1864657C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Ortosbehandling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1C4C735-CD03-1316-BECA-8EDECFB9D67A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 lnSpcReduction="10000"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>
                <a:ea typeface="Calibri"/>
                <a:cs typeface="Calibri"/>
              </a:rPr>
              <a:t> </a:t>
            </a:r>
            <a:r>
              <a:rPr lang="sv-SE" sz="4400" dirty="0" err="1">
                <a:ea typeface="Calibri"/>
                <a:cs typeface="Calibri"/>
              </a:rPr>
              <a:t>Immobilisering</a:t>
            </a:r>
            <a:endParaRPr lang="sv-SE" sz="4400" dirty="0">
              <a:ea typeface="Calibri"/>
              <a:cs typeface="Calibri"/>
            </a:endParaRPr>
          </a:p>
          <a:p>
            <a:r>
              <a:rPr lang="sv-SE" sz="4400" dirty="0">
                <a:ea typeface="Calibri"/>
                <a:cs typeface="Calibri"/>
              </a:rPr>
              <a:t> Smärtlindring</a:t>
            </a:r>
          </a:p>
          <a:p>
            <a:r>
              <a:rPr lang="sv-SE" sz="4400" dirty="0">
                <a:ea typeface="Calibri"/>
                <a:cs typeface="Calibri"/>
              </a:rPr>
              <a:t> Svullnad</a:t>
            </a:r>
          </a:p>
          <a:p>
            <a:r>
              <a:rPr lang="sv-SE" sz="4400" dirty="0">
                <a:ea typeface="Calibri"/>
                <a:cs typeface="Calibri"/>
              </a:rPr>
              <a:t> Träning</a:t>
            </a:r>
          </a:p>
          <a:p>
            <a:r>
              <a:rPr lang="sv-SE" sz="4400" dirty="0">
                <a:ea typeface="Calibri"/>
                <a:cs typeface="Calibri"/>
              </a:rPr>
              <a:t> Korrigering</a:t>
            </a:r>
          </a:p>
          <a:p>
            <a:r>
              <a:rPr lang="sv-SE" sz="4400" dirty="0">
                <a:ea typeface="Calibri"/>
                <a:cs typeface="Calibri"/>
              </a:rPr>
              <a:t> Stabilisering</a:t>
            </a:r>
          </a:p>
          <a:p>
            <a:r>
              <a:rPr lang="sv-SE" sz="4400" dirty="0">
                <a:ea typeface="Calibri"/>
                <a:cs typeface="Calibri"/>
              </a:rPr>
              <a:t> Avlastning </a:t>
            </a:r>
          </a:p>
          <a:p>
            <a:r>
              <a:rPr lang="sv-SE" sz="4400" dirty="0">
                <a:ea typeface="Calibri"/>
                <a:cs typeface="Calibri"/>
              </a:rPr>
              <a:t> Profylaktiskt</a:t>
            </a:r>
          </a:p>
          <a:p>
            <a:r>
              <a:rPr lang="sv-SE" sz="4400" dirty="0">
                <a:ea typeface="Calibri"/>
                <a:cs typeface="Calibri"/>
              </a:rPr>
              <a:t> Ersätta förlorad funktion</a:t>
            </a:r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187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773" y="2366911"/>
            <a:ext cx="4566316" cy="3407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C4C03C-9ABE-9B16-8EE6-47BB65BC302B}"/>
              </a:ext>
            </a:extLst>
          </p:cNvPr>
          <p:cNvSpPr txBox="1">
            <a:spLocks/>
          </p:cNvSpPr>
          <p:nvPr/>
        </p:nvSpPr>
        <p:spPr>
          <a:xfrm>
            <a:off x="4171601" y="8783306"/>
            <a:ext cx="17339786" cy="7175175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617" dirty="0"/>
          </a:p>
        </p:txBody>
      </p:sp>
      <p:pic>
        <p:nvPicPr>
          <p:cNvPr id="15" name="Bildobjekt 14" descr="Person som skriver på en antecknings bok">
            <a:extLst>
              <a:ext uri="{FF2B5EF4-FFF2-40B4-BE49-F238E27FC236}">
                <a16:creationId xmlns:a16="http://schemas.microsoft.com/office/drawing/2014/main" id="{60BBF744-AEF6-5FD6-D55B-01622B790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9" y="6940424"/>
            <a:ext cx="4755240" cy="3171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0155037B-2833-AE90-C3D6-1D03F19C2D01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defPPr>
              <a:defRPr lang="sv-SE"/>
            </a:defPPr>
            <a:lvl1pPr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Malletfinger</a:t>
            </a:r>
            <a:r>
              <a:rPr lang="sv-SE" dirty="0"/>
              <a:t>/droppfinger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B0E12282-7D6B-3780-E701-14E9F0C1C786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4400" dirty="0"/>
              <a:t>Ett krokigt lillfinger kan man väl leva med? - eller?</a:t>
            </a:r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0ED829B1-6AED-7D43-DD62-066EEB207D2F}"/>
              </a:ext>
            </a:extLst>
          </p:cNvPr>
          <p:cNvSpPr txBox="1">
            <a:spLocks/>
          </p:cNvSpPr>
          <p:nvPr/>
        </p:nvSpPr>
        <p:spPr>
          <a:xfrm>
            <a:off x="6990231" y="6940424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/>
              <a:t> Viktigt med stabilitet i DIP-leden vid pincettgrepp</a:t>
            </a:r>
          </a:p>
          <a:p>
            <a:r>
              <a:rPr lang="sv-SE" sz="4400" dirty="0"/>
              <a:t> Vid en extensionsdefekt på mer än 20° upplevs</a:t>
            </a:r>
            <a:br>
              <a:rPr lang="sv-SE" sz="4400" dirty="0"/>
            </a:br>
            <a:r>
              <a:rPr lang="sv-SE" sz="4400" dirty="0"/>
              <a:t> fingret ofta som ”i vägen” </a:t>
            </a:r>
          </a:p>
          <a:p>
            <a:endParaRPr lang="sv-SE" sz="4400" dirty="0"/>
          </a:p>
        </p:txBody>
      </p:sp>
    </p:spTree>
    <p:extLst>
      <p:ext uri="{BB962C8B-B14F-4D97-AF65-F5344CB8AC3E}">
        <p14:creationId xmlns:p14="http://schemas.microsoft.com/office/powerpoint/2010/main" val="534374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A7744A5D-20B2-63F5-9C4F-5D003AF46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3"/>
          <a:stretch/>
        </p:blipFill>
        <p:spPr bwMode="auto">
          <a:xfrm rot="16200000" flipH="1">
            <a:off x="13326594" y="1605315"/>
            <a:ext cx="3938731" cy="4057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017520F4-F7D0-E0A2-479E-84F88DEF4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8" b="3675"/>
          <a:stretch/>
        </p:blipFill>
        <p:spPr bwMode="auto">
          <a:xfrm rot="5400000" flipV="1">
            <a:off x="13478310" y="6307523"/>
            <a:ext cx="3635296" cy="4057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76C3529-FECD-F036-F918-6F98C1788243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defPPr>
              <a:defRPr lang="sv-SE"/>
            </a:defPPr>
            <a:lvl1pPr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Konservativ behandling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2FB151A3-9535-E4B5-8157-A72D53C6644E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 fontScale="85000" lnSpcReduction="20000"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4400" i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v-SE" sz="4400" u="sng" dirty="0" err="1"/>
              <a:t>Ortos</a:t>
            </a:r>
            <a:r>
              <a:rPr lang="sv-SE" sz="4400" u="sng" dirty="0"/>
              <a:t> 8 veckor dygnet runt + 4 veckor nattetid/belastning</a:t>
            </a:r>
            <a:endParaRPr lang="sv-SE" sz="4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v-SE" sz="4400" dirty="0">
              <a:ea typeface="Calibri"/>
              <a:cs typeface="Calibri"/>
            </a:endParaRPr>
          </a:p>
          <a:p>
            <a:r>
              <a:rPr lang="sv-SE" sz="4400" dirty="0"/>
              <a:t> Resultaten är bättre vid tidigt insatt behandling</a:t>
            </a:r>
          </a:p>
          <a:p>
            <a:r>
              <a:rPr lang="sv-SE" sz="4400" dirty="0"/>
              <a:t> Provisorisk </a:t>
            </a:r>
            <a:r>
              <a:rPr lang="sv-SE" sz="4400" dirty="0" err="1"/>
              <a:t>ortos</a:t>
            </a:r>
            <a:r>
              <a:rPr lang="sv-SE" sz="4400" dirty="0"/>
              <a:t> från akuten</a:t>
            </a:r>
          </a:p>
          <a:p>
            <a:r>
              <a:rPr lang="sv-SE" sz="4400" dirty="0"/>
              <a:t> Viktigt med information om att DIP-leden inte får böjas </a:t>
            </a:r>
            <a:endParaRPr lang="sv-SE" sz="4400" dirty="0">
              <a:ea typeface="Calibri"/>
              <a:cs typeface="Calibri"/>
            </a:endParaRPr>
          </a:p>
          <a:p>
            <a:r>
              <a:rPr lang="sv-SE" sz="4400" dirty="0"/>
              <a:t> Byte till smidigare </a:t>
            </a:r>
            <a:r>
              <a:rPr lang="sv-SE" sz="4400" dirty="0" err="1"/>
              <a:t>ortos</a:t>
            </a:r>
            <a:r>
              <a:rPr lang="sv-SE" sz="4400" dirty="0"/>
              <a:t> </a:t>
            </a:r>
          </a:p>
          <a:p>
            <a:pPr>
              <a:buFontTx/>
              <a:buChar char="-"/>
            </a:pPr>
            <a:r>
              <a:rPr lang="sv-SE" sz="4400" dirty="0"/>
              <a:t> Fria leder i övriga fingret</a:t>
            </a:r>
            <a:endParaRPr lang="sv-SE" sz="4400" dirty="0">
              <a:ea typeface="Calibri"/>
              <a:cs typeface="Calibri"/>
            </a:endParaRPr>
          </a:p>
          <a:p>
            <a:pPr>
              <a:buFontTx/>
              <a:buChar char="-"/>
            </a:pPr>
            <a:r>
              <a:rPr lang="sv-SE" sz="4400" dirty="0"/>
              <a:t>Bättre passform</a:t>
            </a:r>
          </a:p>
          <a:p>
            <a:pPr>
              <a:buFontTx/>
              <a:buChar char="-"/>
            </a:pPr>
            <a:r>
              <a:rPr lang="sv-SE" sz="4400" dirty="0"/>
              <a:t>Lätt hyperextension i DIP-leden</a:t>
            </a:r>
          </a:p>
          <a:p>
            <a:pPr>
              <a:buFontTx/>
              <a:buChar char="-"/>
            </a:pPr>
            <a:r>
              <a:rPr lang="sv-SE" sz="4400" dirty="0"/>
              <a:t>Taktil yta </a:t>
            </a:r>
            <a:r>
              <a:rPr lang="sv-SE" sz="4400" dirty="0" err="1"/>
              <a:t>volart</a:t>
            </a:r>
            <a:endParaRPr lang="sv-SE" sz="4400" dirty="0"/>
          </a:p>
          <a:p>
            <a:pPr marL="0" indent="0">
              <a:buNone/>
            </a:pPr>
            <a:endParaRPr lang="sv-SE" sz="4400" dirty="0"/>
          </a:p>
          <a:p>
            <a:pPr>
              <a:buFontTx/>
              <a:buChar char="-"/>
            </a:pPr>
            <a:endParaRPr lang="sv-SE" sz="4400" dirty="0"/>
          </a:p>
          <a:p>
            <a:pPr>
              <a:buFontTx/>
              <a:buChar char="-"/>
            </a:pPr>
            <a:endParaRPr lang="sv-SE" sz="4400" dirty="0"/>
          </a:p>
        </p:txBody>
      </p:sp>
    </p:spTree>
    <p:extLst>
      <p:ext uri="{BB962C8B-B14F-4D97-AF65-F5344CB8AC3E}">
        <p14:creationId xmlns:p14="http://schemas.microsoft.com/office/powerpoint/2010/main" val="4058827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399" y="2563794"/>
            <a:ext cx="4501787" cy="3368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103" y="6583159"/>
            <a:ext cx="4501787" cy="3323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A814B53-6F9A-75CC-D90C-4C29D5982D8C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Extensorsenskada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PIP-ledsnivå</a:t>
            </a:r>
            <a:br>
              <a:rPr lang="sv-SE" sz="6000" dirty="0"/>
            </a:b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FF874DD-4CC0-BE8E-0E2A-34C7A47553A9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1429779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/>
              <a:t> Skada på centrala bandet</a:t>
            </a:r>
          </a:p>
          <a:p>
            <a:r>
              <a:rPr lang="sv-SE" sz="4400" dirty="0"/>
              <a:t> Skador i PIP-ledsnivå är ett problematiskt område</a:t>
            </a:r>
          </a:p>
          <a:p>
            <a:r>
              <a:rPr lang="sv-SE" sz="4400" dirty="0"/>
              <a:t> Viktigt att påbörja behandling så fort skadan upptäcks</a:t>
            </a:r>
          </a:p>
          <a:p>
            <a:r>
              <a:rPr lang="sv-SE" sz="4400" dirty="0"/>
              <a:t> Konservativ behandling med cirkulär </a:t>
            </a:r>
            <a:r>
              <a:rPr lang="sv-SE" sz="4400" dirty="0" err="1"/>
              <a:t>ortos</a:t>
            </a:r>
            <a:r>
              <a:rPr lang="sv-SE" sz="4400" dirty="0"/>
              <a:t> 6 veckor</a:t>
            </a:r>
            <a:br>
              <a:rPr lang="sv-SE" sz="4400" dirty="0"/>
            </a:br>
            <a:r>
              <a:rPr lang="sv-SE" sz="4400" dirty="0"/>
              <a:t> om PIP-leden, fri MCP- och DIP-led</a:t>
            </a:r>
          </a:p>
          <a:p>
            <a:pPr marL="0" indent="0">
              <a:buNone/>
            </a:pPr>
            <a:endParaRPr lang="sv-SE" sz="3600" i="1" dirty="0"/>
          </a:p>
          <a:p>
            <a:pPr marL="0" indent="0">
              <a:buNone/>
            </a:pPr>
            <a:endParaRPr lang="sv-SE" sz="4400" dirty="0"/>
          </a:p>
          <a:p>
            <a:pPr marL="0" indent="0">
              <a:buNone/>
            </a:pPr>
            <a:endParaRPr lang="sv-SE" sz="4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v-SE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41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1530A6-3BAF-1596-6D0F-31DFDA22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322" y="3422427"/>
            <a:ext cx="5006384" cy="6675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 descr="Lågvinkelvy över längdskidspårare">
            <a:extLst>
              <a:ext uri="{FF2B5EF4-FFF2-40B4-BE49-F238E27FC236}">
                <a16:creationId xmlns:a16="http://schemas.microsoft.com/office/drawing/2014/main" id="{561037A7-784E-F118-FCAB-E2BB4246EE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30" y="7066276"/>
            <a:ext cx="5387435" cy="3031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C0C6E5A4-C4BB-C0B1-129E-80B578285DA2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Ulnar</a:t>
            </a:r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 kollateralligamentskada - UCL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9D2B62A-6D94-12F2-7483-CED9242E1EEB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/>
              <a:t> Remiss till ortopedkliniken </a:t>
            </a:r>
          </a:p>
          <a:p>
            <a:r>
              <a:rPr lang="sv-SE" sz="4400" dirty="0"/>
              <a:t> Gips 3 veckor och </a:t>
            </a:r>
            <a:r>
              <a:rPr lang="sv-SE" sz="4400" dirty="0" err="1"/>
              <a:t>ortos</a:t>
            </a:r>
            <a:r>
              <a:rPr lang="sv-SE" sz="4400" dirty="0"/>
              <a:t> 3 veckor</a:t>
            </a:r>
          </a:p>
        </p:txBody>
      </p:sp>
    </p:spTree>
    <p:extLst>
      <p:ext uri="{BB962C8B-B14F-4D97-AF65-F5344CB8AC3E}">
        <p14:creationId xmlns:p14="http://schemas.microsoft.com/office/powerpoint/2010/main" val="897269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En bild som visar nagel, person, dator, finger&#10;&#10;AI-genererat innehåll kan vara felaktigt.">
            <a:extLst>
              <a:ext uri="{FF2B5EF4-FFF2-40B4-BE49-F238E27FC236}">
                <a16:creationId xmlns:a16="http://schemas.microsoft.com/office/drawing/2014/main" id="{35B9D8C5-CBB8-3078-12FD-6B87768B8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r="25993" b="8909"/>
          <a:stretch/>
        </p:blipFill>
        <p:spPr>
          <a:xfrm rot="5400000">
            <a:off x="13374073" y="6963439"/>
            <a:ext cx="3420751" cy="4016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6FE1CBA-543B-5175-5099-F2C55AA4FE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00749" y="5403374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sv-SE" sz="2968"/>
          </a:p>
        </p:txBody>
      </p:sp>
      <p:pic>
        <p:nvPicPr>
          <p:cNvPr id="8" name="Bildobjekt 7" descr="En bild som visar person, nagel, handled, finger&#10;&#10;AI-genererat innehåll kan vara felaktigt.">
            <a:extLst>
              <a:ext uri="{FF2B5EF4-FFF2-40B4-BE49-F238E27FC236}">
                <a16:creationId xmlns:a16="http://schemas.microsoft.com/office/drawing/2014/main" id="{2D020018-87D1-B36F-CA80-910219BA7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8" t="1186" r="4554" b="12322"/>
          <a:stretch/>
        </p:blipFill>
        <p:spPr>
          <a:xfrm rot="5400000">
            <a:off x="13110774" y="2765265"/>
            <a:ext cx="3947349" cy="4016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443340D5-28E1-A274-AFF1-825A532C6079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Fingerluxation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A682395-FC48-ADEE-D575-329171691B31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sz="4400" dirty="0"/>
              <a:t> Ofta många symptom som behöver behandlas</a:t>
            </a:r>
            <a:endParaRPr lang="sv-SE" sz="4400" dirty="0">
              <a:ea typeface="Calibri"/>
              <a:cs typeface="Calibri"/>
            </a:endParaRPr>
          </a:p>
          <a:p>
            <a:r>
              <a:rPr lang="sv-SE" sz="4400" dirty="0"/>
              <a:t> Behandlas ofta med </a:t>
            </a:r>
          </a:p>
          <a:p>
            <a:pPr marL="0" indent="0">
              <a:buNone/>
            </a:pPr>
            <a:r>
              <a:rPr lang="sv-SE" sz="4400" dirty="0"/>
              <a:t>      - tvillingförband </a:t>
            </a:r>
            <a:endParaRPr lang="sv-SE" sz="4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v-SE" sz="4400" dirty="0"/>
              <a:t>      - extensionsvagga </a:t>
            </a:r>
            <a:endParaRPr lang="sv-SE" sz="4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v-SE" sz="4400" dirty="0"/>
              <a:t>      - kompressionsstrumpa</a:t>
            </a:r>
            <a:endParaRPr lang="sv-SE" sz="4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      - rörelseträning</a:t>
            </a:r>
          </a:p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      - styrketräning</a:t>
            </a:r>
          </a:p>
        </p:txBody>
      </p:sp>
    </p:spTree>
    <p:extLst>
      <p:ext uri="{BB962C8B-B14F-4D97-AF65-F5344CB8AC3E}">
        <p14:creationId xmlns:p14="http://schemas.microsoft.com/office/powerpoint/2010/main" val="40205672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ruta 38">
            <a:extLst>
              <a:ext uri="{FF2B5EF4-FFF2-40B4-BE49-F238E27FC236}">
                <a16:creationId xmlns:a16="http://schemas.microsoft.com/office/drawing/2014/main" id="{13E2C695-FC1F-252D-D66A-87513A4AF929}"/>
              </a:ext>
            </a:extLst>
          </p:cNvPr>
          <p:cNvSpPr txBox="1"/>
          <p:nvPr/>
        </p:nvSpPr>
        <p:spPr>
          <a:xfrm>
            <a:off x="2308865" y="6915756"/>
            <a:ext cx="2730978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617" dirty="0">
                <a:solidFill>
                  <a:schemeClr val="bg1"/>
                </a:solidFill>
              </a:rPr>
              <a:t>Svaghet</a:t>
            </a:r>
          </a:p>
        </p:txBody>
      </p:sp>
      <p:pic>
        <p:nvPicPr>
          <p:cNvPr id="42" name="Bildobjekt 41">
            <a:extLst>
              <a:ext uri="{FF2B5EF4-FFF2-40B4-BE49-F238E27FC236}">
                <a16:creationId xmlns:a16="http://schemas.microsoft.com/office/drawing/2014/main" id="{16A9940F-AF08-5731-11A8-0990806F6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62" b="71763" l="35095" r="85501"/>
                    </a14:imgEffect>
                  </a14:imgLayer>
                </a14:imgProps>
              </a:ext>
            </a:extLst>
          </a:blip>
          <a:srcRect l="28794" t="19675" r="8198" b="22449"/>
          <a:stretch/>
        </p:blipFill>
        <p:spPr>
          <a:xfrm>
            <a:off x="500518" y="5271105"/>
            <a:ext cx="11400496" cy="654496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D98554A6-6A02-66E8-442E-AA502CE8B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120" y="1456234"/>
            <a:ext cx="14263859" cy="83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05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252D5D-E513-241D-D366-A354E3AFC634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Behandling av triggerfingrar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018795FC-88C5-A94C-82A0-4E19FC820FB7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Remiss AT, NSAID om kort anamnes. Ofta god effekt.</a:t>
            </a:r>
          </a:p>
          <a:p>
            <a:r>
              <a:rPr lang="sv-SE" dirty="0">
                <a:ea typeface="Calibri"/>
                <a:cs typeface="Calibri"/>
              </a:rPr>
              <a:t> Om fortsatta besvär -&gt;  Nytt besök till läk för injektion.</a:t>
            </a:r>
            <a:endParaRPr lang="sv-SE" dirty="0"/>
          </a:p>
          <a:p>
            <a:endParaRPr lang="sv-SE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3529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FE2E1D00-4345-AA71-0B66-041C36492DD8}"/>
              </a:ext>
            </a:extLst>
          </p:cNvPr>
          <p:cNvSpPr txBox="1">
            <a:spLocks/>
          </p:cNvSpPr>
          <p:nvPr/>
        </p:nvSpPr>
        <p:spPr>
          <a:xfrm>
            <a:off x="1382157" y="1884701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Komplext regionalt smärtsyndrom - CRPS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D7E9E8DA-6184-E54D-6B82-1B8E14DD8CB8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 fontScale="92500" lnSpcReduction="20000"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4400" dirty="0">
                <a:ea typeface="Calibri"/>
                <a:cs typeface="Calibri"/>
              </a:rPr>
              <a:t>Symtom på CRPS:</a:t>
            </a:r>
            <a:endParaRPr lang="sv-SE" sz="4400" dirty="0"/>
          </a:p>
          <a:p>
            <a:r>
              <a:rPr lang="sv-SE" sz="4400" dirty="0">
                <a:ea typeface="Calibri"/>
                <a:cs typeface="Calibri"/>
              </a:rPr>
              <a:t> Smärtan står inte i proportion till skadan</a:t>
            </a:r>
          </a:p>
          <a:p>
            <a:r>
              <a:rPr lang="sv-SE" sz="4400" dirty="0">
                <a:ea typeface="Calibri"/>
                <a:cs typeface="Calibri"/>
              </a:rPr>
              <a:t> Patient använder inte sin hand</a:t>
            </a:r>
          </a:p>
          <a:p>
            <a:r>
              <a:rPr lang="sv-SE" sz="4400" dirty="0">
                <a:ea typeface="Calibri"/>
                <a:cs typeface="Calibri"/>
              </a:rPr>
              <a:t> Brännande smärta i hand/axel</a:t>
            </a:r>
          </a:p>
          <a:p>
            <a:r>
              <a:rPr lang="sv-SE" sz="4400" dirty="0">
                <a:ea typeface="Calibri"/>
                <a:cs typeface="Calibri"/>
              </a:rPr>
              <a:t> Diffust ödem i hela handen</a:t>
            </a:r>
          </a:p>
          <a:p>
            <a:r>
              <a:rPr lang="sv-SE" sz="4400" dirty="0">
                <a:ea typeface="Calibri"/>
                <a:cs typeface="Calibri"/>
              </a:rPr>
              <a:t> Blank hud</a:t>
            </a:r>
          </a:p>
          <a:p>
            <a:r>
              <a:rPr lang="sv-SE" sz="4400" dirty="0">
                <a:ea typeface="Calibri"/>
                <a:cs typeface="Calibri"/>
              </a:rPr>
              <a:t> Överkänslighet i huden för kyla/värme, beröring</a:t>
            </a:r>
          </a:p>
          <a:p>
            <a:r>
              <a:rPr lang="sv-SE" sz="4400" dirty="0">
                <a:ea typeface="Calibri"/>
                <a:cs typeface="Calibri"/>
              </a:rPr>
              <a:t> Ökad/minskad svettning</a:t>
            </a:r>
          </a:p>
          <a:p>
            <a:r>
              <a:rPr lang="sv-SE" sz="4400" dirty="0">
                <a:ea typeface="Calibri"/>
                <a:cs typeface="Calibri"/>
              </a:rPr>
              <a:t> Ökad hårbeväxt runt handled och fingrar</a:t>
            </a:r>
          </a:p>
          <a:p>
            <a:r>
              <a:rPr lang="sv-SE" sz="4400" dirty="0">
                <a:ea typeface="Calibri"/>
                <a:cs typeface="Calibri"/>
              </a:rPr>
              <a:t> Rödflammig hud med vita prickar</a:t>
            </a:r>
          </a:p>
          <a:p>
            <a:endParaRPr lang="sv-SE" sz="4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563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5CD03F-E150-49A5-1C25-1A666904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881" y="4385799"/>
            <a:ext cx="10668337" cy="2185798"/>
          </a:xfrm>
        </p:spPr>
        <p:txBody>
          <a:bodyPr anchor="ctr"/>
          <a:lstStyle/>
          <a:p>
            <a:pPr algn="ctr"/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Arbetsterapeut + Hand = </a:t>
            </a:r>
            <a:r>
              <a:rPr lang="sv-S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Sant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280375D-8BAB-382A-16B8-D093848CBE2B}"/>
              </a:ext>
            </a:extLst>
          </p:cNvPr>
          <p:cNvSpPr/>
          <p:nvPr/>
        </p:nvSpPr>
        <p:spPr>
          <a:xfrm>
            <a:off x="4894501" y="4467453"/>
            <a:ext cx="10315095" cy="20224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968"/>
          </a:p>
        </p:txBody>
      </p:sp>
    </p:spTree>
    <p:extLst>
      <p:ext uri="{BB962C8B-B14F-4D97-AF65-F5344CB8AC3E}">
        <p14:creationId xmlns:p14="http://schemas.microsoft.com/office/powerpoint/2010/main" val="11424078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Två händer som håller pusselbitar">
            <a:extLst>
              <a:ext uri="{FF2B5EF4-FFF2-40B4-BE49-F238E27FC236}">
                <a16:creationId xmlns:a16="http://schemas.microsoft.com/office/drawing/2014/main" id="{588BF9C9-9CB7-739A-22DF-6353B1E58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81" y="1129924"/>
            <a:ext cx="11615538" cy="9049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E7E87A7-4EB9-2FB5-8B3F-5288A924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259" y="2377237"/>
            <a:ext cx="2365582" cy="1333222"/>
          </a:xfrm>
        </p:spPr>
        <p:txBody>
          <a:bodyPr/>
          <a:lstStyle/>
          <a:p>
            <a:pPr algn="ctr"/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TACK !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96AC948A-20D4-5FED-3EEE-154DFEC4B266}"/>
              </a:ext>
            </a:extLst>
          </p:cNvPr>
          <p:cNvSpPr txBox="1">
            <a:spLocks/>
          </p:cNvSpPr>
          <p:nvPr/>
        </p:nvSpPr>
        <p:spPr>
          <a:xfrm>
            <a:off x="8869258" y="6086723"/>
            <a:ext cx="2694959" cy="133322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Frågor ?</a:t>
            </a:r>
            <a:endParaRPr lang="sv-S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08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finger, nagel, person, ven&#10;&#10;AI-genererat innehåll kan vara felaktigt.">
            <a:extLst>
              <a:ext uri="{FF2B5EF4-FFF2-40B4-BE49-F238E27FC236}">
                <a16:creationId xmlns:a16="http://schemas.microsoft.com/office/drawing/2014/main" id="{54845A5E-731F-49BA-B2B7-A5AF82E5D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33" y="3722509"/>
            <a:ext cx="7592827" cy="545977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dobjekt 7" descr="En bild som visar finger, nagel, person, tumme&#10;&#10;AI-genererat innehåll kan vara felaktigt.">
            <a:extLst>
              <a:ext uri="{FF2B5EF4-FFF2-40B4-BE49-F238E27FC236}">
                <a16:creationId xmlns:a16="http://schemas.microsoft.com/office/drawing/2014/main" id="{88A88985-26BE-B25C-3893-EBE7E2F6F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946" y="3710459"/>
            <a:ext cx="5495277" cy="545784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objekt 8" descr="En bild som visar handskrift, text, Barnkonst, skiss&#10;&#10;AI-genererat innehåll kan vara felaktigt.">
            <a:extLst>
              <a:ext uri="{FF2B5EF4-FFF2-40B4-BE49-F238E27FC236}">
                <a16:creationId xmlns:a16="http://schemas.microsoft.com/office/drawing/2014/main" id="{3F4A6BA6-FE69-1D68-B2F5-253536B6D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9745" y="3714547"/>
            <a:ext cx="4164114" cy="544966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E71C0CB-EF24-B4BF-C94F-1C4B32E7761B}"/>
              </a:ext>
            </a:extLst>
          </p:cNvPr>
          <p:cNvSpPr txBox="1">
            <a:spLocks/>
          </p:cNvSpPr>
          <p:nvPr/>
        </p:nvSpPr>
        <p:spPr>
          <a:xfrm>
            <a:off x="1534557" y="19375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Injektionsteknik triggerfingrar</a:t>
            </a:r>
          </a:p>
        </p:txBody>
      </p:sp>
    </p:spTree>
    <p:extLst>
      <p:ext uri="{BB962C8B-B14F-4D97-AF65-F5344CB8AC3E}">
        <p14:creationId xmlns:p14="http://schemas.microsoft.com/office/powerpoint/2010/main" val="136990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andskrift, Barnkonst, rita, bläck&#10;&#10;AI-genererat innehåll kan vara felaktigt.">
            <a:extLst>
              <a:ext uri="{FF2B5EF4-FFF2-40B4-BE49-F238E27FC236}">
                <a16:creationId xmlns:a16="http://schemas.microsoft.com/office/drawing/2014/main" id="{AE7F9942-31E8-528D-83F3-BC0274648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959" y="1406113"/>
            <a:ext cx="12612181" cy="8497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405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902DBE81-D091-7B4D-03DB-2A4E08B34EE0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Hur ofta?</a:t>
            </a:r>
          </a:p>
          <a:p>
            <a:r>
              <a:rPr lang="sv-SE" dirty="0">
                <a:latin typeface="Calibri"/>
                <a:ea typeface="Calibri"/>
                <a:cs typeface="Calibri"/>
              </a:rPr>
              <a:t> </a:t>
            </a:r>
            <a:r>
              <a:rPr lang="sv-SE" dirty="0">
                <a:ea typeface="Calibri"/>
                <a:cs typeface="Calibri"/>
              </a:rPr>
              <a:t>Kortison skadligt?</a:t>
            </a:r>
          </a:p>
          <a:p>
            <a:r>
              <a:rPr lang="sv-SE" dirty="0">
                <a:ea typeface="Calibri"/>
                <a:cs typeface="Calibri"/>
              </a:rPr>
              <a:t>Lokalbedövning innan?</a:t>
            </a:r>
            <a:endParaRPr lang="sv-SE" dirty="0"/>
          </a:p>
          <a:p>
            <a:endParaRPr lang="sv-SE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707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A2589466-B67C-528D-A06B-71EC8EE39D03}"/>
              </a:ext>
            </a:extLst>
          </p:cNvPr>
          <p:cNvSpPr txBox="1">
            <a:spLocks/>
          </p:cNvSpPr>
          <p:nvPr/>
        </p:nvSpPr>
        <p:spPr>
          <a:xfrm>
            <a:off x="1070543" y="3634213"/>
            <a:ext cx="17651400" cy="767474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2"/>
              </a:buBlip>
              <a:tabLst/>
              <a:defRPr sz="425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2"/>
              </a:buBlip>
              <a:defRPr sz="385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2"/>
              </a:buBlip>
              <a:defRPr sz="34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2"/>
              </a:buBlip>
              <a:defRPr sz="30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2"/>
              </a:buBlip>
              <a:defRPr sz="28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ea typeface="Calibri"/>
                <a:cs typeface="Calibri"/>
              </a:rPr>
              <a:t> Klassiska symtom med domningar i händerna.</a:t>
            </a:r>
          </a:p>
          <a:p>
            <a:r>
              <a:rPr lang="sv-SE" dirty="0">
                <a:ea typeface="Calibri"/>
                <a:cs typeface="Calibri"/>
              </a:rPr>
              <a:t> Flesta tycker att det är hela handen.</a:t>
            </a:r>
            <a:endParaRPr lang="sv-SE" dirty="0"/>
          </a:p>
          <a:p>
            <a:r>
              <a:rPr lang="sv-SE" dirty="0">
                <a:ea typeface="Calibri"/>
                <a:cs typeface="Calibri"/>
              </a:rPr>
              <a:t> Status ger vilka fingrar det gäller: </a:t>
            </a:r>
            <a:r>
              <a:rPr lang="sv-SE" dirty="0" err="1">
                <a:ea typeface="Calibri"/>
                <a:cs typeface="Calibri"/>
              </a:rPr>
              <a:t>Tinel</a:t>
            </a:r>
            <a:r>
              <a:rPr lang="sv-SE" dirty="0">
                <a:ea typeface="Calibri"/>
                <a:cs typeface="Calibri"/>
              </a:rPr>
              <a:t> och </a:t>
            </a:r>
            <a:r>
              <a:rPr lang="sv-SE" dirty="0" err="1">
                <a:ea typeface="Calibri"/>
                <a:cs typeface="Calibri"/>
              </a:rPr>
              <a:t>Phalen</a:t>
            </a:r>
            <a:r>
              <a:rPr lang="sv-SE" dirty="0">
                <a:ea typeface="Calibri"/>
                <a:cs typeface="Calibri"/>
              </a:rPr>
              <a:t>.</a:t>
            </a:r>
            <a:endParaRPr lang="sv-SE" dirty="0"/>
          </a:p>
          <a:p>
            <a:endParaRPr lang="sv-SE" dirty="0">
              <a:ea typeface="Calibri"/>
              <a:cs typeface="Calibri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7290997C-3804-35FF-3687-8E96F621F447}"/>
              </a:ext>
            </a:extLst>
          </p:cNvPr>
          <p:cNvSpPr txBox="1">
            <a:spLocks/>
          </p:cNvSpPr>
          <p:nvPr/>
        </p:nvSpPr>
        <p:spPr>
          <a:xfrm>
            <a:off x="1382157" y="1785149"/>
            <a:ext cx="17339786" cy="2185798"/>
          </a:xfrm>
          <a:prstGeom prst="rect">
            <a:avLst/>
          </a:prstGeom>
        </p:spPr>
        <p:txBody>
          <a:bodyPr vert="horz" lIns="0" tIns="0" rIns="0" bIns="72000" rtlCol="0" anchor="t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Karpaltunnelsyndrom (CTS)</a:t>
            </a:r>
          </a:p>
        </p:txBody>
      </p:sp>
    </p:spTree>
    <p:extLst>
      <p:ext uri="{BB962C8B-B14F-4D97-AF65-F5344CB8AC3E}">
        <p14:creationId xmlns:p14="http://schemas.microsoft.com/office/powerpoint/2010/main" val="4242524250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gion Västmanland Mall Powerpoint  -  Skrivskyddad" id="{D95E4257-E78A-4E5B-81CD-EC0493513C0E}" vid="{BEF82F4F-9D55-4C39-A745-1FF331C4AF35}"/>
    </a:ext>
  </a:extLst>
</a:theme>
</file>

<file path=ppt/theme/theme2.xml><?xml version="1.0" encoding="utf-8"?>
<a:theme xmlns:a="http://schemas.openxmlformats.org/drawingml/2006/main" name="1_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gion Västmanland Mall Powerpoint  -  Skrivskyddad" id="{D95E4257-E78A-4E5B-81CD-EC0493513C0E}" vid="{0BBDD193-B01C-4105-AF3E-ECE669C95376}"/>
    </a:ext>
  </a:extLst>
</a:theme>
</file>

<file path=ppt/theme/theme3.xml><?xml version="1.0" encoding="utf-8"?>
<a:theme xmlns:a="http://schemas.openxmlformats.org/drawingml/2006/main" name="Region Västmanland Blå">
  <a:themeElements>
    <a:clrScheme name="Region Västmanland Blå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C82AF"/>
      </a:accent1>
      <a:accent2>
        <a:srgbClr val="4B467D"/>
      </a:accent2>
      <a:accent3>
        <a:srgbClr val="339D94"/>
      </a:accent3>
      <a:accent4>
        <a:srgbClr val="670F3B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gion Västmanland Mall Powerpoint  -  Skrivskyddad" id="{D95E4257-E78A-4E5B-81CD-EC0493513C0E}" vid="{7D2EE1B1-8588-4041-803F-806BDBE554AD}"/>
    </a:ext>
  </a:extLst>
</a:theme>
</file>

<file path=ppt/theme/theme4.xml><?xml version="1.0" encoding="utf-8"?>
<a:theme xmlns:a="http://schemas.openxmlformats.org/drawingml/2006/main" name="Region Västmanland Grön">
  <a:themeElements>
    <a:clrScheme name="Region Västmanland Grön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39D94"/>
      </a:accent1>
      <a:accent2>
        <a:srgbClr val="4B467D"/>
      </a:accent2>
      <a:accent3>
        <a:srgbClr val="670F3B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gion Västmanland Mall Powerpoint  -  Skrivskyddad" id="{D95E4257-E78A-4E5B-81CD-EC0493513C0E}" vid="{6DC91B4E-3047-43F5-B967-EB03D0763A3F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xCatchAll xmlns="4eef37af-d196-4c77-8e83-69dd09245f3f" xsi:nil="true"/>
    <lcf76f155ced4ddcb4097134ff3c332f xmlns="24c22658-24ca-408a-8e20-e0a64f4d13b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DFD5B49DF39E44833AD0D4F29574A8" ma:contentTypeVersion="15" ma:contentTypeDescription="Skapa ett nytt dokument." ma:contentTypeScope="" ma:versionID="8b661781b9c80644dfb8efd270c75a69">
  <xsd:schema xmlns:xsd="http://www.w3.org/2001/XMLSchema" xmlns:xs="http://www.w3.org/2001/XMLSchema" xmlns:p="http://schemas.microsoft.com/office/2006/metadata/properties" xmlns:ns1="http://schemas.microsoft.com/sharepoint/v3" xmlns:ns2="4eef37af-d196-4c77-8e83-69dd09245f3f" xmlns:ns3="24c22658-24ca-408a-8e20-e0a64f4d13bf" targetNamespace="http://schemas.microsoft.com/office/2006/metadata/properties" ma:root="true" ma:fieldsID="4b72571abcb8330bbda284644ca06ee7" ns1:_="" ns2:_="" ns3:_="">
    <xsd:import namespace="http://schemas.microsoft.com/sharepoint/v3"/>
    <xsd:import namespace="4eef37af-d196-4c77-8e83-69dd09245f3f"/>
    <xsd:import namespace="24c22658-24ca-408a-8e20-e0a64f4d13b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malagt startdatum" ma:description="Schemalagt startdatum är en webbplatskolumn som skapas via publiceringsfunktionen. Den används för att ange datum och tid för när sidan ska visas för besökare på webbplatsen för första gången." ma:hidden="true" ma:internalName="PublishingStartDate">
      <xsd:simpleType>
        <xsd:restriction base="dms:Unknown"/>
      </xsd:simpleType>
    </xsd:element>
    <xsd:element name="PublishingExpirationDate" ma:index="9" nillable="true" ma:displayName="Schemalagt slutdatum" ma:description="Schemalagt slutdatum är en webbplatskolumn som skapas via publiceringsfunktionen. Den används för att ange datum och tid för när sidan inte längre ska visas för besökare på webbplatsen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ef37af-d196-4c77-8e83-69dd09245f3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Senast delad per användare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Senast delad per tid" ma:description="" ma:internalName="LastSharedByTime" ma:readOnly="true">
      <xsd:simpleType>
        <xsd:restriction base="dms:DateTime"/>
      </xsd:simpleType>
    </xsd:element>
    <xsd:element name="TaxCatchAll" ma:index="21" nillable="true" ma:displayName="Taxonomy Catch All Column" ma:hidden="true" ma:list="{325a9667-f816-4d00-9a6f-ebaa15f34944}" ma:internalName="TaxCatchAll" ma:showField="CatchAllData" ma:web="4eef37af-d196-4c77-8e83-69dd09245f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22658-24ca-408a-8e20-e0a64f4d13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41836F-050D-448E-A7B6-564A2A1A1F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298639-A577-4F3F-91F2-8D6ABE55571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purl.org/dc/terms/"/>
    <ds:schemaRef ds:uri="24c22658-24ca-408a-8e20-e0a64f4d13bf"/>
    <ds:schemaRef ds:uri="4eef37af-d196-4c77-8e83-69dd09245f3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B7151A5-58EB-418E-849C-086220E94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eef37af-d196-4c77-8e83-69dd09245f3f"/>
    <ds:schemaRef ds:uri="24c22658-24ca-408a-8e20-e0a64f4d13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Handortopedi - ur ett primärvårdsperspektiv, Therese och Farshid</Template>
  <TotalTime>18</TotalTime>
  <Words>1164</Words>
  <Application>Microsoft Office PowerPoint</Application>
  <PresentationFormat>Anpassad</PresentationFormat>
  <Paragraphs>236</Paragraphs>
  <Slides>52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Wingdings</vt:lpstr>
      <vt:lpstr>Region Västmanland Rosa</vt:lpstr>
      <vt:lpstr>1_Region Västmanland Rosa</vt:lpstr>
      <vt:lpstr>Region Västmanland Blå</vt:lpstr>
      <vt:lpstr>Region Västmanland Grön</vt:lpstr>
      <vt:lpstr>HANDORTOPEDI - UR ETT PRIMÄRVÅRDSPERSPEKTIV</vt:lpstr>
      <vt:lpstr>Om oss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Arbetsterapeut + Hand = Sant</vt:lpstr>
      <vt:lpstr>TACK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HANDORTOPEDI - UR ETT PRIMÄRVÅRDSPERSPEKTIV</dc:title>
  <dc:creator>Therese Fors</dc:creator>
  <cp:lastModifiedBy>Carolyn</cp:lastModifiedBy>
  <cp:revision>6</cp:revision>
  <dcterms:created xsi:type="dcterms:W3CDTF">2025-04-10T06:59:35Z</dcterms:created>
  <dcterms:modified xsi:type="dcterms:W3CDTF">2025-04-10T11:32:43Z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0x01010001DFD5B49DF39E44833AD0D4F29574A8</vt:lpwstr>
  </property>
</Properties>
</file>