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9" r:id="rId6"/>
    <p:sldId id="298" r:id="rId7"/>
    <p:sldId id="258" r:id="rId8"/>
    <p:sldId id="271" r:id="rId9"/>
    <p:sldId id="325" r:id="rId10"/>
    <p:sldId id="326" r:id="rId11"/>
    <p:sldId id="327" r:id="rId12"/>
    <p:sldId id="260" r:id="rId13"/>
    <p:sldId id="339" r:id="rId14"/>
    <p:sldId id="340" r:id="rId15"/>
    <p:sldId id="261" r:id="rId16"/>
    <p:sldId id="262" r:id="rId17"/>
    <p:sldId id="287" r:id="rId18"/>
    <p:sldId id="296" r:id="rId19"/>
    <p:sldId id="328" r:id="rId20"/>
    <p:sldId id="300" r:id="rId21"/>
    <p:sldId id="329" r:id="rId22"/>
    <p:sldId id="286" r:id="rId23"/>
    <p:sldId id="288" r:id="rId24"/>
    <p:sldId id="266" r:id="rId25"/>
    <p:sldId id="267" r:id="rId26"/>
    <p:sldId id="333" r:id="rId27"/>
    <p:sldId id="338" r:id="rId28"/>
    <p:sldId id="270" r:id="rId29"/>
    <p:sldId id="334" r:id="rId30"/>
    <p:sldId id="335" r:id="rId31"/>
    <p:sldId id="336" r:id="rId32"/>
    <p:sldId id="337" r:id="rId33"/>
    <p:sldId id="268" r:id="rId34"/>
    <p:sldId id="263" r:id="rId35"/>
    <p:sldId id="265" r:id="rId36"/>
    <p:sldId id="331" r:id="rId3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41" d="100"/>
          <a:sy n="41" d="100"/>
        </p:scale>
        <p:origin x="7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9FC3B-40B3-46D1-9CC1-12F0368020DA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F2EDE2-B05D-426C-BFF6-1653EEEA9AEF}">
      <dgm:prSet/>
      <dgm:spPr/>
      <dgm:t>
        <a:bodyPr/>
        <a:lstStyle/>
        <a:p>
          <a:r>
            <a:rPr lang="en-US" b="1" dirty="0" err="1"/>
            <a:t>Alla</a:t>
          </a:r>
          <a:r>
            <a:rPr lang="en-US" b="1" dirty="0"/>
            <a:t> </a:t>
          </a:r>
          <a:r>
            <a:rPr lang="en-US" b="1" dirty="0" err="1"/>
            <a:t>fynd</a:t>
          </a:r>
          <a:r>
            <a:rPr lang="en-US" b="1" dirty="0"/>
            <a:t> </a:t>
          </a:r>
          <a:r>
            <a:rPr lang="en-US" b="1" dirty="0" err="1"/>
            <a:t>enligt</a:t>
          </a:r>
          <a:r>
            <a:rPr lang="en-US" b="1" dirty="0"/>
            <a:t> 1-7 </a:t>
          </a:r>
          <a:r>
            <a:rPr lang="en-US" b="1" dirty="0" err="1"/>
            <a:t>är</a:t>
          </a:r>
          <a:r>
            <a:rPr lang="en-US" b="1" dirty="0"/>
            <a:t> </a:t>
          </a:r>
          <a:r>
            <a:rPr lang="en-US" b="1" dirty="0" err="1"/>
            <a:t>relevanta</a:t>
          </a:r>
          <a:endParaRPr lang="en-US" dirty="0"/>
        </a:p>
      </dgm:t>
    </dgm:pt>
    <dgm:pt modelId="{ADEF4B9C-448F-4F0F-B728-B109E5E5919A}" type="parTrans" cxnId="{D8A3DB5E-5F50-4362-B5E3-42CE9B68CE03}">
      <dgm:prSet/>
      <dgm:spPr/>
      <dgm:t>
        <a:bodyPr/>
        <a:lstStyle/>
        <a:p>
          <a:endParaRPr lang="en-US"/>
        </a:p>
      </dgm:t>
    </dgm:pt>
    <dgm:pt modelId="{DF4D6CAD-10B2-441A-A1D5-9E7670C089EC}" type="sibTrans" cxnId="{D8A3DB5E-5F50-4362-B5E3-42CE9B68CE03}">
      <dgm:prSet/>
      <dgm:spPr/>
      <dgm:t>
        <a:bodyPr/>
        <a:lstStyle/>
        <a:p>
          <a:endParaRPr lang="en-US"/>
        </a:p>
      </dgm:t>
    </dgm:pt>
    <dgm:pt modelId="{6549F4B7-5F4B-486F-BCDF-B2AA231D4C45}">
      <dgm:prSet/>
      <dgm:spPr/>
      <dgm:t>
        <a:bodyPr/>
        <a:lstStyle/>
        <a:p>
          <a:r>
            <a:rPr lang="en-US"/>
            <a:t>Observera att vid akut giktartrit kan s-urat vara normalt eller lågt</a:t>
          </a:r>
        </a:p>
      </dgm:t>
    </dgm:pt>
    <dgm:pt modelId="{763C937E-504C-480D-AE2E-F5166B18CBCC}" type="parTrans" cxnId="{4461A3BF-0156-4C92-9FDA-EF3376E85850}">
      <dgm:prSet/>
      <dgm:spPr/>
      <dgm:t>
        <a:bodyPr/>
        <a:lstStyle/>
        <a:p>
          <a:endParaRPr lang="en-US"/>
        </a:p>
      </dgm:t>
    </dgm:pt>
    <dgm:pt modelId="{DDC2BF42-8D3E-4493-A7CB-49012E96D61A}" type="sibTrans" cxnId="{4461A3BF-0156-4C92-9FDA-EF3376E85850}">
      <dgm:prSet/>
      <dgm:spPr/>
      <dgm:t>
        <a:bodyPr/>
        <a:lstStyle/>
        <a:p>
          <a:endParaRPr lang="en-US"/>
        </a:p>
      </dgm:t>
    </dgm:pt>
    <dgm:pt modelId="{8AD22CD8-E27E-42C9-824D-A1333C565E31}">
      <dgm:prSet/>
      <dgm:spPr/>
      <dgm:t>
        <a:bodyPr/>
        <a:lstStyle/>
        <a:p>
          <a:r>
            <a:rPr lang="en-US" dirty="0" err="1"/>
            <a:t>Fynd</a:t>
          </a:r>
          <a:r>
            <a:rPr lang="en-US" dirty="0"/>
            <a:t> av </a:t>
          </a:r>
          <a:r>
            <a:rPr lang="en-US" dirty="0" err="1"/>
            <a:t>tofi</a:t>
          </a:r>
          <a:r>
            <a:rPr lang="en-US" dirty="0"/>
            <a:t> </a:t>
          </a:r>
          <a:r>
            <a:rPr lang="en-US" dirty="0" err="1"/>
            <a:t>eller</a:t>
          </a:r>
          <a:r>
            <a:rPr lang="en-US" dirty="0"/>
            <a:t> </a:t>
          </a:r>
          <a:r>
            <a:rPr lang="en-US" dirty="0" err="1"/>
            <a:t>uratkristaller</a:t>
          </a:r>
          <a:r>
            <a:rPr lang="en-US" dirty="0"/>
            <a:t> i </a:t>
          </a:r>
          <a:r>
            <a:rPr lang="en-US" dirty="0" err="1"/>
            <a:t>ledvätskan</a:t>
          </a:r>
          <a:r>
            <a:rPr lang="en-US" dirty="0"/>
            <a:t> var </a:t>
          </a:r>
          <a:r>
            <a:rPr lang="en-US" dirty="0" err="1"/>
            <a:t>för</a:t>
          </a:r>
          <a:r>
            <a:rPr lang="en-US" dirty="0"/>
            <a:t> sig </a:t>
          </a:r>
          <a:r>
            <a:rPr lang="en-US" dirty="0" err="1"/>
            <a:t>är</a:t>
          </a:r>
          <a:r>
            <a:rPr lang="en-US" dirty="0"/>
            <a:t> </a:t>
          </a:r>
          <a:r>
            <a:rPr lang="en-US" dirty="0" err="1"/>
            <a:t>tillräckligt</a:t>
          </a:r>
          <a:r>
            <a:rPr lang="en-US" dirty="0"/>
            <a:t> </a:t>
          </a:r>
          <a:r>
            <a:rPr lang="en-US" dirty="0" err="1"/>
            <a:t>för</a:t>
          </a:r>
          <a:r>
            <a:rPr lang="en-US" dirty="0"/>
            <a:t> </a:t>
          </a:r>
          <a:r>
            <a:rPr lang="en-US" dirty="0" err="1"/>
            <a:t>diagnosen</a:t>
          </a:r>
          <a:r>
            <a:rPr lang="en-US" dirty="0"/>
            <a:t> </a:t>
          </a:r>
          <a:r>
            <a:rPr lang="en-US" dirty="0" err="1"/>
            <a:t>giktartrit</a:t>
          </a:r>
          <a:endParaRPr lang="en-US" dirty="0"/>
        </a:p>
      </dgm:t>
    </dgm:pt>
    <dgm:pt modelId="{BB3EF7C4-36D0-4005-A8E1-53FFDE550F02}" type="parTrans" cxnId="{A04B4BB0-2417-4F18-98DE-63F7346CE2DD}">
      <dgm:prSet/>
      <dgm:spPr/>
      <dgm:t>
        <a:bodyPr/>
        <a:lstStyle/>
        <a:p>
          <a:endParaRPr lang="en-US"/>
        </a:p>
      </dgm:t>
    </dgm:pt>
    <dgm:pt modelId="{722A19EE-8FF1-406E-A798-9418BE74B825}" type="sibTrans" cxnId="{A04B4BB0-2417-4F18-98DE-63F7346CE2DD}">
      <dgm:prSet/>
      <dgm:spPr/>
      <dgm:t>
        <a:bodyPr/>
        <a:lstStyle/>
        <a:p>
          <a:endParaRPr lang="en-US"/>
        </a:p>
      </dgm:t>
    </dgm:pt>
    <dgm:pt modelId="{778E0CFF-2833-481E-A13B-5006F0EE2249}">
      <dgm:prSet/>
      <dgm:spPr/>
      <dgm:t>
        <a:bodyPr/>
        <a:lstStyle/>
        <a:p>
          <a:r>
            <a:rPr lang="en-US" dirty="0"/>
            <a:t>Ju </a:t>
          </a:r>
          <a:r>
            <a:rPr lang="en-US" dirty="0" err="1"/>
            <a:t>fler</a:t>
          </a:r>
          <a:r>
            <a:rPr lang="en-US" dirty="0"/>
            <a:t> </a:t>
          </a:r>
          <a:r>
            <a:rPr lang="en-US" dirty="0" err="1"/>
            <a:t>kriterier</a:t>
          </a:r>
          <a:r>
            <a:rPr lang="en-US" dirty="0"/>
            <a:t> av 1-6 </a:t>
          </a:r>
          <a:r>
            <a:rPr lang="en-US" dirty="0" err="1"/>
            <a:t>desto</a:t>
          </a:r>
          <a:r>
            <a:rPr lang="en-US" dirty="0"/>
            <a:t> </a:t>
          </a:r>
          <a:r>
            <a:rPr lang="en-US" dirty="0" err="1"/>
            <a:t>större</a:t>
          </a:r>
          <a:r>
            <a:rPr lang="en-US" dirty="0"/>
            <a:t> </a:t>
          </a:r>
          <a:r>
            <a:rPr lang="en-US" dirty="0" err="1"/>
            <a:t>sannolikhet</a:t>
          </a:r>
          <a:r>
            <a:rPr lang="en-US" dirty="0"/>
            <a:t> </a:t>
          </a:r>
          <a:r>
            <a:rPr lang="en-US" dirty="0" err="1"/>
            <a:t>att</a:t>
          </a:r>
          <a:r>
            <a:rPr lang="en-US" dirty="0"/>
            <a:t> det </a:t>
          </a:r>
          <a:r>
            <a:rPr lang="en-US" dirty="0" err="1"/>
            <a:t>är</a:t>
          </a:r>
          <a:r>
            <a:rPr lang="en-US" dirty="0"/>
            <a:t> </a:t>
          </a:r>
          <a:r>
            <a:rPr lang="en-US" dirty="0" err="1"/>
            <a:t>giktartrit</a:t>
          </a:r>
          <a:r>
            <a:rPr lang="en-US" dirty="0"/>
            <a:t>.</a:t>
          </a:r>
        </a:p>
      </dgm:t>
    </dgm:pt>
    <dgm:pt modelId="{368F4E7A-282B-417F-9237-2A8249C57FFA}" type="parTrans" cxnId="{A665B686-2D41-4BF9-8ECB-EE20477F74B2}">
      <dgm:prSet/>
      <dgm:spPr/>
      <dgm:t>
        <a:bodyPr/>
        <a:lstStyle/>
        <a:p>
          <a:endParaRPr lang="en-US"/>
        </a:p>
      </dgm:t>
    </dgm:pt>
    <dgm:pt modelId="{B189F953-A7B6-41CA-9073-B4DEF90A9AAE}" type="sibTrans" cxnId="{A665B686-2D41-4BF9-8ECB-EE20477F74B2}">
      <dgm:prSet/>
      <dgm:spPr/>
      <dgm:t>
        <a:bodyPr/>
        <a:lstStyle/>
        <a:p>
          <a:endParaRPr lang="en-US"/>
        </a:p>
      </dgm:t>
    </dgm:pt>
    <dgm:pt modelId="{6C9C2E09-D0E0-47D5-A1AE-56C5043F1D03}" type="pres">
      <dgm:prSet presAssocID="{3859FC3B-40B3-46D1-9CC1-12F0368020DA}" presName="linear" presStyleCnt="0">
        <dgm:presLayoutVars>
          <dgm:animLvl val="lvl"/>
          <dgm:resizeHandles val="exact"/>
        </dgm:presLayoutVars>
      </dgm:prSet>
      <dgm:spPr/>
    </dgm:pt>
    <dgm:pt modelId="{605F5BC6-F36B-468E-8C1D-8D72195FCFAA}" type="pres">
      <dgm:prSet presAssocID="{86F2EDE2-B05D-426C-BFF6-1653EEEA9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1FABBB-D4EF-46E8-9963-73E6B530DA78}" type="pres">
      <dgm:prSet presAssocID="{DF4D6CAD-10B2-441A-A1D5-9E7670C089EC}" presName="spacer" presStyleCnt="0"/>
      <dgm:spPr/>
    </dgm:pt>
    <dgm:pt modelId="{11165C5E-5FBD-43EE-AF74-34D4487046B4}" type="pres">
      <dgm:prSet presAssocID="{6549F4B7-5F4B-486F-BCDF-B2AA231D4C4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C36F50F-202A-497F-A8B4-D63AAB07F726}" type="pres">
      <dgm:prSet presAssocID="{DDC2BF42-8D3E-4493-A7CB-49012E96D61A}" presName="spacer" presStyleCnt="0"/>
      <dgm:spPr/>
    </dgm:pt>
    <dgm:pt modelId="{DE3CB2B5-1C1F-4DED-8803-E4FE84AB6B31}" type="pres">
      <dgm:prSet presAssocID="{8AD22CD8-E27E-42C9-824D-A1333C565E3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8719667-25EF-40E3-B0B6-2C10286F33C8}" type="pres">
      <dgm:prSet presAssocID="{722A19EE-8FF1-406E-A798-9418BE74B825}" presName="spacer" presStyleCnt="0"/>
      <dgm:spPr/>
    </dgm:pt>
    <dgm:pt modelId="{EE8D4083-DF37-4290-A9BB-FE93E359E1CF}" type="pres">
      <dgm:prSet presAssocID="{778E0CFF-2833-481E-A13B-5006F0EE224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8A3DB5E-5F50-4362-B5E3-42CE9B68CE03}" srcId="{3859FC3B-40B3-46D1-9CC1-12F0368020DA}" destId="{86F2EDE2-B05D-426C-BFF6-1653EEEA9AEF}" srcOrd="0" destOrd="0" parTransId="{ADEF4B9C-448F-4F0F-B728-B109E5E5919A}" sibTransId="{DF4D6CAD-10B2-441A-A1D5-9E7670C089EC}"/>
    <dgm:cxn modelId="{A2DA836F-4640-404B-B0E2-C7FC65AF3742}" type="presOf" srcId="{3859FC3B-40B3-46D1-9CC1-12F0368020DA}" destId="{6C9C2E09-D0E0-47D5-A1AE-56C5043F1D03}" srcOrd="0" destOrd="0" presId="urn:microsoft.com/office/officeart/2005/8/layout/vList2"/>
    <dgm:cxn modelId="{A828E581-9CEB-4F57-8DCE-85D5F8A9C155}" type="presOf" srcId="{8AD22CD8-E27E-42C9-824D-A1333C565E31}" destId="{DE3CB2B5-1C1F-4DED-8803-E4FE84AB6B31}" srcOrd="0" destOrd="0" presId="urn:microsoft.com/office/officeart/2005/8/layout/vList2"/>
    <dgm:cxn modelId="{A665B686-2D41-4BF9-8ECB-EE20477F74B2}" srcId="{3859FC3B-40B3-46D1-9CC1-12F0368020DA}" destId="{778E0CFF-2833-481E-A13B-5006F0EE2249}" srcOrd="3" destOrd="0" parTransId="{368F4E7A-282B-417F-9237-2A8249C57FFA}" sibTransId="{B189F953-A7B6-41CA-9073-B4DEF90A9AAE}"/>
    <dgm:cxn modelId="{5A1A3CA3-6BEB-4358-9D26-D9302C81E13E}" type="presOf" srcId="{6549F4B7-5F4B-486F-BCDF-B2AA231D4C45}" destId="{11165C5E-5FBD-43EE-AF74-34D4487046B4}" srcOrd="0" destOrd="0" presId="urn:microsoft.com/office/officeart/2005/8/layout/vList2"/>
    <dgm:cxn modelId="{A04B4BB0-2417-4F18-98DE-63F7346CE2DD}" srcId="{3859FC3B-40B3-46D1-9CC1-12F0368020DA}" destId="{8AD22CD8-E27E-42C9-824D-A1333C565E31}" srcOrd="2" destOrd="0" parTransId="{BB3EF7C4-36D0-4005-A8E1-53FFDE550F02}" sibTransId="{722A19EE-8FF1-406E-A798-9418BE74B825}"/>
    <dgm:cxn modelId="{F73012BA-6968-42CE-9F04-FCD416BA6D0C}" type="presOf" srcId="{86F2EDE2-B05D-426C-BFF6-1653EEEA9AEF}" destId="{605F5BC6-F36B-468E-8C1D-8D72195FCFAA}" srcOrd="0" destOrd="0" presId="urn:microsoft.com/office/officeart/2005/8/layout/vList2"/>
    <dgm:cxn modelId="{4461A3BF-0156-4C92-9FDA-EF3376E85850}" srcId="{3859FC3B-40B3-46D1-9CC1-12F0368020DA}" destId="{6549F4B7-5F4B-486F-BCDF-B2AA231D4C45}" srcOrd="1" destOrd="0" parTransId="{763C937E-504C-480D-AE2E-F5166B18CBCC}" sibTransId="{DDC2BF42-8D3E-4493-A7CB-49012E96D61A}"/>
    <dgm:cxn modelId="{7F8BF5E2-89A0-4C84-AC76-0934F3790CA3}" type="presOf" srcId="{778E0CFF-2833-481E-A13B-5006F0EE2249}" destId="{EE8D4083-DF37-4290-A9BB-FE93E359E1CF}" srcOrd="0" destOrd="0" presId="urn:microsoft.com/office/officeart/2005/8/layout/vList2"/>
    <dgm:cxn modelId="{2C2A8F3A-F417-4C22-AC84-A79822487D29}" type="presParOf" srcId="{6C9C2E09-D0E0-47D5-A1AE-56C5043F1D03}" destId="{605F5BC6-F36B-468E-8C1D-8D72195FCFAA}" srcOrd="0" destOrd="0" presId="urn:microsoft.com/office/officeart/2005/8/layout/vList2"/>
    <dgm:cxn modelId="{027A96AA-159D-4020-9679-ACD5D693EE80}" type="presParOf" srcId="{6C9C2E09-D0E0-47D5-A1AE-56C5043F1D03}" destId="{351FABBB-D4EF-46E8-9963-73E6B530DA78}" srcOrd="1" destOrd="0" presId="urn:microsoft.com/office/officeart/2005/8/layout/vList2"/>
    <dgm:cxn modelId="{C05364BF-A4FE-4154-85CF-75AF1C1946E8}" type="presParOf" srcId="{6C9C2E09-D0E0-47D5-A1AE-56C5043F1D03}" destId="{11165C5E-5FBD-43EE-AF74-34D4487046B4}" srcOrd="2" destOrd="0" presId="urn:microsoft.com/office/officeart/2005/8/layout/vList2"/>
    <dgm:cxn modelId="{A19D8529-8A6E-4947-A3A8-4E2EC1E3ED1D}" type="presParOf" srcId="{6C9C2E09-D0E0-47D5-A1AE-56C5043F1D03}" destId="{8C36F50F-202A-497F-A8B4-D63AAB07F726}" srcOrd="3" destOrd="0" presId="urn:microsoft.com/office/officeart/2005/8/layout/vList2"/>
    <dgm:cxn modelId="{D98A8E8E-AA6F-4429-8876-25FD2F22D512}" type="presParOf" srcId="{6C9C2E09-D0E0-47D5-A1AE-56C5043F1D03}" destId="{DE3CB2B5-1C1F-4DED-8803-E4FE84AB6B31}" srcOrd="4" destOrd="0" presId="urn:microsoft.com/office/officeart/2005/8/layout/vList2"/>
    <dgm:cxn modelId="{3D9A1741-2397-4EA0-976A-4B0AD111F7B8}" type="presParOf" srcId="{6C9C2E09-D0E0-47D5-A1AE-56C5043F1D03}" destId="{78719667-25EF-40E3-B0B6-2C10286F33C8}" srcOrd="5" destOrd="0" presId="urn:microsoft.com/office/officeart/2005/8/layout/vList2"/>
    <dgm:cxn modelId="{B7E32212-FE50-486A-A978-7E89E2706CA5}" type="presParOf" srcId="{6C9C2E09-D0E0-47D5-A1AE-56C5043F1D03}" destId="{EE8D4083-DF37-4290-A9BB-FE93E359E1C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59FC3B-40B3-46D1-9CC1-12F0368020DA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F8E560A-95D5-4CC5-991F-4E10274417CE}">
      <dgm:prSet custT="1"/>
      <dgm:spPr/>
      <dgm:t>
        <a:bodyPr/>
        <a:lstStyle/>
        <a:p>
          <a:pPr algn="ctr"/>
          <a:r>
            <a:rPr lang="sv-SE" sz="5400" dirty="0"/>
            <a:t>Tack</a:t>
          </a:r>
          <a:r>
            <a:rPr lang="sv-SE" sz="3800" dirty="0"/>
            <a:t> </a:t>
          </a:r>
        </a:p>
      </dgm:t>
    </dgm:pt>
    <dgm:pt modelId="{4670AE3D-59A9-480C-9423-F2125AB853ED}" type="parTrans" cxnId="{A13C5291-95B4-4EF6-97EA-F244F9027945}">
      <dgm:prSet/>
      <dgm:spPr/>
      <dgm:t>
        <a:bodyPr/>
        <a:lstStyle/>
        <a:p>
          <a:endParaRPr lang="sv-SE"/>
        </a:p>
      </dgm:t>
    </dgm:pt>
    <dgm:pt modelId="{3E40484E-6182-4BAC-9E77-1A568111F7C5}" type="sibTrans" cxnId="{A13C5291-95B4-4EF6-97EA-F244F9027945}">
      <dgm:prSet/>
      <dgm:spPr/>
      <dgm:t>
        <a:bodyPr/>
        <a:lstStyle/>
        <a:p>
          <a:endParaRPr lang="sv-SE"/>
        </a:p>
      </dgm:t>
    </dgm:pt>
    <dgm:pt modelId="{B44217B8-3FED-4B05-A07A-50ACB3320317}">
      <dgm:prSet custT="1"/>
      <dgm:spPr/>
      <dgm:t>
        <a:bodyPr/>
        <a:lstStyle/>
        <a:p>
          <a:pPr algn="ctr"/>
          <a:r>
            <a:rPr lang="sv-SE" sz="4000" dirty="0"/>
            <a:t>Frågor? </a:t>
          </a:r>
        </a:p>
      </dgm:t>
    </dgm:pt>
    <dgm:pt modelId="{83219F67-7CAB-429D-980B-6FA6F8A094C6}" type="parTrans" cxnId="{4DACEA77-BF80-4FB1-88F0-3C7A34D22406}">
      <dgm:prSet/>
      <dgm:spPr/>
      <dgm:t>
        <a:bodyPr/>
        <a:lstStyle/>
        <a:p>
          <a:endParaRPr lang="sv-SE"/>
        </a:p>
      </dgm:t>
    </dgm:pt>
    <dgm:pt modelId="{AFE857FB-920E-464A-856C-D2CCD88C2BC3}" type="sibTrans" cxnId="{4DACEA77-BF80-4FB1-88F0-3C7A34D22406}">
      <dgm:prSet/>
      <dgm:spPr/>
      <dgm:t>
        <a:bodyPr/>
        <a:lstStyle/>
        <a:p>
          <a:endParaRPr lang="sv-SE"/>
        </a:p>
      </dgm:t>
    </dgm:pt>
    <dgm:pt modelId="{A1C6DB5A-9EA4-424C-AA5C-84D23CCEF010}">
      <dgm:prSet custT="1"/>
      <dgm:spPr/>
      <dgm:t>
        <a:bodyPr/>
        <a:lstStyle/>
        <a:p>
          <a:pPr algn="ctr"/>
          <a:r>
            <a:rPr lang="en-US" sz="2400" dirty="0" err="1"/>
            <a:t>Hör</a:t>
          </a:r>
          <a:r>
            <a:rPr lang="en-US" sz="2400" baseline="0" dirty="0"/>
            <a:t> av er via </a:t>
          </a:r>
          <a:r>
            <a:rPr lang="en-US" sz="2400" baseline="0" dirty="0" err="1"/>
            <a:t>vxl</a:t>
          </a:r>
          <a:r>
            <a:rPr lang="en-US" sz="2400" baseline="0" dirty="0"/>
            <a:t> </a:t>
          </a:r>
          <a:r>
            <a:rPr lang="en-US" sz="2400" baseline="0" dirty="0" err="1"/>
            <a:t>eller</a:t>
          </a:r>
          <a:r>
            <a:rPr lang="en-US" sz="2400" baseline="0" dirty="0"/>
            <a:t> remiss</a:t>
          </a:r>
          <a:endParaRPr lang="en-US" sz="2400" dirty="0"/>
        </a:p>
      </dgm:t>
    </dgm:pt>
    <dgm:pt modelId="{954908AC-29FF-4FFF-8FD5-EE4FA4918D9A}" type="parTrans" cxnId="{9B441667-88AF-4C4D-B44A-F0A0EBBC1C6C}">
      <dgm:prSet/>
      <dgm:spPr/>
      <dgm:t>
        <a:bodyPr/>
        <a:lstStyle/>
        <a:p>
          <a:endParaRPr lang="sv-SE"/>
        </a:p>
      </dgm:t>
    </dgm:pt>
    <dgm:pt modelId="{DE61327E-9CAB-4610-8697-49C9CA952F99}" type="sibTrans" cxnId="{9B441667-88AF-4C4D-B44A-F0A0EBBC1C6C}">
      <dgm:prSet/>
      <dgm:spPr/>
      <dgm:t>
        <a:bodyPr/>
        <a:lstStyle/>
        <a:p>
          <a:endParaRPr lang="sv-SE"/>
        </a:p>
      </dgm:t>
    </dgm:pt>
    <dgm:pt modelId="{6C9C2E09-D0E0-47D5-A1AE-56C5043F1D03}" type="pres">
      <dgm:prSet presAssocID="{3859FC3B-40B3-46D1-9CC1-12F0368020DA}" presName="linear" presStyleCnt="0">
        <dgm:presLayoutVars>
          <dgm:animLvl val="lvl"/>
          <dgm:resizeHandles val="exact"/>
        </dgm:presLayoutVars>
      </dgm:prSet>
      <dgm:spPr/>
    </dgm:pt>
    <dgm:pt modelId="{CD8E8B62-35E5-49FA-BE94-0216719F92FF}" type="pres">
      <dgm:prSet presAssocID="{1F8E560A-95D5-4CC5-991F-4E10274417CE}" presName="parentText" presStyleLbl="node1" presStyleIdx="0" presStyleCnt="3" custAng="0" custScaleX="93444" custScaleY="59839" custLinFactY="-26916" custLinFactNeighborX="-1147" custLinFactNeighborY="-100000">
        <dgm:presLayoutVars>
          <dgm:chMax val="0"/>
          <dgm:bulletEnabled val="1"/>
        </dgm:presLayoutVars>
      </dgm:prSet>
      <dgm:spPr/>
    </dgm:pt>
    <dgm:pt modelId="{D8AFD34F-6E5A-4A10-8C31-50DA3E0C8E29}" type="pres">
      <dgm:prSet presAssocID="{3E40484E-6182-4BAC-9E77-1A568111F7C5}" presName="spacer" presStyleCnt="0"/>
      <dgm:spPr/>
    </dgm:pt>
    <dgm:pt modelId="{19B5FFB0-FE54-4323-A94F-9A6090AAFFFA}" type="pres">
      <dgm:prSet presAssocID="{B44217B8-3FED-4B05-A07A-50ACB3320317}" presName="parentText" presStyleLbl="node1" presStyleIdx="1" presStyleCnt="3" custAng="0" custScaleX="95492" custScaleY="57860" custLinFactNeighborX="-1147" custLinFactNeighborY="54161">
        <dgm:presLayoutVars>
          <dgm:chMax val="0"/>
          <dgm:bulletEnabled val="1"/>
        </dgm:presLayoutVars>
      </dgm:prSet>
      <dgm:spPr/>
    </dgm:pt>
    <dgm:pt modelId="{D771A427-B709-49E0-A0D9-FB3036B03F5A}" type="pres">
      <dgm:prSet presAssocID="{AFE857FB-920E-464A-856C-D2CCD88C2BC3}" presName="spacer" presStyleCnt="0"/>
      <dgm:spPr/>
    </dgm:pt>
    <dgm:pt modelId="{3DDF9C56-1FF0-49AD-A6DF-339AC94674BE}" type="pres">
      <dgm:prSet presAssocID="{A1C6DB5A-9EA4-424C-AA5C-84D23CCEF010}" presName="parentText" presStyleLbl="node1" presStyleIdx="2" presStyleCnt="3" custAng="0" custScaleX="92755" custScaleY="55482" custLinFactY="30557" custLinFactNeighborX="-1147" custLinFactNeighborY="100000">
        <dgm:presLayoutVars>
          <dgm:chMax val="0"/>
          <dgm:bulletEnabled val="1"/>
        </dgm:presLayoutVars>
      </dgm:prSet>
      <dgm:spPr/>
    </dgm:pt>
  </dgm:ptLst>
  <dgm:cxnLst>
    <dgm:cxn modelId="{58157166-9EF7-4DAE-B735-A1BE87F2DB18}" type="presOf" srcId="{1F8E560A-95D5-4CC5-991F-4E10274417CE}" destId="{CD8E8B62-35E5-49FA-BE94-0216719F92FF}" srcOrd="0" destOrd="0" presId="urn:microsoft.com/office/officeart/2005/8/layout/vList2"/>
    <dgm:cxn modelId="{9B441667-88AF-4C4D-B44A-F0A0EBBC1C6C}" srcId="{3859FC3B-40B3-46D1-9CC1-12F0368020DA}" destId="{A1C6DB5A-9EA4-424C-AA5C-84D23CCEF010}" srcOrd="2" destOrd="0" parTransId="{954908AC-29FF-4FFF-8FD5-EE4FA4918D9A}" sibTransId="{DE61327E-9CAB-4610-8697-49C9CA952F99}"/>
    <dgm:cxn modelId="{03DD6A6E-A4A3-4F3B-B2B2-5B38494CC875}" type="presOf" srcId="{B44217B8-3FED-4B05-A07A-50ACB3320317}" destId="{19B5FFB0-FE54-4323-A94F-9A6090AAFFFA}" srcOrd="0" destOrd="0" presId="urn:microsoft.com/office/officeart/2005/8/layout/vList2"/>
    <dgm:cxn modelId="{A2DA836F-4640-404B-B0E2-C7FC65AF3742}" type="presOf" srcId="{3859FC3B-40B3-46D1-9CC1-12F0368020DA}" destId="{6C9C2E09-D0E0-47D5-A1AE-56C5043F1D03}" srcOrd="0" destOrd="0" presId="urn:microsoft.com/office/officeart/2005/8/layout/vList2"/>
    <dgm:cxn modelId="{4DACEA77-BF80-4FB1-88F0-3C7A34D22406}" srcId="{3859FC3B-40B3-46D1-9CC1-12F0368020DA}" destId="{B44217B8-3FED-4B05-A07A-50ACB3320317}" srcOrd="1" destOrd="0" parTransId="{83219F67-7CAB-429D-980B-6FA6F8A094C6}" sibTransId="{AFE857FB-920E-464A-856C-D2CCD88C2BC3}"/>
    <dgm:cxn modelId="{A13C5291-95B4-4EF6-97EA-F244F9027945}" srcId="{3859FC3B-40B3-46D1-9CC1-12F0368020DA}" destId="{1F8E560A-95D5-4CC5-991F-4E10274417CE}" srcOrd="0" destOrd="0" parTransId="{4670AE3D-59A9-480C-9423-F2125AB853ED}" sibTransId="{3E40484E-6182-4BAC-9E77-1A568111F7C5}"/>
    <dgm:cxn modelId="{E7EA80CE-4C17-4FD5-938A-A05FF1F16DB7}" type="presOf" srcId="{A1C6DB5A-9EA4-424C-AA5C-84D23CCEF010}" destId="{3DDF9C56-1FF0-49AD-A6DF-339AC94674BE}" srcOrd="0" destOrd="0" presId="urn:microsoft.com/office/officeart/2005/8/layout/vList2"/>
    <dgm:cxn modelId="{7EDD2799-0BE0-4F26-9DB3-FD4EB6150607}" type="presParOf" srcId="{6C9C2E09-D0E0-47D5-A1AE-56C5043F1D03}" destId="{CD8E8B62-35E5-49FA-BE94-0216719F92FF}" srcOrd="0" destOrd="0" presId="urn:microsoft.com/office/officeart/2005/8/layout/vList2"/>
    <dgm:cxn modelId="{7E7B1485-B57D-4DC1-A474-D5CC47E5A335}" type="presParOf" srcId="{6C9C2E09-D0E0-47D5-A1AE-56C5043F1D03}" destId="{D8AFD34F-6E5A-4A10-8C31-50DA3E0C8E29}" srcOrd="1" destOrd="0" presId="urn:microsoft.com/office/officeart/2005/8/layout/vList2"/>
    <dgm:cxn modelId="{83FC853A-DE5A-45C8-A51D-8D8B5C969152}" type="presParOf" srcId="{6C9C2E09-D0E0-47D5-A1AE-56C5043F1D03}" destId="{19B5FFB0-FE54-4323-A94F-9A6090AAFFFA}" srcOrd="2" destOrd="0" presId="urn:microsoft.com/office/officeart/2005/8/layout/vList2"/>
    <dgm:cxn modelId="{C28CDF80-869B-4E62-BB00-5F3D273778BF}" type="presParOf" srcId="{6C9C2E09-D0E0-47D5-A1AE-56C5043F1D03}" destId="{D771A427-B709-49E0-A0D9-FB3036B03F5A}" srcOrd="3" destOrd="0" presId="urn:microsoft.com/office/officeart/2005/8/layout/vList2"/>
    <dgm:cxn modelId="{AA865612-661D-4DC2-8177-C4A032C39C22}" type="presParOf" srcId="{6C9C2E09-D0E0-47D5-A1AE-56C5043F1D03}" destId="{3DDF9C56-1FF0-49AD-A6DF-339AC94674B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F5BC6-F36B-468E-8C1D-8D72195FCFAA}">
      <dsp:nvSpPr>
        <dsp:cNvPr id="0" name=""/>
        <dsp:cNvSpPr/>
      </dsp:nvSpPr>
      <dsp:spPr>
        <a:xfrm>
          <a:off x="0" y="43558"/>
          <a:ext cx="6620505" cy="8739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Alla</a:t>
          </a:r>
          <a:r>
            <a:rPr lang="en-US" sz="2200" b="1" kern="1200" dirty="0"/>
            <a:t> </a:t>
          </a:r>
          <a:r>
            <a:rPr lang="en-US" sz="2200" b="1" kern="1200" dirty="0" err="1"/>
            <a:t>fynd</a:t>
          </a:r>
          <a:r>
            <a:rPr lang="en-US" sz="2200" b="1" kern="1200" dirty="0"/>
            <a:t> </a:t>
          </a:r>
          <a:r>
            <a:rPr lang="en-US" sz="2200" b="1" kern="1200" dirty="0" err="1"/>
            <a:t>enligt</a:t>
          </a:r>
          <a:r>
            <a:rPr lang="en-US" sz="2200" b="1" kern="1200" dirty="0"/>
            <a:t> 1-7 </a:t>
          </a:r>
          <a:r>
            <a:rPr lang="en-US" sz="2200" b="1" kern="1200" dirty="0" err="1"/>
            <a:t>är</a:t>
          </a:r>
          <a:r>
            <a:rPr lang="en-US" sz="2200" b="1" kern="1200" dirty="0"/>
            <a:t> </a:t>
          </a:r>
          <a:r>
            <a:rPr lang="en-US" sz="2200" b="1" kern="1200" dirty="0" err="1"/>
            <a:t>relevanta</a:t>
          </a:r>
          <a:endParaRPr lang="en-US" sz="2200" kern="1200" dirty="0"/>
        </a:p>
      </dsp:txBody>
      <dsp:txXfrm>
        <a:off x="42663" y="86221"/>
        <a:ext cx="6535179" cy="788627"/>
      </dsp:txXfrm>
    </dsp:sp>
    <dsp:sp modelId="{11165C5E-5FBD-43EE-AF74-34D4487046B4}">
      <dsp:nvSpPr>
        <dsp:cNvPr id="0" name=""/>
        <dsp:cNvSpPr/>
      </dsp:nvSpPr>
      <dsp:spPr>
        <a:xfrm>
          <a:off x="0" y="980871"/>
          <a:ext cx="6620505" cy="873953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Observera att vid akut giktartrit kan s-urat vara normalt eller lågt</a:t>
          </a:r>
        </a:p>
      </dsp:txBody>
      <dsp:txXfrm>
        <a:off x="42663" y="1023534"/>
        <a:ext cx="6535179" cy="788627"/>
      </dsp:txXfrm>
    </dsp:sp>
    <dsp:sp modelId="{DE3CB2B5-1C1F-4DED-8803-E4FE84AB6B31}">
      <dsp:nvSpPr>
        <dsp:cNvPr id="0" name=""/>
        <dsp:cNvSpPr/>
      </dsp:nvSpPr>
      <dsp:spPr>
        <a:xfrm>
          <a:off x="0" y="1918185"/>
          <a:ext cx="6620505" cy="873953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Fynd</a:t>
          </a:r>
          <a:r>
            <a:rPr lang="en-US" sz="2200" kern="1200" dirty="0"/>
            <a:t> av </a:t>
          </a:r>
          <a:r>
            <a:rPr lang="en-US" sz="2200" kern="1200" dirty="0" err="1"/>
            <a:t>tofi</a:t>
          </a:r>
          <a:r>
            <a:rPr lang="en-US" sz="2200" kern="1200" dirty="0"/>
            <a:t> </a:t>
          </a:r>
          <a:r>
            <a:rPr lang="en-US" sz="2200" kern="1200" dirty="0" err="1"/>
            <a:t>eller</a:t>
          </a:r>
          <a:r>
            <a:rPr lang="en-US" sz="2200" kern="1200" dirty="0"/>
            <a:t> </a:t>
          </a:r>
          <a:r>
            <a:rPr lang="en-US" sz="2200" kern="1200" dirty="0" err="1"/>
            <a:t>uratkristaller</a:t>
          </a:r>
          <a:r>
            <a:rPr lang="en-US" sz="2200" kern="1200" dirty="0"/>
            <a:t> i </a:t>
          </a:r>
          <a:r>
            <a:rPr lang="en-US" sz="2200" kern="1200" dirty="0" err="1"/>
            <a:t>ledvätskan</a:t>
          </a:r>
          <a:r>
            <a:rPr lang="en-US" sz="2200" kern="1200" dirty="0"/>
            <a:t> var </a:t>
          </a:r>
          <a:r>
            <a:rPr lang="en-US" sz="2200" kern="1200" dirty="0" err="1"/>
            <a:t>för</a:t>
          </a:r>
          <a:r>
            <a:rPr lang="en-US" sz="2200" kern="1200" dirty="0"/>
            <a:t> sig </a:t>
          </a:r>
          <a:r>
            <a:rPr lang="en-US" sz="2200" kern="1200" dirty="0" err="1"/>
            <a:t>är</a:t>
          </a:r>
          <a:r>
            <a:rPr lang="en-US" sz="2200" kern="1200" dirty="0"/>
            <a:t> </a:t>
          </a:r>
          <a:r>
            <a:rPr lang="en-US" sz="2200" kern="1200" dirty="0" err="1"/>
            <a:t>tillräckligt</a:t>
          </a:r>
          <a:r>
            <a:rPr lang="en-US" sz="2200" kern="1200" dirty="0"/>
            <a:t> </a:t>
          </a:r>
          <a:r>
            <a:rPr lang="en-US" sz="2200" kern="1200" dirty="0" err="1"/>
            <a:t>för</a:t>
          </a:r>
          <a:r>
            <a:rPr lang="en-US" sz="2200" kern="1200" dirty="0"/>
            <a:t> </a:t>
          </a:r>
          <a:r>
            <a:rPr lang="en-US" sz="2200" kern="1200" dirty="0" err="1"/>
            <a:t>diagnosen</a:t>
          </a:r>
          <a:r>
            <a:rPr lang="en-US" sz="2200" kern="1200" dirty="0"/>
            <a:t> </a:t>
          </a:r>
          <a:r>
            <a:rPr lang="en-US" sz="2200" kern="1200" dirty="0" err="1"/>
            <a:t>giktartrit</a:t>
          </a:r>
          <a:endParaRPr lang="en-US" sz="2200" kern="1200" dirty="0"/>
        </a:p>
      </dsp:txBody>
      <dsp:txXfrm>
        <a:off x="42663" y="1960848"/>
        <a:ext cx="6535179" cy="788627"/>
      </dsp:txXfrm>
    </dsp:sp>
    <dsp:sp modelId="{EE8D4083-DF37-4290-A9BB-FE93E359E1CF}">
      <dsp:nvSpPr>
        <dsp:cNvPr id="0" name=""/>
        <dsp:cNvSpPr/>
      </dsp:nvSpPr>
      <dsp:spPr>
        <a:xfrm>
          <a:off x="0" y="2855498"/>
          <a:ext cx="6620505" cy="87395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Ju </a:t>
          </a:r>
          <a:r>
            <a:rPr lang="en-US" sz="2200" kern="1200" dirty="0" err="1"/>
            <a:t>fler</a:t>
          </a:r>
          <a:r>
            <a:rPr lang="en-US" sz="2200" kern="1200" dirty="0"/>
            <a:t> </a:t>
          </a:r>
          <a:r>
            <a:rPr lang="en-US" sz="2200" kern="1200" dirty="0" err="1"/>
            <a:t>kriterier</a:t>
          </a:r>
          <a:r>
            <a:rPr lang="en-US" sz="2200" kern="1200" dirty="0"/>
            <a:t> av 1-6 </a:t>
          </a:r>
          <a:r>
            <a:rPr lang="en-US" sz="2200" kern="1200" dirty="0" err="1"/>
            <a:t>desto</a:t>
          </a:r>
          <a:r>
            <a:rPr lang="en-US" sz="2200" kern="1200" dirty="0"/>
            <a:t> </a:t>
          </a:r>
          <a:r>
            <a:rPr lang="en-US" sz="2200" kern="1200" dirty="0" err="1"/>
            <a:t>större</a:t>
          </a:r>
          <a:r>
            <a:rPr lang="en-US" sz="2200" kern="1200" dirty="0"/>
            <a:t> </a:t>
          </a:r>
          <a:r>
            <a:rPr lang="en-US" sz="2200" kern="1200" dirty="0" err="1"/>
            <a:t>sannolikhet</a:t>
          </a:r>
          <a:r>
            <a:rPr lang="en-US" sz="2200" kern="1200" dirty="0"/>
            <a:t> </a:t>
          </a:r>
          <a:r>
            <a:rPr lang="en-US" sz="2200" kern="1200" dirty="0" err="1"/>
            <a:t>att</a:t>
          </a:r>
          <a:r>
            <a:rPr lang="en-US" sz="2200" kern="1200" dirty="0"/>
            <a:t> det </a:t>
          </a:r>
          <a:r>
            <a:rPr lang="en-US" sz="2200" kern="1200" dirty="0" err="1"/>
            <a:t>är</a:t>
          </a:r>
          <a:r>
            <a:rPr lang="en-US" sz="2200" kern="1200" dirty="0"/>
            <a:t> </a:t>
          </a:r>
          <a:r>
            <a:rPr lang="en-US" sz="2200" kern="1200" dirty="0" err="1"/>
            <a:t>giktartrit</a:t>
          </a:r>
          <a:r>
            <a:rPr lang="en-US" sz="2200" kern="1200" dirty="0"/>
            <a:t>.</a:t>
          </a:r>
        </a:p>
      </dsp:txBody>
      <dsp:txXfrm>
        <a:off x="42663" y="2898161"/>
        <a:ext cx="6535179" cy="788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E8B62-35E5-49FA-BE94-0216719F92FF}">
      <dsp:nvSpPr>
        <dsp:cNvPr id="0" name=""/>
        <dsp:cNvSpPr/>
      </dsp:nvSpPr>
      <dsp:spPr>
        <a:xfrm>
          <a:off x="149944" y="316294"/>
          <a:ext cx="6575037" cy="7841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5400" kern="1200" dirty="0"/>
            <a:t>Tack</a:t>
          </a:r>
          <a:r>
            <a:rPr lang="sv-SE" sz="3800" kern="1200" dirty="0"/>
            <a:t> </a:t>
          </a:r>
        </a:p>
      </dsp:txBody>
      <dsp:txXfrm>
        <a:off x="188222" y="354572"/>
        <a:ext cx="6498481" cy="707574"/>
      </dsp:txXfrm>
    </dsp:sp>
    <dsp:sp modelId="{19B5FFB0-FE54-4323-A94F-9A6090AAFFFA}">
      <dsp:nvSpPr>
        <dsp:cNvPr id="0" name=""/>
        <dsp:cNvSpPr/>
      </dsp:nvSpPr>
      <dsp:spPr>
        <a:xfrm>
          <a:off x="77892" y="1921601"/>
          <a:ext cx="6719141" cy="758197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4000" kern="1200" dirty="0"/>
            <a:t>Frågor? </a:t>
          </a:r>
        </a:p>
      </dsp:txBody>
      <dsp:txXfrm>
        <a:off x="114904" y="1958613"/>
        <a:ext cx="6645117" cy="684173"/>
      </dsp:txXfrm>
    </dsp:sp>
    <dsp:sp modelId="{3DDF9C56-1FF0-49AD-A6DF-339AC94674BE}">
      <dsp:nvSpPr>
        <dsp:cNvPr id="0" name=""/>
        <dsp:cNvSpPr/>
      </dsp:nvSpPr>
      <dsp:spPr>
        <a:xfrm>
          <a:off x="174184" y="3349028"/>
          <a:ext cx="6526557" cy="727036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Hör</a:t>
          </a:r>
          <a:r>
            <a:rPr lang="en-US" sz="2400" kern="1200" baseline="0" dirty="0"/>
            <a:t> av er via </a:t>
          </a:r>
          <a:r>
            <a:rPr lang="en-US" sz="2400" kern="1200" baseline="0" dirty="0" err="1"/>
            <a:t>vxl</a:t>
          </a:r>
          <a:r>
            <a:rPr lang="en-US" sz="2400" kern="1200" baseline="0" dirty="0"/>
            <a:t> </a:t>
          </a:r>
          <a:r>
            <a:rPr lang="en-US" sz="2400" kern="1200" baseline="0" dirty="0" err="1"/>
            <a:t>eller</a:t>
          </a:r>
          <a:r>
            <a:rPr lang="en-US" sz="2400" kern="1200" baseline="0" dirty="0"/>
            <a:t> remiss</a:t>
          </a:r>
          <a:endParaRPr lang="en-US" sz="2400" kern="1200" dirty="0"/>
        </a:p>
      </dsp:txBody>
      <dsp:txXfrm>
        <a:off x="209675" y="3384519"/>
        <a:ext cx="6455575" cy="656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6920AC-4C4E-4D73-9CDF-5B8803C10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ED1A18F-80DA-4A43-BBBD-66BC175AF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643B8D-D7D3-4F55-A503-C2E30B36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A67801-8584-4492-BB10-063CB458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2B9011-BED9-442B-9A63-DFF9F569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018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A85038-C42B-4E95-BB98-700B548A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955F6A1-BFAB-4A81-B16A-BA3CE1D4B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7214B01-6274-4FAA-9EEA-151E21F7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8BF7C1-97AA-4A4C-B18D-97913364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A6F7D5-2C56-408A-9C23-7B80BC63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862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FC4EB9B-D5C3-4BED-A776-8E3CFAF3B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0755392-B4C6-4BCA-A80C-60E1F14F5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95115D8-1FB5-434F-8D87-A62886BD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D66981-1D4B-4BA9-A2A5-F893D697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B3D664-D720-4433-A249-C1567026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0562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01602-6492-4877-9B13-145C4360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7D3A91-D7CC-41B9-BAAE-8C0B14402DD7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DD113-A43F-4B7D-AE53-4132F930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DB30D-E088-49B8-8F7C-A7C8EFB3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F405321-8B2A-4BDD-ABA9-74A15E08AFAC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658417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79E80-3236-4DE5-8D85-6CCAD8C2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1A2D46-AF67-4346-B370-317C38643F69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8F919-B8DF-49E3-A03C-107608F6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3E1EC-017C-4924-A77C-96B61EB7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E07FA5E-82FA-45F4-84A8-2740185DD344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87732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FF868-D04A-4E19-BAB6-0FFD0033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6BBDFE-0D13-4940-B28F-2F399FEB3D7F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DCAB3-9105-48F5-BF86-04A89506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275C1-FE87-4FE5-8862-20730B1D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D064095-44B7-40C9-83C0-4C99A0846C52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185911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CADC3-9A89-41C9-AE02-42A2812C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438AA-7F53-49E8-97B4-65800EF3DF2E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07BE3-6AB4-4577-A003-F342AF3F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A5134-30CE-41BB-AB99-787514B1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F0C5095-EA13-4F8A-B26C-BBE4904646B4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799310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59870-1C0F-4D52-8B7A-F4911CCA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5B9C7A-B6F7-43E8-A24D-8B0FB1137910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C161C4-BB20-424A-8E41-B16BEE07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898535-32FB-4FB8-827D-DF551BBC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AA17362-CFF7-4AE4-8EB2-BB1698C3DA73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688493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C7E3F-1B92-42D6-86D0-FB647DD3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3930EE-1F64-4516-AC91-9741FA344BEF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E9AB0-AFC8-411E-9653-EBBFD9A1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F4C60-7390-405F-A1A9-9EDD813C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33F3E6A-63C6-43B5-B3F1-78B808CDAAE1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160533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CE6E0-0713-4821-ADFF-B3761F37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8C025-B685-4A6A-BDBE-00433CE59333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2CE35-90DC-4BC9-A220-8D7C9E3B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9EDEB-47C8-4C4C-BD37-29905FF9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56A3FFC-DDFF-4250-81FD-7EB1E3D5BB21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535265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ABD38-DA39-45F4-8721-B9437914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554594-6A25-4F3F-8D4D-289473F7179C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76533-EF24-4880-8D88-7D9F68B4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26015-AC69-4E52-9EB5-F3DF2A48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052716-2C33-4F9C-8A30-7255996A9E0F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28731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0A4D60-C9AD-419B-A957-8DB2A3DF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ABC771-282E-43C8-B60A-A566E531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66C016-3F67-4C24-938A-FAF788C9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D399F6-BC71-405F-985E-1EA8C492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6C2334-BA9C-405D-984A-36BF963F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032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A7C5-7810-4A4D-9889-02484C6B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EA77D7-CED5-466D-9696-BD853C8B1176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BFB52-9FC0-46FD-BEDA-421657C3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24C83-BAC2-4E35-9361-8013D88F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88415B3-C986-4870-B2E8-19DE2C92592E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10254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823BB-118B-4069-B4E6-9D43A03A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FFABFF-627F-486D-A88B-0E38F5D26A03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3710F-732C-4E04-B488-81B86AEB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5575E-47AE-4CDC-B001-B78BFB29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2B04278-AB34-40CC-AB4F-4E75ED77E0E4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749516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9D831-624D-496D-AF58-15A8BB70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39A4E-3A57-4AF7-BF21-B9070E8786A6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78FD0-99CC-4DB7-95ED-B2BF454A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A9D4-FC4A-4BB4-9260-4E80F199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B6845E48-665A-42D6-BA76-72AD2FB738B3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441459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0ACF05-BC3A-4028-91CC-BFA7F7A55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32E56E6-BE48-4726-B091-6F3724983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063A37-0669-497D-A023-260C36F1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C4C3CB-FC18-4D94-9031-69FCB344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F6222-D511-40A2-990B-CFCB252B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EE646-0C75-4603-A766-122E92158CC1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349853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849EE5-E1A1-4903-8B2F-0C962443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79F902-9C5C-4BA6-81DF-7C936A94A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5E7747-4D3D-4B89-AB9D-4974E6AD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4AA686-290E-42E9-BDA8-96E83DF8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C97FBCA-6580-41F3-9244-84D1F48E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E8CF6-A68C-400E-A041-EB57707384FF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96481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E5BF36-4869-451D-AB83-0B8C025F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7097153-F13B-4AC8-A32A-EA6E698B2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A207A6-3573-4BB2-A673-5B44E08C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677BA0-344A-49DA-9FF4-987343F2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46494D-4EB0-4EB6-8536-BC849313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1E39A-AB80-4011-A17A-D30512FE00AA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99395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4E6F66-2873-4E84-B610-C2E2640F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C9A718-AFDC-488F-B7E4-655BC73E1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F66D16B-5DF2-4A50-819A-74DC88CE7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F5E8D05-0DD7-40CF-B06D-CA485E0F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6641993-EE24-41E8-A317-5954041B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650BFAB-B6D7-4C5D-9455-8CC9C4A8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0A0-847B-4202-AC27-134F68CCD481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811233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FE38F3-E9D5-487F-9FA9-5C8BC047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5D4CDFB-F349-454F-9C5C-ACD153C05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6628A36-805F-46BF-A559-41E614C5C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EBFC70F-E9E5-451C-A978-E6F86B7D0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9E9009C-8631-4CD5-8296-DA9BD2D3E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7BB73EA-F2C9-4AA1-A5EC-88AABE3A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7633BEB-1762-41BC-9467-054F436D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6731741-B826-4AFB-90CA-F35FA9E8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2F41E-1DC5-45F3-9790-1F4A2AA2454F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53986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B39513-5E3F-4F41-91C0-AB371C67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4F20627-90E9-4C24-86DF-8BE82B80A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B3E18EE-7736-42B4-94C1-368A4A6C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1B5EAD2-244A-48D0-8FE5-43BCAE7A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13F40-AC84-40F8-9059-9CC5FEF3A666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261295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E440595-2DDE-4E27-B8DB-CC7F17B6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1722D40-6735-474B-A15C-A88836C6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045457C-A6AC-40F1-8D94-F069BD5E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0066-145F-4362-8D7B-AC08949C96F3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35717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387B4B-2CA2-4B7D-8F4B-250E5C7E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812894-9FE9-4A56-A16E-EA9B6973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8953D7-713D-49AE-9A6E-67A55042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D481DB0-110C-45B1-A721-2F19A949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7C59DA4-4D36-4F0F-8E8C-356EB4C0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1002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86CB3-022E-4585-87D7-20EA8151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22711C-99D0-438D-89C6-793CA06C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815D34D-395C-4BD6-A601-696801EDD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BA5A339-23AD-4605-AEA3-BFA3A403C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6F83021-2186-479E-9416-6AD273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4E75E5B-84E8-48D1-89A6-8AF50CD2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2999C-62F8-450F-A254-5C9878A8ABF0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432780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3F83A5-4AD2-4C77-BB33-06CE216B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4E39257-3D39-4DD1-A3AE-ECD53975D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4C24CC-FB07-4B98-A8BC-D40F9D1A0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42499C0-4F9F-4F30-B941-DDA3A4CB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ABBA997-B315-4CDB-98EA-89A16EE5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51D0705-07E2-47D2-BC38-9D4E9AB0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9D919-856F-40A3-A1FB-62E35361A9F8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16147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F557A9-8A93-496D-9CC0-2CB202C3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E2B8434-EB97-4BD4-89E1-1B91C27EF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576470-8681-402E-BFCA-E9E26288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454FCA-5778-4A1B-85F5-ADCD3DC8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811C96-50D5-40E6-81F3-B7FA5FD4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A7204-D0BD-43E2-8B48-660D1A8A3E3A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476921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4811CB2-46FE-47CE-B46A-93ED10232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5B974C5-7E22-463A-B2BE-2BC4BEA11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9956F4-4424-4024-8E0C-E8F5F109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ED21E8-3AF5-4B57-B87F-0792743D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35BE482-B845-4CA4-B4A3-BF3E722C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EF3C1-3448-41C0-92C2-0A89589F6888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95823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FFDBFC-DD01-4410-9B74-EB2AF51A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4362FD9-441B-4099-9A54-DE2788CB0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AD6A56-BA2A-4EE6-8289-921CA6186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36EFB4-2C12-4ABE-A55C-0CA5BD8A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7B19080-CDDC-4EE0-81CD-C5C2E311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E01E47-8EC5-4122-A595-C3F19E0B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58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F3CC5D-7090-4998-81A4-383DE6C7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41CEB8-3C99-4D6B-9078-2F02427B6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6974977-EAB8-4A22-98C2-A521C7CBB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860C415-9F31-4B27-BCE5-E5319FAE8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36B16DE-F875-4B1B-8A22-0AB3A09DE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9DA4445-1CFA-416F-9BDD-73EE4FC7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301C10A-0C13-4DEA-9EB1-BCEF2339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1411555-4722-4A63-8E4D-541A7593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848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58B140-FE27-4D9E-9CDF-A6A74797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C948EE5-0AD3-40BD-B5B9-CDC29653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DE567DB-B117-4FFF-B200-DDE2ADBC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34F3B3-E0F7-449F-AB01-628AD3A7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055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D7B65EF-3C55-4B29-9FC3-87B85DEA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217D0B2-6C15-45A1-ADF9-06FDE00D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222266C-E504-4B99-A9FB-A402D941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112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673B9D-25B0-441B-A2B9-59016768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BB19CE-FBFC-4697-BD42-15ADAABAE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A81AE74-D76F-479B-9E45-C34159DE6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40E97B3-46A9-4842-8129-75E165E4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4BD9CA1-D4F0-4BDF-B009-1DED9821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8A2E1BB-5A28-4054-BAAC-262D17C4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502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C97C05-E129-4074-9B6A-B591E350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F998715-C851-4BCE-9465-1CBBB0B1B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426AE8B-A827-45DE-9359-08DFEEB85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666BAE8-2973-40E9-9185-D39B174F2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A377233-DF47-48EC-8D38-92E94F5D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E127936-11F4-41C0-8BA5-BB45227D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059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B59F02C-6A6E-45ED-AB09-7547AD51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1F9DBB-D901-4331-A83A-1C82A574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E0299E-62CF-46FD-B211-DAB9359DE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4DD5-ECF5-4182-9A9B-5840F00AEA15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F9D08C-238C-4750-B45A-E8434CF61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F30F36-A120-453C-978C-5ED254F23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C5F63-57EF-41D7-B76F-F332B9B9CD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92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DEE060A-FB1D-4AFF-B943-E97CC7C3F0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E344BD-8E56-46D6-B798-AE8138D2A7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text styles</a:t>
            </a:r>
          </a:p>
          <a:p>
            <a:pPr lvl="1"/>
            <a:r>
              <a:rPr lang="en-US" altLang="sv-SE"/>
              <a:t>Second level</a:t>
            </a:r>
          </a:p>
          <a:p>
            <a:pPr lvl="2"/>
            <a:r>
              <a:rPr lang="en-US" altLang="sv-SE"/>
              <a:t>Third level</a:t>
            </a:r>
          </a:p>
          <a:p>
            <a:pPr lvl="3"/>
            <a:r>
              <a:rPr lang="en-US" altLang="sv-SE"/>
              <a:t>Fourth level</a:t>
            </a:r>
          </a:p>
          <a:p>
            <a:pPr lvl="4"/>
            <a:r>
              <a:rPr lang="en-US" altLang="sv-S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54A9F-EFCC-424A-BEE3-A3FCA4508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0EA67D1-79EC-4696-81EE-A21051A2306C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BFEBA-C211-44D3-8789-CA1253E04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9451-FD04-40EF-95F8-C76655C7C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392C4D6-2325-41AB-9808-AA1E2D2C6D4C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1868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7F7398-BE79-49EA-9162-5B30E44CE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4F2C22-ACBB-4D21-8290-1115737DF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text styles</a:t>
            </a:r>
          </a:p>
          <a:p>
            <a:pPr lvl="1"/>
            <a:r>
              <a:rPr lang="en-US" altLang="sv-SE"/>
              <a:t>Second level</a:t>
            </a:r>
          </a:p>
          <a:p>
            <a:pPr lvl="2"/>
            <a:r>
              <a:rPr lang="en-US" altLang="sv-SE"/>
              <a:t>Third level</a:t>
            </a:r>
          </a:p>
          <a:p>
            <a:pPr lvl="3"/>
            <a:r>
              <a:rPr lang="en-US" altLang="sv-SE"/>
              <a:t>Fourth level</a:t>
            </a:r>
          </a:p>
          <a:p>
            <a:pPr lvl="4"/>
            <a:r>
              <a:rPr lang="en-US" altLang="sv-S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1858A5-B52B-46A6-B410-9C131B31FA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218FD2-C0AE-403B-A8F6-A827E04A12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sv-S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C4BF6BA-CE40-4BE6-9E9D-6A62910BDB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D2F21F8-C6C8-4670-B13C-8EDF3CF61244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72114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6355CF0-422E-4E6A-95EA-261971F67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5C52F88-CA84-4C3A-9FA5-A96410B4B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692" y="348907"/>
            <a:ext cx="7659688" cy="3189507"/>
          </a:xfrm>
        </p:spPr>
        <p:txBody>
          <a:bodyPr>
            <a:normAutofit/>
          </a:bodyPr>
          <a:lstStyle/>
          <a:p>
            <a:pPr algn="l"/>
            <a:r>
              <a:rPr lang="sv-SE" sz="8000" b="1" dirty="0"/>
              <a:t>Reumatologi för allmänläkare 2021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AA5B50B-519E-4763-9EFB-2C80373D1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9091" y="4356608"/>
            <a:ext cx="542047" cy="1997227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298FD7FF-CB14-4A07-B879-0731A1847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3841" y="4214476"/>
            <a:ext cx="369761" cy="1783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A0D5741-1590-4555-A7A7-DC9B4E2E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51746" y="4122185"/>
            <a:ext cx="201857" cy="1727743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E9C0339-B0D3-40BA-96EF-3C1DB738A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6820" y="4214476"/>
            <a:ext cx="339126" cy="1783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4B9A42A-C5B8-4470-8743-670E34420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122186"/>
            <a:ext cx="201857" cy="1727743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DB12AFC-55F8-4AE8-9351-0F38D0C5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1447" y="4122187"/>
            <a:ext cx="7978524" cy="1647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DDE5C9B-1469-48D9-AA98-0415D3A8B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6557" y="4376667"/>
            <a:ext cx="7659688" cy="1089254"/>
          </a:xfrm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sv-SE" sz="2800" dirty="0">
                <a:solidFill>
                  <a:srgbClr val="FEFFFF"/>
                </a:solidFill>
              </a:rPr>
              <a:t>Milad Rizk</a:t>
            </a:r>
          </a:p>
          <a:p>
            <a:pPr algn="l"/>
            <a:r>
              <a:rPr lang="sv-SE" sz="2800" dirty="0">
                <a:solidFill>
                  <a:srgbClr val="FEFFFF"/>
                </a:solidFill>
              </a:rPr>
              <a:t>Verksamhetschef, överläkare</a:t>
            </a:r>
          </a:p>
          <a:p>
            <a:pPr algn="l"/>
            <a:r>
              <a:rPr lang="sv-SE" sz="2800" dirty="0">
                <a:solidFill>
                  <a:srgbClr val="FEFFFF"/>
                </a:solidFill>
              </a:rPr>
              <a:t>Reumatologkliniken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58506DD-7B3D-4594-846B-F78590BE9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5946" y="4356608"/>
            <a:ext cx="3122079" cy="1641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C76E354-D5F1-42C8-AEC4-1FC7ED69DA21}"/>
              </a:ext>
            </a:extLst>
          </p:cNvPr>
          <p:cNvSpPr/>
          <p:nvPr/>
        </p:nvSpPr>
        <p:spPr>
          <a:xfrm>
            <a:off x="9442558" y="4921294"/>
            <a:ext cx="2835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Artriter och gikt</a:t>
            </a:r>
          </a:p>
        </p:txBody>
      </p:sp>
    </p:spTree>
    <p:extLst>
      <p:ext uri="{BB962C8B-B14F-4D97-AF65-F5344CB8AC3E}">
        <p14:creationId xmlns:p14="http://schemas.microsoft.com/office/powerpoint/2010/main" val="167682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B10C9D-2315-4287-B5FC-B74A882E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18" y="148471"/>
            <a:ext cx="5045131" cy="61753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v-SE" sz="4800" b="1" dirty="0">
                <a:latin typeface="+mj-lt"/>
              </a:rPr>
              <a:t>Gikt-behandling</a:t>
            </a:r>
            <a:r>
              <a:rPr lang="sv-SE" sz="5200" b="1" dirty="0"/>
              <a:t> </a:t>
            </a:r>
          </a:p>
          <a:p>
            <a:pPr marL="0" indent="0">
              <a:buNone/>
            </a:pPr>
            <a:endParaRPr lang="sv-SE" sz="3200" b="1" dirty="0"/>
          </a:p>
          <a:p>
            <a:pPr marL="0" indent="0">
              <a:buNone/>
            </a:pPr>
            <a:r>
              <a:rPr lang="sv-SE" sz="2000" b="1" dirty="0"/>
              <a:t>Akut gikt: </a:t>
            </a:r>
          </a:p>
          <a:p>
            <a:pPr marL="0" indent="0">
              <a:buNone/>
            </a:pPr>
            <a:r>
              <a:rPr lang="sv-SE" sz="2000" dirty="0"/>
              <a:t>NSAID, </a:t>
            </a:r>
            <a:r>
              <a:rPr lang="sv-SE" sz="2000" dirty="0" err="1"/>
              <a:t>Kolrefuz</a:t>
            </a:r>
            <a:r>
              <a:rPr lang="sv-SE" sz="2000" dirty="0"/>
              <a:t> (</a:t>
            </a:r>
            <a:r>
              <a:rPr lang="sv-SE" sz="2000" dirty="0" err="1"/>
              <a:t>Kolkicin</a:t>
            </a:r>
            <a:r>
              <a:rPr lang="sv-SE" sz="2000" dirty="0"/>
              <a:t>) och/eller kortison.</a:t>
            </a:r>
          </a:p>
          <a:p>
            <a:pPr marL="0" indent="0">
              <a:buNone/>
            </a:pPr>
            <a:r>
              <a:rPr lang="sv-SE" sz="2000" dirty="0"/>
              <a:t>Kombinera gärna vid behov, glöm inte </a:t>
            </a:r>
            <a:r>
              <a:rPr lang="sv-SE" sz="2000" dirty="0" err="1"/>
              <a:t>paracetamol</a:t>
            </a:r>
            <a:r>
              <a:rPr lang="sv-SE" sz="2000" dirty="0"/>
              <a:t>.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b="1" dirty="0"/>
              <a:t>Profylax</a:t>
            </a:r>
            <a:r>
              <a:rPr lang="sv-SE" sz="2000" dirty="0"/>
              <a:t> vid recidiverande gikt eller till högriskpatienter: </a:t>
            </a:r>
          </a:p>
          <a:p>
            <a:r>
              <a:rPr lang="sv-SE" sz="2000" dirty="0" err="1"/>
              <a:t>Allopurinol</a:t>
            </a:r>
            <a:r>
              <a:rPr lang="sv-SE" sz="2000" dirty="0"/>
              <a:t> i 1:a hand</a:t>
            </a:r>
          </a:p>
          <a:p>
            <a:r>
              <a:rPr lang="sv-SE" sz="2000" dirty="0" err="1"/>
              <a:t>Febuxostat</a:t>
            </a:r>
            <a:r>
              <a:rPr lang="sv-SE" sz="2000" dirty="0"/>
              <a:t> (</a:t>
            </a:r>
            <a:r>
              <a:rPr lang="sv-SE" sz="2000" dirty="0" err="1"/>
              <a:t>Adenuric</a:t>
            </a:r>
            <a:r>
              <a:rPr lang="sv-SE" sz="2000" dirty="0"/>
              <a:t>) i 2:a hand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0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v-SE" sz="2000" dirty="0">
                <a:ea typeface="Times New Roman" panose="02020603050405020304" pitchFamily="18" charset="0"/>
              </a:rPr>
              <a:t>Konsultation/remiss vid terapisvikt enligt ovan 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000" b="1" dirty="0"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v-SE" sz="2000" b="1" dirty="0" err="1">
                <a:ea typeface="Times New Roman" panose="02020603050405020304" pitchFamily="18" charset="0"/>
              </a:rPr>
              <a:t>Take</a:t>
            </a:r>
            <a:r>
              <a:rPr lang="sv-SE" sz="2000" b="1" dirty="0">
                <a:ea typeface="Times New Roman" panose="02020603050405020304" pitchFamily="18" charset="0"/>
              </a:rPr>
              <a:t> </a:t>
            </a:r>
            <a:r>
              <a:rPr lang="sv-SE" sz="2000" b="1" dirty="0" err="1">
                <a:ea typeface="Times New Roman" panose="02020603050405020304" pitchFamily="18" charset="0"/>
              </a:rPr>
              <a:t>home</a:t>
            </a:r>
            <a:r>
              <a:rPr lang="sv-SE" sz="2000" b="1" dirty="0">
                <a:ea typeface="Times New Roman" panose="02020603050405020304" pitchFamily="18" charset="0"/>
              </a:rPr>
              <a:t> </a:t>
            </a:r>
            <a:r>
              <a:rPr lang="sv-SE" sz="2000" b="1" dirty="0" err="1">
                <a:ea typeface="Times New Roman" panose="02020603050405020304" pitchFamily="18" charset="0"/>
              </a:rPr>
              <a:t>message</a:t>
            </a:r>
            <a:r>
              <a:rPr lang="sv-SE" sz="2000" dirty="0">
                <a:ea typeface="Times New Roman" panose="02020603050405020304" pitchFamily="18" charset="0"/>
              </a:rPr>
              <a:t>: Grunden för lyckad giktbehandling är sänkningen av s-</a:t>
            </a:r>
            <a:r>
              <a:rPr lang="sv-SE" sz="2000" dirty="0" err="1">
                <a:ea typeface="Times New Roman" panose="02020603050405020304" pitchFamily="18" charset="0"/>
              </a:rPr>
              <a:t>urat</a:t>
            </a:r>
            <a:r>
              <a:rPr lang="sv-SE" sz="2000" dirty="0">
                <a:ea typeface="Times New Roman" panose="02020603050405020304" pitchFamily="18" charset="0"/>
              </a:rPr>
              <a:t> för att uppnå behandlingsmål s-</a:t>
            </a:r>
            <a:r>
              <a:rPr lang="sv-SE" sz="2000" dirty="0" err="1">
                <a:ea typeface="Times New Roman" panose="02020603050405020304" pitchFamily="18" charset="0"/>
              </a:rPr>
              <a:t>urat</a:t>
            </a:r>
            <a:r>
              <a:rPr lang="sv-SE" sz="2000" dirty="0">
                <a:ea typeface="Times New Roman" panose="02020603050405020304" pitchFamily="18" charset="0"/>
              </a:rPr>
              <a:t> &lt;360 </a:t>
            </a:r>
            <a:r>
              <a:rPr lang="sv-SE" sz="2000" dirty="0" err="1">
                <a:ea typeface="Times New Roman" panose="02020603050405020304" pitchFamily="18" charset="0"/>
              </a:rPr>
              <a:t>μmol</a:t>
            </a:r>
            <a:r>
              <a:rPr lang="sv-SE" sz="2000" dirty="0">
                <a:ea typeface="Times New Roman" panose="02020603050405020304" pitchFamily="18" charset="0"/>
              </a:rPr>
              <a:t>/L eller vid </a:t>
            </a:r>
            <a:r>
              <a:rPr lang="sv-SE" sz="2000" dirty="0" err="1">
                <a:ea typeface="Times New Roman" panose="02020603050405020304" pitchFamily="18" charset="0"/>
              </a:rPr>
              <a:t>tofös</a:t>
            </a:r>
            <a:r>
              <a:rPr lang="sv-SE" sz="2000" dirty="0">
                <a:ea typeface="Times New Roman" panose="02020603050405020304" pitchFamily="18" charset="0"/>
              </a:rPr>
              <a:t> gikt s-</a:t>
            </a:r>
            <a:r>
              <a:rPr lang="sv-SE" sz="2000" dirty="0" err="1">
                <a:ea typeface="Times New Roman" panose="02020603050405020304" pitchFamily="18" charset="0"/>
              </a:rPr>
              <a:t>urat</a:t>
            </a:r>
            <a:r>
              <a:rPr lang="sv-SE" sz="2000" dirty="0">
                <a:ea typeface="Times New Roman" panose="02020603050405020304" pitchFamily="18" charset="0"/>
              </a:rPr>
              <a:t> &lt;300 </a:t>
            </a:r>
            <a:r>
              <a:rPr lang="sv-SE" sz="2000" dirty="0" err="1">
                <a:ea typeface="Times New Roman" panose="02020603050405020304" pitchFamily="18" charset="0"/>
              </a:rPr>
              <a:t>μmol</a:t>
            </a:r>
            <a:r>
              <a:rPr lang="sv-SE" sz="2000" dirty="0">
                <a:ea typeface="Times New Roman" panose="02020603050405020304" pitchFamily="18" charset="0"/>
              </a:rPr>
              <a:t>/L.</a:t>
            </a:r>
          </a:p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B33BC3F-EF4B-4664-8F14-50D0BED6530E}"/>
              </a:ext>
            </a:extLst>
          </p:cNvPr>
          <p:cNvSpPr/>
          <p:nvPr/>
        </p:nvSpPr>
        <p:spPr>
          <a:xfrm>
            <a:off x="6252152" y="148471"/>
            <a:ext cx="5778307" cy="6579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Återkommande restnoteringar på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Kolkicin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Colrefuz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500 mikrogram.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Kolkicin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APL kapsel 0,25 mg, finns i Cosmic under icke godkänt läkemedel, kan förskrivas istället för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Colrefuz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(2 kapslar 0,25 mg motsvara 1 tablett). </a:t>
            </a:r>
          </a:p>
          <a:p>
            <a:endParaRPr lang="sv-SE" sz="1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Dostitrering och optimering av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allopurinoldosen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för att uppnå behandlingsmål av s­urat är fortfarande en utmaning särskilt hos patienter med nedsatt njurfunktion. </a:t>
            </a:r>
          </a:p>
          <a:p>
            <a:endParaRPr lang="sv-SE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Starta alltid med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allopurinol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100 mg x 1 och höj dosen successivt var 3:e- ­ 4:e vecka med 100 mg. Ge aldrig mer än 300 mg vid samma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dostillfälle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Högre doser fördelas till 300 mg x 2 eller x 3.  </a:t>
            </a:r>
            <a:endParaRPr lang="sv-SE" sz="1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v-SE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Vid nedsatt njurfunktion, börja med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allopurinol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½ tablett (50 mg/d) vid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eGFR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&lt;30 ml/min eller ½ tablett varannan dag vid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eGFR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&lt;20 ml/min. Efter ca 6 veckor kan dosen stegvis höjas tills behandlingsmålet uppnås.</a:t>
            </a:r>
          </a:p>
          <a:p>
            <a:endParaRPr lang="sv-SE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Överväg insättning av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uratsänkande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behandling redan vid första attacken under skydd av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kolkicin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och/eller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prednisolon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(profylax upp till 6 mån) hos högriskpatienter: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Första giktattacken vid ålder &lt;40 år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uratnivå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&gt;480 µmol/l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förekomst av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tofi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skelettpåverkan/leddestruktion på röntgen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multipelt ledengagemang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uratnjursten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komorbiditet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som njursvikt, hypertoni,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ischemisk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hjärtsjukdom eller hjärtsvikt </a:t>
            </a:r>
          </a:p>
          <a:p>
            <a:endParaRPr lang="sv-SE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Vid intolerans eller kontraindikation för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allopurinol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finns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febuxostat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Adenuric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), subventionerad som andrahandsval vid profylaktisk giktbehandling. Effektiv start­ och underhållsdos är 80 mg x 1. Nya studier visar ingen ökad dödlighet i hjärt-kärlsjukdom vid användning av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febuxostat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Doshalvering kan övervägas vid njursvikt, hjärt-kärlsjukdom eller biverkningar (40 mg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febuxostat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dvs ½ tablett x 1).</a:t>
            </a:r>
          </a:p>
          <a:p>
            <a:endParaRPr lang="sv-SE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Om målnivån för s-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urat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inte uppnås på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xantinoxidashämmare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allopurinol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eller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febuxostat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), i monoterapi trots dosoptimering eller högsta tolererade dos bör kombinationsbehandling med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probenecid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prövas om</a:t>
            </a:r>
            <a:r>
              <a:rPr lang="sv-SE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eGFR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&gt;30</a:t>
            </a:r>
            <a:r>
              <a:rPr lang="sv-SE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ml/min. För dosering och försiktighetsåtgärder v g se Fass.se </a:t>
            </a:r>
            <a:endParaRPr lang="sv-SE" sz="1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5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07AA13-F690-47AC-8138-95C1ECC8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546"/>
            <a:ext cx="5648643" cy="584066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080F6B7-F6CB-4730-954E-CD4AFEC9C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359" y="160036"/>
            <a:ext cx="5492431" cy="653198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18A1499-E11A-4AB5-B22C-9B7D641D5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502" y="807546"/>
            <a:ext cx="1649414" cy="50660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8305BEC-3DA7-4B1B-A44F-860FA20BB860}"/>
              </a:ext>
            </a:extLst>
          </p:cNvPr>
          <p:cNvSpPr txBox="1"/>
          <p:nvPr/>
        </p:nvSpPr>
        <p:spPr>
          <a:xfrm>
            <a:off x="1296955" y="4236098"/>
            <a:ext cx="391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Ny uppdaterad version 2021 på gång.</a:t>
            </a:r>
          </a:p>
          <a:p>
            <a:r>
              <a:rPr lang="sv-SE" dirty="0"/>
              <a:t>Inga större förändringar jämfört med version 2016.</a:t>
            </a:r>
          </a:p>
        </p:txBody>
      </p:sp>
    </p:spTree>
    <p:extLst>
      <p:ext uri="{BB962C8B-B14F-4D97-AF65-F5344CB8AC3E}">
        <p14:creationId xmlns:p14="http://schemas.microsoft.com/office/powerpoint/2010/main" val="434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C2AFFC8-7692-4C52-AB54-56A00251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09"/>
            <a:ext cx="4800600" cy="61912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7EB2CD0-DBE4-4846-A620-F5F31C6DB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94" y="1207294"/>
            <a:ext cx="3685412" cy="270986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61F6599-38F4-467A-AE46-5AFF68825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1" y="1274307"/>
            <a:ext cx="3685411" cy="238911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FD23037-4E9A-4B66-9143-BD63D942B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4016691"/>
            <a:ext cx="2028825" cy="13430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6039D47-8898-49AF-B380-4384C0044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5497966"/>
            <a:ext cx="4457700" cy="111442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8514795-88EF-48B5-9C6D-550070E77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2" y="407533"/>
            <a:ext cx="1152525" cy="2952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B65D85C-7BAC-488F-AA0D-EF1310B0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2" y="702808"/>
            <a:ext cx="1114425" cy="27622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7DBB0D4-F886-441A-8219-909E07B1E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1" y="4234917"/>
            <a:ext cx="14859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3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2164" y="-1"/>
            <a:ext cx="759618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1D7EBBA-5493-4693-92C4-2C87A542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23" b="3"/>
          <a:stretch/>
        </p:blipFill>
        <p:spPr>
          <a:xfrm>
            <a:off x="1" y="1"/>
            <a:ext cx="4634682" cy="6141008"/>
          </a:xfrm>
          <a:prstGeom prst="rect">
            <a:avLst/>
          </a:prstGeom>
        </p:spPr>
      </p:pic>
      <p:sp>
        <p:nvSpPr>
          <p:cNvPr id="36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568A6-33B2-4E01-89E1-A568F847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840" y="21395"/>
            <a:ext cx="5840770" cy="1779626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rgbClr val="FFFFFF"/>
                </a:solidFill>
              </a:rPr>
              <a:t>Patientfall 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91428D-3A3F-4B54-93CA-EA2F1099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840" y="1801021"/>
            <a:ext cx="5840770" cy="362299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70 årig kvinna, känd </a:t>
            </a:r>
            <a:r>
              <a:rPr lang="sv-SE" sz="1600" dirty="0" err="1">
                <a:solidFill>
                  <a:srgbClr val="FEFFFF"/>
                </a:solidFill>
              </a:rPr>
              <a:t>hypotyreos</a:t>
            </a:r>
            <a:r>
              <a:rPr lang="sv-SE" sz="1600" dirty="0">
                <a:solidFill>
                  <a:srgbClr val="FEFFFF"/>
                </a:solidFill>
              </a:rPr>
              <a:t>. Söker </a:t>
            </a:r>
            <a:r>
              <a:rPr lang="sv-SE" sz="1600" dirty="0" err="1">
                <a:solidFill>
                  <a:srgbClr val="FEFFFF"/>
                </a:solidFill>
              </a:rPr>
              <a:t>pga</a:t>
            </a:r>
            <a:r>
              <a:rPr lang="sv-SE" sz="1600" dirty="0">
                <a:solidFill>
                  <a:srgbClr val="FEFFFF"/>
                </a:solidFill>
              </a:rPr>
              <a:t> akut smärta och svullnad hö knäled. Några veckor tidigare sökte för liknande besvär från ena handled. CRP idag 130.</a:t>
            </a:r>
          </a:p>
          <a:p>
            <a:pPr marL="0" indent="0">
              <a:buNone/>
            </a:pPr>
            <a:endParaRPr lang="sv-SE" sz="16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Röntgen visar </a:t>
            </a:r>
            <a:r>
              <a:rPr lang="sv-SE" sz="1600" dirty="0" err="1">
                <a:solidFill>
                  <a:srgbClr val="FEFFFF"/>
                </a:solidFill>
              </a:rPr>
              <a:t>kalcifikationer</a:t>
            </a:r>
            <a:r>
              <a:rPr lang="sv-SE" sz="1600" dirty="0">
                <a:solidFill>
                  <a:srgbClr val="FEFFFF"/>
                </a:solidFill>
              </a:rPr>
              <a:t> i menisker och ledbrosk (B)</a:t>
            </a: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Ultraljud (A) visar inlagringar i ledbrosk</a:t>
            </a:r>
          </a:p>
          <a:p>
            <a:pPr marL="0" indent="0">
              <a:buNone/>
            </a:pPr>
            <a:endParaRPr lang="sv-SE" sz="16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Diagnos?</a:t>
            </a: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    1 Akut gikt (</a:t>
            </a:r>
            <a:r>
              <a:rPr lang="sv-SE" sz="1600" dirty="0" err="1">
                <a:solidFill>
                  <a:srgbClr val="FEFFFF"/>
                </a:solidFill>
              </a:rPr>
              <a:t>urat</a:t>
            </a:r>
            <a:r>
              <a:rPr lang="sv-SE" sz="1600" dirty="0">
                <a:solidFill>
                  <a:srgbClr val="FEFFFF"/>
                </a:solidFill>
              </a:rPr>
              <a:t>-kristallartrit)</a:t>
            </a: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    2 </a:t>
            </a:r>
            <a:r>
              <a:rPr lang="sv-SE" sz="1600" dirty="0" err="1">
                <a:solidFill>
                  <a:srgbClr val="FEFFFF"/>
                </a:solidFill>
              </a:rPr>
              <a:t>Erosiv</a:t>
            </a:r>
            <a:r>
              <a:rPr lang="sv-SE" sz="1600" dirty="0">
                <a:solidFill>
                  <a:srgbClr val="FEFFFF"/>
                </a:solidFill>
              </a:rPr>
              <a:t> artros</a:t>
            </a: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    3 RA (</a:t>
            </a:r>
            <a:r>
              <a:rPr lang="sv-SE" sz="1600" dirty="0" err="1">
                <a:solidFill>
                  <a:srgbClr val="FEFFFF"/>
                </a:solidFill>
              </a:rPr>
              <a:t>Reumatoid</a:t>
            </a:r>
            <a:r>
              <a:rPr lang="sv-SE" sz="1600" dirty="0">
                <a:solidFill>
                  <a:srgbClr val="FEFFFF"/>
                </a:solidFill>
              </a:rPr>
              <a:t> Artrit)</a:t>
            </a: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    4 </a:t>
            </a:r>
            <a:r>
              <a:rPr lang="sv-SE" sz="1600" dirty="0" err="1">
                <a:solidFill>
                  <a:srgbClr val="FEFFFF"/>
                </a:solidFill>
              </a:rPr>
              <a:t>Pseudogikt</a:t>
            </a:r>
            <a:r>
              <a:rPr lang="sv-SE" sz="1600" dirty="0">
                <a:solidFill>
                  <a:srgbClr val="FEFFFF"/>
                </a:solidFill>
              </a:rPr>
              <a:t> (</a:t>
            </a:r>
            <a:r>
              <a:rPr lang="sv-SE" sz="1600" dirty="0" err="1">
                <a:solidFill>
                  <a:srgbClr val="FEFFFF"/>
                </a:solidFill>
              </a:rPr>
              <a:t>pyrofosfatartrit</a:t>
            </a:r>
            <a:r>
              <a:rPr lang="sv-SE" sz="1600" dirty="0">
                <a:solidFill>
                  <a:srgbClr val="FEFFFF"/>
                </a:solidFill>
              </a:rPr>
              <a:t>)</a:t>
            </a:r>
          </a:p>
          <a:p>
            <a:pPr marL="0" indent="0">
              <a:buNone/>
            </a:pPr>
            <a:r>
              <a:rPr lang="sv-SE" sz="1600" dirty="0">
                <a:solidFill>
                  <a:srgbClr val="FEFFFF"/>
                </a:solidFill>
              </a:rPr>
              <a:t>    5 Septisk artrit</a:t>
            </a:r>
          </a:p>
        </p:txBody>
      </p:sp>
    </p:spTree>
    <p:extLst>
      <p:ext uri="{BB962C8B-B14F-4D97-AF65-F5344CB8AC3E}">
        <p14:creationId xmlns:p14="http://schemas.microsoft.com/office/powerpoint/2010/main" val="315307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E1D13B-3A3C-462E-A6FF-A3D5A3881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82AB0A7-5ADB-43AA-A85D-9EB9D8BC0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9421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94214E17-97F3-4B04-AAE9-03BA148AE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92875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C9D92EA-1FC7-47BC-8749-59CAF27E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634080"/>
            <a:ext cx="7275530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096594-00A2-4A5F-AEE3-E913E1B6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94" y="631482"/>
            <a:ext cx="6149595" cy="1190546"/>
          </a:xfrm>
        </p:spPr>
        <p:txBody>
          <a:bodyPr>
            <a:normAutofit/>
          </a:bodyPr>
          <a:lstStyle/>
          <a:p>
            <a:r>
              <a:rPr lang="sv-SE" sz="3600" b="1" dirty="0" err="1">
                <a:solidFill>
                  <a:srgbClr val="FFFFFF"/>
                </a:solidFill>
              </a:rPr>
              <a:t>Pseudogikt</a:t>
            </a:r>
            <a:endParaRPr lang="sv-SE" sz="3600" b="1" dirty="0">
              <a:solidFill>
                <a:srgbClr val="FFFFFF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455CCF-C04B-4141-AA4C-9B5A7BB6E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51" y="1609144"/>
            <a:ext cx="6467178" cy="3401006"/>
          </a:xfrm>
        </p:spPr>
        <p:txBody>
          <a:bodyPr anchor="t">
            <a:normAutofit lnSpcReduction="10000"/>
          </a:bodyPr>
          <a:lstStyle/>
          <a:p>
            <a:r>
              <a:rPr lang="sv-SE" sz="2400" dirty="0">
                <a:solidFill>
                  <a:srgbClr val="FEFFFF"/>
                </a:solidFill>
              </a:rPr>
              <a:t>Vanligare hos kvinnor</a:t>
            </a:r>
          </a:p>
          <a:p>
            <a:r>
              <a:rPr lang="sv-SE" sz="2400" dirty="0">
                <a:solidFill>
                  <a:srgbClr val="FEFFFF"/>
                </a:solidFill>
              </a:rPr>
              <a:t>Handled&gt;knäled</a:t>
            </a:r>
          </a:p>
          <a:p>
            <a:r>
              <a:rPr lang="sv-SE" sz="2400" dirty="0" err="1">
                <a:solidFill>
                  <a:srgbClr val="FEFFFF"/>
                </a:solidFill>
              </a:rPr>
              <a:t>Ledpunktion</a:t>
            </a:r>
            <a:r>
              <a:rPr lang="sv-SE" sz="2400" dirty="0">
                <a:solidFill>
                  <a:srgbClr val="FEFFFF"/>
                </a:solidFill>
              </a:rPr>
              <a:t>: </a:t>
            </a:r>
            <a:r>
              <a:rPr lang="sv-SE" sz="2400" dirty="0" err="1">
                <a:solidFill>
                  <a:srgbClr val="FEFFFF"/>
                </a:solidFill>
              </a:rPr>
              <a:t>romboida</a:t>
            </a:r>
            <a:r>
              <a:rPr lang="sv-SE" sz="2400" dirty="0">
                <a:solidFill>
                  <a:srgbClr val="FEFFFF"/>
                </a:solidFill>
              </a:rPr>
              <a:t> kristaller</a:t>
            </a:r>
          </a:p>
          <a:p>
            <a:r>
              <a:rPr lang="sv-SE" sz="2400" dirty="0">
                <a:solidFill>
                  <a:srgbClr val="FEFFFF"/>
                </a:solidFill>
              </a:rPr>
              <a:t>Associerat med: artros, </a:t>
            </a:r>
            <a:r>
              <a:rPr lang="sv-SE" sz="2400" dirty="0" err="1">
                <a:solidFill>
                  <a:srgbClr val="FEFFFF"/>
                </a:solidFill>
              </a:rPr>
              <a:t>hypotyreos</a:t>
            </a:r>
            <a:r>
              <a:rPr lang="sv-SE" sz="2400" dirty="0">
                <a:solidFill>
                  <a:srgbClr val="FEFFFF"/>
                </a:solidFill>
              </a:rPr>
              <a:t>, paramalignt,  </a:t>
            </a:r>
            <a:r>
              <a:rPr lang="sv-SE" sz="2400" dirty="0" err="1">
                <a:solidFill>
                  <a:srgbClr val="FEFFFF"/>
                </a:solidFill>
              </a:rPr>
              <a:t>hyperpara</a:t>
            </a:r>
            <a:r>
              <a:rPr lang="sv-SE" sz="2400" dirty="0">
                <a:solidFill>
                  <a:srgbClr val="FEFFFF"/>
                </a:solidFill>
              </a:rPr>
              <a:t>, hemokromatos, </a:t>
            </a:r>
            <a:r>
              <a:rPr lang="sv-SE" sz="2400" dirty="0" err="1">
                <a:solidFill>
                  <a:srgbClr val="FEFFFF"/>
                </a:solidFill>
              </a:rPr>
              <a:t>hypomagnesemi</a:t>
            </a:r>
            <a:endParaRPr lang="sv-SE" sz="2400" dirty="0">
              <a:solidFill>
                <a:srgbClr val="FEFFFF"/>
              </a:solidFill>
            </a:endParaRPr>
          </a:p>
          <a:p>
            <a:r>
              <a:rPr lang="sv-SE" sz="2400" dirty="0">
                <a:solidFill>
                  <a:srgbClr val="FEFFFF"/>
                </a:solidFill>
              </a:rPr>
              <a:t>Behandling: NSAID, kortison (</a:t>
            </a:r>
            <a:r>
              <a:rPr lang="sv-SE" sz="2400" dirty="0" err="1">
                <a:solidFill>
                  <a:srgbClr val="FEFFFF"/>
                </a:solidFill>
              </a:rPr>
              <a:t>p.o</a:t>
            </a:r>
            <a:r>
              <a:rPr lang="sv-SE" sz="2400" dirty="0">
                <a:solidFill>
                  <a:srgbClr val="FEFFFF"/>
                </a:solidFill>
              </a:rPr>
              <a:t>/injektioner)</a:t>
            </a:r>
          </a:p>
          <a:p>
            <a:r>
              <a:rPr lang="sv-SE" sz="2400" dirty="0" err="1">
                <a:solidFill>
                  <a:srgbClr val="FEFFFF"/>
                </a:solidFill>
              </a:rPr>
              <a:t>Kolkicin</a:t>
            </a:r>
            <a:r>
              <a:rPr lang="sv-SE" sz="2400" dirty="0">
                <a:solidFill>
                  <a:srgbClr val="FEFFFF"/>
                </a:solidFill>
              </a:rPr>
              <a:t> kan användas </a:t>
            </a:r>
          </a:p>
          <a:p>
            <a:r>
              <a:rPr lang="sv-SE" sz="2400" dirty="0">
                <a:solidFill>
                  <a:srgbClr val="FEFFFF"/>
                </a:solidFill>
              </a:rPr>
              <a:t>Konsultation/remiss vid terapisvikt enligt ovan</a:t>
            </a:r>
          </a:p>
          <a:p>
            <a:endParaRPr lang="sv-SE" sz="2400" dirty="0">
              <a:solidFill>
                <a:srgbClr val="FEFFFF"/>
              </a:solidFill>
            </a:endParaRPr>
          </a:p>
          <a:p>
            <a:endParaRPr lang="sv-SE" sz="2400" dirty="0">
              <a:solidFill>
                <a:srgbClr val="FEFFFF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6D2DC4-9C19-4D15-A126-92BE8BB58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5" r="19879" b="-1"/>
          <a:stretch/>
        </p:blipFill>
        <p:spPr>
          <a:xfrm>
            <a:off x="7554137" y="1353980"/>
            <a:ext cx="4637558" cy="52577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D1F4C3F-ED4E-4F1C-A419-4747D3E0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1"/>
            <a:ext cx="4745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DD1AAE3-8116-44A6-A743-A599F621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FFFFFF"/>
                </a:solidFill>
              </a:rPr>
              <a:t>Patientfall 3</a:t>
            </a:r>
            <a:br>
              <a:rPr lang="sv-SE" sz="4000" dirty="0">
                <a:solidFill>
                  <a:srgbClr val="FFFFFF"/>
                </a:solidFill>
              </a:rPr>
            </a:br>
            <a:r>
              <a:rPr lang="sv-SE" sz="2800" dirty="0">
                <a:solidFill>
                  <a:srgbClr val="FFFFFF"/>
                </a:solidFill>
              </a:rPr>
              <a:t>näst vanligaste artritformen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6C99C5-8345-48B6-B341-BF963DDB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r>
              <a:rPr lang="sv-SE" sz="2400" dirty="0"/>
              <a:t>48 årig kvinna, tidigare frisk, feströker sedan tonåren. Migrerande värk och stelhet i händer och fötter senaste två månaderna. Alvedon och Ipren hjälper på ledvärken men inte när lederna svullnar. Har inte märkt någon rodnad eller värmeökning, inga infektionstecken eller feber. </a:t>
            </a:r>
          </a:p>
          <a:p>
            <a:endParaRPr lang="sv-SE" sz="2400" dirty="0"/>
          </a:p>
          <a:p>
            <a:pPr marL="0" indent="0">
              <a:buNone/>
            </a:pPr>
            <a:r>
              <a:rPr lang="sv-SE" sz="2400" dirty="0"/>
              <a:t>Utredning?</a:t>
            </a:r>
          </a:p>
          <a:p>
            <a:pPr marL="0" indent="0">
              <a:buNone/>
            </a:pPr>
            <a:r>
              <a:rPr lang="sv-SE" sz="2400" dirty="0"/>
              <a:t>Diagnos?</a:t>
            </a:r>
          </a:p>
          <a:p>
            <a:pPr marL="0" indent="0">
              <a:buNone/>
            </a:pPr>
            <a:r>
              <a:rPr lang="sv-SE" sz="2400" dirty="0"/>
              <a:t>    1- SLE</a:t>
            </a:r>
          </a:p>
          <a:p>
            <a:pPr marL="0" indent="0">
              <a:buNone/>
            </a:pPr>
            <a:r>
              <a:rPr lang="sv-SE" sz="2400" dirty="0"/>
              <a:t>    2- Sjögrens syndrom</a:t>
            </a:r>
          </a:p>
          <a:p>
            <a:pPr marL="0" indent="0">
              <a:buNone/>
            </a:pPr>
            <a:r>
              <a:rPr lang="sv-SE" sz="2400" dirty="0"/>
              <a:t>    3- Psoriasisartrit</a:t>
            </a:r>
          </a:p>
          <a:p>
            <a:pPr marL="0" indent="0">
              <a:buNone/>
            </a:pPr>
            <a:r>
              <a:rPr lang="sv-SE" sz="2400" dirty="0"/>
              <a:t>    4- RA </a:t>
            </a:r>
          </a:p>
          <a:p>
            <a:pPr marL="0" indent="0">
              <a:buNone/>
            </a:pPr>
            <a:r>
              <a:rPr lang="sv-SE" sz="2400" dirty="0"/>
              <a:t>    5- MCTD</a:t>
            </a:r>
          </a:p>
        </p:txBody>
      </p:sp>
    </p:spTree>
    <p:extLst>
      <p:ext uri="{BB962C8B-B14F-4D97-AF65-F5344CB8AC3E}">
        <p14:creationId xmlns:p14="http://schemas.microsoft.com/office/powerpoint/2010/main" val="412297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0B57AB2-A9CF-41AC-8A0F-5751CA606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958" y="326303"/>
            <a:ext cx="5752305" cy="620539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v-SE" sz="50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Vårdförlopp RA, grundad misstanke på nydebuterad RA</a:t>
            </a:r>
          </a:p>
          <a:p>
            <a:pPr marL="0" indent="0">
              <a:buNone/>
            </a:pPr>
            <a:endParaRPr lang="sv-SE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Vårdbegäran till </a:t>
            </a:r>
            <a:r>
              <a:rPr lang="sv-SE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reumatologmottagningen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, Västmanlands sjukhus Västerås, </a:t>
            </a: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inom 1 vecka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, gäller from okt 2020</a:t>
            </a:r>
            <a:b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0170"/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Frågeställning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: Nydebuterad RA? </a:t>
            </a:r>
          </a:p>
          <a:p>
            <a:pPr marR="90170"/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Anamnes: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 Aktuella symtom, debuttidpunkt/duration</a:t>
            </a:r>
          </a:p>
          <a:p>
            <a:pPr marR="90170"/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Ledstatus: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 Vilka leder är ömma och eller svullna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Laboratorieprover: 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Obligatoriskt; </a:t>
            </a: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anti-CCP, Hb, </a:t>
            </a:r>
            <a:r>
              <a:rPr lang="sv-SE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Lpk</a:t>
            </a: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sv-SE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Tpk</a:t>
            </a: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, SR, CRP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 är tagna     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	              Önskvärt; RF (reumafaktor)</a:t>
            </a: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Obligatorisk information 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Symmetrisk småledsartrit 			□ Ja    □ Nej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Minst en svullen led samt positivt anti-CCP-test 	□ Ja    □ Nej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Ledvärk i händer eller fötter samt positivt anti-CCP-test 	□ Ja    □ Nej 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Minst en svullen led samt artritförändringar på röntgen 	□ Ja    □ Nej   □Vet ej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v-SE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b="1" dirty="0">
                <a:latin typeface="Calibri" panose="020F0502020204030204" pitchFamily="34" charset="0"/>
                <a:ea typeface="Times New Roman" panose="02020603050405020304" pitchFamily="18" charset="0"/>
              </a:rPr>
              <a:t>Övrigt önskvärt innehåll i remissen: 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Hereditet för reumatisk sjukdom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Morgonstelhet □ Ja ___minuter    □ Nej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Aktuella läkemedel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Tidigare/Nuvarande sjukdomar</a:t>
            </a:r>
          </a:p>
          <a:p>
            <a:pPr>
              <a:lnSpc>
                <a:spcPct val="120000"/>
              </a:lnSpc>
            </a:pP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Röntgensvar av händer, fötter och annan drabbad led (invänta ej svar för att inte fördröja remissen) 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För att underlätta bedömningen undvik per oral kortisonbehandling. </a:t>
            </a:r>
            <a:endParaRPr lang="sv-S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14" name="Rubrik 6">
            <a:extLst>
              <a:ext uri="{FF2B5EF4-FFF2-40B4-BE49-F238E27FC236}">
                <a16:creationId xmlns:a16="http://schemas.microsoft.com/office/drawing/2014/main" id="{827557FE-BEAD-4B16-B879-7612FB3BAF5D}"/>
              </a:ext>
            </a:extLst>
          </p:cNvPr>
          <p:cNvSpPr txBox="1">
            <a:spLocks/>
          </p:cNvSpPr>
          <p:nvPr/>
        </p:nvSpPr>
        <p:spPr>
          <a:xfrm>
            <a:off x="7923790" y="-172230"/>
            <a:ext cx="4147638" cy="6322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b="1" dirty="0">
                <a:solidFill>
                  <a:schemeClr val="bg1"/>
                </a:solidFill>
                <a:latin typeface="+mn-lt"/>
              </a:rPr>
              <a:t>RA</a:t>
            </a:r>
          </a:p>
          <a:p>
            <a:pPr algn="ctr"/>
            <a:endParaRPr lang="sv-SE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  <a:latin typeface="+mn-lt"/>
              </a:rPr>
              <a:t>Incidens hos vuxna runt 40/100 000.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  <a:latin typeface="+mn-lt"/>
              </a:rPr>
              <a:t>De flesta insjuknar i 50-70 </a:t>
            </a:r>
            <a:r>
              <a:rPr lang="sv-SE" sz="1800" dirty="0" err="1">
                <a:solidFill>
                  <a:schemeClr val="bg1"/>
                </a:solidFill>
                <a:latin typeface="+mn-lt"/>
              </a:rPr>
              <a:t>åå</a:t>
            </a:r>
            <a:r>
              <a:rPr lang="sv-SE" sz="1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  <a:latin typeface="+mn-lt"/>
              </a:rPr>
              <a:t>Drabbar kvinnor 3 ggr så ofta som män.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  <a:latin typeface="+mn-lt"/>
              </a:rPr>
              <a:t>Obehandlad RA kan leda till leddestruktioner, funktionsnedsättning och för tidig död.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  <a:latin typeface="+mn-lt"/>
              </a:rPr>
              <a:t>Rökning är den viktigaste påverkbara riskfaktorn och rökning är också associerad med en mer allvarlig sjukdom och sämre effekt av antireumatiska läkemedel.</a:t>
            </a:r>
            <a:endParaRPr lang="sv-SE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94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C1B9F1-994D-4438-B20E-6BF3B311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sv-SE" sz="4000" dirty="0" err="1">
                <a:solidFill>
                  <a:srgbClr val="FFFFFF"/>
                </a:solidFill>
              </a:rPr>
              <a:t>Patienfall</a:t>
            </a:r>
            <a:r>
              <a:rPr lang="sv-SE" sz="4000" dirty="0">
                <a:solidFill>
                  <a:srgbClr val="FFFFFF"/>
                </a:solidFill>
              </a:rPr>
              <a:t> 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D66067-7FA2-485E-B955-6509D32E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400" dirty="0"/>
              <a:t>27 årig man, tidigare frisk. Söker </a:t>
            </a:r>
            <a:r>
              <a:rPr lang="sv-SE" sz="2400" dirty="0" err="1"/>
              <a:t>pga</a:t>
            </a:r>
            <a:r>
              <a:rPr lang="sv-SE" sz="2400" dirty="0"/>
              <a:t> feber, rodnad, svullnad och värmeökning i fotleder bilateral samt smärtsamma upphöjda utslag på benen. CRP 110, SR 40. 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Kompletterande anamnes?</a:t>
            </a:r>
          </a:p>
          <a:p>
            <a:r>
              <a:rPr lang="sv-SE" sz="2400" dirty="0" err="1"/>
              <a:t>Diff</a:t>
            </a:r>
            <a:r>
              <a:rPr lang="sv-SE" sz="2400" dirty="0"/>
              <a:t> diagnoser?</a:t>
            </a:r>
          </a:p>
          <a:p>
            <a:r>
              <a:rPr lang="sv-SE" sz="2400" dirty="0"/>
              <a:t>Vilken är den viktigaste undersökningen för att snabbare ställa diagnos?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3654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C1B9F1-994D-4438-B20E-6BF3B311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72" y="1083994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FFFFFF"/>
                </a:solidFill>
              </a:rPr>
              <a:t>Akut </a:t>
            </a:r>
            <a:r>
              <a:rPr lang="sv-SE" sz="4000" dirty="0" err="1">
                <a:solidFill>
                  <a:srgbClr val="FFFFFF"/>
                </a:solidFill>
              </a:rPr>
              <a:t>sarkoidos</a:t>
            </a:r>
            <a:r>
              <a:rPr lang="sv-SE" sz="4000" dirty="0">
                <a:solidFill>
                  <a:srgbClr val="FFFFFF"/>
                </a:solidFill>
              </a:rPr>
              <a:t> </a:t>
            </a:r>
            <a:r>
              <a:rPr lang="sv-SE" sz="4000" dirty="0">
                <a:solidFill>
                  <a:schemeClr val="bg1"/>
                </a:solidFill>
              </a:rPr>
              <a:t>(Löfgrens syndrom)</a:t>
            </a:r>
            <a:br>
              <a:rPr lang="sv-SE" sz="4000" dirty="0">
                <a:solidFill>
                  <a:srgbClr val="FFFFFF"/>
                </a:solidFill>
              </a:rPr>
            </a:br>
            <a:endParaRPr lang="sv-SE" sz="4000" dirty="0">
              <a:solidFill>
                <a:srgbClr val="FFFFFF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D66067-7FA2-485E-B955-6509D32E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2" y="2543175"/>
            <a:ext cx="9326504" cy="4162425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sv-SE" sz="2600" dirty="0"/>
              <a:t>Lungröntgen visar bilateral </a:t>
            </a:r>
            <a:r>
              <a:rPr lang="sv-SE" sz="2600" dirty="0" err="1"/>
              <a:t>hiluslymfom</a:t>
            </a:r>
            <a:r>
              <a:rPr lang="sv-SE" sz="26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2600" dirty="0"/>
              <a:t>Serum-ACE ofta förhöjt (60%), men vanligen inte de första veckorna. Sjunker någon vecka efter inledd steroidbehandling. Inte motiverat att mäta vid behandling med ACE-hämmare.</a:t>
            </a:r>
          </a:p>
          <a:p>
            <a:pPr marL="0" indent="0">
              <a:buNone/>
            </a:pPr>
            <a:r>
              <a:rPr lang="sv-SE" sz="2600" dirty="0"/>
              <a:t>S Ca - förhöjt hos 7-10 % (Kontrollera </a:t>
            </a:r>
            <a:r>
              <a:rPr lang="sv-SE" sz="2600" dirty="0" err="1"/>
              <a:t>paratyreoideahormon</a:t>
            </a:r>
            <a:r>
              <a:rPr lang="sv-SE" sz="2600" dirty="0"/>
              <a:t> och D-vitamin)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2600" dirty="0"/>
              <a:t>Vilo-EKG - ska alltid utföras initialt och även senare under sjukdomsförloppet om </a:t>
            </a:r>
            <a:r>
              <a:rPr lang="sv-SE" sz="2600" dirty="0" err="1"/>
              <a:t>palpitationer</a:t>
            </a:r>
            <a:r>
              <a:rPr lang="sv-SE" sz="2600" dirty="0"/>
              <a:t>, presynkope eller synkope. 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600" dirty="0"/>
          </a:p>
          <a:p>
            <a:pPr marL="0" indent="0">
              <a:buNone/>
            </a:pPr>
            <a:r>
              <a:rPr lang="sv-SE" sz="2600" dirty="0"/>
              <a:t>Prognos?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600" dirty="0"/>
              <a:t>Utveckling av kroniska artriter?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600" dirty="0"/>
              <a:t>Hjärtengagemang med arytmi?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600" dirty="0"/>
              <a:t>Lungfibros?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600" dirty="0"/>
              <a:t>CNS engagemang med </a:t>
            </a:r>
            <a:r>
              <a:rPr lang="sv-SE" sz="2600" dirty="0" err="1"/>
              <a:t>ffa</a:t>
            </a:r>
            <a:r>
              <a:rPr lang="sv-SE" sz="2600" dirty="0"/>
              <a:t> </a:t>
            </a:r>
            <a:r>
              <a:rPr lang="sv-SE" sz="2600" dirty="0" err="1"/>
              <a:t>facialis</a:t>
            </a:r>
            <a:r>
              <a:rPr lang="sv-SE" sz="2600" dirty="0"/>
              <a:t> påverkan?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600" dirty="0" err="1"/>
              <a:t>Uveit</a:t>
            </a:r>
            <a:r>
              <a:rPr lang="sv-SE" sz="26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600" dirty="0"/>
              <a:t>Spontan </a:t>
            </a:r>
            <a:r>
              <a:rPr lang="sv-SE" sz="2600" dirty="0" err="1"/>
              <a:t>remission</a:t>
            </a:r>
            <a:r>
              <a:rPr lang="sv-SE" sz="2600" dirty="0"/>
              <a:t>?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48482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E875E9-5287-4199-98A3-FC0FEC66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206" y="3019745"/>
            <a:ext cx="3791864" cy="313044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Prognos</a:t>
            </a:r>
            <a:br>
              <a:rPr lang="en-US" sz="3600" b="1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God </a:t>
            </a:r>
            <a:r>
              <a:rPr lang="en-US" sz="2000" dirty="0" err="1">
                <a:solidFill>
                  <a:srgbClr val="FFFFFF"/>
                </a:solidFill>
              </a:rPr>
              <a:t>prognos</a:t>
            </a:r>
            <a:r>
              <a:rPr lang="en-US" sz="2000" dirty="0">
                <a:solidFill>
                  <a:srgbClr val="FFFFFF"/>
                </a:solidFill>
              </a:rPr>
              <a:t> hos pat med </a:t>
            </a:r>
            <a:r>
              <a:rPr lang="en-US" sz="2000" dirty="0" err="1">
                <a:solidFill>
                  <a:srgbClr val="FFFFFF"/>
                </a:solidFill>
              </a:rPr>
              <a:t>skandinaviskt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ursprung</a:t>
            </a:r>
            <a:r>
              <a:rPr lang="en-US" sz="2000" dirty="0">
                <a:solidFill>
                  <a:srgbClr val="FFFFFF"/>
                </a:solidFill>
              </a:rPr>
              <a:t> .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Går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fta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spontan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remission </a:t>
            </a:r>
            <a:r>
              <a:rPr lang="sv-SE" sz="2000" dirty="0">
                <a:solidFill>
                  <a:srgbClr val="FFFFFF"/>
                </a:solidFill>
              </a:rPr>
              <a:t>om patienten är HLA-DRB1*03-positiv. HLA-DRB1*03-negativa patienter löper i ca 50 % av fallen risk att få mer utdragen sjukdom.</a:t>
            </a:r>
            <a:br>
              <a:rPr lang="sv-SE" sz="2000" dirty="0">
                <a:solidFill>
                  <a:srgbClr val="FFFFFF"/>
                </a:solidFill>
              </a:rPr>
            </a:br>
            <a:br>
              <a:rPr lang="sv-SE" sz="2000" dirty="0">
                <a:solidFill>
                  <a:srgbClr val="FFFFFF"/>
                </a:solidFill>
              </a:rPr>
            </a:br>
            <a:r>
              <a:rPr lang="sv-SE" sz="2000" dirty="0">
                <a:solidFill>
                  <a:srgbClr val="FFFFFF"/>
                </a:solidFill>
              </a:rPr>
              <a:t>Återinsjuknande i Löfgrens syndrom är mycket sällsynt (3-4 %). Ledbesvären brukar klinga av inom några veckor.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Remiss till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organspecialist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vid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specifika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organbesvär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eller</a:t>
            </a:r>
            <a:r>
              <a:rPr lang="en-US" sz="2000" dirty="0">
                <a:solidFill>
                  <a:srgbClr val="FFFFFF"/>
                </a:solidFill>
              </a:rPr>
              <a:t> till </a:t>
            </a:r>
            <a:r>
              <a:rPr lang="en-US" sz="2000" dirty="0" err="1">
                <a:solidFill>
                  <a:srgbClr val="FFFFFF"/>
                </a:solidFill>
              </a:rPr>
              <a:t>reumatolog</a:t>
            </a:r>
            <a:r>
              <a:rPr lang="en-US" sz="2000" dirty="0">
                <a:solidFill>
                  <a:srgbClr val="FFFFFF"/>
                </a:solidFill>
              </a:rPr>
              <a:t> vid </a:t>
            </a:r>
            <a:r>
              <a:rPr lang="en-US" sz="2000" dirty="0" err="1">
                <a:solidFill>
                  <a:srgbClr val="FFFFFF"/>
                </a:solidFill>
              </a:rPr>
              <a:t>recidiverande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artriter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eller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engagemang</a:t>
            </a:r>
            <a:r>
              <a:rPr lang="en-US" sz="2000" dirty="0">
                <a:solidFill>
                  <a:srgbClr val="FFFFFF"/>
                </a:solidFill>
              </a:rPr>
              <a:t> av </a:t>
            </a:r>
            <a:r>
              <a:rPr lang="en-US" sz="2000" dirty="0" err="1">
                <a:solidFill>
                  <a:srgbClr val="FFFFFF"/>
                </a:solidFill>
              </a:rPr>
              <a:t>flera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organsystem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7D1DF85-BDAE-41E8-866F-E62D2AD2144A}"/>
              </a:ext>
            </a:extLst>
          </p:cNvPr>
          <p:cNvSpPr/>
          <p:nvPr/>
        </p:nvSpPr>
        <p:spPr>
          <a:xfrm>
            <a:off x="1256799" y="246142"/>
            <a:ext cx="4985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</a:rPr>
              <a:t>Frekvens av </a:t>
            </a:r>
            <a:r>
              <a:rPr lang="sv-SE" sz="2400" b="1" dirty="0" err="1">
                <a:solidFill>
                  <a:schemeClr val="accent1"/>
                </a:solidFill>
              </a:rPr>
              <a:t>extrapulmonell</a:t>
            </a:r>
            <a:r>
              <a:rPr lang="sv-SE" sz="2400" b="1" dirty="0">
                <a:solidFill>
                  <a:schemeClr val="accent1"/>
                </a:solidFill>
              </a:rPr>
              <a:t> </a:t>
            </a:r>
            <a:r>
              <a:rPr lang="sv-SE" sz="2400" b="1" dirty="0" err="1">
                <a:solidFill>
                  <a:schemeClr val="accent1"/>
                </a:solidFill>
              </a:rPr>
              <a:t>sarkoidos</a:t>
            </a:r>
            <a:endParaRPr lang="sv-SE" sz="2400" b="1" dirty="0">
              <a:solidFill>
                <a:schemeClr val="accent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D746F2D-A30A-4ECF-BAE7-F6EBF57C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754" y="887217"/>
            <a:ext cx="8252502" cy="59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ED59C77B-F8C7-484B-8F57-6006E23B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37" y="-1405618"/>
            <a:ext cx="3744765" cy="5849983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FFFFFF"/>
                </a:solidFill>
              </a:rPr>
              <a:t>                         Patientfall 1</a:t>
            </a:r>
            <a:br>
              <a:rPr lang="sv-SE" b="1" dirty="0">
                <a:solidFill>
                  <a:srgbClr val="FFFFFF"/>
                </a:solidFill>
              </a:rPr>
            </a:br>
            <a:br>
              <a:rPr lang="sv-SE" b="1" dirty="0">
                <a:solidFill>
                  <a:srgbClr val="FFFFFF"/>
                </a:solidFill>
              </a:rPr>
            </a:br>
            <a:r>
              <a:rPr lang="sv-SE" sz="2400" b="1" dirty="0">
                <a:solidFill>
                  <a:srgbClr val="FFFFFF"/>
                </a:solidFill>
              </a:rPr>
              <a:t>Den vanligaste                   artritsjukdomen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F787EE-C596-439D-82C7-B97988DA2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918" y="1016200"/>
            <a:ext cx="6525220" cy="4616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400" dirty="0"/>
              <a:t>63 årig man med diabetes och hjärtsvikt. Vaknar av akut smärta hö stortå utan förgående trauma eller infektion. Svårt att gå, söker akut FLM.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Status: Svullnad, rodnad, värmeökning och uttalad ömhet. </a:t>
            </a:r>
          </a:p>
          <a:p>
            <a:endParaRPr lang="sv-SE" sz="2400" dirty="0"/>
          </a:p>
          <a:p>
            <a:r>
              <a:rPr lang="sv-SE" sz="2400" dirty="0"/>
              <a:t>Utredning?</a:t>
            </a:r>
          </a:p>
          <a:p>
            <a:r>
              <a:rPr lang="sv-SE" sz="2400" dirty="0"/>
              <a:t>Diagnos?</a:t>
            </a:r>
          </a:p>
          <a:p>
            <a:r>
              <a:rPr lang="sv-SE" sz="2400" dirty="0"/>
              <a:t>Behandling?</a:t>
            </a:r>
          </a:p>
          <a:p>
            <a:pPr marL="0" indent="0">
              <a:buNone/>
            </a:pPr>
            <a:r>
              <a:rPr lang="sv-SE" sz="2400" dirty="0"/>
              <a:t>  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9987FC8-09BE-42C1-BC70-D80A90CF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81" y="2828219"/>
            <a:ext cx="3284034" cy="29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2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BAD907-3B0A-4D40-9BAC-38C6E493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sv-SE" sz="4000" dirty="0">
                <a:solidFill>
                  <a:srgbClr val="FFFFFF"/>
                </a:solidFill>
              </a:rPr>
              <a:t>Behandling</a:t>
            </a:r>
            <a:br>
              <a:rPr lang="sv-SE" sz="4000" dirty="0">
                <a:solidFill>
                  <a:srgbClr val="FFFFFF"/>
                </a:solidFill>
              </a:rPr>
            </a:br>
            <a:r>
              <a:rPr lang="sv-SE" sz="2700" dirty="0">
                <a:solidFill>
                  <a:srgbClr val="FFFFFF"/>
                </a:solidFill>
              </a:rPr>
              <a:t>Akut </a:t>
            </a:r>
            <a:r>
              <a:rPr lang="sv-SE" sz="2700" dirty="0" err="1">
                <a:solidFill>
                  <a:srgbClr val="FFFFFF"/>
                </a:solidFill>
              </a:rPr>
              <a:t>sarkoidos</a:t>
            </a:r>
            <a:r>
              <a:rPr lang="sv-SE" sz="2700" dirty="0">
                <a:solidFill>
                  <a:srgbClr val="FFFFFF"/>
                </a:solidFill>
              </a:rPr>
              <a:t> (Löfgrens syndrom)</a:t>
            </a:r>
            <a:br>
              <a:rPr lang="sv-SE" sz="2700" dirty="0">
                <a:solidFill>
                  <a:srgbClr val="FFFFFF"/>
                </a:solidFill>
              </a:rPr>
            </a:br>
            <a:endParaRPr lang="sv-SE" sz="2700" dirty="0">
              <a:solidFill>
                <a:srgbClr val="FFFFFF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B99A69-A113-4362-947A-215B4C8D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363" y="2177171"/>
            <a:ext cx="7665723" cy="3683698"/>
          </a:xfrm>
        </p:spPr>
        <p:txBody>
          <a:bodyPr anchor="ctr">
            <a:normAutofit/>
          </a:bodyPr>
          <a:lstStyle/>
          <a:p>
            <a:endParaRPr lang="sv-SE" sz="2400" dirty="0"/>
          </a:p>
          <a:p>
            <a:pPr marL="0" indent="0">
              <a:buNone/>
            </a:pPr>
            <a:r>
              <a:rPr lang="sv-SE" sz="2400" dirty="0"/>
              <a:t>Några veckors behandling med NSAID. </a:t>
            </a:r>
          </a:p>
          <a:p>
            <a:pPr marL="0" indent="0">
              <a:buNone/>
            </a:pPr>
            <a:r>
              <a:rPr lang="sv-SE" sz="2400" dirty="0"/>
              <a:t>Om uttalade besvär kan lokala steroidinjektioner ges.</a:t>
            </a:r>
          </a:p>
          <a:p>
            <a:pPr marL="0" indent="0">
              <a:buNone/>
            </a:pPr>
            <a:r>
              <a:rPr lang="sv-SE" sz="2400" dirty="0"/>
              <a:t>Kortvarig peroral steroidbehandling ges endast undantagsvis (30 mg/dag i 1-2 veckor) vid fulminanta symtom.</a:t>
            </a:r>
          </a:p>
        </p:txBody>
      </p:sp>
    </p:spTree>
    <p:extLst>
      <p:ext uri="{BB962C8B-B14F-4D97-AF65-F5344CB8AC3E}">
        <p14:creationId xmlns:p14="http://schemas.microsoft.com/office/powerpoint/2010/main" val="5649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CEFD838A-E409-4850-9FAD-3202C066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4" y="1208990"/>
            <a:ext cx="7464281" cy="559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766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FF32ADC-6C80-4A9D-813C-983B1BDF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2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6618339-8A0E-4FDA-8E23-836BD492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0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338EB41-858C-4A51-8EC3-67C354A7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9F3F2C0-38F0-471D-898A-064EBE90F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8005320-5A43-4A6D-8E7D-1857FC16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1A161F5-1F6D-40C4-91D9-13AF3AE7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35DD6EC-67FB-4194-AB86-72D1ECAB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54B4721-88AB-4290-9DAD-04C7F24BE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326015-19D5-4D40-9616-B558D28D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27" y="137238"/>
            <a:ext cx="3387106" cy="1645501"/>
          </a:xfrm>
        </p:spPr>
        <p:txBody>
          <a:bodyPr>
            <a:normAutofit/>
          </a:bodyPr>
          <a:lstStyle/>
          <a:p>
            <a:r>
              <a:rPr lang="sv-SE" b="1" dirty="0"/>
              <a:t>Gikt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AFD78E-B63E-4CD3-816B-0B54ABEF4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5" y="1833032"/>
            <a:ext cx="4538409" cy="4064979"/>
          </a:xfrm>
        </p:spPr>
        <p:txBody>
          <a:bodyPr>
            <a:normAutofit/>
          </a:bodyPr>
          <a:lstStyle/>
          <a:p>
            <a:r>
              <a:rPr lang="sv-SE" sz="1800" dirty="0"/>
              <a:t>Vanligare hos män</a:t>
            </a:r>
          </a:p>
          <a:p>
            <a:r>
              <a:rPr lang="sv-SE" sz="1800" dirty="0"/>
              <a:t>Prevalens 2-11 % beroende på kön och ålder</a:t>
            </a:r>
          </a:p>
          <a:p>
            <a:r>
              <a:rPr lang="sv-SE" sz="1800" dirty="0"/>
              <a:t>Ofta MTP-1, hos 90% </a:t>
            </a:r>
          </a:p>
          <a:p>
            <a:r>
              <a:rPr lang="sv-SE" sz="1800" dirty="0"/>
              <a:t>Tå&gt;fotled&gt;knäled&gt;fingrar </a:t>
            </a:r>
          </a:p>
          <a:p>
            <a:r>
              <a:rPr lang="sv-SE" sz="1800" dirty="0"/>
              <a:t>Akut debut nattetid, uttalad smärta. </a:t>
            </a:r>
          </a:p>
          <a:p>
            <a:r>
              <a:rPr lang="sv-SE" sz="1800" dirty="0" err="1"/>
              <a:t>Tofi</a:t>
            </a:r>
            <a:r>
              <a:rPr lang="sv-SE" sz="1800" dirty="0"/>
              <a:t> </a:t>
            </a:r>
            <a:r>
              <a:rPr lang="sv-SE" sz="1800" dirty="0">
                <a:sym typeface="Wingdings" panose="05000000000000000000" pitchFamily="2" charset="2"/>
              </a:rPr>
              <a:t></a:t>
            </a:r>
            <a:r>
              <a:rPr lang="sv-SE" sz="1800" dirty="0"/>
              <a:t> kronisk gikt</a:t>
            </a:r>
          </a:p>
          <a:p>
            <a:r>
              <a:rPr lang="sv-SE" sz="1800" dirty="0"/>
              <a:t>Orsaker: Njursvikt, alkohol, fetma, </a:t>
            </a:r>
            <a:r>
              <a:rPr lang="sv-SE" sz="1800" dirty="0" err="1"/>
              <a:t>diuretika</a:t>
            </a:r>
            <a:r>
              <a:rPr lang="sv-SE" sz="1800" dirty="0"/>
              <a:t> </a:t>
            </a:r>
          </a:p>
          <a:p>
            <a:endParaRPr lang="sv-SE" sz="1800" dirty="0"/>
          </a:p>
          <a:p>
            <a:endParaRPr lang="sv-SE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062ACA7-8161-44F2-A454-26328A1D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63" y="979675"/>
            <a:ext cx="3775899" cy="2350498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E64083E-608A-451E-86F2-51614BE7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639" y="915546"/>
            <a:ext cx="2438503" cy="18349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6D875B2-DC3E-4D85-9C57-D0520DA04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790" y="4318312"/>
            <a:ext cx="3603244" cy="20655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10DE7B1-3FDA-4F26-AFB6-3852A5C08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639" y="4112642"/>
            <a:ext cx="2438503" cy="18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61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996A80F-2684-4EED-8C08-B07B2AB0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1D001B3-2152-4260-AFFE-0A6E3108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B0A3ABD-BD00-4D96-8968-59760C8D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C2F0E70-4939-49AF-ABB7-18BDE49A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A05B0CA-D73E-4357-81C9-F569A557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032" y="6524024"/>
            <a:ext cx="2382319" cy="17778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BD0ED48-8E2E-430F-B319-22972E629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768" y="5338542"/>
            <a:ext cx="3262468" cy="5714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D03567-A6FE-4E9D-A7BA-715F0D64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1" b="46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3" name="Platshållare för innehåll 2">
            <a:extLst>
              <a:ext uri="{FF2B5EF4-FFF2-40B4-BE49-F238E27FC236}">
                <a16:creationId xmlns:a16="http://schemas.microsoft.com/office/drawing/2014/main" id="{F40132DB-D016-455B-840E-D5D76D6E1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409932"/>
              </p:ext>
            </p:extLst>
          </p:nvPr>
        </p:nvGraphicFramePr>
        <p:xfrm>
          <a:off x="498316" y="1062446"/>
          <a:ext cx="7036340" cy="434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35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287B319-1123-4A09-874E-EB4B2EFB3850}"/>
              </a:ext>
            </a:extLst>
          </p:cNvPr>
          <p:cNvSpPr/>
          <p:nvPr/>
        </p:nvSpPr>
        <p:spPr>
          <a:xfrm>
            <a:off x="964760" y="804328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Vilka fynd är mest relevanta för att ställa diagnosen gikt?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529312-4FB6-45AE-A0FF-CA36157E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60" y="2812886"/>
            <a:ext cx="6845740" cy="3797463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Förhöjt</a:t>
            </a:r>
            <a:r>
              <a:rPr lang="en-US" sz="1600" dirty="0"/>
              <a:t> s-</a:t>
            </a:r>
            <a:r>
              <a:rPr lang="en-US" sz="1600" dirty="0" err="1"/>
              <a:t>urat</a:t>
            </a:r>
            <a:r>
              <a:rPr lang="en-US" sz="1600" dirty="0"/>
              <a:t> 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Engagemang</a:t>
            </a:r>
            <a:r>
              <a:rPr lang="en-US" sz="1600" dirty="0"/>
              <a:t> av </a:t>
            </a:r>
            <a:r>
              <a:rPr lang="en-US" sz="1600" dirty="0" err="1"/>
              <a:t>metatarsofalangealled</a:t>
            </a:r>
            <a:r>
              <a:rPr lang="en-US" sz="1600" dirty="0"/>
              <a:t> 1 (MTP-1), </a:t>
            </a:r>
            <a:r>
              <a:rPr lang="en-US" sz="1600" dirty="0" err="1"/>
              <a:t>mellanfot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fotled</a:t>
            </a:r>
            <a:r>
              <a:rPr lang="en-US" sz="16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Upprepade</a:t>
            </a:r>
            <a:r>
              <a:rPr lang="en-US" sz="1600" dirty="0"/>
              <a:t> attacker </a:t>
            </a:r>
            <a:r>
              <a:rPr lang="en-US" sz="1600" dirty="0" err="1"/>
              <a:t>och</a:t>
            </a:r>
            <a:r>
              <a:rPr lang="en-US" sz="1600" dirty="0"/>
              <a:t> total </a:t>
            </a:r>
            <a:r>
              <a:rPr lang="en-US" sz="1600" dirty="0" err="1"/>
              <a:t>symtomfrihet</a:t>
            </a:r>
            <a:r>
              <a:rPr lang="en-US" sz="1600" dirty="0"/>
              <a:t> </a:t>
            </a:r>
            <a:r>
              <a:rPr lang="en-US" sz="1600" dirty="0" err="1"/>
              <a:t>mellan</a:t>
            </a:r>
            <a:r>
              <a:rPr lang="en-US" sz="1600" dirty="0"/>
              <a:t> </a:t>
            </a:r>
            <a:r>
              <a:rPr lang="en-US" sz="1600" dirty="0" err="1"/>
              <a:t>attackerna</a:t>
            </a:r>
            <a:endParaRPr lang="en-US" sz="1600" dirty="0"/>
          </a:p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Rodnad</a:t>
            </a:r>
            <a:r>
              <a:rPr lang="en-US" sz="1600" dirty="0"/>
              <a:t>, </a:t>
            </a:r>
            <a:r>
              <a:rPr lang="en-US" sz="1600" dirty="0" err="1"/>
              <a:t>outhärdlig</a:t>
            </a:r>
            <a:r>
              <a:rPr lang="en-US" sz="1600" dirty="0"/>
              <a:t> </a:t>
            </a:r>
            <a:r>
              <a:rPr lang="en-US" sz="1600" dirty="0" err="1"/>
              <a:t>beröringssmärta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svårigheter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gå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använda</a:t>
            </a:r>
            <a:r>
              <a:rPr lang="en-US" sz="1600" dirty="0"/>
              <a:t> den </a:t>
            </a:r>
            <a:r>
              <a:rPr lang="en-US" sz="1600" dirty="0" err="1"/>
              <a:t>drabbade</a:t>
            </a:r>
            <a:r>
              <a:rPr lang="en-US" sz="1600" dirty="0"/>
              <a:t> </a:t>
            </a:r>
            <a:r>
              <a:rPr lang="en-US" sz="1600" dirty="0" err="1"/>
              <a:t>leden</a:t>
            </a:r>
            <a:r>
              <a:rPr lang="en-US" sz="16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Symtomdebut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smärtmaximum</a:t>
            </a:r>
            <a:r>
              <a:rPr lang="en-US" sz="1600" dirty="0"/>
              <a:t> </a:t>
            </a:r>
            <a:r>
              <a:rPr lang="en-US" sz="1600" dirty="0" err="1"/>
              <a:t>inom</a:t>
            </a:r>
            <a:r>
              <a:rPr lang="en-US" sz="1600" dirty="0"/>
              <a:t> 24 </a:t>
            </a:r>
            <a:r>
              <a:rPr lang="en-US" sz="1600" dirty="0" err="1"/>
              <a:t>tim.</a:t>
            </a:r>
            <a:r>
              <a:rPr lang="en-US" sz="1600" dirty="0"/>
              <a:t> </a:t>
            </a:r>
            <a:r>
              <a:rPr lang="en-US" sz="1600" dirty="0" err="1"/>
              <a:t>Symtomfrihet</a:t>
            </a:r>
            <a:r>
              <a:rPr lang="en-US" sz="1600" dirty="0"/>
              <a:t> </a:t>
            </a:r>
            <a:r>
              <a:rPr lang="en-US" sz="1600" dirty="0" err="1"/>
              <a:t>inom</a:t>
            </a:r>
            <a:r>
              <a:rPr lang="en-US" sz="1600" dirty="0"/>
              <a:t> 14 d.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Typiska</a:t>
            </a:r>
            <a:r>
              <a:rPr lang="en-US" sz="1600" dirty="0"/>
              <a:t> </a:t>
            </a:r>
            <a:r>
              <a:rPr lang="en-US" sz="1600" dirty="0" err="1"/>
              <a:t>röntgen</a:t>
            </a:r>
            <a:r>
              <a:rPr lang="en-US" sz="1600" dirty="0"/>
              <a:t>/DECT </a:t>
            </a:r>
            <a:r>
              <a:rPr lang="en-US" sz="1600" dirty="0" err="1"/>
              <a:t>fynd</a:t>
            </a:r>
            <a:r>
              <a:rPr lang="en-US" sz="1600" dirty="0"/>
              <a:t> med </a:t>
            </a:r>
            <a:r>
              <a:rPr lang="en-US" sz="1600" dirty="0" err="1"/>
              <a:t>ususrer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dubbelkontur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ultraljud</a:t>
            </a:r>
            <a:endParaRPr lang="en-US" sz="1600" dirty="0"/>
          </a:p>
          <a:p>
            <a:pPr marL="571500" indent="-342900">
              <a:buFont typeface="+mj-lt"/>
              <a:buAutoNum type="arabicPeriod"/>
            </a:pPr>
            <a:r>
              <a:rPr lang="en-US" sz="1600" dirty="0" err="1"/>
              <a:t>Fynd</a:t>
            </a:r>
            <a:r>
              <a:rPr lang="en-US" sz="1600" dirty="0"/>
              <a:t> av </a:t>
            </a:r>
            <a:r>
              <a:rPr lang="en-US" sz="1600" dirty="0" err="1"/>
              <a:t>tofi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uratkristaller</a:t>
            </a:r>
            <a:r>
              <a:rPr lang="en-US" sz="1600" dirty="0"/>
              <a:t> i </a:t>
            </a:r>
            <a:r>
              <a:rPr lang="en-US" sz="1600" dirty="0" err="1"/>
              <a:t>ledvätskan</a:t>
            </a:r>
            <a:r>
              <a:rPr lang="en-US" sz="1600" dirty="0"/>
              <a:t>.</a:t>
            </a:r>
          </a:p>
          <a:p>
            <a:pPr marL="114300" indent="-3429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E9F835-F9D8-4AC5-B98E-2C0B60143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19" b="2"/>
          <a:stretch/>
        </p:blipFill>
        <p:spPr>
          <a:xfrm>
            <a:off x="8024706" y="746765"/>
            <a:ext cx="3343407" cy="248080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6D41B26-6E7B-45E6-AA70-D1BFEB62C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108" y="3511296"/>
            <a:ext cx="2557553" cy="27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9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D03567-A6FE-4E9D-A7BA-715F0D64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1" b="4630"/>
          <a:stretch/>
        </p:blipFill>
        <p:spPr>
          <a:xfrm>
            <a:off x="94133" y="-93297"/>
            <a:ext cx="12191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6644A0B-2FCD-46FF-B1B3-7A27D5C6019A}"/>
              </a:ext>
            </a:extLst>
          </p:cNvPr>
          <p:cNvSpPr/>
          <p:nvPr/>
        </p:nvSpPr>
        <p:spPr>
          <a:xfrm>
            <a:off x="594804" y="640263"/>
            <a:ext cx="6619811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Vilka fynd är mest relevanta för att ställa diagnosen gikt?</a:t>
            </a:r>
          </a:p>
        </p:txBody>
      </p:sp>
      <p:graphicFrame>
        <p:nvGraphicFramePr>
          <p:cNvPr id="33" name="Platshållare för innehåll 2">
            <a:extLst>
              <a:ext uri="{FF2B5EF4-FFF2-40B4-BE49-F238E27FC236}">
                <a16:creationId xmlns:a16="http://schemas.microsoft.com/office/drawing/2014/main" id="{F40132DB-D016-455B-840E-D5D76D6E1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798383"/>
              </p:ext>
            </p:extLst>
          </p:nvPr>
        </p:nvGraphicFramePr>
        <p:xfrm>
          <a:off x="594109" y="2121763"/>
          <a:ext cx="6620505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94A15A52-E5FD-4582-8E11-DAB88A35AA25}"/>
              </a:ext>
            </a:extLst>
          </p:cNvPr>
          <p:cNvSpPr txBox="1">
            <a:spLocks/>
          </p:cNvSpPr>
          <p:nvPr/>
        </p:nvSpPr>
        <p:spPr>
          <a:xfrm>
            <a:off x="7777407" y="1948685"/>
            <a:ext cx="4039240" cy="4119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Förhöjt s-urat 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Engagemang av metatarsofalangealled 1 (MTP-1), mellanfot eller fotled.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Upprepade attacker och total symtomfrihet mellan attackerna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Rodnad, outhärdlig beröringssmärta eller svårigheter att gå eller använda den drabbade leden.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Symtomdebut och smärtmaximum inom 24 tim. Symtomfrihet inom 14 d.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Typiska röntgen/DECT fynd med ususrer eller dubbelkontur på ultraljud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Fynd av tofi eller uratkristaller i ledvätskan.</a:t>
            </a:r>
          </a:p>
          <a:p>
            <a:pPr marL="1143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4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F8A18FC-0AF4-4D7B-BF0E-5D0A1F16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ACR_EULAR PPT BG_2.jpg">
            <a:extLst>
              <a:ext uri="{FF2B5EF4-FFF2-40B4-BE49-F238E27FC236}">
                <a16:creationId xmlns:a16="http://schemas.microsoft.com/office/drawing/2014/main" id="{3EEF4818-E84B-41AF-B36E-144F654C4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>
            <a:extLst>
              <a:ext uri="{FF2B5EF4-FFF2-40B4-BE49-F238E27FC236}">
                <a16:creationId xmlns:a16="http://schemas.microsoft.com/office/drawing/2014/main" id="{6981132B-3D3E-473E-BC75-8559CBA89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r="752"/>
          <a:stretch>
            <a:fillRect/>
          </a:stretch>
        </p:blipFill>
        <p:spPr bwMode="auto">
          <a:xfrm>
            <a:off x="1582739" y="1143000"/>
            <a:ext cx="9026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itle 1">
            <a:extLst>
              <a:ext uri="{FF2B5EF4-FFF2-40B4-BE49-F238E27FC236}">
                <a16:creationId xmlns:a16="http://schemas.microsoft.com/office/drawing/2014/main" id="{AC233564-6E7D-4D83-9FB9-D2A042F63530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sv-SE" sz="3600">
                <a:solidFill>
                  <a:srgbClr val="953735"/>
                </a:solidFill>
                <a:cs typeface="Arial" panose="020B0604020202020204" pitchFamily="34" charset="0"/>
              </a:rPr>
              <a:t>2015 ACR-EULAR Gout Classification Criteria (1)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414531-A300-47D4-8F51-7214C7C2BD8E}"/>
              </a:ext>
            </a:extLst>
          </p:cNvPr>
          <p:cNvCxnSpPr/>
          <p:nvPr/>
        </p:nvCxnSpPr>
        <p:spPr>
          <a:xfrm>
            <a:off x="6248401" y="2438400"/>
            <a:ext cx="43608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F20036-D4CB-4614-9A28-07CAAF1ECEB1}"/>
              </a:ext>
            </a:extLst>
          </p:cNvPr>
          <p:cNvCxnSpPr/>
          <p:nvPr/>
        </p:nvCxnSpPr>
        <p:spPr>
          <a:xfrm>
            <a:off x="6248401" y="5562600"/>
            <a:ext cx="43608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8" descr="ACR_EULAR PPT BG_2.jpg">
            <a:extLst>
              <a:ext uri="{FF2B5EF4-FFF2-40B4-BE49-F238E27FC236}">
                <a16:creationId xmlns:a16="http://schemas.microsoft.com/office/drawing/2014/main" id="{FB39B7CA-442A-4D79-A552-A62FD17A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>
            <a:extLst>
              <a:ext uri="{FF2B5EF4-FFF2-40B4-BE49-F238E27FC236}">
                <a16:creationId xmlns:a16="http://schemas.microsoft.com/office/drawing/2014/main" id="{2F0CA90E-CDAA-48F1-85CF-B251A2116A93}"/>
              </a:ext>
            </a:extLst>
          </p:cNvPr>
          <p:cNvSpPr txBox="1">
            <a:spLocks/>
          </p:cNvSpPr>
          <p:nvPr/>
        </p:nvSpPr>
        <p:spPr bwMode="auto">
          <a:xfrm>
            <a:off x="1524000" y="358776"/>
            <a:ext cx="914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sv-SE" sz="3600">
                <a:solidFill>
                  <a:srgbClr val="953735"/>
                </a:solidFill>
                <a:cs typeface="Arial" panose="020B0604020202020204" pitchFamily="34" charset="0"/>
              </a:rPr>
              <a:t>2015 ACR-EULAR Gout Classification Criteria  (2)</a:t>
            </a:r>
          </a:p>
        </p:txBody>
      </p:sp>
      <p:pic>
        <p:nvPicPr>
          <p:cNvPr id="78852" name="Picture 1">
            <a:extLst>
              <a:ext uri="{FF2B5EF4-FFF2-40B4-BE49-F238E27FC236}">
                <a16:creationId xmlns:a16="http://schemas.microsoft.com/office/drawing/2014/main" id="{121BBBCE-2117-4F53-B634-2050DD51C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7"/>
          <a:stretch>
            <a:fillRect/>
          </a:stretch>
        </p:blipFill>
        <p:spPr bwMode="auto">
          <a:xfrm>
            <a:off x="1598614" y="1143000"/>
            <a:ext cx="89947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966E6A-F49A-4E2F-B02D-1D46E42B710E}"/>
              </a:ext>
            </a:extLst>
          </p:cNvPr>
          <p:cNvCxnSpPr/>
          <p:nvPr/>
        </p:nvCxnSpPr>
        <p:spPr>
          <a:xfrm>
            <a:off x="6172200" y="1524000"/>
            <a:ext cx="44211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2FE36E-877F-47D1-81AB-A801B3676144}"/>
              </a:ext>
            </a:extLst>
          </p:cNvPr>
          <p:cNvCxnSpPr/>
          <p:nvPr/>
        </p:nvCxnSpPr>
        <p:spPr>
          <a:xfrm>
            <a:off x="6172201" y="1828800"/>
            <a:ext cx="43608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799646-090B-414D-A297-4C471D7FCB5D}"/>
              </a:ext>
            </a:extLst>
          </p:cNvPr>
          <p:cNvCxnSpPr/>
          <p:nvPr/>
        </p:nvCxnSpPr>
        <p:spPr>
          <a:xfrm>
            <a:off x="6234114" y="2438400"/>
            <a:ext cx="4359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992783-0D87-42E9-A407-155F96FDB195}"/>
              </a:ext>
            </a:extLst>
          </p:cNvPr>
          <p:cNvCxnSpPr/>
          <p:nvPr/>
        </p:nvCxnSpPr>
        <p:spPr>
          <a:xfrm>
            <a:off x="6234114" y="2971800"/>
            <a:ext cx="4359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316886-8EF4-4C25-A5DE-87D835AF972D}"/>
              </a:ext>
            </a:extLst>
          </p:cNvPr>
          <p:cNvCxnSpPr/>
          <p:nvPr/>
        </p:nvCxnSpPr>
        <p:spPr>
          <a:xfrm>
            <a:off x="6234114" y="3581400"/>
            <a:ext cx="4359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BE56F0-302F-4F0C-BC1D-53C4D02696A5}"/>
              </a:ext>
            </a:extLst>
          </p:cNvPr>
          <p:cNvSpPr txBox="1"/>
          <p:nvPr/>
        </p:nvSpPr>
        <p:spPr>
          <a:xfrm>
            <a:off x="1524000" y="5076826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Maximum score is 23. </a:t>
            </a:r>
            <a:r>
              <a:rPr lang="en-US" sz="240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Threshold to classify as gout is ≥8.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3C8C127-7DB9-4A3F-8302-68EBA6F5283C}"/>
              </a:ext>
            </a:extLst>
          </p:cNvPr>
          <p:cNvSpPr/>
          <p:nvPr/>
        </p:nvSpPr>
        <p:spPr>
          <a:xfrm>
            <a:off x="7824789" y="1217614"/>
            <a:ext cx="15398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  [&lt;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353 µmol/L 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] </a:t>
            </a:r>
            <a:endParaRPr lang="sv-S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A48DAD6-EA88-4AD2-AB5A-8A20AD422320}"/>
              </a:ext>
            </a:extLst>
          </p:cNvPr>
          <p:cNvSpPr/>
          <p:nvPr/>
        </p:nvSpPr>
        <p:spPr>
          <a:xfrm>
            <a:off x="8040689" y="1509714"/>
            <a:ext cx="15890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[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353-&lt;530 µmol/L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]</a:t>
            </a:r>
            <a:endParaRPr lang="sv-S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CFA19BB-1D13-46A6-AA05-D0F9E7516CA3}"/>
              </a:ext>
            </a:extLst>
          </p:cNvPr>
          <p:cNvSpPr/>
          <p:nvPr/>
        </p:nvSpPr>
        <p:spPr>
          <a:xfrm>
            <a:off x="8080375" y="1773239"/>
            <a:ext cx="15494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[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530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-&lt;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707 µmol/L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]</a:t>
            </a:r>
            <a:endParaRPr lang="sv-S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2F1971A-1EAD-4012-A8C3-3D33C1ECDA2A}"/>
              </a:ext>
            </a:extLst>
          </p:cNvPr>
          <p:cNvSpPr/>
          <p:nvPr/>
        </p:nvSpPr>
        <p:spPr>
          <a:xfrm>
            <a:off x="8080375" y="2101851"/>
            <a:ext cx="15494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[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707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-&lt;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884 µmol/L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]</a:t>
            </a:r>
            <a:endParaRPr lang="sv-S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DA6B9C4-F037-4B96-8FD2-842EAAB888F6}"/>
              </a:ext>
            </a:extLst>
          </p:cNvPr>
          <p:cNvSpPr/>
          <p:nvPr/>
        </p:nvSpPr>
        <p:spPr>
          <a:xfrm>
            <a:off x="8080375" y="2390776"/>
            <a:ext cx="12207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[≥</a:t>
            </a:r>
            <a:r>
              <a:rPr lang="sv-SE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884 µmol/L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]</a:t>
            </a:r>
            <a:endParaRPr lang="sv-S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C339CD6-E185-4E63-AC42-7A5BAF2D3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0932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1277</Words>
  <Application>Microsoft Office PowerPoint</Application>
  <PresentationFormat>Bredbild</PresentationFormat>
  <Paragraphs>177</Paragraphs>
  <Slides>34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Office-tema</vt:lpstr>
      <vt:lpstr>Office Theme</vt:lpstr>
      <vt:lpstr>1_Office-tema</vt:lpstr>
      <vt:lpstr>Reumatologi för allmänläkare 2021</vt:lpstr>
      <vt:lpstr>                         Patientfall 1  Den vanligaste                   artritsjukdomen</vt:lpstr>
      <vt:lpstr>Gikt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Patientfall 2</vt:lpstr>
      <vt:lpstr>Pseudogikt</vt:lpstr>
      <vt:lpstr>Patientfall 3 näst vanligaste artritformen</vt:lpstr>
      <vt:lpstr>PowerPoint-presentation</vt:lpstr>
      <vt:lpstr>Patienfall 4</vt:lpstr>
      <vt:lpstr>Akut sarkoidos (Löfgrens syndrom) </vt:lpstr>
      <vt:lpstr>Prognos  God prognos hos pat med skandinaviskt ursprung .  Går ofta i spontan remission om patienten är HLA-DRB1*03-positiv. HLA-DRB1*03-negativa patienter löper i ca 50 % av fallen risk att få mer utdragen sjukdom.  Återinsjuknande i Löfgrens syndrom är mycket sällsynt (3-4 %). Ledbesvären brukar klinga av inom några veckor.  Remiss till organspecialist vid specifika organbesvär eller till reumatolog vid recidiverande artriter eller engagemang av flera organsystem. </vt:lpstr>
      <vt:lpstr>Behandling Akut sarkoidos (Löfgrens syndrom)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Reumatologi 2021</dc:title>
  <dc:creator>Fredrik Markros</dc:creator>
  <cp:lastModifiedBy>Carolyn Koumal</cp:lastModifiedBy>
  <cp:revision>52</cp:revision>
  <dcterms:created xsi:type="dcterms:W3CDTF">2021-04-01T05:51:14Z</dcterms:created>
  <dcterms:modified xsi:type="dcterms:W3CDTF">2021-05-06T12:29:11Z</dcterms:modified>
</cp:coreProperties>
</file>