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648" r:id="rId5"/>
    <p:sldMasterId id="2147483703" r:id="rId6"/>
  </p:sldMasterIdLst>
  <p:notesMasterIdLst>
    <p:notesMasterId r:id="rId45"/>
  </p:notesMasterIdLst>
  <p:sldIdLst>
    <p:sldId id="256" r:id="rId7"/>
    <p:sldId id="257" r:id="rId8"/>
    <p:sldId id="686" r:id="rId9"/>
    <p:sldId id="687" r:id="rId10"/>
    <p:sldId id="340" r:id="rId11"/>
    <p:sldId id="348" r:id="rId12"/>
    <p:sldId id="260" r:id="rId13"/>
    <p:sldId id="359" r:id="rId14"/>
    <p:sldId id="261" r:id="rId15"/>
    <p:sldId id="341" r:id="rId16"/>
    <p:sldId id="306" r:id="rId17"/>
    <p:sldId id="718" r:id="rId18"/>
    <p:sldId id="307" r:id="rId19"/>
    <p:sldId id="305" r:id="rId20"/>
    <p:sldId id="308" r:id="rId21"/>
    <p:sldId id="705" r:id="rId22"/>
    <p:sldId id="707" r:id="rId23"/>
    <p:sldId id="312" r:id="rId24"/>
    <p:sldId id="692" r:id="rId25"/>
    <p:sldId id="712" r:id="rId26"/>
    <p:sldId id="719" r:id="rId27"/>
    <p:sldId id="691" r:id="rId28"/>
    <p:sldId id="693" r:id="rId29"/>
    <p:sldId id="706" r:id="rId30"/>
    <p:sldId id="314" r:id="rId31"/>
    <p:sldId id="318" r:id="rId32"/>
    <p:sldId id="708" r:id="rId33"/>
    <p:sldId id="697" r:id="rId34"/>
    <p:sldId id="321" r:id="rId35"/>
    <p:sldId id="709" r:id="rId36"/>
    <p:sldId id="710" r:id="rId37"/>
    <p:sldId id="700" r:id="rId38"/>
    <p:sldId id="701" r:id="rId39"/>
    <p:sldId id="702" r:id="rId40"/>
    <p:sldId id="329" r:id="rId41"/>
    <p:sldId id="350" r:id="rId42"/>
    <p:sldId id="711" r:id="rId43"/>
    <p:sldId id="704" r:id="rId44"/>
  </p:sldIdLst>
  <p:sldSz cx="20104100" cy="1130935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CEE3"/>
    <a:srgbClr val="D1F0EE"/>
    <a:srgbClr val="4D0B2C"/>
    <a:srgbClr val="26766F"/>
    <a:srgbClr val="D3CCCE"/>
    <a:srgbClr val="EBE7E8"/>
    <a:srgbClr val="FAEDF2"/>
    <a:srgbClr val="DFECF9"/>
    <a:srgbClr val="DCEEEB"/>
    <a:srgbClr val="E9F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51759" autoAdjust="0"/>
  </p:normalViewPr>
  <p:slideViewPr>
    <p:cSldViewPr>
      <p:cViewPr varScale="1">
        <p:scale>
          <a:sx n="36" d="100"/>
          <a:sy n="36" d="100"/>
        </p:scale>
        <p:origin x="948" y="54"/>
      </p:cViewPr>
      <p:guideLst>
        <p:guide orient="horz" pos="2880"/>
        <p:guide pos="2204"/>
      </p:guideLst>
    </p:cSldViewPr>
  </p:slideViewPr>
  <p:notesTextViewPr>
    <p:cViewPr>
      <p:scale>
        <a:sx n="100" d="100"/>
        <a:sy n="100" d="100"/>
      </p:scale>
      <p:origin x="0" y="0"/>
    </p:cViewPr>
  </p:notesTextViewPr>
  <p:notesViewPr>
    <p:cSldViewPr showGuides="1">
      <p:cViewPr varScale="1">
        <p:scale>
          <a:sx n="68" d="100"/>
          <a:sy n="68" d="100"/>
        </p:scale>
        <p:origin x="4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heme" Target="theme/them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2"/>
            <a:ext cx="2945802" cy="497446"/>
          </a:xfrm>
          <a:prstGeom prst="rect">
            <a:avLst/>
          </a:prstGeom>
        </p:spPr>
        <p:txBody>
          <a:bodyPr vert="horz" lIns="48674" tIns="24337" rIns="48674" bIns="24337" rtlCol="0"/>
          <a:lstStyle>
            <a:lvl1pPr algn="l">
              <a:defRPr sz="600"/>
            </a:lvl1pPr>
          </a:lstStyle>
          <a:p>
            <a:endParaRPr lang="sv-SE"/>
          </a:p>
        </p:txBody>
      </p:sp>
      <p:sp>
        <p:nvSpPr>
          <p:cNvPr id="3" name="Platshållare för datum 2"/>
          <p:cNvSpPr>
            <a:spLocks noGrp="1"/>
          </p:cNvSpPr>
          <p:nvPr>
            <p:ph type="dt" idx="1"/>
          </p:nvPr>
        </p:nvSpPr>
        <p:spPr>
          <a:xfrm>
            <a:off x="3850263" y="2"/>
            <a:ext cx="2945802" cy="497446"/>
          </a:xfrm>
          <a:prstGeom prst="rect">
            <a:avLst/>
          </a:prstGeom>
        </p:spPr>
        <p:txBody>
          <a:bodyPr vert="horz" lIns="48674" tIns="24337" rIns="48674" bIns="24337" rtlCol="0"/>
          <a:lstStyle>
            <a:lvl1pPr algn="r">
              <a:defRPr sz="600"/>
            </a:lvl1pPr>
          </a:lstStyle>
          <a:p>
            <a:fld id="{991EA50A-7ED8-4297-A6D8-C39D2C596180}" type="datetimeFigureOut">
              <a:rPr lang="sv-SE" smtClean="0"/>
              <a:t>2021-08-04</a:t>
            </a:fld>
            <a:endParaRPr lang="sv-SE"/>
          </a:p>
        </p:txBody>
      </p:sp>
      <p:sp>
        <p:nvSpPr>
          <p:cNvPr id="4" name="Platshållare för bildobjekt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48674" tIns="24337" rIns="48674" bIns="24337" rtlCol="0" anchor="ctr"/>
          <a:lstStyle/>
          <a:p>
            <a:endParaRPr lang="sv-SE"/>
          </a:p>
        </p:txBody>
      </p:sp>
      <p:sp>
        <p:nvSpPr>
          <p:cNvPr id="5" name="Platshållare för anteckningar 4"/>
          <p:cNvSpPr>
            <a:spLocks noGrp="1"/>
          </p:cNvSpPr>
          <p:nvPr>
            <p:ph type="body" sz="quarter" idx="3"/>
          </p:nvPr>
        </p:nvSpPr>
        <p:spPr>
          <a:xfrm>
            <a:off x="679555" y="4776605"/>
            <a:ext cx="5438569" cy="3909902"/>
          </a:xfrm>
          <a:prstGeom prst="rect">
            <a:avLst/>
          </a:prstGeom>
        </p:spPr>
        <p:txBody>
          <a:bodyPr vert="horz" lIns="48674" tIns="24337" rIns="48674" bIns="24337"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9192"/>
            <a:ext cx="2945802" cy="497446"/>
          </a:xfrm>
          <a:prstGeom prst="rect">
            <a:avLst/>
          </a:prstGeom>
        </p:spPr>
        <p:txBody>
          <a:bodyPr vert="horz" lIns="48674" tIns="24337" rIns="48674" bIns="24337" rtlCol="0" anchor="b"/>
          <a:lstStyle>
            <a:lvl1pPr algn="l">
              <a:defRPr sz="600"/>
            </a:lvl1pPr>
          </a:lstStyle>
          <a:p>
            <a:endParaRPr lang="sv-SE"/>
          </a:p>
        </p:txBody>
      </p:sp>
      <p:sp>
        <p:nvSpPr>
          <p:cNvPr id="7" name="Platshållare för bildnummer 6"/>
          <p:cNvSpPr>
            <a:spLocks noGrp="1"/>
          </p:cNvSpPr>
          <p:nvPr>
            <p:ph type="sldNum" sz="quarter" idx="5"/>
          </p:nvPr>
        </p:nvSpPr>
        <p:spPr>
          <a:xfrm>
            <a:off x="3850263" y="9429192"/>
            <a:ext cx="2945802" cy="497446"/>
          </a:xfrm>
          <a:prstGeom prst="rect">
            <a:avLst/>
          </a:prstGeom>
        </p:spPr>
        <p:txBody>
          <a:bodyPr vert="horz" lIns="48674" tIns="24337" rIns="48674" bIns="24337" rtlCol="0" anchor="b"/>
          <a:lstStyle>
            <a:lvl1pPr algn="r">
              <a:defRPr sz="6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a:t>
            </a:fld>
            <a:endParaRPr lang="sv-SE"/>
          </a:p>
        </p:txBody>
      </p:sp>
    </p:spTree>
    <p:extLst>
      <p:ext uri="{BB962C8B-B14F-4D97-AF65-F5344CB8AC3E}">
        <p14:creationId xmlns:p14="http://schemas.microsoft.com/office/powerpoint/2010/main" val="1581421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Här är ett förslag på mall för tidplan. Ni kan använda denna,</a:t>
            </a:r>
            <a:r>
              <a:rPr lang="sv-SE" b="0" baseline="0" dirty="0"/>
              <a:t> eller annan valfri mall. </a:t>
            </a:r>
            <a:r>
              <a:rPr lang="sv-SE" b="0" dirty="0"/>
              <a:t>Huvudsaken</a:t>
            </a:r>
            <a:r>
              <a:rPr lang="sv-SE" b="0" baseline="0" dirty="0"/>
              <a:t> är att ni gör en tidplan eller tidslinje. För mindre förbättringsarbeten räcker det ofta med en grov tidplan, men för lite större arbeten kan det vara bättre med en mer detaljerad tidplan i exempelvis Excel. </a:t>
            </a:r>
            <a:r>
              <a:rPr lang="sv-SE" baseline="0" dirty="0"/>
              <a:t>Använd er av det format som fungerar för er.</a:t>
            </a:r>
          </a:p>
          <a:p>
            <a:endParaRPr lang="sv-SE" b="1" dirty="0"/>
          </a:p>
          <a:p>
            <a:r>
              <a:rPr lang="sv-SE" b="1" dirty="0"/>
              <a:t>Tänk på det här när ni skapar er tidplan:</a:t>
            </a:r>
          </a:p>
          <a:p>
            <a:pPr marL="91263" indent="-91263">
              <a:buFont typeface="Calibri" panose="020F0502020204030204" pitchFamily="34" charset="0"/>
              <a:buChar char="‒"/>
            </a:pPr>
            <a:r>
              <a:rPr lang="sv-SE" dirty="0"/>
              <a:t>Lägg en realistisk tidplan utifrån hur mycket tid arbetsgruppen har per vecka</a:t>
            </a:r>
          </a:p>
          <a:p>
            <a:pPr marL="91263" indent="-91263">
              <a:buFont typeface="Calibri" panose="020F0502020204030204" pitchFamily="34" charset="0"/>
              <a:buChar char="‒"/>
            </a:pPr>
            <a:r>
              <a:rPr lang="sv-SE" dirty="0"/>
              <a:t>Viktigt att arbetet inte tar för lång</a:t>
            </a:r>
            <a:r>
              <a:rPr lang="sv-SE" baseline="0" dirty="0"/>
              <a:t> tid</a:t>
            </a:r>
            <a:r>
              <a:rPr lang="sv-SE" dirty="0"/>
              <a:t>, då det riskerar ni att förlora fokus och det rinner ut i sanden</a:t>
            </a:r>
          </a:p>
          <a:p>
            <a:pPr marL="91263" indent="-91263">
              <a:buFont typeface="Calibri" panose="020F0502020204030204" pitchFamily="34" charset="0"/>
              <a:buChar char="‒"/>
            </a:pPr>
            <a:r>
              <a:rPr lang="sv-SE" dirty="0"/>
              <a:t>Dubbelkolla</a:t>
            </a:r>
            <a:r>
              <a:rPr lang="sv-SE" baseline="0" dirty="0"/>
              <a:t> </a:t>
            </a:r>
            <a:r>
              <a:rPr lang="sv-SE" b="0" i="0" baseline="0" dirty="0"/>
              <a:t>alltid</a:t>
            </a:r>
            <a:r>
              <a:rPr lang="sv-SE" dirty="0"/>
              <a:t> att tidplanen stämmer</a:t>
            </a:r>
            <a:r>
              <a:rPr lang="sv-SE" baseline="0" dirty="0"/>
              <a:t> överens </a:t>
            </a:r>
            <a:r>
              <a:rPr lang="sv-SE" dirty="0"/>
              <a:t>med hur mycket resurser som kan avsättas</a:t>
            </a:r>
          </a:p>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10</a:t>
            </a:fld>
            <a:endParaRPr lang="sv-SE"/>
          </a:p>
        </p:txBody>
      </p:sp>
    </p:spTree>
    <p:extLst>
      <p:ext uri="{BB962C8B-B14F-4D97-AF65-F5344CB8AC3E}">
        <p14:creationId xmlns:p14="http://schemas.microsoft.com/office/powerpoint/2010/main" val="33957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Planera framåt och boka in möten</a:t>
            </a:r>
            <a:r>
              <a:rPr lang="sv-SE" baseline="0" dirty="0"/>
              <a:t> redan nu. Det är</a:t>
            </a:r>
            <a:r>
              <a:rPr lang="sv-SE" dirty="0"/>
              <a:t> bättre att ha för mycket bokat, än att boka försent!</a:t>
            </a:r>
          </a:p>
          <a:p>
            <a:endParaRPr lang="sv-SE" dirty="0"/>
          </a:p>
          <a:p>
            <a:r>
              <a:rPr lang="sv-SE" dirty="0"/>
              <a:t>Vad mötet ska handla om mer i detalj</a:t>
            </a:r>
            <a:r>
              <a:rPr lang="sv-SE" baseline="0" dirty="0"/>
              <a:t> fyller ni i </a:t>
            </a:r>
            <a:r>
              <a:rPr lang="sv-SE" dirty="0"/>
              <a:t>efterhand, det är inte säkert att ni vet det</a:t>
            </a:r>
            <a:r>
              <a:rPr lang="sv-SE" baseline="0" dirty="0"/>
              <a:t> så tidigt i arbetet.</a:t>
            </a:r>
            <a:endParaRPr lang="sv-SE" dirty="0"/>
          </a:p>
          <a:p>
            <a:endParaRPr lang="sv-SE" i="1" dirty="0"/>
          </a:p>
          <a:p>
            <a:r>
              <a:rPr lang="sv-SE" b="1" i="0" dirty="0"/>
              <a:t>Tips för att</a:t>
            </a:r>
            <a:r>
              <a:rPr lang="sv-SE" b="1" i="0" baseline="0" dirty="0"/>
              <a:t> få effektiva möten!</a:t>
            </a:r>
          </a:p>
          <a:p>
            <a:pPr marL="91263" indent="-91263">
              <a:buFontTx/>
              <a:buChar char="-"/>
            </a:pPr>
            <a:r>
              <a:rPr lang="sv-SE" b="0" i="0" baseline="0" dirty="0"/>
              <a:t>Kom förberedd till mötet</a:t>
            </a:r>
          </a:p>
          <a:p>
            <a:pPr marL="91263" indent="-91263">
              <a:buFontTx/>
              <a:buChar char="-"/>
            </a:pPr>
            <a:r>
              <a:rPr lang="sv-SE" b="0" i="0" baseline="0" dirty="0"/>
              <a:t>Var tydliga med vad syftet för mötet är och hur långt ni ska hinna </a:t>
            </a:r>
          </a:p>
          <a:p>
            <a:pPr marL="91263" indent="-91263">
              <a:buFontTx/>
              <a:buChar char="-"/>
            </a:pPr>
            <a:r>
              <a:rPr lang="sv-SE" b="0" i="0" baseline="0" dirty="0"/>
              <a:t>Avsluta mötet med en genomgång av vad </a:t>
            </a:r>
            <a:r>
              <a:rPr lang="sv-SE" b="0" i="0" dirty="0"/>
              <a:t>som ska göras till nästa möte och</a:t>
            </a:r>
            <a:r>
              <a:rPr lang="sv-SE" b="0" i="0" baseline="0" dirty="0"/>
              <a:t> vem som är ansvarig, samt vad ni kommer att göra på nästa möte</a:t>
            </a:r>
          </a:p>
          <a:p>
            <a:pPr marL="91263" indent="-91263">
              <a:buFontTx/>
              <a:buChar char="-"/>
            </a:pPr>
            <a:r>
              <a:rPr lang="sv-SE" b="0" i="0" baseline="0" dirty="0"/>
              <a:t>Följ upp att aktiviteter ni beslutar om genomförs</a:t>
            </a:r>
            <a:endParaRPr lang="sv-SE" b="0" i="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11</a:t>
            </a:fld>
            <a:endParaRPr lang="sv-SE"/>
          </a:p>
        </p:txBody>
      </p:sp>
    </p:spTree>
    <p:extLst>
      <p:ext uri="{BB962C8B-B14F-4D97-AF65-F5344CB8AC3E}">
        <p14:creationId xmlns:p14="http://schemas.microsoft.com/office/powerpoint/2010/main" val="3665763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finns ett antal situationer där man bör eller till</a:t>
            </a:r>
            <a:r>
              <a:rPr lang="sv-SE" baseline="0" dirty="0"/>
              <a:t> och med ska göra riskanalyser/riskbedömningar. Tror du att ditt förbättringsarbete kan medföra konsekvenser för patientsäkerhet, arbetsmiljö, it- system som behandlar känsliga personuppgifter eller den ordinarie verksamheten/processer? I så fall kan du läsa mer i ovanstående dokument </a:t>
            </a:r>
            <a:r>
              <a:rPr lang="sv-SE" baseline="0"/>
              <a:t>i ledningssystemet</a:t>
            </a:r>
            <a:r>
              <a:rPr lang="sv-SE" baseline="0" dirty="0"/>
              <a:t>. Kontakta berörd verksamhetschef/HR när det gäller arbetsmiljö. </a:t>
            </a:r>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12</a:t>
            </a:fld>
            <a:endParaRPr lang="sv-SE"/>
          </a:p>
        </p:txBody>
      </p:sp>
    </p:spTree>
    <p:extLst>
      <p:ext uri="{BB962C8B-B14F-4D97-AF65-F5344CB8AC3E}">
        <p14:creationId xmlns:p14="http://schemas.microsoft.com/office/powerpoint/2010/main" val="901022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fontAlgn="base">
              <a:spcBef>
                <a:spcPct val="30000"/>
              </a:spcBef>
              <a:spcAft>
                <a:spcPct val="0"/>
              </a:spcAft>
              <a:defRPr/>
            </a:pPr>
            <a:r>
              <a:rPr lang="sv-SE" dirty="0"/>
              <a:t>Tänk</a:t>
            </a:r>
            <a:r>
              <a:rPr lang="sv-SE" baseline="0" dirty="0"/>
              <a:t> till kring hur information och </a:t>
            </a:r>
            <a:r>
              <a:rPr lang="sv-SE" dirty="0"/>
              <a:t>förankring ska ske.</a:t>
            </a:r>
            <a:r>
              <a:rPr lang="sv-SE" baseline="0" dirty="0"/>
              <a:t> </a:t>
            </a:r>
            <a:r>
              <a:rPr lang="sv-SE" b="0" i="0" baseline="0" dirty="0"/>
              <a:t>Vilka är målgruppen - alltså de som blir mer/mindre berörda av förbättringsarbetet?</a:t>
            </a:r>
          </a:p>
          <a:p>
            <a:pPr defTabSz="486735" fontAlgn="base">
              <a:spcBef>
                <a:spcPct val="30000"/>
              </a:spcBef>
              <a:spcAft>
                <a:spcPct val="0"/>
              </a:spcAft>
              <a:defRPr/>
            </a:pPr>
            <a:r>
              <a:rPr lang="sv-SE" dirty="0"/>
              <a:t>Behöver ni informera på exempelvis arbetsplatsträffar, yrkesgruppsmöten,</a:t>
            </a:r>
            <a:r>
              <a:rPr lang="sv-SE" baseline="0" dirty="0"/>
              <a:t> i</a:t>
            </a:r>
            <a:r>
              <a:rPr lang="sv-SE" dirty="0"/>
              <a:t>ndividuella</a:t>
            </a:r>
            <a:r>
              <a:rPr lang="sv-SE" baseline="0" dirty="0"/>
              <a:t> möten med nyckelpersoner, berörs andra verksamheter som behöver information?</a:t>
            </a:r>
          </a:p>
          <a:p>
            <a:pPr defTabSz="486735" fontAlgn="base">
              <a:spcBef>
                <a:spcPct val="30000"/>
              </a:spcBef>
              <a:spcAft>
                <a:spcPct val="0"/>
              </a:spcAft>
              <a:defRPr/>
            </a:pPr>
            <a:endParaRPr lang="sv-SE" dirty="0"/>
          </a:p>
          <a:p>
            <a:pPr defTabSz="486735" fontAlgn="base">
              <a:spcBef>
                <a:spcPct val="30000"/>
              </a:spcBef>
              <a:spcAft>
                <a:spcPct val="0"/>
              </a:spcAft>
              <a:defRPr/>
            </a:pPr>
            <a:r>
              <a:rPr lang="sv-SE" dirty="0"/>
              <a:t>Glöm inte facklig samverkan. Hur ofta ska ledningsgruppen informeras? Kom överens med chef</a:t>
            </a:r>
            <a:r>
              <a:rPr lang="sv-SE" baseline="0" dirty="0"/>
              <a:t> och eventuell processägare/processledare.</a:t>
            </a:r>
          </a:p>
          <a:p>
            <a:endParaRPr lang="sv-SE" dirty="0"/>
          </a:p>
          <a:p>
            <a:r>
              <a:rPr lang="sv-SE" baseline="0" dirty="0"/>
              <a:t>Det är svårt att informera för mycket, så ta i och tänk till ordentligt kring förankring.</a:t>
            </a:r>
          </a:p>
          <a:p>
            <a:endParaRPr lang="sv-SE" baseline="0" dirty="0"/>
          </a:p>
          <a:p>
            <a:r>
              <a:rPr lang="sv-SE" baseline="0" dirty="0"/>
              <a:t>Bocka sedan av när informationen är genomförd, då kan ni i efterhand gå tillbaka och se vilka som informerades och när.</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13</a:t>
            </a:fld>
            <a:endParaRPr lang="sv-SE"/>
          </a:p>
        </p:txBody>
      </p:sp>
    </p:spTree>
    <p:extLst>
      <p:ext uri="{BB962C8B-B14F-4D97-AF65-F5344CB8AC3E}">
        <p14:creationId xmlns:p14="http://schemas.microsoft.com/office/powerpoint/2010/main" val="1767942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t>Innan ni går vidare i ert förbättringsarbete – stanna upp och stäm av dessa frågor med beslutsfattaren för arbetet. Har ni samsyn och kan sätta ”OK” på frågorna eller är det något som behöver justeras innan ni går vidare till nästa steg?</a:t>
            </a:r>
            <a:endParaRPr lang="sv-SE" b="0" i="0" baseline="0" dirty="0"/>
          </a:p>
          <a:p>
            <a:endParaRPr lang="sv-SE" b="0" i="0" baseline="0" dirty="0"/>
          </a:p>
          <a:p>
            <a:r>
              <a:rPr lang="sv-SE" b="0" i="0" baseline="0" dirty="0"/>
              <a:t>Om det är ett större förbättringsarbete med en styrgrupp så är det dessa punkter som styrgruppen ska godkänna.</a:t>
            </a:r>
            <a:endParaRPr lang="sv-SE" b="0" i="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14</a:t>
            </a:fld>
            <a:endParaRPr lang="sv-SE"/>
          </a:p>
        </p:txBody>
      </p:sp>
    </p:spTree>
    <p:extLst>
      <p:ext uri="{BB962C8B-B14F-4D97-AF65-F5344CB8AC3E}">
        <p14:creationId xmlns:p14="http://schemas.microsoft.com/office/powerpoint/2010/main" val="381744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15</a:t>
            </a:fld>
            <a:endParaRPr lang="sv-SE"/>
          </a:p>
        </p:txBody>
      </p:sp>
    </p:spTree>
    <p:extLst>
      <p:ext uri="{BB962C8B-B14F-4D97-AF65-F5344CB8AC3E}">
        <p14:creationId xmlns:p14="http://schemas.microsoft.com/office/powerpoint/2010/main" val="1869172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Beskriv hur ni gör idag! </a:t>
            </a:r>
            <a:r>
              <a:rPr lang="sv-SE" baseline="0" dirty="0"/>
              <a:t>Detta görs lämpligtvis </a:t>
            </a:r>
            <a:r>
              <a:rPr lang="sv-SE" b="0" baseline="0" dirty="0"/>
              <a:t>i workshopform </a:t>
            </a:r>
            <a:r>
              <a:rPr lang="sv-SE" baseline="0" dirty="0"/>
              <a:t>med representanter från de yrkeskategorier som är inblandade. Samla in och visa data som är relevant för att beskriva nuläget.</a:t>
            </a:r>
          </a:p>
          <a:p>
            <a:endParaRPr lang="sv-SE" dirty="0"/>
          </a:p>
          <a:p>
            <a:r>
              <a:rPr lang="sv-SE" dirty="0"/>
              <a:t>Ni kan beskriva nuläget antingen</a:t>
            </a:r>
            <a:r>
              <a:rPr lang="sv-SE" baseline="0" dirty="0"/>
              <a:t> genom att rita upp det </a:t>
            </a:r>
            <a:r>
              <a:rPr lang="sv-SE" b="1" i="1" baseline="0" dirty="0"/>
              <a:t>eller</a:t>
            </a:r>
            <a:r>
              <a:rPr lang="sv-SE" baseline="0" dirty="0"/>
              <a:t> beskriva det i text förslagsvis i punktform - välj själva vad som passar er bäst. Bestäm hur detaljerade ni vill vara och använd gärna post- it lappar när ni beskriver nuläget tillsammans.</a:t>
            </a:r>
          </a:p>
          <a:p>
            <a:endParaRPr lang="sv-SE" baseline="0" dirty="0"/>
          </a:p>
          <a:p>
            <a:r>
              <a:rPr lang="sv-SE" baseline="0" dirty="0"/>
              <a:t>Presentera gärna beskrivningen av nuläget för övriga kollegor och samla in eventuella synpunkter. Kom ihåg att det ni gör nu är att kartlägga </a:t>
            </a:r>
            <a:r>
              <a:rPr lang="sv-SE" b="0" baseline="0" dirty="0"/>
              <a:t>NULÄGET, inte </a:t>
            </a:r>
            <a:r>
              <a:rPr lang="sv-SE" baseline="0" dirty="0"/>
              <a:t>bör-läge, eller önskat läge utan </a:t>
            </a:r>
            <a:r>
              <a:rPr lang="sv-SE" b="0" u="sng" baseline="0" dirty="0"/>
              <a:t>precis hur det faktiskt går till idag</a:t>
            </a:r>
            <a:r>
              <a:rPr lang="sv-SE" b="0" u="none" baseline="0" dirty="0"/>
              <a:t>.</a:t>
            </a:r>
          </a:p>
          <a:p>
            <a:r>
              <a:rPr lang="sv-SE" b="0" u="none" baseline="0" dirty="0"/>
              <a:t> </a:t>
            </a:r>
          </a:p>
          <a:p>
            <a:pPr defTabSz="486735" fontAlgn="base">
              <a:spcBef>
                <a:spcPct val="30000"/>
              </a:spcBef>
              <a:spcAft>
                <a:spcPct val="0"/>
              </a:spcAft>
              <a:defRPr/>
            </a:pPr>
            <a:r>
              <a:rPr lang="sv-SE" baseline="0" dirty="0"/>
              <a:t>Väljer ni att rita upp nuläget i form av en process kan ni ta stöd av instruktionen ”Kartlägga processen” (</a:t>
            </a:r>
            <a:r>
              <a:rPr lang="sv-SE" baseline="0" dirty="0" err="1"/>
              <a:t>dokumentnr</a:t>
            </a:r>
            <a:r>
              <a:rPr lang="sv-SE" baseline="0" dirty="0"/>
              <a:t>. 26553) som finns i Ledningssystemet. Men det går lika bra med post-it lappar, eller papper och penna.</a:t>
            </a:r>
          </a:p>
          <a:p>
            <a:endParaRPr lang="sv-SE" baseline="0" dirty="0"/>
          </a:p>
          <a:p>
            <a:r>
              <a:rPr lang="sv-SE" baseline="0" dirty="0"/>
              <a:t>Det kan ibland vara lämpligt att samköra workshopen med ”P</a:t>
            </a:r>
            <a:r>
              <a:rPr lang="sv-SE" i="1" baseline="0" dirty="0"/>
              <a:t>roblemanalys</a:t>
            </a:r>
            <a:r>
              <a:rPr lang="sv-SE" baseline="0" dirty="0"/>
              <a:t>” som är nästa steg.</a:t>
            </a: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16</a:t>
            </a:fld>
            <a:endParaRPr lang="sv-SE"/>
          </a:p>
        </p:txBody>
      </p:sp>
    </p:spTree>
    <p:extLst>
      <p:ext uri="{BB962C8B-B14F-4D97-AF65-F5344CB8AC3E}">
        <p14:creationId xmlns:p14="http://schemas.microsoft.com/office/powerpoint/2010/main" val="1585211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pPr marL="0" marR="0" lvl="0" indent="0" algn="l" defTabSz="486735" rtl="0" eaLnBrk="1" fontAlgn="auto" latinLnBrk="0" hangingPunct="1">
              <a:lnSpc>
                <a:spcPct val="100000"/>
              </a:lnSpc>
              <a:spcBef>
                <a:spcPts val="0"/>
              </a:spcBef>
              <a:spcAft>
                <a:spcPts val="0"/>
              </a:spcAft>
              <a:buClrTx/>
              <a:buSzTx/>
              <a:buFontTx/>
              <a:buNone/>
              <a:tabLst/>
              <a:defRPr/>
            </a:pPr>
            <a:r>
              <a:rPr lang="sv-SE" sz="1200" dirty="0">
                <a:solidFill>
                  <a:prstClr val="black"/>
                </a:solidFill>
              </a:rPr>
              <a:t>Innan ni börjar förändra – stanna upp och fundera hur ni skulle vilja ha det. I de bästa av världar – hur skulle det vara då? Om förbättringsarbetet handlar om att införa personcentrerade och sammanhållna vårdförlopp eller nationell riktlinje så har ni det önskade läget beskrivet där. Fyll då i huvuddragen i denna bild.</a:t>
            </a:r>
          </a:p>
          <a:p>
            <a:pPr defTabSz="486735">
              <a:defRPr/>
            </a:pPr>
            <a:endParaRPr lang="sv-SE" sz="1200" dirty="0">
              <a:solidFill>
                <a:prstClr val="black"/>
              </a:solidFill>
            </a:endParaRPr>
          </a:p>
          <a:p>
            <a:pPr defTabSz="486735">
              <a:defRPr/>
            </a:pPr>
            <a:endParaRPr lang="sv-SE" sz="1200" dirty="0">
              <a:solidFill>
                <a:prstClr val="black"/>
              </a:solidFill>
            </a:endParaRPr>
          </a:p>
          <a:p>
            <a:pPr defTabSz="486735">
              <a:defRPr/>
            </a:pPr>
            <a:r>
              <a:rPr lang="sv-SE" sz="1200" b="1" dirty="0">
                <a:solidFill>
                  <a:prstClr val="black"/>
                </a:solidFill>
              </a:rPr>
              <a:t>Önskat läge:</a:t>
            </a:r>
          </a:p>
          <a:p>
            <a:pPr defTabSz="486735">
              <a:defRPr/>
            </a:pPr>
            <a:r>
              <a:rPr lang="sv-SE" sz="1200" dirty="0">
                <a:solidFill>
                  <a:prstClr val="black"/>
                </a:solidFill>
              </a:rPr>
              <a:t>Ni kan beskriva det önskade läget antingen genom att rita upp det </a:t>
            </a:r>
            <a:r>
              <a:rPr lang="sv-SE" sz="1200" b="1" i="1" dirty="0">
                <a:solidFill>
                  <a:prstClr val="black"/>
                </a:solidFill>
              </a:rPr>
              <a:t>eller</a:t>
            </a:r>
            <a:r>
              <a:rPr lang="sv-SE" sz="1200" dirty="0">
                <a:solidFill>
                  <a:prstClr val="black"/>
                </a:solidFill>
              </a:rPr>
              <a:t> beskriva det i text, förslagsvis i punktform - välj själva vad som passar er bäst. </a:t>
            </a:r>
          </a:p>
          <a:p>
            <a:pPr defTabSz="486735" fontAlgn="base">
              <a:spcBef>
                <a:spcPct val="30000"/>
              </a:spcBef>
              <a:spcAft>
                <a:spcPct val="0"/>
              </a:spcAft>
              <a:defRPr/>
            </a:pPr>
            <a:r>
              <a:rPr lang="sv-SE" sz="1200" dirty="0">
                <a:solidFill>
                  <a:prstClr val="black"/>
                </a:solidFill>
              </a:rPr>
              <a:t>Bestäm hur detaljerade ni vill vara och använd gärna post- it lappar när ni beskriver det önskade läget tillsammans.</a:t>
            </a:r>
          </a:p>
          <a:p>
            <a:pPr defTabSz="486735">
              <a:defRPr/>
            </a:pPr>
            <a:r>
              <a:rPr lang="sv-SE" sz="1200" dirty="0">
                <a:solidFill>
                  <a:prstClr val="black"/>
                </a:solidFill>
              </a:rPr>
              <a:t>Presentera gärna beskrivningen av det önskade läget för övriga kollegor och samla in eventuella synpunkter.</a:t>
            </a:r>
          </a:p>
          <a:p>
            <a:pPr defTabSz="486735">
              <a:defRPr/>
            </a:pPr>
            <a:endParaRPr lang="sv-SE" sz="1200" dirty="0">
              <a:solidFill>
                <a:prstClr val="black"/>
              </a:solidFill>
            </a:endParaRPr>
          </a:p>
          <a:p>
            <a:endParaRPr lang="sv-SE" sz="1200" b="1" dirty="0"/>
          </a:p>
          <a:p>
            <a:r>
              <a:rPr lang="sv-SE" sz="1200" b="1" baseline="0" dirty="0"/>
              <a:t>Mål:</a:t>
            </a:r>
          </a:p>
          <a:p>
            <a:r>
              <a:rPr lang="sv-SE" sz="1200" baseline="0" dirty="0"/>
              <a:t>I vissa arbeten är det relevant att sätta mål för vilka effekter ni vill nå.</a:t>
            </a:r>
          </a:p>
          <a:p>
            <a:endParaRPr lang="sv-SE" sz="1200" baseline="0" dirty="0"/>
          </a:p>
          <a:p>
            <a:r>
              <a:rPr lang="sv-SE" sz="1200" baseline="0" dirty="0"/>
              <a:t>Innan ni sätter målen så titta i styrkort, verksamhetsplan andra måldokument och fråga din chef. Målen behöver sättas in i ett sammanhang, ni behöver planera för var och hur målen följs upp för att det ska fungera bra. Utifrån mätningarna ni har gjort och de åtgärder ni vill jobba med. Vad är potentialen? Hur långt kan ni nå? Formulera detta som konkreta mål.</a:t>
            </a:r>
          </a:p>
          <a:p>
            <a:pPr defTabSz="486735" fontAlgn="base">
              <a:spcBef>
                <a:spcPct val="30000"/>
              </a:spcBef>
              <a:spcAft>
                <a:spcPct val="0"/>
              </a:spcAft>
              <a:defRPr/>
            </a:pPr>
            <a:endParaRPr lang="sv-SE" sz="1200" baseline="0" dirty="0"/>
          </a:p>
          <a:p>
            <a:r>
              <a:rPr lang="sv-SE" sz="1200" u="sng" baseline="0" dirty="0"/>
              <a:t>Se till att ni sätter målen </a:t>
            </a:r>
            <a:r>
              <a:rPr lang="sv-SE" sz="1200" b="1" u="sng" baseline="0" dirty="0"/>
              <a:t>SMART</a:t>
            </a:r>
            <a:r>
              <a:rPr lang="sv-SE" sz="1200" u="sng" baseline="0" dirty="0"/>
              <a:t>:</a:t>
            </a:r>
          </a:p>
          <a:p>
            <a:r>
              <a:rPr lang="sv-SE" sz="1200" b="1" baseline="0" dirty="0"/>
              <a:t>S</a:t>
            </a:r>
            <a:r>
              <a:rPr lang="sv-SE" sz="1200" baseline="0" dirty="0"/>
              <a:t>pecifikt – Det ska vara så väldefinierat som möjligt, dvs berätta så exakt som möjligt vad ni vill nå</a:t>
            </a:r>
          </a:p>
          <a:p>
            <a:r>
              <a:rPr lang="sv-SE" sz="1200" b="1" baseline="0" dirty="0"/>
              <a:t>M</a:t>
            </a:r>
            <a:r>
              <a:rPr lang="sv-SE" sz="1200" b="0" baseline="0" dirty="0"/>
              <a:t>ätbart</a:t>
            </a:r>
            <a:r>
              <a:rPr lang="sv-SE" sz="1200" baseline="0" dirty="0"/>
              <a:t> – Det ska gå att mäta så att ni vet när målet är nått</a:t>
            </a:r>
          </a:p>
          <a:p>
            <a:r>
              <a:rPr lang="sv-SE" sz="1200" b="1" baseline="0" dirty="0"/>
              <a:t>A</a:t>
            </a:r>
            <a:r>
              <a:rPr lang="sv-SE" sz="1200" baseline="0" dirty="0"/>
              <a:t>ccepterat – Det ska vara accepterat av de som ska arbeta för att nå målet</a:t>
            </a:r>
          </a:p>
          <a:p>
            <a:r>
              <a:rPr lang="sv-SE" sz="1200" b="1" baseline="0" dirty="0"/>
              <a:t>R</a:t>
            </a:r>
            <a:r>
              <a:rPr lang="sv-SE" sz="1200" baseline="0" dirty="0"/>
              <a:t>ealistiskt – Det ska vara genomförbart inom de ramar ni har</a:t>
            </a:r>
          </a:p>
          <a:p>
            <a:r>
              <a:rPr lang="sv-SE" sz="1200" b="1" baseline="0" dirty="0" err="1"/>
              <a:t>T</a:t>
            </a:r>
            <a:r>
              <a:rPr lang="sv-SE" sz="1200" baseline="0" dirty="0" err="1"/>
              <a:t>idssatt</a:t>
            </a:r>
            <a:r>
              <a:rPr lang="sv-SE" sz="1200" baseline="0" dirty="0"/>
              <a:t> – Det ska var bestämt när målet ska vara nått och hur mycket tid som ska ägnas åt att uppfylla det</a:t>
            </a:r>
            <a:endParaRPr lang="sv-SE" sz="1200" dirty="0">
              <a:solidFill>
                <a:prstClr val="black"/>
              </a:solidFill>
            </a:endParaRP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17</a:t>
            </a:fld>
            <a:endParaRPr lang="sv-SE"/>
          </a:p>
        </p:txBody>
      </p:sp>
    </p:spTree>
    <p:extLst>
      <p:ext uri="{BB962C8B-B14F-4D97-AF65-F5344CB8AC3E}">
        <p14:creationId xmlns:p14="http://schemas.microsoft.com/office/powerpoint/2010/main" val="2123918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solidFill>
                  <a:schemeClr val="tx1"/>
                </a:solidFill>
              </a:rPr>
              <a:t>Detta steg kan göras på två sätt. På denna sida visas alternativ 1 som baseras på upplevda problem. Om ni arbetar med införandet av personcentrerade och sammanhållna vårdförlopp eller nationella riktlinjer bör man istället göra en problemanalys baserat på GAP. Använd då istället problemanalys alternativ 2.</a:t>
            </a:r>
          </a:p>
          <a:p>
            <a:endParaRPr lang="sv-SE" dirty="0">
              <a:solidFill>
                <a:schemeClr val="tx1"/>
              </a:solidFill>
            </a:endParaRPr>
          </a:p>
          <a:p>
            <a:r>
              <a:rPr lang="sv-SE" dirty="0">
                <a:solidFill>
                  <a:schemeClr val="tx1"/>
                </a:solidFill>
              </a:rPr>
              <a:t>Problemanalys Alternativ 1 – Upplevda problem:</a:t>
            </a:r>
          </a:p>
          <a:p>
            <a:endParaRPr lang="sv-SE" dirty="0">
              <a:solidFill>
                <a:srgbClr val="FF0000"/>
              </a:solidFill>
            </a:endParaRPr>
          </a:p>
          <a:p>
            <a:r>
              <a:rPr lang="sv-SE" dirty="0"/>
              <a:t>Vilka problem upplever ni nuläget? Detta kan göras</a:t>
            </a:r>
            <a:r>
              <a:rPr lang="sv-SE" baseline="0" dirty="0"/>
              <a:t> vid samma tillfälle som nuläget beskrivs. Genomför gärna i workshopform, se förslag nedan. Det är viktigt att hålla isär upplevda problem och faktiska problem. Genom att undersöka och mäta de problem ni upplever får ni ett faktaunderlag för att ta ställning till om problemen är så omfattande att de är faktiska problem och något ni ska arbeta vidare med. De problem där ni landar i ett ”JA” i sista kolumnen är de problem ni ska fortsätta arbeta med och åtgärda. Det är även dessa problem som ni ska fortsätta följa upp och mäta framöver för att se om de åtgärder ni genomför har önskad effekt. Den här mallen fylls i efter en första mätning så att ni har ett dokumenterat resultat </a:t>
            </a:r>
            <a:r>
              <a:rPr lang="sv-SE" b="1" baseline="0" dirty="0"/>
              <a:t>före</a:t>
            </a:r>
            <a:r>
              <a:rPr lang="sv-SE" baseline="0" dirty="0"/>
              <a:t> genomförda förändringar. Senare i modellen kommer en liknande mall ”har det blivit bättre” som fylls i för att kunna jämföra nuläget med resultatet </a:t>
            </a:r>
            <a:r>
              <a:rPr lang="sv-SE" b="1" baseline="0" dirty="0"/>
              <a:t>efter</a:t>
            </a:r>
            <a:r>
              <a:rPr lang="sv-SE" baseline="0" dirty="0"/>
              <a:t> förändringar.</a:t>
            </a:r>
          </a:p>
          <a:p>
            <a:endParaRPr lang="sv-SE" b="1" baseline="0" dirty="0"/>
          </a:p>
          <a:p>
            <a:endParaRPr lang="sv-SE" b="0" i="1" baseline="0" dirty="0"/>
          </a:p>
          <a:p>
            <a:r>
              <a:rPr lang="sv-SE" b="1" i="1" baseline="0" dirty="0"/>
              <a:t>Förslag på genomförande av workshop</a:t>
            </a:r>
          </a:p>
          <a:p>
            <a:pPr marL="121684" indent="-121684">
              <a:buFont typeface="+mj-lt"/>
              <a:buAutoNum type="arabicPeriod"/>
            </a:pPr>
            <a:r>
              <a:rPr lang="sv-SE" b="0" baseline="0" dirty="0"/>
              <a:t> Alla deltagare får titta på processkartan </a:t>
            </a:r>
            <a:r>
              <a:rPr lang="sv-SE" b="0" i="1" baseline="0" dirty="0"/>
              <a:t>eller</a:t>
            </a:r>
            <a:r>
              <a:rPr lang="sv-SE" b="0" baseline="0" dirty="0"/>
              <a:t> beskrivningen av nuläget </a:t>
            </a:r>
          </a:p>
          <a:p>
            <a:pPr marL="121684" indent="-121684">
              <a:buFont typeface="+mj-lt"/>
              <a:buAutoNum type="arabicPeriod"/>
            </a:pPr>
            <a:r>
              <a:rPr lang="sv-SE" b="0" baseline="0" dirty="0"/>
              <a:t> Använd post-it-lappar och skriv upp de problem som upplevs i nuläget - ett problem på varje lapp</a:t>
            </a:r>
          </a:p>
          <a:p>
            <a:pPr marL="121684" indent="-121684">
              <a:buFont typeface="+mj-lt"/>
              <a:buAutoNum type="arabicPeriod"/>
            </a:pPr>
            <a:r>
              <a:rPr lang="sv-SE" b="0" baseline="0" dirty="0"/>
              <a:t> Placera post-it lapparna på processkartan eller vid den i text beskrivna aktivitet, där problemet upplevs a</a:t>
            </a:r>
            <a:r>
              <a:rPr lang="sv-SE" b="0" i="1" baseline="0" dirty="0"/>
              <a:t>lternativt </a:t>
            </a:r>
            <a:r>
              <a:rPr lang="sv-SE" b="0" i="0" baseline="0" dirty="0"/>
              <a:t>de problem som skrivs på post-it grupperas utefter problemområdet de tillhör</a:t>
            </a:r>
          </a:p>
          <a:p>
            <a:endParaRPr lang="sv-SE" dirty="0"/>
          </a:p>
          <a:p>
            <a:r>
              <a:rPr lang="sv-SE" b="1" i="1" dirty="0"/>
              <a:t>Efter genomförd</a:t>
            </a:r>
            <a:r>
              <a:rPr lang="sv-SE" b="1" i="1" baseline="0" dirty="0"/>
              <a:t> workshop</a:t>
            </a:r>
          </a:p>
          <a:p>
            <a:pPr marL="121684" indent="-121684">
              <a:buFont typeface="+mj-lt"/>
              <a:buAutoNum type="arabicPeriod"/>
            </a:pPr>
            <a:r>
              <a:rPr lang="sv-SE" baseline="0" dirty="0"/>
              <a:t> Sammanställ resultat genom att fylla i ovanstående mall</a:t>
            </a:r>
          </a:p>
          <a:p>
            <a:pPr marL="121684" indent="-121684">
              <a:buFont typeface="+mj-lt"/>
              <a:buAutoNum type="arabicPeriod"/>
            </a:pPr>
            <a:r>
              <a:rPr lang="sv-SE" baseline="0" dirty="0"/>
              <a:t> Besluta om metod</a:t>
            </a:r>
            <a:r>
              <a:rPr lang="sv-SE" dirty="0"/>
              <a:t> för att faktabelägga de upplevda problemen – </a:t>
            </a:r>
            <a:r>
              <a:rPr lang="sv-SE" i="0" baseline="0" dirty="0"/>
              <a:t>beskriv så noggrant ni kan, det ska gå att upprepa faktainsamlingen igen </a:t>
            </a:r>
          </a:p>
          <a:p>
            <a:pPr marL="121684" indent="-121684">
              <a:buFont typeface="+mj-lt"/>
              <a:buAutoNum type="arabicPeriod"/>
            </a:pPr>
            <a:r>
              <a:rPr lang="sv-SE" dirty="0"/>
              <a:t> Sedan</a:t>
            </a:r>
            <a:r>
              <a:rPr lang="sv-SE" baseline="0" dirty="0"/>
              <a:t> </a:t>
            </a:r>
            <a:r>
              <a:rPr lang="sv-SE" dirty="0"/>
              <a:t>är</a:t>
            </a:r>
            <a:r>
              <a:rPr lang="sv-SE" baseline="0" dirty="0"/>
              <a:t> det dags att genomföra första mätning/faktainsamling. </a:t>
            </a:r>
          </a:p>
          <a:p>
            <a:pPr marL="121684" indent="-121684">
              <a:buFont typeface="+mj-lt"/>
              <a:buAutoNum type="arabicPeriod"/>
            </a:pPr>
            <a:r>
              <a:rPr lang="sv-SE" baseline="0" dirty="0"/>
              <a:t> Sammanställ resultatet av faktainsamlingen och fyll i mallen</a:t>
            </a:r>
          </a:p>
          <a:p>
            <a:pPr marL="121684" indent="-121684">
              <a:buFont typeface="+mj-lt"/>
              <a:buAutoNum type="arabicPeriod"/>
            </a:pPr>
            <a:r>
              <a:rPr lang="sv-SE" baseline="0" dirty="0"/>
              <a:t> De problem ni anser vara verkliga problem och vill jobba vidare med flyttas över till mallen ”Hur ska vi mäta att det blir bättre”</a:t>
            </a:r>
          </a:p>
          <a:p>
            <a:r>
              <a:rPr lang="sv-SE" i="1" baseline="0" dirty="0"/>
              <a:t>Se exempel på ifylld mall på nästa sida</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18</a:t>
            </a:fld>
            <a:endParaRPr lang="sv-SE"/>
          </a:p>
        </p:txBody>
      </p:sp>
    </p:spTree>
    <p:extLst>
      <p:ext uri="{BB962C8B-B14F-4D97-AF65-F5344CB8AC3E}">
        <p14:creationId xmlns:p14="http://schemas.microsoft.com/office/powerpoint/2010/main" val="307510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fontAlgn="base">
              <a:spcBef>
                <a:spcPct val="30000"/>
              </a:spcBef>
              <a:spcAft>
                <a:spcPct val="0"/>
              </a:spcAft>
              <a:defRPr/>
            </a:pPr>
            <a:r>
              <a:rPr lang="sv-SE" i="0" baseline="0" dirty="0"/>
              <a:t>Här är ett exempel på hur en probleminventering och faktainsamling kan se ut. </a:t>
            </a:r>
          </a:p>
          <a:p>
            <a:pPr defTabSz="486735" fontAlgn="base">
              <a:spcBef>
                <a:spcPct val="30000"/>
              </a:spcBef>
              <a:spcAft>
                <a:spcPct val="0"/>
              </a:spcAft>
              <a:defRPr/>
            </a:pPr>
            <a:endParaRPr lang="sv-SE" i="0" baseline="0" dirty="0"/>
          </a:p>
          <a:p>
            <a:pPr defTabSz="486735" fontAlgn="base">
              <a:spcBef>
                <a:spcPct val="30000"/>
              </a:spcBef>
              <a:spcAft>
                <a:spcPct val="0"/>
              </a:spcAft>
              <a:defRPr/>
            </a:pPr>
            <a:r>
              <a:rPr lang="sv-SE" i="0" baseline="0" dirty="0"/>
              <a:t>Utgå från upplevda problem. Hitta ett sätt att mäta/kontrollera om det är ett faktiskt problem. Genomför mätningen/kontrollen och skriv in resultatet. </a:t>
            </a:r>
          </a:p>
          <a:p>
            <a:pPr defTabSz="486735" fontAlgn="base">
              <a:spcBef>
                <a:spcPct val="30000"/>
              </a:spcBef>
              <a:spcAft>
                <a:spcPct val="0"/>
              </a:spcAft>
              <a:defRPr/>
            </a:pPr>
            <a:endParaRPr lang="sv-SE" i="0" baseline="0" dirty="0"/>
          </a:p>
          <a:p>
            <a:pPr defTabSz="486735" fontAlgn="base">
              <a:spcBef>
                <a:spcPct val="30000"/>
              </a:spcBef>
              <a:spcAft>
                <a:spcPct val="0"/>
              </a:spcAft>
              <a:defRPr/>
            </a:pPr>
            <a:r>
              <a:rPr lang="sv-SE" i="0" baseline="0" dirty="0"/>
              <a:t>Ta ställning till om det är ett problem eller ej.</a:t>
            </a:r>
          </a:p>
          <a:p>
            <a:endParaRPr lang="sv-SE" i="1" baseline="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19</a:t>
            </a:fld>
            <a:endParaRPr lang="sv-SE"/>
          </a:p>
        </p:txBody>
      </p:sp>
    </p:spTree>
    <p:extLst>
      <p:ext uri="{BB962C8B-B14F-4D97-AF65-F5344CB8AC3E}">
        <p14:creationId xmlns:p14="http://schemas.microsoft.com/office/powerpoint/2010/main" val="176707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Ett tips!</a:t>
            </a:r>
          </a:p>
          <a:p>
            <a:pPr defTabSz="486735">
              <a:defRPr/>
            </a:pPr>
            <a:r>
              <a:rPr lang="sv-SE" dirty="0"/>
              <a:t>Om ni vill se stödtexterna till bilderna i utskrivet format är att skriva ut hela presentationen med anteckningssidor. Klicka på ”Arkiv” i </a:t>
            </a:r>
            <a:r>
              <a:rPr lang="sv-SE" dirty="0" err="1"/>
              <a:t>ämnesraden</a:t>
            </a:r>
            <a:r>
              <a:rPr lang="sv-SE" dirty="0"/>
              <a:t> längst upp i fönstret. Välj sedan ”skriv ut”, då visas ett antal val som kan göras för utskriften. I mitten av sidan är det förvalt ”helsidesbilder”. Klicka på den lilla pilen för att välja till alternativet ”anteckningssidor”. Lite längre ner kan du göra ett val om utskriften ska vara i stående eller liggande format. Välj ”stående format” och klicka sedan på ”skriv ut”.</a:t>
            </a:r>
          </a:p>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2</a:t>
            </a:fld>
            <a:endParaRPr lang="sv-SE"/>
          </a:p>
        </p:txBody>
      </p:sp>
    </p:spTree>
    <p:extLst>
      <p:ext uri="{BB962C8B-B14F-4D97-AF65-F5344CB8AC3E}">
        <p14:creationId xmlns:p14="http://schemas.microsoft.com/office/powerpoint/2010/main" val="179227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solidFill>
                  <a:schemeClr val="tx1"/>
                </a:solidFill>
              </a:rPr>
              <a:t>Problemanalys Alternativ 2 – GAP. Detta alternativ används för arbeten som syftar till att införa personcentrerade och sammanhållna vårdförlopp eller nationella riktlinjer.</a:t>
            </a:r>
          </a:p>
          <a:p>
            <a:endParaRPr lang="sv-SE" dirty="0">
              <a:solidFill>
                <a:srgbClr val="FF0000"/>
              </a:solidFill>
            </a:endParaRPr>
          </a:p>
          <a:p>
            <a:r>
              <a:rPr lang="sv-SE" baseline="0" dirty="0"/>
              <a:t>Utgå ifrån det nuläge ni har beskrivit och jämför med det önskade läget som beskrivs i aktuellt vårdförlopp eller nationell riktlinje. Vilka är de viktiga skillnaderna mellan nuläget och det önskade läget? Dessa skillnader kallas GAP och ska beskrivas i tabellen. Det är ofta relativt enkelt att </a:t>
            </a:r>
            <a:r>
              <a:rPr lang="sv-SE" dirty="0"/>
              <a:t>konstatera att det finns ett GAP finns. Men för att bättre förstå hur </a:t>
            </a:r>
            <a:r>
              <a:rPr lang="sv-SE" dirty="0" err="1"/>
              <a:t>GAP:et</a:t>
            </a:r>
            <a:r>
              <a:rPr lang="sv-SE" dirty="0"/>
              <a:t> ser ut och hur stort det är behöver man mäta det. Att ha genomfört en mätning gör även att man senare kan följa upp om de åtgärder man gör ger önskad effekt. </a:t>
            </a:r>
          </a:p>
          <a:p>
            <a:endParaRPr lang="sv-SE" dirty="0"/>
          </a:p>
          <a:p>
            <a:r>
              <a:rPr lang="sv-SE" dirty="0"/>
              <a:t>Det är viktigt att vara noga när man beskriver mätmetoden och resultatet så att man kan upprepa mätningen på samma sätt längre fram. </a:t>
            </a:r>
            <a:r>
              <a:rPr lang="sv-SE" baseline="0" dirty="0"/>
              <a:t>Den här mallen fylls i efter en första mätning så att ni har ett dokumenterat resultat </a:t>
            </a:r>
            <a:r>
              <a:rPr lang="sv-SE" b="1" baseline="0" dirty="0"/>
              <a:t>före</a:t>
            </a:r>
            <a:r>
              <a:rPr lang="sv-SE" baseline="0" dirty="0"/>
              <a:t> genomförda förändringar. </a:t>
            </a:r>
          </a:p>
          <a:p>
            <a:r>
              <a:rPr lang="sv-SE" baseline="0" dirty="0"/>
              <a:t>Senare i modellen kommer en liknande mall ”har det blivit bättre?” som fylls i för att kunna jämföra nuläget med resultatet </a:t>
            </a:r>
            <a:r>
              <a:rPr lang="sv-SE" b="1" baseline="0" dirty="0"/>
              <a:t>efter</a:t>
            </a:r>
            <a:r>
              <a:rPr lang="sv-SE" baseline="0" dirty="0"/>
              <a:t> förändringar</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På nästa bild finns exempel på GAP och hur de kan mätas. </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20</a:t>
            </a:fld>
            <a:endParaRPr lang="sv-SE"/>
          </a:p>
        </p:txBody>
      </p:sp>
    </p:spTree>
    <p:extLst>
      <p:ext uri="{BB962C8B-B14F-4D97-AF65-F5344CB8AC3E}">
        <p14:creationId xmlns:p14="http://schemas.microsoft.com/office/powerpoint/2010/main" val="278429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813139" fontAlgn="base">
              <a:spcBef>
                <a:spcPct val="30000"/>
              </a:spcBef>
              <a:spcAft>
                <a:spcPct val="0"/>
              </a:spcAft>
              <a:defRPr/>
            </a:pPr>
            <a:r>
              <a:rPr lang="sv-SE" i="0" baseline="0" dirty="0"/>
              <a:t>Här är ett exempel på en problemanalys utifrån GAP.</a:t>
            </a:r>
          </a:p>
          <a:p>
            <a:pPr defTabSz="813139" fontAlgn="base">
              <a:spcBef>
                <a:spcPct val="30000"/>
              </a:spcBef>
              <a:spcAft>
                <a:spcPct val="0"/>
              </a:spcAft>
              <a:defRPr/>
            </a:pPr>
            <a:endParaRPr lang="sv-SE" i="0" baseline="0" dirty="0"/>
          </a:p>
          <a:p>
            <a:pPr defTabSz="813139" fontAlgn="base">
              <a:spcBef>
                <a:spcPct val="30000"/>
              </a:spcBef>
              <a:spcAft>
                <a:spcPct val="0"/>
              </a:spcAft>
              <a:defRPr/>
            </a:pPr>
            <a:r>
              <a:rPr lang="sv-SE" i="0" baseline="0" dirty="0"/>
              <a:t>Utgå från identifierade GAP. Hitta ett sätt att mäta/kontrollera dem. Genomför mätningen/kontrollen och skriv in resultatet. </a:t>
            </a:r>
          </a:p>
          <a:p>
            <a:pPr defTabSz="813139" fontAlgn="base">
              <a:spcBef>
                <a:spcPct val="30000"/>
              </a:spcBef>
              <a:spcAft>
                <a:spcPct val="0"/>
              </a:spcAft>
              <a:defRPr/>
            </a:pPr>
            <a:endParaRPr lang="sv-SE" i="0" baseline="0" dirty="0"/>
          </a:p>
          <a:p>
            <a:pPr defTabSz="813139" fontAlgn="base">
              <a:spcBef>
                <a:spcPct val="30000"/>
              </a:spcBef>
              <a:spcAft>
                <a:spcPct val="0"/>
              </a:spcAft>
              <a:defRPr/>
            </a:pPr>
            <a:r>
              <a:rPr lang="sv-SE" i="0" baseline="0" dirty="0"/>
              <a:t>I exemplet för den saknade rutinen/hälsodeklarationen så behövs ingen mätning för att konstatera att den inte finns. Däremot behöver man tänka till kring hur användningen av rutinen ska mätas/följas upp längre fram i arbetet när den är framtagen.</a:t>
            </a:r>
          </a:p>
          <a:p>
            <a:pPr defTabSz="813139" fontAlgn="base">
              <a:spcBef>
                <a:spcPct val="30000"/>
              </a:spcBef>
              <a:spcAft>
                <a:spcPct val="0"/>
              </a:spcAft>
              <a:defRPr/>
            </a:pPr>
            <a:endParaRPr lang="sv-SE" i="0" baseline="0" dirty="0"/>
          </a:p>
          <a:p>
            <a:r>
              <a:rPr lang="sv-SE" dirty="0">
                <a:cs typeface="Calibri"/>
              </a:rPr>
              <a:t>Hur ska ni veta vad som ska åtgärdas? </a:t>
            </a:r>
          </a:p>
          <a:p>
            <a:r>
              <a:rPr lang="sv-SE" dirty="0">
                <a:cs typeface="Calibri"/>
              </a:rPr>
              <a:t>Utgå från målen i verksamheten eller i det Vårdförlopp eller den Nationella riktlinjen som ni arbetar med.</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21</a:t>
            </a:fld>
            <a:endParaRPr lang="sv-SE"/>
          </a:p>
        </p:txBody>
      </p:sp>
    </p:spTree>
    <p:extLst>
      <p:ext uri="{BB962C8B-B14F-4D97-AF65-F5344CB8AC3E}">
        <p14:creationId xmlns:p14="http://schemas.microsoft.com/office/powerpoint/2010/main" val="2792046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prstClr val="black"/>
                </a:solidFill>
                <a:ea typeface="+mj-ea"/>
                <a:cs typeface="+mj-cs"/>
              </a:rPr>
              <a:t>Har ni en tydlig bild över vad det är som orsakar de problem ni har valt att arbeta vidare med? Om inte så är det svårt att veta vad som är rätt åtgärder för att lösa dem. Var nyfiken och försök hitta grundorsakerna. Som hjälp kan man t.ex. använda metoden Fem varför (</a:t>
            </a:r>
            <a:r>
              <a:rPr lang="sv-SE" sz="1200" dirty="0" err="1">
                <a:solidFill>
                  <a:prstClr val="black"/>
                </a:solidFill>
                <a:ea typeface="+mj-ea"/>
                <a:cs typeface="+mj-cs"/>
              </a:rPr>
              <a:t>dokumentnr</a:t>
            </a:r>
            <a:r>
              <a:rPr lang="sv-SE" sz="1200" dirty="0">
                <a:solidFill>
                  <a:prstClr val="black"/>
                </a:solidFill>
                <a:ea typeface="+mj-ea"/>
                <a:cs typeface="+mj-cs"/>
              </a:rPr>
              <a:t>. 34094 i ledningssystemet) eller Fiskbensdiagram (</a:t>
            </a:r>
            <a:r>
              <a:rPr lang="sv-SE" sz="1200" dirty="0" err="1">
                <a:solidFill>
                  <a:prstClr val="black"/>
                </a:solidFill>
                <a:ea typeface="+mj-ea"/>
                <a:cs typeface="+mj-cs"/>
              </a:rPr>
              <a:t>dokumentnr</a:t>
            </a:r>
            <a:r>
              <a:rPr lang="sv-SE" sz="1200" dirty="0">
                <a:solidFill>
                  <a:prstClr val="black"/>
                </a:solidFill>
                <a:ea typeface="+mj-ea"/>
                <a:cs typeface="+mj-cs"/>
              </a:rPr>
              <a:t>. 39105)</a:t>
            </a:r>
          </a:p>
          <a:p>
            <a:endParaRPr lang="sv-SE" sz="1200" dirty="0">
              <a:solidFill>
                <a:prstClr val="black"/>
              </a:solidFill>
              <a:ea typeface="+mj-ea"/>
              <a:cs typeface="+mj-cs"/>
            </a:endParaRPr>
          </a:p>
          <a:p>
            <a:r>
              <a:rPr lang="sv-SE" sz="1200" dirty="0">
                <a:solidFill>
                  <a:prstClr val="black"/>
                </a:solidFill>
                <a:ea typeface="+mj-ea"/>
                <a:cs typeface="+mj-cs"/>
              </a:rPr>
              <a:t>Exempel:</a:t>
            </a:r>
          </a:p>
          <a:p>
            <a:r>
              <a:rPr lang="sv-SE" sz="1200" b="1" dirty="0">
                <a:solidFill>
                  <a:prstClr val="black"/>
                </a:solidFill>
                <a:ea typeface="+mj-ea"/>
                <a:cs typeface="+mj-cs"/>
              </a:rPr>
              <a:t>Problem/GAP			Grundorsak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solidFill>
                  <a:prstClr val="black"/>
                </a:solidFill>
                <a:ea typeface="+mj-ea"/>
                <a:cs typeface="+mj-cs"/>
              </a:rPr>
              <a:t>Patient har inte fått hälsodeklaration	</a:t>
            </a:r>
            <a:r>
              <a:rPr lang="sv-SE" sz="1200" b="0" kern="1200" dirty="0">
                <a:solidFill>
                  <a:prstClr val="black"/>
                </a:solidFill>
                <a:latin typeface="+mn-lt"/>
                <a:ea typeface="+mn-ea"/>
                <a:cs typeface="+mn-cs"/>
              </a:rPr>
              <a:t>Det saknas dokumenterad rutin och det</a:t>
            </a:r>
            <a:endParaRPr lang="sv-SE" sz="1200" b="0" dirty="0">
              <a:solidFill>
                <a:prstClr val="black"/>
              </a:solidFill>
              <a:ea typeface="+mj-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solidFill>
                  <a:prstClr val="black"/>
                </a:solidFill>
                <a:ea typeface="+mj-ea"/>
                <a:cs typeface="+mj-cs"/>
              </a:rPr>
              <a:t>inför nybesök			</a:t>
            </a:r>
            <a:r>
              <a:rPr lang="sv-SE" sz="1200" b="0" kern="1200" dirty="0">
                <a:solidFill>
                  <a:prstClr val="black"/>
                </a:solidFill>
                <a:latin typeface="+mn-lt"/>
                <a:ea typeface="+mn-ea"/>
                <a:cs typeface="+mn-cs"/>
              </a:rPr>
              <a:t>är därför inte tydligt att detta ska göras.</a:t>
            </a:r>
          </a:p>
          <a:p>
            <a:r>
              <a:rPr lang="sv-SE" sz="1200" b="0" dirty="0">
                <a:solidFill>
                  <a:prstClr val="black"/>
                </a:solidFill>
                <a:ea typeface="+mj-ea"/>
                <a:cs typeface="+mj-cs"/>
              </a:rPr>
              <a:t>		</a:t>
            </a:r>
          </a:p>
          <a:p>
            <a:r>
              <a:rPr lang="sv-SE" sz="1200" b="0" dirty="0">
                <a:solidFill>
                  <a:prstClr val="black"/>
                </a:solidFill>
                <a:ea typeface="+mj-ea"/>
                <a:cs typeface="+mj-cs"/>
              </a:rPr>
              <a:t>Patienter med handledsfraktur får inte	Det saknas utskrivna träningsprogram..</a:t>
            </a:r>
          </a:p>
          <a:p>
            <a:r>
              <a:rPr lang="sv-SE" sz="1200" b="0" kern="1200" dirty="0">
                <a:solidFill>
                  <a:prstClr val="black"/>
                </a:solidFill>
                <a:latin typeface="+mn-lt"/>
                <a:ea typeface="+mn-ea"/>
                <a:cs typeface="+mn-cs"/>
              </a:rPr>
              <a:t>träningsprogram på akutmottagningen	Det faller mellan stolarna då ingen har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dirty="0">
                <a:solidFill>
                  <a:prstClr val="black"/>
                </a:solidFill>
                <a:latin typeface="+mn-lt"/>
                <a:ea typeface="+mn-ea"/>
                <a:cs typeface="+mn-cs"/>
              </a:rPr>
              <a:t>			ansvar för att skriva ut dem</a:t>
            </a:r>
          </a:p>
          <a:p>
            <a:endParaRPr lang="sv-SE" sz="1200" b="0" kern="1200" dirty="0">
              <a:solidFill>
                <a:prstClr val="black"/>
              </a:solidFill>
              <a:latin typeface="+mn-lt"/>
              <a:ea typeface="+mn-ea"/>
              <a:cs typeface="+mn-cs"/>
            </a:endParaRPr>
          </a:p>
          <a:p>
            <a:r>
              <a:rPr lang="sv-SE" sz="1200" b="0" dirty="0">
                <a:solidFill>
                  <a:prstClr val="black"/>
                </a:solidFill>
                <a:ea typeface="+mj-ea"/>
                <a:cs typeface="+mj-cs"/>
              </a:rPr>
              <a:t>Patienter erbjuds inte läkarbesök inom 	Läkarnas schema läggs för en för kort</a:t>
            </a:r>
          </a:p>
          <a:p>
            <a:r>
              <a:rPr lang="sv-SE" sz="1200" b="0" kern="1200" dirty="0">
                <a:solidFill>
                  <a:prstClr val="black"/>
                </a:solidFill>
                <a:latin typeface="+mn-lt"/>
                <a:ea typeface="+mn-ea"/>
                <a:cs typeface="+mn-cs"/>
              </a:rPr>
              <a:t>rekommenderad tid		period vilket gör att det inte finns</a:t>
            </a:r>
          </a:p>
          <a:p>
            <a:r>
              <a:rPr lang="sv-SE" sz="1200" b="0" kern="1200" dirty="0">
                <a:solidFill>
                  <a:prstClr val="black"/>
                </a:solidFill>
                <a:latin typeface="+mn-lt"/>
                <a:ea typeface="+mn-ea"/>
                <a:cs typeface="+mn-cs"/>
              </a:rPr>
              <a:t>			bokningsbara tider direkt </a:t>
            </a:r>
            <a:endParaRPr lang="sv-SE" sz="1200" b="0" dirty="0">
              <a:solidFill>
                <a:prstClr val="black"/>
              </a:solidFill>
              <a:ea typeface="+mj-ea"/>
              <a:cs typeface="+mj-cs"/>
            </a:endParaRPr>
          </a:p>
        </p:txBody>
      </p:sp>
      <p:sp>
        <p:nvSpPr>
          <p:cNvPr id="4" name="Platshållare för bildnummer 3"/>
          <p:cNvSpPr>
            <a:spLocks noGrp="1"/>
          </p:cNvSpPr>
          <p:nvPr>
            <p:ph type="sldNum" sz="quarter" idx="5"/>
          </p:nvPr>
        </p:nvSpPr>
        <p:spPr/>
        <p:txBody>
          <a:bodyPr/>
          <a:lstStyle/>
          <a:p>
            <a:fld id="{B40C73AC-7CB7-432F-B8F6-150A951E8FFC}" type="slidenum">
              <a:rPr lang="sv-SE" smtClean="0"/>
              <a:t>22</a:t>
            </a:fld>
            <a:endParaRPr lang="sv-SE"/>
          </a:p>
        </p:txBody>
      </p:sp>
    </p:spTree>
    <p:extLst>
      <p:ext uri="{BB962C8B-B14F-4D97-AF65-F5344CB8AC3E}">
        <p14:creationId xmlns:p14="http://schemas.microsoft.com/office/powerpoint/2010/main" val="3461808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prstClr val="black"/>
                </a:solidFill>
                <a:latin typeface="+mn-lt"/>
                <a:ea typeface="+mn-ea"/>
                <a:cs typeface="+mn-cs"/>
              </a:rPr>
              <a:t>Det bästa sättet för att förstå våra patienters, brukares eller kunders egentliga behov är att fråga vad de själva tycker. Tänk till, finns det något bra sätt att involvera dem i arbetet och fånga in vad de tycker? I bilden ovan finns exempel på frågor att ställa.</a:t>
            </a:r>
          </a:p>
          <a:p>
            <a:endParaRPr lang="sv-SE" sz="1200" kern="1200" dirty="0">
              <a:solidFill>
                <a:prstClr val="black"/>
              </a:solidFill>
              <a:latin typeface="+mn-lt"/>
              <a:ea typeface="+mn-ea"/>
              <a:cs typeface="+mn-cs"/>
            </a:endParaRPr>
          </a:p>
          <a:p>
            <a:r>
              <a:rPr lang="sv-SE" sz="1200" kern="1200" dirty="0">
                <a:solidFill>
                  <a:prstClr val="black"/>
                </a:solidFill>
                <a:latin typeface="+mn-lt"/>
                <a:ea typeface="+mn-ea"/>
                <a:cs typeface="+mn-cs"/>
              </a:rPr>
              <a:t>Om man vill fördjupa sig kring det här området rekommenderar vi utbildningen Tjänstedesign som finns på Kompetensplatsen.</a:t>
            </a:r>
          </a:p>
        </p:txBody>
      </p:sp>
      <p:sp>
        <p:nvSpPr>
          <p:cNvPr id="4" name="Platshållare för bildnummer 3"/>
          <p:cNvSpPr>
            <a:spLocks noGrp="1"/>
          </p:cNvSpPr>
          <p:nvPr>
            <p:ph type="sldNum" sz="quarter" idx="5"/>
          </p:nvPr>
        </p:nvSpPr>
        <p:spPr/>
        <p:txBody>
          <a:bodyPr/>
          <a:lstStyle/>
          <a:p>
            <a:fld id="{B40C73AC-7CB7-432F-B8F6-150A951E8FFC}" type="slidenum">
              <a:rPr lang="sv-SE" smtClean="0"/>
              <a:t>23</a:t>
            </a:fld>
            <a:endParaRPr lang="sv-SE"/>
          </a:p>
        </p:txBody>
      </p:sp>
    </p:spTree>
    <p:extLst>
      <p:ext uri="{BB962C8B-B14F-4D97-AF65-F5344CB8AC3E}">
        <p14:creationId xmlns:p14="http://schemas.microsoft.com/office/powerpoint/2010/main" val="989415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defTabSz="486735"/>
            <a:r>
              <a:rPr lang="sv-SE" i="0" strike="noStrike" dirty="0">
                <a:solidFill>
                  <a:schemeClr val="tx1"/>
                </a:solidFill>
              </a:rPr>
              <a:t>Sammanfatta vad ni kommit fram till under avsnittet Problemanalys. Vilka problem har ni kunnat </a:t>
            </a:r>
            <a:r>
              <a:rPr lang="sv-SE" i="0" strike="noStrike" dirty="0" err="1">
                <a:solidFill>
                  <a:schemeClr val="tx1"/>
                </a:solidFill>
              </a:rPr>
              <a:t>faktabelägga</a:t>
            </a:r>
            <a:r>
              <a:rPr lang="sv-SE" i="0" strike="noStrike" dirty="0">
                <a:solidFill>
                  <a:schemeClr val="tx1"/>
                </a:solidFill>
              </a:rPr>
              <a:t>? Alternativt vilka är de viktigaste GAP som ni har identifierat? Vad tycker patienterna/brukarna/kunderna? Vad är problemens grundorsaker? Redovisa utifrån använda verktyg eller beskriv i punktform.</a:t>
            </a: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24</a:t>
            </a:fld>
            <a:endParaRPr lang="sv-SE"/>
          </a:p>
        </p:txBody>
      </p:sp>
    </p:spTree>
    <p:extLst>
      <p:ext uri="{BB962C8B-B14F-4D97-AF65-F5344CB8AC3E}">
        <p14:creationId xmlns:p14="http://schemas.microsoft.com/office/powerpoint/2010/main" val="4291757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Glöm inte att se er omkring! Googla, fråga runt, det finns säkert någon som gjort något liknande någonstans.</a:t>
            </a:r>
            <a:r>
              <a:rPr lang="sv-SE" baseline="0" dirty="0"/>
              <a:t> Se till att a</a:t>
            </a:r>
            <a:r>
              <a:rPr lang="sv-SE" dirty="0"/>
              <a:t>nvända</a:t>
            </a:r>
            <a:r>
              <a:rPr lang="sv-SE" baseline="0" dirty="0"/>
              <a:t> </a:t>
            </a:r>
            <a:r>
              <a:rPr lang="sv-SE" dirty="0"/>
              <a:t>det som</a:t>
            </a:r>
            <a:r>
              <a:rPr lang="sv-SE" baseline="0" dirty="0"/>
              <a:t> andra gjort bra.</a:t>
            </a:r>
          </a:p>
          <a:p>
            <a:r>
              <a:rPr lang="sv-SE" baseline="0" dirty="0"/>
              <a:t>Det kan både vara inom vår egen region – hur andra verksamheter arbetar kring det här – och andra regioner, kommuner och företag. </a:t>
            </a:r>
          </a:p>
          <a:p>
            <a:r>
              <a:rPr lang="sv-SE" baseline="0" dirty="0"/>
              <a:t>Vem har rykte om sig att vara riktigt bra? Vilka är föredömen? </a:t>
            </a:r>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25</a:t>
            </a:fld>
            <a:endParaRPr lang="sv-SE"/>
          </a:p>
        </p:txBody>
      </p:sp>
    </p:spTree>
    <p:extLst>
      <p:ext uri="{BB962C8B-B14F-4D97-AF65-F5344CB8AC3E}">
        <p14:creationId xmlns:p14="http://schemas.microsoft.com/office/powerpoint/2010/main" val="2418769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har vi definierat ett nuläge,</a:t>
            </a:r>
            <a:r>
              <a:rPr lang="sv-SE" baseline="0" dirty="0"/>
              <a:t> existerande problem och ett önskat läge. Det är dags att ta fram aktiviteter för att ni ska kunna åtgärda problemen och ta er mot det önskade läget.</a:t>
            </a:r>
          </a:p>
          <a:p>
            <a:endParaRPr lang="sv-SE" baseline="0" dirty="0"/>
          </a:p>
          <a:p>
            <a:r>
              <a:rPr lang="sv-SE" baseline="0" dirty="0"/>
              <a:t>När ni har listat föreslagna aktiviteter, se till att dessa täcker in alla problem. När alla aktiviteter är framtagna ska det alltså inte finnas något problem som inte har ett förslag på aktivitet kopplad till sig.</a:t>
            </a:r>
          </a:p>
          <a:p>
            <a:endParaRPr lang="sv-SE" baseline="0" dirty="0"/>
          </a:p>
          <a:p>
            <a:r>
              <a:rPr lang="sv-SE" dirty="0"/>
              <a:t>Ibland når man inte ända</a:t>
            </a:r>
            <a:r>
              <a:rPr lang="sv-SE" baseline="0" dirty="0"/>
              <a:t> fram till det önskade läget med hjälp av aktiviteter för de identifierade problemen - då kan man behöva fundera en gång till, finns det fler problem?</a:t>
            </a:r>
          </a:p>
          <a:p>
            <a:endParaRPr lang="sv-SE" baseline="0" dirty="0"/>
          </a:p>
          <a:p>
            <a:r>
              <a:rPr lang="sv-SE" baseline="0" dirty="0"/>
              <a:t>Om det blir många eller resurskrävande aktiviteter kan en prioritering behöva göras. Prioriteringen kan göras på flera olika sätt. Ni kan t.ex. prioritera genom att rösta/sätta streck vid de aktiviteter som förespråkas. Ni kan också använda en prioriteringsmatris och ta hänsyn till resursbehov och förväntad effekt. </a:t>
            </a:r>
          </a:p>
          <a:p>
            <a:endParaRPr lang="sv-SE" baseline="0" dirty="0"/>
          </a:p>
          <a:p>
            <a:r>
              <a:rPr lang="sv-SE" baseline="0" dirty="0"/>
              <a:t>Utgå från dessa aktiviteter och eventuell prioritering när ni gör handlingsplanen i nästa steg.</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26</a:t>
            </a:fld>
            <a:endParaRPr lang="sv-SE"/>
          </a:p>
        </p:txBody>
      </p:sp>
    </p:spTree>
    <p:extLst>
      <p:ext uri="{BB962C8B-B14F-4D97-AF65-F5344CB8AC3E}">
        <p14:creationId xmlns:p14="http://schemas.microsoft.com/office/powerpoint/2010/main" val="3138145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t>Innan ni går vidare i ert förbättringsarbete – stanna upp och stäm av dessa frågor med beslutsfattaren för arbetet. Har ni samsyn och kan sätta ”OK” på frågorna eller är det något som behöver justeras innan ni går vidare till nästa steg?</a:t>
            </a:r>
            <a:endParaRPr lang="sv-SE" b="0" i="0" baseline="0" dirty="0"/>
          </a:p>
          <a:p>
            <a:endParaRPr lang="sv-SE" b="0" i="0" baseline="0" dirty="0"/>
          </a:p>
          <a:p>
            <a:r>
              <a:rPr lang="sv-SE" b="0" i="0" baseline="0" dirty="0"/>
              <a:t>Om det är ett större förbättringsarbete med en styrgrupp så är det dessa punkter som styrgruppen ska godkänna.</a:t>
            </a:r>
            <a:endParaRPr lang="sv-SE" b="0" i="0" dirty="0"/>
          </a:p>
          <a:p>
            <a:endParaRPr lang="sv-SE" b="0" i="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27</a:t>
            </a:fld>
            <a:endParaRPr lang="sv-SE"/>
          </a:p>
        </p:txBody>
      </p:sp>
    </p:spTree>
    <p:extLst>
      <p:ext uri="{BB962C8B-B14F-4D97-AF65-F5344CB8AC3E}">
        <p14:creationId xmlns:p14="http://schemas.microsoft.com/office/powerpoint/2010/main" val="20317989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28</a:t>
            </a:fld>
            <a:endParaRPr lang="sv-SE"/>
          </a:p>
        </p:txBody>
      </p:sp>
    </p:spTree>
    <p:extLst>
      <p:ext uri="{BB962C8B-B14F-4D97-AF65-F5344CB8AC3E}">
        <p14:creationId xmlns:p14="http://schemas.microsoft.com/office/powerpoint/2010/main" val="2234954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Utgå från aktiviteter</a:t>
            </a:r>
            <a:r>
              <a:rPr lang="sv-SE" baseline="0" dirty="0"/>
              <a:t> och eventuell prioritering som togs fram i föregående steg.</a:t>
            </a:r>
          </a:p>
          <a:p>
            <a:endParaRPr lang="sv-SE" baseline="0" dirty="0"/>
          </a:p>
          <a:p>
            <a:r>
              <a:rPr lang="sv-SE" dirty="0"/>
              <a:t>De aktiviteter,</a:t>
            </a:r>
            <a:r>
              <a:rPr lang="sv-SE" baseline="0" dirty="0"/>
              <a:t> alltså det </a:t>
            </a:r>
            <a:r>
              <a:rPr lang="sv-SE" dirty="0"/>
              <a:t>ni bestämt ska göras utifrån</a:t>
            </a:r>
            <a:r>
              <a:rPr lang="sv-SE" baseline="0" dirty="0"/>
              <a:t> problem och det önskade läget</a:t>
            </a:r>
            <a:r>
              <a:rPr lang="sv-SE" dirty="0"/>
              <a:t>, listas här. </a:t>
            </a:r>
          </a:p>
          <a:p>
            <a:r>
              <a:rPr lang="sv-SE" baseline="0" dirty="0"/>
              <a:t>Även när aktiviteterna ska vara klara ska framgå, det blir då enklare att hålla tempot i arbetet och även att följa upp att de blir utförda.</a:t>
            </a:r>
          </a:p>
          <a:p>
            <a:endParaRPr lang="sv-SE" baseline="0" dirty="0"/>
          </a:p>
          <a:p>
            <a:r>
              <a:rPr lang="sv-SE" baseline="0" dirty="0"/>
              <a:t>Kom ihåg att testa föreslagna lösningar i liten skala. När ni har kommit överens om det övergripande innehållet i handlingsplanen är det dags att uppdatera er A3:a med en sammanfattning av de huvudsakliga aktiviteterna.</a:t>
            </a:r>
          </a:p>
          <a:p>
            <a:endParaRPr lang="sv-SE" baseline="0" dirty="0"/>
          </a:p>
          <a:p>
            <a:r>
              <a:rPr lang="sv-SE" baseline="0" dirty="0"/>
              <a:t>Om arbetet är omfattande kan ni ha behov av en mer detaljerad handlingsplan, använd er av det format som fungerar.</a:t>
            </a:r>
          </a:p>
          <a:p>
            <a:r>
              <a:rPr lang="sv-SE" baseline="0" dirty="0"/>
              <a:t>Handlingsplanen ska stämmas av med beslutsfattare, sedan är det ”bara” att köra igång.</a:t>
            </a:r>
          </a:p>
          <a:p>
            <a:endParaRPr lang="sv-SE" baseline="0" dirty="0"/>
          </a:p>
          <a:p>
            <a:r>
              <a:rPr lang="sv-SE" baseline="0" dirty="0"/>
              <a:t>Uppdatera handlingsplanen med aktuell status inför respektive avstämning med beslutsfattaren (kopiera de färgglada pluttarna och sätt i kolumnen status). </a:t>
            </a:r>
            <a:r>
              <a:rPr lang="sv-SE" dirty="0"/>
              <a:t>Handlingsplanen är också bra att använda </a:t>
            </a:r>
            <a:r>
              <a:rPr lang="sv-SE" baseline="0" dirty="0"/>
              <a:t>om man vill ha en överblick över hur arbetet framskrider. Den är bra att använda vid information till olika grupper.</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29</a:t>
            </a:fld>
            <a:endParaRPr lang="sv-SE"/>
          </a:p>
        </p:txBody>
      </p:sp>
    </p:spTree>
    <p:extLst>
      <p:ext uri="{BB962C8B-B14F-4D97-AF65-F5344CB8AC3E}">
        <p14:creationId xmlns:p14="http://schemas.microsoft.com/office/powerpoint/2010/main" val="214867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Det här är en A3-mall som </a:t>
            </a:r>
            <a:r>
              <a:rPr lang="sv-SE" baseline="0" dirty="0"/>
              <a:t>ska beskriva ert förbättringsarbete på ett enkelt och tydligt sätt, så att en som inte har varit delaktig i arbetet kan förstå vad det handlar om. Använd mallen löpande under arbetets gång för att visa upp vad ni har åstadkommit! Den heter A3 just för att den passar bra att skriva ut i A3-format och den ger en översiktlig bild över förbättringsarbetet på en sida. Den är ett bra sätt att sprida information om arbetet. Skriv ut den med jämna mellanrum och sätt upp på lämpligt ställe där berörda kan se den. </a:t>
            </a:r>
          </a:p>
          <a:p>
            <a:pPr defTabSz="486735">
              <a:defRPr/>
            </a:pPr>
            <a:endParaRPr lang="sv-SE" baseline="0" dirty="0"/>
          </a:p>
          <a:p>
            <a:r>
              <a:rPr lang="sv-SE" dirty="0"/>
              <a:t>Byt ut ”</a:t>
            </a:r>
            <a:r>
              <a:rPr lang="sv-SE" i="1" dirty="0"/>
              <a:t>namn på förbättringsarbetet</a:t>
            </a:r>
            <a:r>
              <a:rPr lang="sv-SE" dirty="0"/>
              <a:t>” till</a:t>
            </a:r>
            <a:r>
              <a:rPr lang="sv-SE" baseline="0" dirty="0"/>
              <a:t> det ni kallar ert förbättringsarbete</a:t>
            </a:r>
          </a:p>
          <a:p>
            <a:endParaRPr lang="sv-SE" baseline="0" dirty="0"/>
          </a:p>
          <a:p>
            <a:pPr defTabSz="486735">
              <a:defRPr/>
            </a:pPr>
            <a:r>
              <a:rPr lang="sv-SE" baseline="0" dirty="0"/>
              <a:t>I respektive steg i modellen får ni stöd kring när respektive ruta ska fyllas i. När ni kommer till en sida som är märkt med en blå A3-flagga betyder det att det är dags att fylla i motsvarande ruta här. På nästa bild finns en sammanfattning av vad som ska stå i respektive ruta.</a:t>
            </a:r>
            <a:endParaRPr lang="sv-SE" dirty="0"/>
          </a:p>
          <a:p>
            <a:endParaRPr lang="sv-SE" baseline="0" dirty="0"/>
          </a:p>
          <a:p>
            <a:endParaRPr lang="sv-SE" dirty="0"/>
          </a:p>
        </p:txBody>
      </p:sp>
      <p:sp>
        <p:nvSpPr>
          <p:cNvPr id="4" name="Platshållare för bildnummer 3"/>
          <p:cNvSpPr>
            <a:spLocks noGrp="1"/>
          </p:cNvSpPr>
          <p:nvPr>
            <p:ph type="sldNum" sz="quarter" idx="5"/>
          </p:nvPr>
        </p:nvSpPr>
        <p:spPr/>
        <p:txBody>
          <a:bodyPr/>
          <a:lstStyle/>
          <a:p>
            <a:pPr defTabSz="486735">
              <a:defRPr/>
            </a:pPr>
            <a:fld id="{B40C73AC-7CB7-432F-B8F6-150A951E8FFC}" type="slidenum">
              <a:rPr lang="sv-SE">
                <a:solidFill>
                  <a:prstClr val="black"/>
                </a:solidFill>
                <a:latin typeface="Calibri" panose="020F0502020204030204"/>
              </a:rPr>
              <a:pPr defTabSz="486735">
                <a:defRPr/>
              </a:pPr>
              <a:t>3</a:t>
            </a:fld>
            <a:endParaRPr lang="sv-SE">
              <a:solidFill>
                <a:prstClr val="black"/>
              </a:solidFill>
              <a:latin typeface="Calibri" panose="020F0502020204030204"/>
            </a:endParaRPr>
          </a:p>
        </p:txBody>
      </p:sp>
    </p:spTree>
    <p:extLst>
      <p:ext uri="{BB962C8B-B14F-4D97-AF65-F5344CB8AC3E}">
        <p14:creationId xmlns:p14="http://schemas.microsoft.com/office/powerpoint/2010/main" val="2660645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fontAlgn="base">
              <a:spcBef>
                <a:spcPct val="30000"/>
              </a:spcBef>
              <a:spcAft>
                <a:spcPct val="0"/>
              </a:spcAft>
              <a:defRPr/>
            </a:pPr>
            <a:r>
              <a:rPr lang="sv-SE" baseline="0" dirty="0"/>
              <a:t>Vid mindre arbeten är den här mallen lämplig att använda för att följa upp mätningarna och se att förändringen har blivit en förbättring.</a:t>
            </a:r>
          </a:p>
          <a:p>
            <a:endParaRPr lang="sv-SE" b="1"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i="1" baseline="0" dirty="0">
                <a:solidFill>
                  <a:schemeClr val="tx1"/>
                </a:solidFill>
              </a:rPr>
              <a:t>Ni har redan fyllt i en liknande mall under steget Kartlägga, bild 17 eller bild 19</a:t>
            </a:r>
          </a:p>
          <a:p>
            <a:pPr marL="0" marR="0" lvl="0" indent="0" algn="l" defTabSz="914400" rtl="0" eaLnBrk="1" fontAlgn="auto" latinLnBrk="0" hangingPunct="1">
              <a:lnSpc>
                <a:spcPct val="100000"/>
              </a:lnSpc>
              <a:spcBef>
                <a:spcPts val="0"/>
              </a:spcBef>
              <a:spcAft>
                <a:spcPts val="0"/>
              </a:spcAft>
              <a:buClrTx/>
              <a:buSzTx/>
              <a:buFontTx/>
              <a:buNone/>
              <a:tabLst/>
              <a:defRPr/>
            </a:pPr>
            <a:r>
              <a:rPr lang="sv-SE" i="1" baseline="0" dirty="0">
                <a:solidFill>
                  <a:schemeClr val="tx1"/>
                </a:solidFill>
              </a:rPr>
              <a:t>”Problemanalys alternativ 1” </a:t>
            </a:r>
            <a:r>
              <a:rPr lang="sv-SE" b="0" i="0" baseline="0" dirty="0">
                <a:solidFill>
                  <a:schemeClr val="tx1"/>
                </a:solidFill>
              </a:rPr>
              <a:t>för upplevda problem </a:t>
            </a:r>
            <a:r>
              <a:rPr lang="sv-SE" i="0" baseline="0" dirty="0">
                <a:solidFill>
                  <a:schemeClr val="tx1"/>
                </a:solidFill>
              </a:rPr>
              <a:t>eller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a:t>”</a:t>
            </a:r>
            <a:r>
              <a:rPr lang="sv-SE" i="1" baseline="0" dirty="0"/>
              <a:t>Problemanalys alternativ 2 - GAP” </a:t>
            </a:r>
            <a:r>
              <a:rPr lang="sv-SE" i="0" baseline="0" dirty="0"/>
              <a:t>om ni arbetar med införande av </a:t>
            </a:r>
            <a:r>
              <a:rPr lang="sv-SE" b="0" i="0" baseline="0" dirty="0"/>
              <a:t>personcentrerade och sammanhållna vårdförlopp eller nationella riktlinjer.</a:t>
            </a:r>
            <a:r>
              <a:rPr lang="sv-SE" i="1"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Kopiera texten kring era faktiska problem eller GAP hit. </a:t>
            </a:r>
            <a:r>
              <a:rPr lang="sv-SE" dirty="0"/>
              <a:t>Ni </a:t>
            </a:r>
            <a:r>
              <a:rPr lang="sv-SE" baseline="0" dirty="0"/>
              <a:t>kanske mätte flera olika saker för att se problemet ur olika vinklar. Här väljer ni vilken eller vilka metoder som ska fortsätta användas för mätning, för att kunna följa om det blir bättre. </a:t>
            </a:r>
          </a:p>
          <a:p>
            <a:endParaRPr lang="sv-SE" dirty="0"/>
          </a:p>
          <a:p>
            <a:r>
              <a:rPr lang="sv-SE" baseline="0" dirty="0"/>
              <a:t>Komplettera bilden med utfall </a:t>
            </a:r>
            <a:r>
              <a:rPr lang="sv-SE" b="1" baseline="0" dirty="0"/>
              <a:t>efter</a:t>
            </a:r>
            <a:r>
              <a:rPr lang="sv-SE" baseline="0" dirty="0"/>
              <a:t> förändringar. Behöver fler mätningar göras? Ska det följas oftare? Lägg till ytterligare en bild med mätningar eller följ mätningar och resultat i ett annat dokument om det behövs.</a:t>
            </a:r>
          </a:p>
          <a:p>
            <a:endParaRPr lang="sv-SE" baseline="0" dirty="0"/>
          </a:p>
          <a:p>
            <a:r>
              <a:rPr lang="sv-SE" baseline="0" dirty="0"/>
              <a:t>Glöm inte att informera om resultatet! Det är en viktig återkoppling till kollegor och chefer men även för att se att vi faktiskt åtgärdat de problem vi vill.</a:t>
            </a:r>
          </a:p>
          <a:p>
            <a:endParaRPr lang="sv-SE" baseline="0" dirty="0"/>
          </a:p>
          <a:p>
            <a:endParaRPr lang="sv-SE" baseline="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30</a:t>
            </a:fld>
            <a:endParaRPr lang="sv-SE"/>
          </a:p>
        </p:txBody>
      </p:sp>
    </p:spTree>
    <p:extLst>
      <p:ext uri="{BB962C8B-B14F-4D97-AF65-F5344CB8AC3E}">
        <p14:creationId xmlns:p14="http://schemas.microsoft.com/office/powerpoint/2010/main" val="152031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Glöm inte bort</a:t>
            </a:r>
            <a:r>
              <a:rPr lang="sv-SE" baseline="0" dirty="0"/>
              <a:t> att fira</a:t>
            </a:r>
            <a:r>
              <a:rPr lang="sv-SE" dirty="0"/>
              <a:t> under resans gång!</a:t>
            </a:r>
          </a:p>
          <a:p>
            <a:r>
              <a:rPr lang="sv-SE" baseline="0" dirty="0"/>
              <a:t>Fira hur långt ni har kommit genom att blicka tillbaka på tiden ni har drivit ert förbättringsarbete. </a:t>
            </a:r>
          </a:p>
          <a:p>
            <a:r>
              <a:rPr lang="sv-SE" baseline="0" dirty="0"/>
              <a:t>Ta hjälp av vad ni har dokumenterat i modellen. Vilka aktiviteter har ni bockat av? Vilka problem har ni löst?</a:t>
            </a:r>
          </a:p>
          <a:p>
            <a:r>
              <a:rPr lang="sv-SE" baseline="0" dirty="0"/>
              <a:t>Skriv ned det på bilden ovan eller visa upp vad ni har gjort på annat sätt!</a:t>
            </a: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31</a:t>
            </a:fld>
            <a:endParaRPr lang="sv-SE"/>
          </a:p>
        </p:txBody>
      </p:sp>
    </p:spTree>
    <p:extLst>
      <p:ext uri="{BB962C8B-B14F-4D97-AF65-F5344CB8AC3E}">
        <p14:creationId xmlns:p14="http://schemas.microsoft.com/office/powerpoint/2010/main" val="74924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t>Denna bild använder ni första gången avstämningen görs</a:t>
            </a:r>
            <a:r>
              <a:rPr lang="sv-SE" b="0" i="0" baseline="0" dirty="0"/>
              <a:t> vid detta steg. Nästa bild är tänkt att använda löpande vid avstämningarna under steget ”Förbättra”.</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32</a:t>
            </a:fld>
            <a:endParaRPr lang="sv-SE"/>
          </a:p>
        </p:txBody>
      </p:sp>
    </p:spTree>
    <p:extLst>
      <p:ext uri="{BB962C8B-B14F-4D97-AF65-F5344CB8AC3E}">
        <p14:creationId xmlns:p14="http://schemas.microsoft.com/office/powerpoint/2010/main" val="37097495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sz="1200" dirty="0"/>
              <a:t>I det här steget kan flera, återkommande avstämningar behövas. Kopiera denna mall och använd en per avstämning.</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33</a:t>
            </a:fld>
            <a:endParaRPr lang="sv-SE"/>
          </a:p>
        </p:txBody>
      </p:sp>
    </p:spTree>
    <p:extLst>
      <p:ext uri="{BB962C8B-B14F-4D97-AF65-F5344CB8AC3E}">
        <p14:creationId xmlns:p14="http://schemas.microsoft.com/office/powerpoint/2010/main" val="12039718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34</a:t>
            </a:fld>
            <a:endParaRPr lang="sv-SE"/>
          </a:p>
        </p:txBody>
      </p:sp>
    </p:spTree>
    <p:extLst>
      <p:ext uri="{BB962C8B-B14F-4D97-AF65-F5344CB8AC3E}">
        <p14:creationId xmlns:p14="http://schemas.microsoft.com/office/powerpoint/2010/main" val="25283197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För</a:t>
            </a:r>
            <a:r>
              <a:rPr lang="sv-SE" baseline="0" dirty="0"/>
              <a:t> att se till att resultatet av förbättringsarbetet behålls och kan utvecklas behöver ni ha en plan för hur det ska gå till framåt.</a:t>
            </a:r>
          </a:p>
          <a:p>
            <a:endParaRPr lang="sv-SE" b="0" i="0"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35</a:t>
            </a:fld>
            <a:endParaRPr lang="sv-SE"/>
          </a:p>
        </p:txBody>
      </p:sp>
    </p:spTree>
    <p:extLst>
      <p:ext uri="{BB962C8B-B14F-4D97-AF65-F5344CB8AC3E}">
        <p14:creationId xmlns:p14="http://schemas.microsoft.com/office/powerpoint/2010/main" val="17239619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fontAlgn="base">
              <a:spcBef>
                <a:spcPct val="30000"/>
              </a:spcBef>
              <a:spcAft>
                <a:spcPct val="0"/>
              </a:spcAft>
              <a:defRPr/>
            </a:pPr>
            <a:r>
              <a:rPr lang="sv-SE" dirty="0"/>
              <a:t>Tänk</a:t>
            </a:r>
            <a:r>
              <a:rPr lang="sv-SE" baseline="0" dirty="0"/>
              <a:t> till kring hur ni ska sprida resultatet av arbetet</a:t>
            </a:r>
            <a:r>
              <a:rPr lang="sv-SE" dirty="0"/>
              <a:t>.</a:t>
            </a:r>
            <a:r>
              <a:rPr lang="sv-SE" baseline="0" dirty="0"/>
              <a:t> Vilka kan vara intresserade, berörda eller ha nytta av det arbete ni har gjort?</a:t>
            </a:r>
          </a:p>
          <a:p>
            <a:pPr defTabSz="486735" fontAlgn="base">
              <a:spcBef>
                <a:spcPct val="30000"/>
              </a:spcBef>
              <a:spcAft>
                <a:spcPct val="0"/>
              </a:spcAft>
              <a:defRPr/>
            </a:pPr>
            <a:endParaRPr lang="sv-SE" baseline="0" dirty="0"/>
          </a:p>
          <a:p>
            <a:r>
              <a:rPr lang="sv-SE" baseline="0" dirty="0"/>
              <a:t>Bocka sedan av när informationen är genomförd, då kan ni i efterhand gå tillbaka och se vilka som informerades och när.</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36</a:t>
            </a:fld>
            <a:endParaRPr lang="sv-SE"/>
          </a:p>
        </p:txBody>
      </p:sp>
    </p:spTree>
    <p:extLst>
      <p:ext uri="{BB962C8B-B14F-4D97-AF65-F5344CB8AC3E}">
        <p14:creationId xmlns:p14="http://schemas.microsoft.com/office/powerpoint/2010/main" val="17614350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0" i="0" strike="noStrike" dirty="0">
                <a:solidFill>
                  <a:schemeClr val="tx1"/>
                </a:solidFill>
              </a:rPr>
              <a:t>Sammanfatta resultatet av genomförda aktiviteter. Lärdomar av genomförda eller förkastade aktiviteter</a:t>
            </a:r>
          </a:p>
          <a:p>
            <a:endParaRPr lang="sv-SE" b="0" i="0" strike="noStrike" dirty="0">
              <a:solidFill>
                <a:schemeClr val="tx1"/>
              </a:solidFill>
            </a:endParaRPr>
          </a:p>
          <a:p>
            <a:r>
              <a:rPr lang="sv-SE" b="0" i="0" strike="noStrike" dirty="0">
                <a:solidFill>
                  <a:schemeClr val="tx1"/>
                </a:solidFill>
              </a:rPr>
              <a:t>Vad ska följas upp, av vem och när?</a:t>
            </a:r>
          </a:p>
          <a:p>
            <a:r>
              <a:rPr lang="sv-SE" b="0" i="0" strike="noStrike" dirty="0">
                <a:solidFill>
                  <a:schemeClr val="tx1"/>
                </a:solidFill>
              </a:rPr>
              <a:t>Vad görs för att hålla igång och bibehålla gjorda framsteg?</a:t>
            </a:r>
          </a:p>
          <a:p>
            <a:endParaRPr lang="sv-SE" b="0" i="0" strike="noStrike" dirty="0">
              <a:solidFill>
                <a:schemeClr val="tx1"/>
              </a:solidFill>
            </a:endParaRPr>
          </a:p>
          <a:p>
            <a:r>
              <a:rPr lang="sv-SE" b="0" i="0" strike="noStrike" dirty="0">
                <a:solidFill>
                  <a:schemeClr val="tx1"/>
                </a:solidFill>
              </a:rPr>
              <a:t>Sprid lärdomarna!</a:t>
            </a: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37</a:t>
            </a:fld>
            <a:endParaRPr lang="sv-SE"/>
          </a:p>
        </p:txBody>
      </p:sp>
    </p:spTree>
    <p:extLst>
      <p:ext uri="{BB962C8B-B14F-4D97-AF65-F5344CB8AC3E}">
        <p14:creationId xmlns:p14="http://schemas.microsoft.com/office/powerpoint/2010/main" val="11746139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t>Innan ni avslutar ert förbättringsarbete – stanna upp och stäm av dessa frågor med beslutsfattaren för arbetet. Har ni samsyn och kan sätta ”OK” på frågorna eller är det något som behöver justeras?</a:t>
            </a:r>
            <a:endParaRPr lang="sv-SE" b="0" i="0" baseline="0" dirty="0"/>
          </a:p>
          <a:p>
            <a:endParaRPr lang="sv-SE" b="0" i="0" baseline="0" dirty="0"/>
          </a:p>
          <a:p>
            <a:r>
              <a:rPr lang="sv-SE" b="0" i="0" dirty="0"/>
              <a:t>Bra jobbat!</a:t>
            </a: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38</a:t>
            </a:fld>
            <a:endParaRPr lang="sv-SE"/>
          </a:p>
        </p:txBody>
      </p:sp>
    </p:spTree>
    <p:extLst>
      <p:ext uri="{BB962C8B-B14F-4D97-AF65-F5344CB8AC3E}">
        <p14:creationId xmlns:p14="http://schemas.microsoft.com/office/powerpoint/2010/main" val="55860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Den här bilden syftar till att ge stöd i hur föregående bild ska fyllas i.</a:t>
            </a:r>
          </a:p>
          <a:p>
            <a:endParaRPr lang="sv-SE" dirty="0"/>
          </a:p>
        </p:txBody>
      </p:sp>
      <p:sp>
        <p:nvSpPr>
          <p:cNvPr id="4" name="Platshållare för bildnummer 3"/>
          <p:cNvSpPr>
            <a:spLocks noGrp="1"/>
          </p:cNvSpPr>
          <p:nvPr>
            <p:ph type="sldNum" sz="quarter" idx="5"/>
          </p:nvPr>
        </p:nvSpPr>
        <p:spPr/>
        <p:txBody>
          <a:bodyPr/>
          <a:lstStyle/>
          <a:p>
            <a:pPr defTabSz="486735">
              <a:defRPr/>
            </a:pPr>
            <a:fld id="{B40C73AC-7CB7-432F-B8F6-150A951E8FFC}" type="slidenum">
              <a:rPr lang="sv-SE">
                <a:solidFill>
                  <a:prstClr val="black"/>
                </a:solidFill>
                <a:latin typeface="Calibri" panose="020F0502020204030204"/>
              </a:rPr>
              <a:pPr defTabSz="486735">
                <a:defRPr/>
              </a:pPr>
              <a:t>4</a:t>
            </a:fld>
            <a:endParaRPr lang="sv-SE">
              <a:solidFill>
                <a:prstClr val="black"/>
              </a:solidFill>
              <a:latin typeface="Calibri" panose="020F0502020204030204"/>
            </a:endParaRPr>
          </a:p>
        </p:txBody>
      </p:sp>
    </p:spTree>
    <p:extLst>
      <p:ext uri="{BB962C8B-B14F-4D97-AF65-F5344CB8AC3E}">
        <p14:creationId xmlns:p14="http://schemas.microsoft.com/office/powerpoint/2010/main" val="265134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Modellen består av fyra steg. Stegen illustreras av de färgade boxarna som återkommer inför varje nytt steg i presentationen.</a:t>
            </a:r>
            <a:endParaRPr lang="sv-SE" sz="3200" b="0" dirty="0"/>
          </a:p>
        </p:txBody>
      </p:sp>
      <p:sp>
        <p:nvSpPr>
          <p:cNvPr id="4" name="Platshållare för bildnummer 3"/>
          <p:cNvSpPr>
            <a:spLocks noGrp="1"/>
          </p:cNvSpPr>
          <p:nvPr>
            <p:ph type="sldNum" sz="quarter" idx="10"/>
          </p:nvPr>
        </p:nvSpPr>
        <p:spPr/>
        <p:txBody>
          <a:bodyPr/>
          <a:lstStyle/>
          <a:p>
            <a:fld id="{B40C73AC-7CB7-432F-B8F6-150A951E8FFC}" type="slidenum">
              <a:rPr lang="sv-SE" smtClean="0"/>
              <a:t>5</a:t>
            </a:fld>
            <a:endParaRPr lang="sv-SE"/>
          </a:p>
        </p:txBody>
      </p:sp>
    </p:spTree>
    <p:extLst>
      <p:ext uri="{BB962C8B-B14F-4D97-AF65-F5344CB8AC3E}">
        <p14:creationId xmlns:p14="http://schemas.microsoft.com/office/powerpoint/2010/main" val="1464171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Uppdragsbeskrivningen hjälper</a:t>
            </a:r>
            <a:r>
              <a:rPr lang="sv-SE" baseline="0" dirty="0"/>
              <a:t> er att tillsammans med uppdragsgivaren beskriva uppdraget som ska utföras. Syftet är att ni ska ha samma bild och förväntningar, vilket </a:t>
            </a:r>
            <a:r>
              <a:rPr lang="sv-SE" dirty="0"/>
              <a:t>hjälper er att säkra upp resurser som ska avsättas för arbetet.</a:t>
            </a:r>
          </a:p>
          <a:p>
            <a:endParaRPr lang="sv-SE" dirty="0"/>
          </a:p>
          <a:p>
            <a:r>
              <a:rPr lang="sv-SE" dirty="0"/>
              <a:t>Det är viktigt att de som ska arbeta med arbetet har samma bild och förväntningar för hur mycket tid som ska</a:t>
            </a:r>
            <a:r>
              <a:rPr lang="sv-SE" baseline="0" dirty="0"/>
              <a:t> avsättas, samt att chefen också har samma bild. Tiden som avsätts måste stämma överens med de förväntningar som finns på arbetet. </a:t>
            </a:r>
          </a:p>
          <a:p>
            <a:endParaRPr lang="sv-SE" baseline="0" dirty="0"/>
          </a:p>
          <a:p>
            <a:r>
              <a:rPr lang="sv-SE" baseline="0" dirty="0"/>
              <a:t>Våga prata konkret om hur mycket tid det är – är det en dag i veckan? Två timmar i veckan? Ska det schemaläggas? Behövs ersättare för de ordinarie arbetsuppgifter som då inte hinns med?</a:t>
            </a:r>
            <a:endParaRPr lang="sv-SE" dirty="0"/>
          </a:p>
          <a:p>
            <a:endParaRPr lang="sv-SE" dirty="0"/>
          </a:p>
        </p:txBody>
      </p:sp>
      <p:sp>
        <p:nvSpPr>
          <p:cNvPr id="4" name="Platshållare för bildnummer 3"/>
          <p:cNvSpPr>
            <a:spLocks noGrp="1"/>
          </p:cNvSpPr>
          <p:nvPr>
            <p:ph type="sldNum" sz="quarter" idx="10"/>
          </p:nvPr>
        </p:nvSpPr>
        <p:spPr/>
        <p:txBody>
          <a:bodyPr/>
          <a:lstStyle/>
          <a:p>
            <a:fld id="{B40C73AC-7CB7-432F-B8F6-150A951E8FFC}" type="slidenum">
              <a:rPr lang="sv-SE" smtClean="0"/>
              <a:t>6</a:t>
            </a:fld>
            <a:endParaRPr lang="sv-SE"/>
          </a:p>
        </p:txBody>
      </p:sp>
    </p:spTree>
    <p:extLst>
      <p:ext uri="{BB962C8B-B14F-4D97-AF65-F5344CB8AC3E}">
        <p14:creationId xmlns:p14="http://schemas.microsoft.com/office/powerpoint/2010/main" val="1107483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7</a:t>
            </a:fld>
            <a:endParaRPr lang="sv-SE"/>
          </a:p>
        </p:txBody>
      </p:sp>
    </p:spTree>
    <p:extLst>
      <p:ext uri="{BB962C8B-B14F-4D97-AF65-F5344CB8AC3E}">
        <p14:creationId xmlns:p14="http://schemas.microsoft.com/office/powerpoint/2010/main" val="688696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10000"/>
          </a:bodyPr>
          <a:lstStyle/>
          <a:p>
            <a:r>
              <a:rPr lang="sv-SE" sz="1200" b="1" i="0" baseline="0" dirty="0">
                <a:solidFill>
                  <a:schemeClr val="tx1"/>
                </a:solidFill>
              </a:rPr>
              <a:t>Syfte:</a:t>
            </a:r>
          </a:p>
          <a:p>
            <a:pPr defTabSz="486735" fontAlgn="base">
              <a:spcBef>
                <a:spcPct val="30000"/>
              </a:spcBef>
              <a:spcAft>
                <a:spcPct val="0"/>
              </a:spcAft>
              <a:defRPr/>
            </a:pPr>
            <a:r>
              <a:rPr lang="sv-SE" sz="1200" baseline="0" dirty="0">
                <a:solidFill>
                  <a:schemeClr val="tx1"/>
                </a:solidFill>
              </a:rPr>
              <a:t>Beskriv tydligt vad som ska förbättras. </a:t>
            </a:r>
            <a:r>
              <a:rPr lang="sv-SE" sz="1200" dirty="0">
                <a:ea typeface="ＭＳ Ｐゴシック" charset="0"/>
                <a:cs typeface="ＭＳ Ｐゴシック" charset="0"/>
              </a:rPr>
              <a:t>Var tydliga med syftet! Det utgör ledstjärnan för förbättringsarbetet och är till för att alla inblandade ska sträva åt samma håll.</a:t>
            </a:r>
            <a:endParaRPr lang="sv-SE" sz="1200" i="0" baseline="0" dirty="0">
              <a:solidFill>
                <a:schemeClr val="tx1"/>
              </a:solidFill>
            </a:endParaRPr>
          </a:p>
          <a:p>
            <a:endParaRPr lang="sv-SE" sz="1200" strike="noStrike" baseline="0" dirty="0">
              <a:solidFill>
                <a:schemeClr val="tx1"/>
              </a:solidFill>
            </a:endParaRPr>
          </a:p>
          <a:p>
            <a:r>
              <a:rPr lang="sv-SE" sz="1200" strike="noStrike" baseline="0" dirty="0">
                <a:solidFill>
                  <a:schemeClr val="tx1"/>
                </a:solidFill>
              </a:rPr>
              <a:t>För att formulera ett syfte kan följande modell användas:</a:t>
            </a:r>
          </a:p>
          <a:p>
            <a:r>
              <a:rPr lang="sv-SE" sz="1200" i="1" strike="noStrike" baseline="0" dirty="0" err="1">
                <a:solidFill>
                  <a:schemeClr val="tx1"/>
                </a:solidFill>
              </a:rPr>
              <a:t>xxxx</a:t>
            </a:r>
            <a:r>
              <a:rPr lang="sv-SE" sz="1200" i="1" strike="noStrike" baseline="0" dirty="0">
                <a:solidFill>
                  <a:schemeClr val="tx1"/>
                </a:solidFill>
              </a:rPr>
              <a:t> </a:t>
            </a:r>
            <a:r>
              <a:rPr lang="sv-SE" sz="1200" i="0" strike="noStrike" baseline="0" dirty="0">
                <a:solidFill>
                  <a:schemeClr val="tx1"/>
                </a:solidFill>
              </a:rPr>
              <a:t>ska förbättras för att </a:t>
            </a:r>
            <a:r>
              <a:rPr lang="sv-SE" sz="1200" i="1" strike="noStrike" baseline="0" dirty="0" err="1">
                <a:solidFill>
                  <a:schemeClr val="tx1"/>
                </a:solidFill>
              </a:rPr>
              <a:t>xxxx</a:t>
            </a:r>
            <a:r>
              <a:rPr lang="sv-SE" sz="1200" i="0" strike="noStrike" baseline="0" dirty="0">
                <a:solidFill>
                  <a:schemeClr val="tx1"/>
                </a:solidFill>
              </a:rPr>
              <a:t> så att </a:t>
            </a:r>
            <a:r>
              <a:rPr lang="sv-SE" sz="1200" i="1" strike="noStrike" baseline="0" dirty="0" err="1">
                <a:solidFill>
                  <a:schemeClr val="tx1"/>
                </a:solidFill>
              </a:rPr>
              <a:t>xxxx</a:t>
            </a:r>
            <a:r>
              <a:rPr lang="sv-SE" sz="1200" i="0" strike="noStrike" baseline="0" dirty="0">
                <a:solidFill>
                  <a:schemeClr val="tx1"/>
                </a:solidFill>
              </a:rPr>
              <a:t> blir bättre.</a:t>
            </a:r>
          </a:p>
          <a:p>
            <a:endParaRPr lang="sv-SE" sz="1200" b="1" i="1" baseline="0" dirty="0"/>
          </a:p>
          <a:p>
            <a:r>
              <a:rPr lang="sv-SE" sz="1200" b="1" i="1" baseline="0" dirty="0"/>
              <a:t>Exempel</a:t>
            </a:r>
            <a:endParaRPr lang="sv-SE" sz="1200" i="0" strike="noStrike" baseline="0" dirty="0">
              <a:solidFill>
                <a:schemeClr val="tx1"/>
              </a:solidFill>
            </a:endParaRPr>
          </a:p>
          <a:p>
            <a:pPr marL="91263" indent="-91263">
              <a:buFont typeface="Arial" panose="020B0604020202020204" pitchFamily="34" charset="0"/>
              <a:buChar char="•"/>
            </a:pPr>
            <a:r>
              <a:rPr lang="sv-SE" sz="1200" i="1" strike="noStrike" baseline="0" dirty="0">
                <a:solidFill>
                  <a:schemeClr val="tx1"/>
                </a:solidFill>
              </a:rPr>
              <a:t>Patientmottagandet </a:t>
            </a:r>
            <a:r>
              <a:rPr lang="sv-SE" sz="1200" i="0" strike="noStrike" baseline="0" dirty="0">
                <a:solidFill>
                  <a:schemeClr val="tx1"/>
                </a:solidFill>
              </a:rPr>
              <a:t>ska förbättras för att </a:t>
            </a:r>
            <a:r>
              <a:rPr lang="sv-SE" sz="1200" i="1" strike="noStrike" baseline="0" dirty="0">
                <a:solidFill>
                  <a:schemeClr val="tx1"/>
                </a:solidFill>
              </a:rPr>
              <a:t>vi har dåligt resultat i patientmätning och det befintliga arbetssättet är otydligt </a:t>
            </a:r>
            <a:r>
              <a:rPr lang="sv-SE" sz="1200" i="0" strike="noStrike" baseline="0" dirty="0">
                <a:solidFill>
                  <a:schemeClr val="tx1"/>
                </a:solidFill>
              </a:rPr>
              <a:t>så att det </a:t>
            </a:r>
            <a:r>
              <a:rPr lang="sv-SE" sz="1200" i="1" strike="noStrike" baseline="0" dirty="0">
                <a:solidFill>
                  <a:schemeClr val="tx1"/>
                </a:solidFill>
              </a:rPr>
              <a:t>blir bättre för patienten och medarbetarna</a:t>
            </a:r>
          </a:p>
          <a:p>
            <a:pPr marL="91263" indent="-91263">
              <a:buFont typeface="Arial" panose="020B0604020202020204" pitchFamily="34" charset="0"/>
              <a:buChar char="•"/>
            </a:pPr>
            <a:endParaRPr lang="sv-SE" sz="1200" i="1" strike="noStrike" baseline="0" dirty="0">
              <a:solidFill>
                <a:schemeClr val="tx1"/>
              </a:solidFill>
            </a:endParaRPr>
          </a:p>
          <a:p>
            <a:r>
              <a:rPr lang="sv-SE" sz="1200" b="1" i="0" dirty="0"/>
              <a:t>Bakgrund:</a:t>
            </a:r>
          </a:p>
          <a:p>
            <a:r>
              <a:rPr lang="sv-SE" sz="1200" dirty="0"/>
              <a:t>Vad har lett till att</a:t>
            </a:r>
            <a:r>
              <a:rPr lang="sv-SE" sz="1200" baseline="0" dirty="0"/>
              <a:t> arbetet startats? </a:t>
            </a:r>
            <a:br>
              <a:rPr lang="sv-SE" sz="1200" baseline="0" dirty="0"/>
            </a:br>
            <a:br>
              <a:rPr lang="sv-SE" sz="1200" baseline="0" dirty="0"/>
            </a:br>
            <a:r>
              <a:rPr lang="sv-SE" sz="1200" b="1" i="1" baseline="0" dirty="0"/>
              <a:t>Exempel</a:t>
            </a:r>
          </a:p>
          <a:p>
            <a:r>
              <a:rPr lang="sv-SE" sz="1200" i="1" baseline="0" dirty="0"/>
              <a:t>Hösten 2018 gjordes ett arbete kring hur patientmottagandet kan förbättras hos oss. Sedan dess har en stor del av personalstyrkan bytts ut och vi har inte lyckats jobba på det sätt som tidigare bestämts. Patientmätningarna visar dåliga resultat. Ett omtag behövs!</a:t>
            </a:r>
          </a:p>
          <a:p>
            <a:endParaRPr lang="sv-SE" sz="1200" i="1" strike="noStrike" baseline="0" dirty="0">
              <a:solidFill>
                <a:schemeClr val="tx1"/>
              </a:solidFill>
            </a:endParaRPr>
          </a:p>
          <a:p>
            <a:pPr defTabSz="486735">
              <a:defRPr/>
            </a:pPr>
            <a:r>
              <a:rPr lang="sv-SE" sz="1200" b="1" i="0" baseline="0" dirty="0"/>
              <a:t>Avgränsningar:</a:t>
            </a:r>
          </a:p>
          <a:p>
            <a:r>
              <a:rPr lang="sv-SE" sz="1200" baseline="0" dirty="0"/>
              <a:t>Skriv ned vad som ska avgränsas, så alla har samma bild av vad som </a:t>
            </a:r>
            <a:r>
              <a:rPr lang="sv-SE" sz="1200" b="0" baseline="0" dirty="0"/>
              <a:t>ska</a:t>
            </a:r>
            <a:r>
              <a:rPr lang="sv-SE" sz="1200" baseline="0" dirty="0"/>
              <a:t> och </a:t>
            </a:r>
            <a:r>
              <a:rPr lang="sv-SE" sz="1200" b="1" baseline="0" dirty="0"/>
              <a:t>inte ska </a:t>
            </a:r>
            <a:r>
              <a:rPr lang="sv-SE" sz="1200" baseline="0" dirty="0"/>
              <a:t>göras.</a:t>
            </a:r>
          </a:p>
          <a:p>
            <a:endParaRPr lang="sv-SE" sz="1200" baseline="0" dirty="0"/>
          </a:p>
          <a:p>
            <a:r>
              <a:rPr lang="sv-SE" sz="1200" b="1" i="1" baseline="0" dirty="0"/>
              <a:t>Exempel</a:t>
            </a:r>
          </a:p>
          <a:p>
            <a:r>
              <a:rPr lang="sv-SE" sz="1200" b="0" i="1" baseline="0" dirty="0"/>
              <a:t>Detta arbete är avgränsat till att gälla patientmottagandet på Ortopedkliniken. Det är även avgränsat till ej akuta patienter med tidsbokning under dagtid.</a:t>
            </a:r>
          </a:p>
          <a:p>
            <a:endParaRPr lang="sv-SE" i="1" strike="noStrike"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8</a:t>
            </a:fld>
            <a:endParaRPr lang="sv-SE"/>
          </a:p>
        </p:txBody>
      </p:sp>
    </p:spTree>
    <p:extLst>
      <p:ext uri="{BB962C8B-B14F-4D97-AF65-F5344CB8AC3E}">
        <p14:creationId xmlns:p14="http://schemas.microsoft.com/office/powerpoint/2010/main" val="288633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a:t>
            </a:r>
            <a:r>
              <a:rPr lang="sv-SE" baseline="0" dirty="0"/>
              <a:t> tid på att undersöka det här ordentligt, annars finns risk för dubbelarbete eller att det som gjorts inte är relevant att införa.</a:t>
            </a:r>
          </a:p>
          <a:p>
            <a:r>
              <a:rPr lang="sv-SE" baseline="0" dirty="0"/>
              <a:t>Bestäm vem som är ansvarig för att undersöka vad och när det ska vara gjort. Fyll sedan i en kort beskrivning av vad resultatet blev. </a:t>
            </a:r>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9</a:t>
            </a:fld>
            <a:endParaRPr lang="sv-SE"/>
          </a:p>
        </p:txBody>
      </p:sp>
    </p:spTree>
    <p:extLst>
      <p:ext uri="{BB962C8B-B14F-4D97-AF65-F5344CB8AC3E}">
        <p14:creationId xmlns:p14="http://schemas.microsoft.com/office/powerpoint/2010/main" val="4286887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2021-08-04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2021-08-04</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2021-08-04</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2021-08-04</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2021-08-04</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2854FE-EDD8-4818-A46F-40A61668FA7E}"/>
              </a:ext>
            </a:extLst>
          </p:cNvPr>
          <p:cNvSpPr>
            <a:spLocks noGrp="1"/>
          </p:cNvSpPr>
          <p:nvPr>
            <p:ph type="dt" sz="half" idx="10"/>
          </p:nvPr>
        </p:nvSpPr>
        <p:spPr/>
        <p:txBody>
          <a:bodyPr/>
          <a:lstStyle/>
          <a:p>
            <a:fld id="{9B53F66B-2BAD-41D5-8BD8-DC9CAAC7051D}" type="datetimeFigureOut">
              <a:rPr lang="sv-SE" smtClean="0"/>
              <a:t>2021-08-04</a:t>
            </a:fld>
            <a:endParaRPr lang="sv-SE"/>
          </a:p>
        </p:txBody>
      </p:sp>
      <p:sp>
        <p:nvSpPr>
          <p:cNvPr id="3" name="Platshållare för sidfot 2">
            <a:extLst>
              <a:ext uri="{FF2B5EF4-FFF2-40B4-BE49-F238E27FC236}">
                <a16:creationId xmlns:a16="http://schemas.microsoft.com/office/drawing/2014/main" id="{92706B29-DDBA-4573-B550-77E9868F34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D503139-26A4-4D6A-A343-5E7DD15354FD}"/>
              </a:ext>
            </a:extLst>
          </p:cNvPr>
          <p:cNvSpPr>
            <a:spLocks noGrp="1"/>
          </p:cNvSpPr>
          <p:nvPr>
            <p:ph type="sldNum" sz="quarter" idx="12"/>
          </p:nvPr>
        </p:nvSpPr>
        <p:spPr/>
        <p:txBody>
          <a:bodyPr/>
          <a:lstStyle/>
          <a:p>
            <a:fld id="{BEB7BA27-B4A6-472C-B712-46D392936A61}" type="slidenum">
              <a:rPr lang="sv-SE" smtClean="0"/>
              <a:t>‹#›</a:t>
            </a:fld>
            <a:endParaRPr lang="sv-SE"/>
          </a:p>
        </p:txBody>
      </p:sp>
    </p:spTree>
    <p:extLst>
      <p:ext uri="{BB962C8B-B14F-4D97-AF65-F5344CB8AC3E}">
        <p14:creationId xmlns:p14="http://schemas.microsoft.com/office/powerpoint/2010/main" val="320080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2021-08-04</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2021-08-04</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2021-08-04</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2021-08-04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2021-08-04</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2021-08-04</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2021-08-04</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2021-08-04</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2021-08-04</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sz="4250" spc="-110" baseline="0">
          <a:latin typeface="+mn-lt"/>
          <a:ea typeface="+mn-ea"/>
          <a:cs typeface="+mn-cs"/>
        </a:defRPr>
      </a:lvl1pPr>
      <a:lvl2pPr marL="756000" indent="-324000">
        <a:lnSpc>
          <a:spcPct val="84000"/>
        </a:lnSpc>
        <a:spcAft>
          <a:spcPts val="2400"/>
        </a:spcAft>
        <a:buFontTx/>
        <a:buBlip>
          <a:blip r:embed="rId8"/>
        </a:buBlip>
        <a:defRPr sz="3850" spc="-110" baseline="0">
          <a:latin typeface="+mn-lt"/>
          <a:ea typeface="+mn-ea"/>
          <a:cs typeface="+mn-cs"/>
        </a:defRPr>
      </a:lvl2pPr>
      <a:lvl3pPr marL="1116000" indent="-288000">
        <a:lnSpc>
          <a:spcPct val="84000"/>
        </a:lnSpc>
        <a:spcAft>
          <a:spcPts val="2500"/>
        </a:spcAft>
        <a:buFontTx/>
        <a:buBlip>
          <a:blip r:embed="rId8"/>
        </a:buBlip>
        <a:defRPr sz="3400" spc="-110" baseline="0">
          <a:latin typeface="+mn-lt"/>
          <a:ea typeface="+mn-ea"/>
          <a:cs typeface="+mn-cs"/>
        </a:defRPr>
      </a:lvl3pPr>
      <a:lvl4pPr marL="1458000" indent="-259200">
        <a:lnSpc>
          <a:spcPct val="84000"/>
        </a:lnSpc>
        <a:spcAft>
          <a:spcPts val="2600"/>
        </a:spcAft>
        <a:buFontTx/>
        <a:buBlip>
          <a:blip r:embed="rId8"/>
        </a:buBlip>
        <a:defRPr sz="3000" spc="-110" baseline="0">
          <a:latin typeface="+mn-lt"/>
          <a:ea typeface="+mn-ea"/>
          <a:cs typeface="+mn-cs"/>
        </a:defRPr>
      </a:lvl4pPr>
      <a:lvl5pPr marL="1764000" indent="-252000">
        <a:lnSpc>
          <a:spcPct val="86000"/>
        </a:lnSpc>
        <a:spcAft>
          <a:spcPts val="1500"/>
        </a:spcAft>
        <a:buFontTx/>
        <a:buBlip>
          <a:blip r:embed="rId8"/>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2021-08-04</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8"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 id="2147483742" r:id="rId6"/>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9"/>
        </a:buBlip>
        <a:tabLst/>
        <a:defRPr lang="sv-SE" sz="4250" spc="-110" baseline="0" dirty="0" smtClean="0">
          <a:latin typeface="+mn-lt"/>
          <a:ea typeface="+mn-ea"/>
          <a:cs typeface="+mn-cs"/>
        </a:defRPr>
      </a:lvl1pPr>
      <a:lvl2pPr marL="756000" indent="-324000">
        <a:lnSpc>
          <a:spcPct val="84000"/>
        </a:lnSpc>
        <a:spcAft>
          <a:spcPts val="2400"/>
        </a:spcAft>
        <a:buFontTx/>
        <a:buBlip>
          <a:blip r:embed="rId9"/>
        </a:buBlip>
        <a:defRPr lang="sv-SE" sz="3850" spc="-110" baseline="0" dirty="0" smtClean="0">
          <a:latin typeface="+mn-lt"/>
          <a:ea typeface="+mn-ea"/>
          <a:cs typeface="+mn-cs"/>
        </a:defRPr>
      </a:lvl2pPr>
      <a:lvl3pPr marL="1116000" indent="-288000">
        <a:lnSpc>
          <a:spcPct val="84000"/>
        </a:lnSpc>
        <a:spcAft>
          <a:spcPts val="2500"/>
        </a:spcAft>
        <a:buFontTx/>
        <a:buBlip>
          <a:blip r:embed="rId9"/>
        </a:buBlip>
        <a:defRPr lang="sv-SE" sz="3400" spc="-110" baseline="0" dirty="0" smtClean="0">
          <a:latin typeface="+mn-lt"/>
          <a:ea typeface="+mn-ea"/>
          <a:cs typeface="+mn-cs"/>
        </a:defRPr>
      </a:lvl3pPr>
      <a:lvl4pPr marL="1458000" indent="-259200">
        <a:lnSpc>
          <a:spcPct val="84000"/>
        </a:lnSpc>
        <a:spcAft>
          <a:spcPts val="2600"/>
        </a:spcAft>
        <a:buFontTx/>
        <a:buBlip>
          <a:blip r:embed="rId9"/>
        </a:buBlip>
        <a:defRPr lang="sv-SE" sz="3000" spc="-110" baseline="0" dirty="0" smtClean="0">
          <a:latin typeface="+mn-lt"/>
          <a:ea typeface="+mn-ea"/>
          <a:cs typeface="+mn-cs"/>
        </a:defRPr>
      </a:lvl4pPr>
      <a:lvl5pPr marL="1764000" indent="-252000">
        <a:lnSpc>
          <a:spcPct val="86000"/>
        </a:lnSpc>
        <a:spcAft>
          <a:spcPts val="1500"/>
        </a:spcAft>
        <a:buFontTx/>
        <a:buBlip>
          <a:blip r:embed="rId9"/>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16.emf"/></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t>Förbättringsarbete </a:t>
            </a:r>
            <a:br>
              <a:rPr lang="sv-SE" dirty="0"/>
            </a:br>
            <a:r>
              <a:rPr lang="sv-SE" dirty="0"/>
              <a:t>”Infoga namn på arbetet”</a:t>
            </a:r>
            <a:br>
              <a:rPr lang="sv-SE" dirty="0"/>
            </a:br>
            <a:endParaRPr lang="sv-SE" sz="2968" b="0" dirty="0"/>
          </a:p>
        </p:txBody>
      </p:sp>
      <p:sp>
        <p:nvSpPr>
          <p:cNvPr id="3" name="Underrubrik 2">
            <a:extLst>
              <a:ext uri="{FF2B5EF4-FFF2-40B4-BE49-F238E27FC236}">
                <a16:creationId xmlns:a16="http://schemas.microsoft.com/office/drawing/2014/main" id="{27D03CB8-DCD1-49B5-8E2A-752936BF4321}"/>
              </a:ext>
            </a:extLst>
          </p:cNvPr>
          <p:cNvSpPr>
            <a:spLocks noGrp="1"/>
          </p:cNvSpPr>
          <p:nvPr>
            <p:ph type="subTitle" idx="1"/>
          </p:nvPr>
        </p:nvSpPr>
        <p:spPr/>
        <p:txBody>
          <a:bodyPr/>
          <a:lstStyle/>
          <a:p>
            <a:r>
              <a:rPr lang="sv-SE" dirty="0"/>
              <a:t>Versionsdatum</a:t>
            </a:r>
          </a:p>
        </p:txBody>
      </p:sp>
      <p:sp>
        <p:nvSpPr>
          <p:cNvPr id="4" name="Platshållare för bildnummer 3"/>
          <p:cNvSpPr>
            <a:spLocks noGrp="1"/>
          </p:cNvSpPr>
          <p:nvPr>
            <p:ph type="sldNum" sz="quarter" idx="4294967295"/>
          </p:nvPr>
        </p:nvSpPr>
        <p:spPr>
          <a:xfrm>
            <a:off x="15413038" y="10482263"/>
            <a:ext cx="4691062" cy="184150"/>
          </a:xfrm>
        </p:spPr>
        <p:txBody>
          <a:bodyPr/>
          <a:lstStyle/>
          <a:p>
            <a:pPr>
              <a:defRPr/>
            </a:pPr>
            <a:fld id="{23F8EB82-B3D0-174B-B014-4964DC2D19C0}" type="slidenum">
              <a:rPr lang="sv-SE" smtClean="0"/>
              <a:pPr>
                <a:defRPr/>
              </a:pPr>
              <a:t>1</a:t>
            </a:fld>
            <a:endParaRPr lang="sv-SE" dirty="0"/>
          </a:p>
        </p:txBody>
      </p:sp>
    </p:spTree>
    <p:extLst>
      <p:ext uri="{BB962C8B-B14F-4D97-AF65-F5344CB8AC3E}">
        <p14:creationId xmlns:p14="http://schemas.microsoft.com/office/powerpoint/2010/main" val="370753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tshållare för innehåll 7">
            <a:extLst>
              <a:ext uri="{FF2B5EF4-FFF2-40B4-BE49-F238E27FC236}">
                <a16:creationId xmlns:a16="http://schemas.microsoft.com/office/drawing/2014/main" id="{E0F4752C-F42D-4CFF-B566-2E16455C2C55}"/>
              </a:ext>
            </a:extLst>
          </p:cNvPr>
          <p:cNvGraphicFramePr>
            <a:graphicFrameLocks noGrp="1"/>
          </p:cNvGraphicFramePr>
          <p:nvPr>
            <p:ph idx="1"/>
          </p:nvPr>
        </p:nvGraphicFramePr>
        <p:xfrm>
          <a:off x="1246188" y="2490787"/>
          <a:ext cx="17618076" cy="7940945"/>
        </p:xfrm>
        <a:graphic>
          <a:graphicData uri="http://schemas.openxmlformats.org/drawingml/2006/table">
            <a:tbl>
              <a:tblPr firstRow="1" bandRow="1">
                <a:tableStyleId>{5C22544A-7EE6-4342-B048-85BDC9FD1C3A}</a:tableStyleId>
              </a:tblPr>
              <a:tblGrid>
                <a:gridCol w="4404519">
                  <a:extLst>
                    <a:ext uri="{9D8B030D-6E8A-4147-A177-3AD203B41FA5}">
                      <a16:colId xmlns:a16="http://schemas.microsoft.com/office/drawing/2014/main" val="4084407715"/>
                    </a:ext>
                  </a:extLst>
                </a:gridCol>
                <a:gridCol w="4404519">
                  <a:extLst>
                    <a:ext uri="{9D8B030D-6E8A-4147-A177-3AD203B41FA5}">
                      <a16:colId xmlns:a16="http://schemas.microsoft.com/office/drawing/2014/main" val="1140523071"/>
                    </a:ext>
                  </a:extLst>
                </a:gridCol>
                <a:gridCol w="4404519">
                  <a:extLst>
                    <a:ext uri="{9D8B030D-6E8A-4147-A177-3AD203B41FA5}">
                      <a16:colId xmlns:a16="http://schemas.microsoft.com/office/drawing/2014/main" val="1248337850"/>
                    </a:ext>
                  </a:extLst>
                </a:gridCol>
                <a:gridCol w="4404519">
                  <a:extLst>
                    <a:ext uri="{9D8B030D-6E8A-4147-A177-3AD203B41FA5}">
                      <a16:colId xmlns:a16="http://schemas.microsoft.com/office/drawing/2014/main" val="1554736514"/>
                    </a:ext>
                  </a:extLst>
                </a:gridCol>
              </a:tblGrid>
              <a:tr h="1588189">
                <a:tc>
                  <a:txBody>
                    <a:bodyPr/>
                    <a:lstStyle/>
                    <a:p>
                      <a:r>
                        <a:rPr lang="sv-SE" sz="3200" dirty="0"/>
                        <a:t>Steg</a:t>
                      </a:r>
                    </a:p>
                  </a:txBody>
                  <a:tcPr/>
                </a:tc>
                <a:tc>
                  <a:txBody>
                    <a:bodyPr/>
                    <a:lstStyle/>
                    <a:p>
                      <a:r>
                        <a:rPr lang="sv-SE" sz="3200" dirty="0"/>
                        <a:t>Start</a:t>
                      </a:r>
                    </a:p>
                  </a:txBody>
                  <a:tcPr/>
                </a:tc>
                <a:tc>
                  <a:txBody>
                    <a:bodyPr/>
                    <a:lstStyle/>
                    <a:p>
                      <a:r>
                        <a:rPr lang="sv-SE" sz="3200" dirty="0"/>
                        <a:t>Slut</a:t>
                      </a:r>
                    </a:p>
                  </a:txBody>
                  <a:tcPr/>
                </a:tc>
                <a:tc>
                  <a:txBody>
                    <a:bodyPr/>
                    <a:lstStyle/>
                    <a:p>
                      <a:r>
                        <a:rPr lang="sv-SE" sz="3200" dirty="0"/>
                        <a:t>Kommentar</a:t>
                      </a:r>
                    </a:p>
                  </a:txBody>
                  <a:tcPr/>
                </a:tc>
                <a:extLst>
                  <a:ext uri="{0D108BD9-81ED-4DB2-BD59-A6C34878D82A}">
                    <a16:rowId xmlns:a16="http://schemas.microsoft.com/office/drawing/2014/main" val="1920644253"/>
                  </a:ext>
                </a:extLst>
              </a:tr>
              <a:tr h="1588189">
                <a:tc>
                  <a:txBody>
                    <a:bodyPr/>
                    <a:lstStyle/>
                    <a:p>
                      <a:r>
                        <a:rPr lang="sv-SE" sz="2400" b="1" dirty="0"/>
                        <a:t>Planera</a:t>
                      </a:r>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874963595"/>
                  </a:ext>
                </a:extLst>
              </a:tr>
              <a:tr h="1588189">
                <a:tc>
                  <a:txBody>
                    <a:bodyPr/>
                    <a:lstStyle/>
                    <a:p>
                      <a:r>
                        <a:rPr lang="sv-SE" sz="2400" b="1" dirty="0"/>
                        <a:t>Kartlägga</a:t>
                      </a:r>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750225044"/>
                  </a:ext>
                </a:extLst>
              </a:tr>
              <a:tr h="1588189">
                <a:tc>
                  <a:txBody>
                    <a:bodyPr/>
                    <a:lstStyle/>
                    <a:p>
                      <a:r>
                        <a:rPr lang="sv-SE" sz="2400" b="1" dirty="0"/>
                        <a:t>Förbättra</a:t>
                      </a:r>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2297104577"/>
                  </a:ext>
                </a:extLst>
              </a:tr>
              <a:tr h="1588189">
                <a:tc>
                  <a:txBody>
                    <a:bodyPr/>
                    <a:lstStyle/>
                    <a:p>
                      <a:r>
                        <a:rPr lang="sv-SE" sz="2400" b="1" dirty="0"/>
                        <a:t>Behåll och utveckla</a:t>
                      </a:r>
                    </a:p>
                  </a:txBody>
                  <a:tcPr/>
                </a:tc>
                <a:tc>
                  <a:txBody>
                    <a:bodyPr/>
                    <a:lstStyle/>
                    <a:p>
                      <a:endParaRPr lang="sv-SE" sz="240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407417079"/>
                  </a:ext>
                </a:extLst>
              </a:tr>
            </a:tbl>
          </a:graphicData>
        </a:graphic>
      </p:graphicFrame>
      <p:sp>
        <p:nvSpPr>
          <p:cNvPr id="2" name="Rubrik 1"/>
          <p:cNvSpPr>
            <a:spLocks noGrp="1"/>
          </p:cNvSpPr>
          <p:nvPr>
            <p:ph type="title"/>
          </p:nvPr>
        </p:nvSpPr>
        <p:spPr/>
        <p:txBody>
          <a:bodyPr/>
          <a:lstStyle/>
          <a:p>
            <a:r>
              <a:rPr lang="sv-SE" dirty="0"/>
              <a:t>Tidplan</a:t>
            </a:r>
          </a:p>
        </p:txBody>
      </p:sp>
      <p:sp>
        <p:nvSpPr>
          <p:cNvPr id="6" name="Platshållare för text 5">
            <a:extLst>
              <a:ext uri="{FF2B5EF4-FFF2-40B4-BE49-F238E27FC236}">
                <a16:creationId xmlns:a16="http://schemas.microsoft.com/office/drawing/2014/main" id="{A8AF3A8E-4BC4-4C02-BF12-11751E5319DA}"/>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10</a:t>
            </a:fld>
            <a:endParaRPr lang="sv-SE"/>
          </a:p>
        </p:txBody>
      </p:sp>
    </p:spTree>
    <p:extLst>
      <p:ext uri="{BB962C8B-B14F-4D97-AF65-F5344CB8AC3E}">
        <p14:creationId xmlns:p14="http://schemas.microsoft.com/office/powerpoint/2010/main" val="2584808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Platshållare för innehåll 10">
            <a:extLst>
              <a:ext uri="{FF2B5EF4-FFF2-40B4-BE49-F238E27FC236}">
                <a16:creationId xmlns:a16="http://schemas.microsoft.com/office/drawing/2014/main" id="{B520025C-B114-4AA2-975B-A698B967A5E8}"/>
              </a:ext>
            </a:extLst>
          </p:cNvPr>
          <p:cNvGraphicFramePr>
            <a:graphicFrameLocks noGrp="1"/>
          </p:cNvGraphicFramePr>
          <p:nvPr>
            <p:ph sz="half" idx="1"/>
          </p:nvPr>
        </p:nvGraphicFramePr>
        <p:xfrm>
          <a:off x="1243013" y="3406775"/>
          <a:ext cx="8232973" cy="7332190"/>
        </p:xfrm>
        <a:graphic>
          <a:graphicData uri="http://schemas.openxmlformats.org/drawingml/2006/table">
            <a:tbl>
              <a:tblPr firstRow="1" bandRow="1">
                <a:tableStyleId>{5C22544A-7EE6-4342-B048-85BDC9FD1C3A}</a:tableStyleId>
              </a:tblPr>
              <a:tblGrid>
                <a:gridCol w="8232973">
                  <a:extLst>
                    <a:ext uri="{9D8B030D-6E8A-4147-A177-3AD203B41FA5}">
                      <a16:colId xmlns:a16="http://schemas.microsoft.com/office/drawing/2014/main" val="681573279"/>
                    </a:ext>
                  </a:extLst>
                </a:gridCol>
              </a:tblGrid>
              <a:tr h="733219">
                <a:tc>
                  <a:txBody>
                    <a:bodyPr/>
                    <a:lstStyle/>
                    <a:p>
                      <a:r>
                        <a:rPr lang="sv-SE" sz="3200" dirty="0"/>
                        <a:t>Arbetsgruppsmöten, datum och plats</a:t>
                      </a:r>
                    </a:p>
                  </a:txBody>
                  <a:tcPr marL="99424" marR="99424"/>
                </a:tc>
                <a:extLst>
                  <a:ext uri="{0D108BD9-81ED-4DB2-BD59-A6C34878D82A}">
                    <a16:rowId xmlns:a16="http://schemas.microsoft.com/office/drawing/2014/main" val="2097319268"/>
                  </a:ext>
                </a:extLst>
              </a:tr>
              <a:tr h="733219">
                <a:tc>
                  <a:txBody>
                    <a:bodyPr/>
                    <a:lstStyle/>
                    <a:p>
                      <a:endParaRPr lang="sv-SE" sz="2400" dirty="0"/>
                    </a:p>
                  </a:txBody>
                  <a:tcPr marL="99424" marR="99424"/>
                </a:tc>
                <a:extLst>
                  <a:ext uri="{0D108BD9-81ED-4DB2-BD59-A6C34878D82A}">
                    <a16:rowId xmlns:a16="http://schemas.microsoft.com/office/drawing/2014/main" val="2830300208"/>
                  </a:ext>
                </a:extLst>
              </a:tr>
              <a:tr h="733219">
                <a:tc>
                  <a:txBody>
                    <a:bodyPr/>
                    <a:lstStyle/>
                    <a:p>
                      <a:endParaRPr lang="sv-SE" sz="2400" dirty="0"/>
                    </a:p>
                  </a:txBody>
                  <a:tcPr marL="99424" marR="99424"/>
                </a:tc>
                <a:extLst>
                  <a:ext uri="{0D108BD9-81ED-4DB2-BD59-A6C34878D82A}">
                    <a16:rowId xmlns:a16="http://schemas.microsoft.com/office/drawing/2014/main" val="3088678839"/>
                  </a:ext>
                </a:extLst>
              </a:tr>
              <a:tr h="733219">
                <a:tc>
                  <a:txBody>
                    <a:bodyPr/>
                    <a:lstStyle/>
                    <a:p>
                      <a:endParaRPr lang="sv-SE" sz="2400" dirty="0"/>
                    </a:p>
                  </a:txBody>
                  <a:tcPr marL="99424" marR="99424"/>
                </a:tc>
                <a:extLst>
                  <a:ext uri="{0D108BD9-81ED-4DB2-BD59-A6C34878D82A}">
                    <a16:rowId xmlns:a16="http://schemas.microsoft.com/office/drawing/2014/main" val="164984605"/>
                  </a:ext>
                </a:extLst>
              </a:tr>
              <a:tr h="733219">
                <a:tc>
                  <a:txBody>
                    <a:bodyPr/>
                    <a:lstStyle/>
                    <a:p>
                      <a:endParaRPr lang="sv-SE" sz="2400" dirty="0"/>
                    </a:p>
                  </a:txBody>
                  <a:tcPr marL="99424" marR="99424"/>
                </a:tc>
                <a:extLst>
                  <a:ext uri="{0D108BD9-81ED-4DB2-BD59-A6C34878D82A}">
                    <a16:rowId xmlns:a16="http://schemas.microsoft.com/office/drawing/2014/main" val="469412268"/>
                  </a:ext>
                </a:extLst>
              </a:tr>
              <a:tr h="733219">
                <a:tc>
                  <a:txBody>
                    <a:bodyPr/>
                    <a:lstStyle/>
                    <a:p>
                      <a:endParaRPr lang="sv-SE" sz="2400" dirty="0"/>
                    </a:p>
                  </a:txBody>
                  <a:tcPr marL="99424" marR="99424"/>
                </a:tc>
                <a:extLst>
                  <a:ext uri="{0D108BD9-81ED-4DB2-BD59-A6C34878D82A}">
                    <a16:rowId xmlns:a16="http://schemas.microsoft.com/office/drawing/2014/main" val="70404823"/>
                  </a:ext>
                </a:extLst>
              </a:tr>
              <a:tr h="733219">
                <a:tc>
                  <a:txBody>
                    <a:bodyPr/>
                    <a:lstStyle/>
                    <a:p>
                      <a:endParaRPr lang="sv-SE" sz="2400" dirty="0"/>
                    </a:p>
                  </a:txBody>
                  <a:tcPr marL="99424" marR="99424"/>
                </a:tc>
                <a:extLst>
                  <a:ext uri="{0D108BD9-81ED-4DB2-BD59-A6C34878D82A}">
                    <a16:rowId xmlns:a16="http://schemas.microsoft.com/office/drawing/2014/main" val="1818164254"/>
                  </a:ext>
                </a:extLst>
              </a:tr>
              <a:tr h="733219">
                <a:tc>
                  <a:txBody>
                    <a:bodyPr/>
                    <a:lstStyle/>
                    <a:p>
                      <a:endParaRPr lang="sv-SE" sz="2400" dirty="0"/>
                    </a:p>
                  </a:txBody>
                  <a:tcPr marL="99424" marR="99424"/>
                </a:tc>
                <a:extLst>
                  <a:ext uri="{0D108BD9-81ED-4DB2-BD59-A6C34878D82A}">
                    <a16:rowId xmlns:a16="http://schemas.microsoft.com/office/drawing/2014/main" val="3264459414"/>
                  </a:ext>
                </a:extLst>
              </a:tr>
              <a:tr h="733219">
                <a:tc>
                  <a:txBody>
                    <a:bodyPr/>
                    <a:lstStyle/>
                    <a:p>
                      <a:endParaRPr lang="sv-SE" sz="2400" dirty="0"/>
                    </a:p>
                  </a:txBody>
                  <a:tcPr marL="99424" marR="99424"/>
                </a:tc>
                <a:extLst>
                  <a:ext uri="{0D108BD9-81ED-4DB2-BD59-A6C34878D82A}">
                    <a16:rowId xmlns:a16="http://schemas.microsoft.com/office/drawing/2014/main" val="1393827772"/>
                  </a:ext>
                </a:extLst>
              </a:tr>
              <a:tr h="733219">
                <a:tc>
                  <a:txBody>
                    <a:bodyPr/>
                    <a:lstStyle/>
                    <a:p>
                      <a:endParaRPr lang="sv-SE" sz="2400" dirty="0"/>
                    </a:p>
                  </a:txBody>
                  <a:tcPr marL="99424" marR="99424"/>
                </a:tc>
                <a:extLst>
                  <a:ext uri="{0D108BD9-81ED-4DB2-BD59-A6C34878D82A}">
                    <a16:rowId xmlns:a16="http://schemas.microsoft.com/office/drawing/2014/main" val="3880385122"/>
                  </a:ext>
                </a:extLst>
              </a:tr>
            </a:tbl>
          </a:graphicData>
        </a:graphic>
      </p:graphicFrame>
      <p:graphicFrame>
        <p:nvGraphicFramePr>
          <p:cNvPr id="12" name="Platshållare för innehåll 11">
            <a:extLst>
              <a:ext uri="{FF2B5EF4-FFF2-40B4-BE49-F238E27FC236}">
                <a16:creationId xmlns:a16="http://schemas.microsoft.com/office/drawing/2014/main" id="{39C21843-C020-49D3-BB0F-A5EB33A71CF3}"/>
              </a:ext>
            </a:extLst>
          </p:cNvPr>
          <p:cNvGraphicFramePr>
            <a:graphicFrameLocks noGrp="1"/>
          </p:cNvGraphicFramePr>
          <p:nvPr>
            <p:ph sz="half" idx="2"/>
          </p:nvPr>
        </p:nvGraphicFramePr>
        <p:xfrm>
          <a:off x="9883975" y="3406775"/>
          <a:ext cx="8232972" cy="7332190"/>
        </p:xfrm>
        <a:graphic>
          <a:graphicData uri="http://schemas.openxmlformats.org/drawingml/2006/table">
            <a:tbl>
              <a:tblPr firstRow="1" bandRow="1">
                <a:tableStyleId>{5C22544A-7EE6-4342-B048-85BDC9FD1C3A}</a:tableStyleId>
              </a:tblPr>
              <a:tblGrid>
                <a:gridCol w="8232972">
                  <a:extLst>
                    <a:ext uri="{9D8B030D-6E8A-4147-A177-3AD203B41FA5}">
                      <a16:colId xmlns:a16="http://schemas.microsoft.com/office/drawing/2014/main" val="166544124"/>
                    </a:ext>
                  </a:extLst>
                </a:gridCol>
              </a:tblGrid>
              <a:tr h="733219">
                <a:tc>
                  <a:txBody>
                    <a:bodyPr/>
                    <a:lstStyle/>
                    <a:p>
                      <a:r>
                        <a:rPr lang="sv-SE" sz="3200" b="1" dirty="0">
                          <a:solidFill>
                            <a:schemeClr val="lt1"/>
                          </a:solidFill>
                          <a:latin typeface="+mn-lt"/>
                          <a:ea typeface="+mn-ea"/>
                          <a:cs typeface="+mn-cs"/>
                        </a:rPr>
                        <a:t>Möten med beslutsfattare, datum och plats</a:t>
                      </a:r>
                    </a:p>
                  </a:txBody>
                  <a:tcPr marL="99424" marR="99424"/>
                </a:tc>
                <a:extLst>
                  <a:ext uri="{0D108BD9-81ED-4DB2-BD59-A6C34878D82A}">
                    <a16:rowId xmlns:a16="http://schemas.microsoft.com/office/drawing/2014/main" val="2299245399"/>
                  </a:ext>
                </a:extLst>
              </a:tr>
              <a:tr h="733219">
                <a:tc>
                  <a:txBody>
                    <a:bodyPr/>
                    <a:lstStyle/>
                    <a:p>
                      <a:endParaRPr lang="sv-SE" sz="2400" dirty="0"/>
                    </a:p>
                  </a:txBody>
                  <a:tcPr marL="99424" marR="99424"/>
                </a:tc>
                <a:extLst>
                  <a:ext uri="{0D108BD9-81ED-4DB2-BD59-A6C34878D82A}">
                    <a16:rowId xmlns:a16="http://schemas.microsoft.com/office/drawing/2014/main" val="3487528360"/>
                  </a:ext>
                </a:extLst>
              </a:tr>
              <a:tr h="733219">
                <a:tc>
                  <a:txBody>
                    <a:bodyPr/>
                    <a:lstStyle/>
                    <a:p>
                      <a:endParaRPr lang="sv-SE" sz="2400" dirty="0"/>
                    </a:p>
                  </a:txBody>
                  <a:tcPr marL="99424" marR="99424"/>
                </a:tc>
                <a:extLst>
                  <a:ext uri="{0D108BD9-81ED-4DB2-BD59-A6C34878D82A}">
                    <a16:rowId xmlns:a16="http://schemas.microsoft.com/office/drawing/2014/main" val="630781528"/>
                  </a:ext>
                </a:extLst>
              </a:tr>
              <a:tr h="733219">
                <a:tc>
                  <a:txBody>
                    <a:bodyPr/>
                    <a:lstStyle/>
                    <a:p>
                      <a:endParaRPr lang="sv-SE" sz="2400" dirty="0"/>
                    </a:p>
                  </a:txBody>
                  <a:tcPr marL="99424" marR="99424"/>
                </a:tc>
                <a:extLst>
                  <a:ext uri="{0D108BD9-81ED-4DB2-BD59-A6C34878D82A}">
                    <a16:rowId xmlns:a16="http://schemas.microsoft.com/office/drawing/2014/main" val="923348225"/>
                  </a:ext>
                </a:extLst>
              </a:tr>
              <a:tr h="733219">
                <a:tc>
                  <a:txBody>
                    <a:bodyPr/>
                    <a:lstStyle/>
                    <a:p>
                      <a:endParaRPr lang="sv-SE" sz="2400" dirty="0"/>
                    </a:p>
                  </a:txBody>
                  <a:tcPr marL="99424" marR="99424"/>
                </a:tc>
                <a:extLst>
                  <a:ext uri="{0D108BD9-81ED-4DB2-BD59-A6C34878D82A}">
                    <a16:rowId xmlns:a16="http://schemas.microsoft.com/office/drawing/2014/main" val="3462793672"/>
                  </a:ext>
                </a:extLst>
              </a:tr>
              <a:tr h="733219">
                <a:tc>
                  <a:txBody>
                    <a:bodyPr/>
                    <a:lstStyle/>
                    <a:p>
                      <a:endParaRPr lang="sv-SE" sz="2400" dirty="0"/>
                    </a:p>
                  </a:txBody>
                  <a:tcPr marL="99424" marR="99424"/>
                </a:tc>
                <a:extLst>
                  <a:ext uri="{0D108BD9-81ED-4DB2-BD59-A6C34878D82A}">
                    <a16:rowId xmlns:a16="http://schemas.microsoft.com/office/drawing/2014/main" val="1465285254"/>
                  </a:ext>
                </a:extLst>
              </a:tr>
              <a:tr h="733219">
                <a:tc>
                  <a:txBody>
                    <a:bodyPr/>
                    <a:lstStyle/>
                    <a:p>
                      <a:endParaRPr lang="sv-SE" sz="2400" dirty="0"/>
                    </a:p>
                  </a:txBody>
                  <a:tcPr marL="99424" marR="99424"/>
                </a:tc>
                <a:extLst>
                  <a:ext uri="{0D108BD9-81ED-4DB2-BD59-A6C34878D82A}">
                    <a16:rowId xmlns:a16="http://schemas.microsoft.com/office/drawing/2014/main" val="584431589"/>
                  </a:ext>
                </a:extLst>
              </a:tr>
              <a:tr h="733219">
                <a:tc>
                  <a:txBody>
                    <a:bodyPr/>
                    <a:lstStyle/>
                    <a:p>
                      <a:endParaRPr lang="sv-SE" sz="2400" dirty="0"/>
                    </a:p>
                  </a:txBody>
                  <a:tcPr marL="99424" marR="99424"/>
                </a:tc>
                <a:extLst>
                  <a:ext uri="{0D108BD9-81ED-4DB2-BD59-A6C34878D82A}">
                    <a16:rowId xmlns:a16="http://schemas.microsoft.com/office/drawing/2014/main" val="704802096"/>
                  </a:ext>
                </a:extLst>
              </a:tr>
              <a:tr h="733219">
                <a:tc>
                  <a:txBody>
                    <a:bodyPr/>
                    <a:lstStyle/>
                    <a:p>
                      <a:endParaRPr lang="sv-SE" sz="2400" dirty="0"/>
                    </a:p>
                  </a:txBody>
                  <a:tcPr marL="99424" marR="99424"/>
                </a:tc>
                <a:extLst>
                  <a:ext uri="{0D108BD9-81ED-4DB2-BD59-A6C34878D82A}">
                    <a16:rowId xmlns:a16="http://schemas.microsoft.com/office/drawing/2014/main" val="3333299852"/>
                  </a:ext>
                </a:extLst>
              </a:tr>
              <a:tr h="733219">
                <a:tc>
                  <a:txBody>
                    <a:bodyPr/>
                    <a:lstStyle/>
                    <a:p>
                      <a:endParaRPr lang="sv-SE" sz="2400" dirty="0"/>
                    </a:p>
                  </a:txBody>
                  <a:tcPr marL="99424" marR="99424"/>
                </a:tc>
                <a:extLst>
                  <a:ext uri="{0D108BD9-81ED-4DB2-BD59-A6C34878D82A}">
                    <a16:rowId xmlns:a16="http://schemas.microsoft.com/office/drawing/2014/main" val="2786002185"/>
                  </a:ext>
                </a:extLst>
              </a:tr>
            </a:tbl>
          </a:graphicData>
        </a:graphic>
      </p:graphicFrame>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11</a:t>
            </a:fld>
            <a:endParaRPr lang="sv-SE"/>
          </a:p>
        </p:txBody>
      </p:sp>
      <p:sp>
        <p:nvSpPr>
          <p:cNvPr id="7" name="Rubrik 6">
            <a:extLst>
              <a:ext uri="{FF2B5EF4-FFF2-40B4-BE49-F238E27FC236}">
                <a16:creationId xmlns:a16="http://schemas.microsoft.com/office/drawing/2014/main" id="{4D91BF75-976C-41EF-8EE4-A05DFC1AAD4A}"/>
              </a:ext>
            </a:extLst>
          </p:cNvPr>
          <p:cNvSpPr>
            <a:spLocks noGrp="1"/>
          </p:cNvSpPr>
          <p:nvPr>
            <p:ph type="title"/>
          </p:nvPr>
        </p:nvSpPr>
        <p:spPr/>
        <p:txBody>
          <a:bodyPr/>
          <a:lstStyle/>
          <a:p>
            <a:r>
              <a:rPr lang="sv-SE" dirty="0"/>
              <a:t>Plan för möten</a:t>
            </a:r>
          </a:p>
        </p:txBody>
      </p:sp>
    </p:spTree>
    <p:extLst>
      <p:ext uri="{BB962C8B-B14F-4D97-AF65-F5344CB8AC3E}">
        <p14:creationId xmlns:p14="http://schemas.microsoft.com/office/powerpoint/2010/main" val="81010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856429B9-5021-447C-9D0B-7ABA69BFB74F}"/>
              </a:ext>
            </a:extLst>
          </p:cNvPr>
          <p:cNvSpPr>
            <a:spLocks noGrp="1"/>
          </p:cNvSpPr>
          <p:nvPr>
            <p:ph type="dt" sz="half" idx="10"/>
          </p:nvPr>
        </p:nvSpPr>
        <p:spPr/>
        <p:txBody>
          <a:bodyPr/>
          <a:lstStyle/>
          <a:p>
            <a:fld id="{6EF6D5CF-9778-494C-91EA-967A5AD360D0}" type="datetime1">
              <a:rPr lang="sv-SE" smtClean="0"/>
              <a:t>2021-08-04</a:t>
            </a:fld>
            <a:endParaRPr lang="en-US"/>
          </a:p>
        </p:txBody>
      </p:sp>
      <p:sp>
        <p:nvSpPr>
          <p:cNvPr id="6" name="Platshållare för bildnummer 5">
            <a:extLst>
              <a:ext uri="{FF2B5EF4-FFF2-40B4-BE49-F238E27FC236}">
                <a16:creationId xmlns:a16="http://schemas.microsoft.com/office/drawing/2014/main" id="{E3D22F83-B65A-4406-960A-4E0950E139B0}"/>
              </a:ext>
            </a:extLst>
          </p:cNvPr>
          <p:cNvSpPr>
            <a:spLocks noGrp="1"/>
          </p:cNvSpPr>
          <p:nvPr>
            <p:ph type="sldNum" sz="quarter" idx="12"/>
          </p:nvPr>
        </p:nvSpPr>
        <p:spPr/>
        <p:txBody>
          <a:bodyPr/>
          <a:lstStyle/>
          <a:p>
            <a:fld id="{B6F15528-21DE-4FAA-801E-634DDDAF4B2B}" type="slidenum">
              <a:rPr lang="sv-SE" smtClean="0"/>
              <a:pPr/>
              <a:t>12</a:t>
            </a:fld>
            <a:endParaRPr lang="sv-SE"/>
          </a:p>
        </p:txBody>
      </p:sp>
      <p:sp>
        <p:nvSpPr>
          <p:cNvPr id="8" name="Platshållare för text 7">
            <a:extLst>
              <a:ext uri="{FF2B5EF4-FFF2-40B4-BE49-F238E27FC236}">
                <a16:creationId xmlns:a16="http://schemas.microsoft.com/office/drawing/2014/main" id="{CAA4759F-B5F8-4A74-9024-501B889D0B90}"/>
              </a:ext>
            </a:extLst>
          </p:cNvPr>
          <p:cNvSpPr>
            <a:spLocks noGrp="1"/>
          </p:cNvSpPr>
          <p:nvPr>
            <p:ph type="body" sz="quarter" idx="13"/>
          </p:nvPr>
        </p:nvSpPr>
        <p:spPr/>
        <p:txBody>
          <a:bodyPr/>
          <a:lstStyle/>
          <a:p>
            <a:r>
              <a:rPr lang="sv-SE" dirty="0"/>
              <a:t> Det finns ett antal situationer där man bör eller till och med ska göra riskanalyser/riskbedömningar</a:t>
            </a:r>
          </a:p>
          <a:p>
            <a:r>
              <a:rPr lang="sv-SE" dirty="0"/>
              <a:t> Ta ställning till om det är aktuellt i ditt förbättringsarbete</a:t>
            </a:r>
          </a:p>
          <a:p>
            <a:r>
              <a:rPr lang="sv-SE" dirty="0"/>
              <a:t> Mer information och stöd finns i följande dokument i ledningssystemet:</a:t>
            </a:r>
          </a:p>
          <a:p>
            <a:pPr lvl="1"/>
            <a:r>
              <a:rPr lang="sv-SE" dirty="0"/>
              <a:t> 37525 Hantera risker inom Region Västmanland enligt VIRA</a:t>
            </a:r>
          </a:p>
          <a:p>
            <a:pPr lvl="1"/>
            <a:r>
              <a:rPr lang="sv-SE" dirty="0"/>
              <a:t> 37529 Genomförande av riskanalys/riskbedömning enligt VIRA </a:t>
            </a:r>
          </a:p>
        </p:txBody>
      </p:sp>
      <p:sp>
        <p:nvSpPr>
          <p:cNvPr id="7" name="Rubrik 6">
            <a:extLst>
              <a:ext uri="{FF2B5EF4-FFF2-40B4-BE49-F238E27FC236}">
                <a16:creationId xmlns:a16="http://schemas.microsoft.com/office/drawing/2014/main" id="{AB39A70E-A540-42CF-A5E9-6A121475D8EE}"/>
              </a:ext>
            </a:extLst>
          </p:cNvPr>
          <p:cNvSpPr>
            <a:spLocks noGrp="1"/>
          </p:cNvSpPr>
          <p:nvPr>
            <p:ph type="title"/>
          </p:nvPr>
        </p:nvSpPr>
        <p:spPr/>
        <p:txBody>
          <a:bodyPr/>
          <a:lstStyle/>
          <a:p>
            <a:r>
              <a:rPr lang="sv-SE" dirty="0"/>
              <a:t>Behövs en riskanalys eller riskbedömning?</a:t>
            </a:r>
          </a:p>
        </p:txBody>
      </p:sp>
    </p:spTree>
    <p:extLst>
      <p:ext uri="{BB962C8B-B14F-4D97-AF65-F5344CB8AC3E}">
        <p14:creationId xmlns:p14="http://schemas.microsoft.com/office/powerpoint/2010/main" val="123403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latshållare för innehåll 9">
            <a:extLst>
              <a:ext uri="{FF2B5EF4-FFF2-40B4-BE49-F238E27FC236}">
                <a16:creationId xmlns:a16="http://schemas.microsoft.com/office/drawing/2014/main" id="{0C7D83F7-0888-4532-934B-7A0131645867}"/>
              </a:ext>
            </a:extLst>
          </p:cNvPr>
          <p:cNvGraphicFramePr>
            <a:graphicFrameLocks noGrp="1"/>
          </p:cNvGraphicFramePr>
          <p:nvPr>
            <p:ph idx="1"/>
          </p:nvPr>
        </p:nvGraphicFramePr>
        <p:xfrm>
          <a:off x="1246188" y="2490788"/>
          <a:ext cx="17618075" cy="7940944"/>
        </p:xfrm>
        <a:graphic>
          <a:graphicData uri="http://schemas.openxmlformats.org/drawingml/2006/table">
            <a:tbl>
              <a:tblPr firstRow="1" bandRow="1">
                <a:tableStyleId>{5C22544A-7EE6-4342-B048-85BDC9FD1C3A}</a:tableStyleId>
              </a:tblPr>
              <a:tblGrid>
                <a:gridCol w="3523615">
                  <a:extLst>
                    <a:ext uri="{9D8B030D-6E8A-4147-A177-3AD203B41FA5}">
                      <a16:colId xmlns:a16="http://schemas.microsoft.com/office/drawing/2014/main" val="1390294473"/>
                    </a:ext>
                  </a:extLst>
                </a:gridCol>
                <a:gridCol w="5714295">
                  <a:extLst>
                    <a:ext uri="{9D8B030D-6E8A-4147-A177-3AD203B41FA5}">
                      <a16:colId xmlns:a16="http://schemas.microsoft.com/office/drawing/2014/main" val="887806354"/>
                    </a:ext>
                  </a:extLst>
                </a:gridCol>
                <a:gridCol w="3888432">
                  <a:extLst>
                    <a:ext uri="{9D8B030D-6E8A-4147-A177-3AD203B41FA5}">
                      <a16:colId xmlns:a16="http://schemas.microsoft.com/office/drawing/2014/main" val="3169010730"/>
                    </a:ext>
                  </a:extLst>
                </a:gridCol>
                <a:gridCol w="3528392">
                  <a:extLst>
                    <a:ext uri="{9D8B030D-6E8A-4147-A177-3AD203B41FA5}">
                      <a16:colId xmlns:a16="http://schemas.microsoft.com/office/drawing/2014/main" val="2585581190"/>
                    </a:ext>
                  </a:extLst>
                </a:gridCol>
                <a:gridCol w="963341">
                  <a:extLst>
                    <a:ext uri="{9D8B030D-6E8A-4147-A177-3AD203B41FA5}">
                      <a16:colId xmlns:a16="http://schemas.microsoft.com/office/drawing/2014/main" val="458795263"/>
                    </a:ext>
                  </a:extLst>
                </a:gridCol>
              </a:tblGrid>
              <a:tr h="721904">
                <a:tc>
                  <a:txBody>
                    <a:bodyPr/>
                    <a:lstStyle/>
                    <a:p>
                      <a:r>
                        <a:rPr lang="sv-SE" sz="3200" dirty="0"/>
                        <a:t>Målgrupp</a:t>
                      </a:r>
                    </a:p>
                  </a:txBody>
                  <a:tcPr/>
                </a:tc>
                <a:tc>
                  <a:txBody>
                    <a:bodyPr/>
                    <a:lstStyle/>
                    <a:p>
                      <a:r>
                        <a:rPr lang="sv-SE" sz="3200" dirty="0"/>
                        <a:t>Typ av information/förankring</a:t>
                      </a:r>
                    </a:p>
                  </a:txBody>
                  <a:tcPr/>
                </a:tc>
                <a:tc>
                  <a:txBody>
                    <a:bodyPr/>
                    <a:lstStyle/>
                    <a:p>
                      <a:r>
                        <a:rPr lang="sv-SE" sz="3200" dirty="0"/>
                        <a:t>Ansvarig</a:t>
                      </a:r>
                    </a:p>
                  </a:txBody>
                  <a:tcPr/>
                </a:tc>
                <a:tc>
                  <a:txBody>
                    <a:bodyPr/>
                    <a:lstStyle/>
                    <a:p>
                      <a:r>
                        <a:rPr lang="sv-SE" sz="3200" dirty="0"/>
                        <a:t>Datum och plats</a:t>
                      </a:r>
                    </a:p>
                  </a:txBody>
                  <a:tcPr/>
                </a:tc>
                <a:tc>
                  <a:txBody>
                    <a:bodyPr/>
                    <a:lstStyle/>
                    <a:p>
                      <a:pPr marL="285750" indent="-285750">
                        <a:buFont typeface="Wingdings" panose="05000000000000000000" pitchFamily="2" charset="2"/>
                        <a:buChar char="ü"/>
                      </a:pPr>
                      <a:r>
                        <a:rPr lang="sv-SE" sz="3200" dirty="0"/>
                        <a:t>  </a:t>
                      </a:r>
                    </a:p>
                  </a:txBody>
                  <a:tcPr/>
                </a:tc>
                <a:extLst>
                  <a:ext uri="{0D108BD9-81ED-4DB2-BD59-A6C34878D82A}">
                    <a16:rowId xmlns:a16="http://schemas.microsoft.com/office/drawing/2014/main" val="3610380674"/>
                  </a:ext>
                </a:extLst>
              </a:tr>
              <a:tr h="721904">
                <a:tc>
                  <a:txBody>
                    <a:bodyPr/>
                    <a:lstStyle/>
                    <a:p>
                      <a:endParaRPr lang="sv-SE" sz="2400" dirty="0"/>
                    </a:p>
                  </a:txBody>
                  <a:tcPr/>
                </a:tc>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080465328"/>
                  </a:ext>
                </a:extLst>
              </a:tr>
              <a:tr h="721904">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391965636"/>
                  </a:ext>
                </a:extLst>
              </a:tr>
              <a:tr h="721904">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93299306"/>
                  </a:ext>
                </a:extLst>
              </a:tr>
              <a:tr h="721904">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426038854"/>
                  </a:ext>
                </a:extLst>
              </a:tr>
              <a:tr h="721904">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921859670"/>
                  </a:ext>
                </a:extLst>
              </a:tr>
              <a:tr h="721904">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2964866753"/>
                  </a:ext>
                </a:extLst>
              </a:tr>
              <a:tr h="721904">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527479612"/>
                  </a:ext>
                </a:extLst>
              </a:tr>
              <a:tr h="721904">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2764184378"/>
                  </a:ext>
                </a:extLst>
              </a:tr>
              <a:tr h="721904">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254882146"/>
                  </a:ext>
                </a:extLst>
              </a:tr>
              <a:tr h="721904">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192096032"/>
                  </a:ext>
                </a:extLst>
              </a:tr>
            </a:tbl>
          </a:graphicData>
        </a:graphic>
      </p:graphicFrame>
      <p:sp>
        <p:nvSpPr>
          <p:cNvPr id="7" name="Rubrik 6">
            <a:extLst>
              <a:ext uri="{FF2B5EF4-FFF2-40B4-BE49-F238E27FC236}">
                <a16:creationId xmlns:a16="http://schemas.microsoft.com/office/drawing/2014/main" id="{3374D912-EBC1-4188-9BFB-EA84EAAF9B84}"/>
              </a:ext>
            </a:extLst>
          </p:cNvPr>
          <p:cNvSpPr>
            <a:spLocks noGrp="1"/>
          </p:cNvSpPr>
          <p:nvPr>
            <p:ph type="title"/>
          </p:nvPr>
        </p:nvSpPr>
        <p:spPr/>
        <p:txBody>
          <a:bodyPr/>
          <a:lstStyle/>
          <a:p>
            <a:r>
              <a:rPr lang="sv-SE" dirty="0"/>
              <a:t>Plan för information och förankring</a:t>
            </a:r>
          </a:p>
        </p:txBody>
      </p:sp>
      <p:sp>
        <p:nvSpPr>
          <p:cNvPr id="11" name="Platshållare för text 10">
            <a:extLst>
              <a:ext uri="{FF2B5EF4-FFF2-40B4-BE49-F238E27FC236}">
                <a16:creationId xmlns:a16="http://schemas.microsoft.com/office/drawing/2014/main" id="{75AD2FA4-7023-4215-BEEE-99BACE187ED2}"/>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13</a:t>
            </a:fld>
            <a:endParaRPr lang="sv-SE"/>
          </a:p>
        </p:txBody>
      </p:sp>
    </p:spTree>
    <p:extLst>
      <p:ext uri="{BB962C8B-B14F-4D97-AF65-F5344CB8AC3E}">
        <p14:creationId xmlns:p14="http://schemas.microsoft.com/office/powerpoint/2010/main" val="1119365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tshållare för innehåll 8">
            <a:extLst>
              <a:ext uri="{FF2B5EF4-FFF2-40B4-BE49-F238E27FC236}">
                <a16:creationId xmlns:a16="http://schemas.microsoft.com/office/drawing/2014/main" id="{C0B4EFFE-BF02-40BB-8E33-3CE2284D1954}"/>
              </a:ext>
            </a:extLst>
          </p:cNvPr>
          <p:cNvGraphicFramePr>
            <a:graphicFrameLocks noGrp="1"/>
          </p:cNvGraphicFramePr>
          <p:nvPr>
            <p:ph idx="1"/>
          </p:nvPr>
        </p:nvGraphicFramePr>
        <p:xfrm>
          <a:off x="1246188" y="2490787"/>
          <a:ext cx="17618076" cy="7940947"/>
        </p:xfrm>
        <a:graphic>
          <a:graphicData uri="http://schemas.openxmlformats.org/drawingml/2006/table">
            <a:tbl>
              <a:tblPr firstRow="1" bandRow="1">
                <a:tableStyleId>{5C22544A-7EE6-4342-B048-85BDC9FD1C3A}</a:tableStyleId>
              </a:tblPr>
              <a:tblGrid>
                <a:gridCol w="7725742">
                  <a:extLst>
                    <a:ext uri="{9D8B030D-6E8A-4147-A177-3AD203B41FA5}">
                      <a16:colId xmlns:a16="http://schemas.microsoft.com/office/drawing/2014/main" val="2405698775"/>
                    </a:ext>
                  </a:extLst>
                </a:gridCol>
                <a:gridCol w="1224136">
                  <a:extLst>
                    <a:ext uri="{9D8B030D-6E8A-4147-A177-3AD203B41FA5}">
                      <a16:colId xmlns:a16="http://schemas.microsoft.com/office/drawing/2014/main" val="1861899177"/>
                    </a:ext>
                  </a:extLst>
                </a:gridCol>
                <a:gridCol w="8668198">
                  <a:extLst>
                    <a:ext uri="{9D8B030D-6E8A-4147-A177-3AD203B41FA5}">
                      <a16:colId xmlns:a16="http://schemas.microsoft.com/office/drawing/2014/main" val="2896689126"/>
                    </a:ext>
                  </a:extLst>
                </a:gridCol>
              </a:tblGrid>
              <a:tr h="1134421">
                <a:tc>
                  <a:txBody>
                    <a:bodyPr/>
                    <a:lstStyle/>
                    <a:p>
                      <a:r>
                        <a:rPr lang="sv-SE" sz="3200" dirty="0"/>
                        <a:t>Gå igenom följande frågor</a:t>
                      </a:r>
                    </a:p>
                  </a:txBody>
                  <a:tcPr/>
                </a:tc>
                <a:tc>
                  <a:txBody>
                    <a:bodyPr/>
                    <a:lstStyle/>
                    <a:p>
                      <a:pPr marL="457200" indent="-457200" algn="l">
                        <a:buFont typeface="Wingdings" panose="05000000000000000000" pitchFamily="2" charset="2"/>
                        <a:buChar char="ü"/>
                      </a:pPr>
                      <a:r>
                        <a:rPr lang="sv-SE" sz="3200" dirty="0"/>
                        <a:t> </a:t>
                      </a:r>
                    </a:p>
                  </a:txBody>
                  <a:tcPr/>
                </a:tc>
                <a:tc>
                  <a:txBody>
                    <a:bodyPr/>
                    <a:lstStyle/>
                    <a:p>
                      <a:r>
                        <a:rPr lang="sv-SE" sz="3200" dirty="0"/>
                        <a:t>Kommentar</a:t>
                      </a:r>
                    </a:p>
                  </a:txBody>
                  <a:tcPr/>
                </a:tc>
                <a:extLst>
                  <a:ext uri="{0D108BD9-81ED-4DB2-BD59-A6C34878D82A}">
                    <a16:rowId xmlns:a16="http://schemas.microsoft.com/office/drawing/2014/main" val="2406547402"/>
                  </a:ext>
                </a:extLst>
              </a:tr>
              <a:tr h="1134421">
                <a:tc>
                  <a:txBody>
                    <a:bodyPr/>
                    <a:lstStyle/>
                    <a:p>
                      <a:r>
                        <a:rPr lang="sv-SE" sz="2400" dirty="0"/>
                        <a:t>Är bakgrund och syfte tydligt?</a:t>
                      </a:r>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399456429"/>
                  </a:ext>
                </a:extLst>
              </a:tr>
              <a:tr h="1134421">
                <a:tc>
                  <a:txBody>
                    <a:bodyPr/>
                    <a:lstStyle/>
                    <a:p>
                      <a:r>
                        <a:rPr lang="sv-SE" sz="2400" dirty="0"/>
                        <a:t>Är tidplan och planering tillräcklig?</a:t>
                      </a:r>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992649284"/>
                  </a:ext>
                </a:extLst>
              </a:tr>
              <a:tr h="1134421">
                <a:tc>
                  <a:txBody>
                    <a:bodyPr/>
                    <a:lstStyle/>
                    <a:p>
                      <a:r>
                        <a:rPr lang="sv-SE" sz="2400" dirty="0"/>
                        <a:t>Finns en plan för information och förankring?</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547548457"/>
                  </a:ext>
                </a:extLst>
              </a:tr>
              <a:tr h="1134421">
                <a:tc>
                  <a:txBody>
                    <a:bodyPr/>
                    <a:lstStyle/>
                    <a:p>
                      <a:r>
                        <a:rPr lang="sv-SE" sz="2400" dirty="0"/>
                        <a:t>Är vi överens om form för kommande avstämningar?</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658913592"/>
                  </a:ext>
                </a:extLst>
              </a:tr>
              <a:tr h="1134421">
                <a:tc>
                  <a:txBody>
                    <a:bodyPr/>
                    <a:lstStyle/>
                    <a:p>
                      <a:r>
                        <a:rPr lang="sv-SE" sz="2400" dirty="0"/>
                        <a:t>Finns det någonting annat som behöver förtydligas?</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1380216366"/>
                  </a:ext>
                </a:extLst>
              </a:tr>
              <a:tr h="1134421">
                <a:tc>
                  <a:txBody>
                    <a:bodyPr/>
                    <a:lstStyle/>
                    <a:p>
                      <a:r>
                        <a:rPr lang="sv-SE" sz="2400" dirty="0"/>
                        <a:t>Är vi redo att gå vidare i arbetet?</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633448508"/>
                  </a:ext>
                </a:extLst>
              </a:tr>
            </a:tbl>
          </a:graphicData>
        </a:graphic>
      </p:graphicFrame>
      <p:sp>
        <p:nvSpPr>
          <p:cNvPr id="2" name="Rubrik 1">
            <a:extLst>
              <a:ext uri="{FF2B5EF4-FFF2-40B4-BE49-F238E27FC236}">
                <a16:creationId xmlns:a16="http://schemas.microsoft.com/office/drawing/2014/main" id="{989698DC-091A-4A93-8514-874B109ECB7B}"/>
              </a:ext>
            </a:extLst>
          </p:cNvPr>
          <p:cNvSpPr>
            <a:spLocks noGrp="1"/>
          </p:cNvSpPr>
          <p:nvPr>
            <p:ph type="title"/>
          </p:nvPr>
        </p:nvSpPr>
        <p:spPr/>
        <p:txBody>
          <a:bodyPr/>
          <a:lstStyle/>
          <a:p>
            <a:r>
              <a:rPr lang="sv-SE" dirty="0"/>
              <a:t>Frågor att stämma av med beslutsfattare</a:t>
            </a:r>
          </a:p>
        </p:txBody>
      </p:sp>
      <p:sp>
        <p:nvSpPr>
          <p:cNvPr id="7" name="Platshållare för text 6">
            <a:extLst>
              <a:ext uri="{FF2B5EF4-FFF2-40B4-BE49-F238E27FC236}">
                <a16:creationId xmlns:a16="http://schemas.microsoft.com/office/drawing/2014/main" id="{7640BE52-2E82-479E-80CE-3FDBE30EA7D9}"/>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14</a:t>
            </a:fld>
            <a:endParaRPr lang="sv-SE"/>
          </a:p>
        </p:txBody>
      </p:sp>
      <p:sp>
        <p:nvSpPr>
          <p:cNvPr id="8" name="textruta 7"/>
          <p:cNvSpPr txBox="1"/>
          <p:nvPr/>
        </p:nvSpPr>
        <p:spPr>
          <a:xfrm>
            <a:off x="1195102" y="1860645"/>
            <a:ext cx="14068913" cy="461665"/>
          </a:xfrm>
          <a:prstGeom prst="rect">
            <a:avLst/>
          </a:prstGeom>
          <a:noFill/>
          <a:ln>
            <a:noFill/>
          </a:ln>
        </p:spPr>
        <p:txBody>
          <a:bodyPr wrap="square" rtlCol="0">
            <a:spAutoFit/>
          </a:bodyPr>
          <a:lstStyle/>
          <a:p>
            <a:r>
              <a:rPr lang="sv-SE" sz="2400" b="1" dirty="0"/>
              <a:t>Datum: 		Deltagare:</a:t>
            </a:r>
          </a:p>
        </p:txBody>
      </p:sp>
    </p:spTree>
    <p:extLst>
      <p:ext uri="{BB962C8B-B14F-4D97-AF65-F5344CB8AC3E}">
        <p14:creationId xmlns:p14="http://schemas.microsoft.com/office/powerpoint/2010/main" val="768510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tshållare för innehåll 11"/>
          <p:cNvSpPr>
            <a:spLocks noGrp="1"/>
          </p:cNvSpPr>
          <p:nvPr>
            <p:ph type="body" sz="quarter" idx="13"/>
          </p:nvPr>
        </p:nvSpPr>
        <p:spPr>
          <a:xfrm>
            <a:off x="4709423" y="7094835"/>
            <a:ext cx="12241360" cy="5983200"/>
          </a:xfrm>
        </p:spPr>
        <p:txBody>
          <a:bodyPr>
            <a:noAutofit/>
          </a:bodyPr>
          <a:lstStyle/>
          <a:p>
            <a:pPr marL="471202" indent="-471202">
              <a:buFont typeface="Arial" panose="020B0604020202020204" pitchFamily="34" charset="0"/>
              <a:buChar char="•"/>
            </a:pPr>
            <a:r>
              <a:rPr lang="sv-SE" sz="2968" dirty="0"/>
              <a:t>Identifiera och faktabelägga problem</a:t>
            </a:r>
          </a:p>
          <a:p>
            <a:pPr marL="471202" indent="-471202">
              <a:buFont typeface="Arial" panose="020B0604020202020204" pitchFamily="34" charset="0"/>
              <a:buChar char="•"/>
            </a:pPr>
            <a:r>
              <a:rPr lang="sv-SE" sz="2968" dirty="0"/>
              <a:t>Planera för hur resultatet ska mätas </a:t>
            </a:r>
          </a:p>
          <a:p>
            <a:pPr marL="471202" indent="-471202">
              <a:buFont typeface="Arial" panose="020B0604020202020204" pitchFamily="34" charset="0"/>
              <a:buChar char="•"/>
            </a:pPr>
            <a:r>
              <a:rPr lang="sv-SE" sz="2968" dirty="0"/>
              <a:t>Titta på hur andra har gjort</a:t>
            </a:r>
          </a:p>
          <a:p>
            <a:pPr marL="471202" indent="-471202">
              <a:buFont typeface="Arial" panose="020B0604020202020204" pitchFamily="34" charset="0"/>
              <a:buChar char="•"/>
            </a:pPr>
            <a:r>
              <a:rPr lang="sv-SE" sz="2968" dirty="0"/>
              <a:t>Ta fram önskat läge </a:t>
            </a:r>
          </a:p>
          <a:p>
            <a:r>
              <a:rPr lang="sv-SE" sz="2968" i="1" dirty="0"/>
              <a:t>Tips! Vi har olika bilder av hur saker går till, att beskriva och kartlägga hjälper er att få en gemensam bild</a:t>
            </a:r>
            <a:endParaRPr lang="sv-SE" sz="2968" dirty="0"/>
          </a:p>
          <a:p>
            <a:pPr marL="471202" indent="-471202">
              <a:buFont typeface="Arial" panose="020B0604020202020204" pitchFamily="34" charset="0"/>
              <a:buChar char="•"/>
            </a:pPr>
            <a:endParaRPr lang="sv-SE" sz="2968" dirty="0"/>
          </a:p>
          <a:p>
            <a:pPr marL="471202" indent="-471202">
              <a:buFont typeface="Arial" panose="020B0604020202020204" pitchFamily="34" charset="0"/>
              <a:buChar char="•"/>
            </a:pPr>
            <a:endParaRPr lang="sv-SE" sz="2968" dirty="0"/>
          </a:p>
        </p:txBody>
      </p:sp>
      <p:sp>
        <p:nvSpPr>
          <p:cNvPr id="2" name="Platshållare för bildnummer 1"/>
          <p:cNvSpPr>
            <a:spLocks noGrp="1"/>
          </p:cNvSpPr>
          <p:nvPr>
            <p:ph type="sldNum" sz="quarter" idx="16"/>
          </p:nvPr>
        </p:nvSpPr>
        <p:spPr/>
        <p:txBody>
          <a:bodyPr/>
          <a:lstStyle/>
          <a:p>
            <a:pPr>
              <a:defRPr/>
            </a:pPr>
            <a:fld id="{884BC92F-180C-5145-A3CE-752C33FDBF5F}" type="slidenum">
              <a:rPr lang="sv-SE" smtClean="0"/>
              <a:pPr>
                <a:defRPr/>
              </a:pPr>
              <a:t>15</a:t>
            </a:fld>
            <a:endParaRPr lang="sv-SE"/>
          </a:p>
        </p:txBody>
      </p:sp>
      <p:sp>
        <p:nvSpPr>
          <p:cNvPr id="14" name="Rektangel med rundade hörn 13"/>
          <p:cNvSpPr/>
          <p:nvPr/>
        </p:nvSpPr>
        <p:spPr bwMode="auto">
          <a:xfrm>
            <a:off x="4709423" y="3297672"/>
            <a:ext cx="10685250" cy="2968125"/>
          </a:xfrm>
          <a:prstGeom prst="roundRect">
            <a:avLst/>
          </a:prstGeom>
          <a:solidFill>
            <a:schemeClr val="accent1">
              <a:lumMod val="20000"/>
              <a:lumOff val="80000"/>
            </a:schemeClr>
          </a:solidFill>
          <a:ln w="12700" cap="rnd" cmpd="sng" algn="ctr">
            <a:solidFill>
              <a:schemeClr val="tx1"/>
            </a:solidFill>
            <a:prstDash val="solid"/>
            <a:round/>
            <a:headEnd type="none" w="med" len="med"/>
            <a:tailEnd type="none" w="med" len="med"/>
          </a:ln>
          <a:effectLst/>
        </p:spPr>
        <p:txBody>
          <a:bodyPr anchor="ctr"/>
          <a:lstStyle/>
          <a:p>
            <a:pPr algn="ctr"/>
            <a:r>
              <a:rPr lang="sv-SE" sz="5936" dirty="0">
                <a:solidFill>
                  <a:srgbClr val="000000"/>
                </a:solidFill>
                <a:latin typeface="Arial" pitchFamily="34" charset="0"/>
              </a:rPr>
              <a:t>Kartlägga</a:t>
            </a:r>
          </a:p>
        </p:txBody>
      </p:sp>
    </p:spTree>
    <p:extLst>
      <p:ext uri="{BB962C8B-B14F-4D97-AF65-F5344CB8AC3E}">
        <p14:creationId xmlns:p14="http://schemas.microsoft.com/office/powerpoint/2010/main" val="304572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ubrik 1"/>
          <p:cNvSpPr>
            <a:spLocks noGrp="1"/>
          </p:cNvSpPr>
          <p:nvPr>
            <p:ph type="title"/>
          </p:nvPr>
        </p:nvSpPr>
        <p:spPr/>
        <p:txBody>
          <a:bodyPr/>
          <a:lstStyle/>
          <a:p>
            <a:pPr algn="l"/>
            <a:r>
              <a:rPr lang="sv-SE" dirty="0"/>
              <a:t>Beskriv nuläge</a:t>
            </a:r>
          </a:p>
        </p:txBody>
      </p:sp>
      <p:sp>
        <p:nvSpPr>
          <p:cNvPr id="4" name="Platshållare för bildnummer 3"/>
          <p:cNvSpPr>
            <a:spLocks noGrp="1"/>
          </p:cNvSpPr>
          <p:nvPr>
            <p:ph type="sldNum" sz="quarter" idx="4294967295"/>
          </p:nvPr>
        </p:nvSpPr>
        <p:spPr/>
        <p:txBody>
          <a:bodyPr/>
          <a:lstStyle/>
          <a:p>
            <a:pPr>
              <a:defRPr/>
            </a:pPr>
            <a:fld id="{70672515-F3D1-2446-A1A6-6C377D25326B}" type="slidenum">
              <a:rPr lang="sv-SE" smtClean="0"/>
              <a:pPr>
                <a:defRPr/>
              </a:pPr>
              <a:t>16</a:t>
            </a:fld>
            <a:endParaRPr lang="sv-SE"/>
          </a:p>
        </p:txBody>
      </p:sp>
      <p:sp>
        <p:nvSpPr>
          <p:cNvPr id="2" name="Rektangel 1">
            <a:extLst>
              <a:ext uri="{FF2B5EF4-FFF2-40B4-BE49-F238E27FC236}">
                <a16:creationId xmlns:a16="http://schemas.microsoft.com/office/drawing/2014/main" id="{DF2DFD87-81CC-4FFE-958D-ED502B56D726}"/>
              </a:ext>
            </a:extLst>
          </p:cNvPr>
          <p:cNvSpPr/>
          <p:nvPr/>
        </p:nvSpPr>
        <p:spPr>
          <a:xfrm>
            <a:off x="1257616" y="4066533"/>
            <a:ext cx="16388775" cy="648468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r>
              <a:rPr lang="sv-SE" dirty="0"/>
              <a:t>d</a:t>
            </a:r>
          </a:p>
        </p:txBody>
      </p:sp>
      <p:sp>
        <p:nvSpPr>
          <p:cNvPr id="12" name="Rektangel 11">
            <a:extLst>
              <a:ext uri="{FF2B5EF4-FFF2-40B4-BE49-F238E27FC236}">
                <a16:creationId xmlns:a16="http://schemas.microsoft.com/office/drawing/2014/main" id="{1DCA1CA7-2206-4CAA-822E-A12C9CAD0F2F}"/>
              </a:ext>
            </a:extLst>
          </p:cNvPr>
          <p:cNvSpPr/>
          <p:nvPr/>
        </p:nvSpPr>
        <p:spPr>
          <a:xfrm>
            <a:off x="1257616" y="3482747"/>
            <a:ext cx="16388775" cy="583786"/>
          </a:xfrm>
          <a:prstGeom prst="rect">
            <a:avLst/>
          </a:prstGeom>
          <a:solidFill>
            <a:schemeClr val="accent1">
              <a:lumMod val="20000"/>
              <a:lumOff val="8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tx1"/>
                </a:solidFill>
              </a:rPr>
              <a:t>Nuläge</a:t>
            </a:r>
          </a:p>
        </p:txBody>
      </p:sp>
      <p:pic>
        <p:nvPicPr>
          <p:cNvPr id="13" name="Picture 2">
            <a:extLst>
              <a:ext uri="{FF2B5EF4-FFF2-40B4-BE49-F238E27FC236}">
                <a16:creationId xmlns:a16="http://schemas.microsoft.com/office/drawing/2014/main" id="{ACE1D906-55AF-462B-A6EF-87DD03CCB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500" y="8390979"/>
            <a:ext cx="8688549" cy="195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1" name="Grupp 20">
            <a:extLst>
              <a:ext uri="{FF2B5EF4-FFF2-40B4-BE49-F238E27FC236}">
                <a16:creationId xmlns:a16="http://schemas.microsoft.com/office/drawing/2014/main" id="{441878C8-9C35-4532-B3EE-5344D8B0E601}"/>
              </a:ext>
            </a:extLst>
          </p:cNvPr>
          <p:cNvGrpSpPr/>
          <p:nvPr/>
        </p:nvGrpSpPr>
        <p:grpSpPr>
          <a:xfrm rot="1203659">
            <a:off x="15329301" y="429783"/>
            <a:ext cx="1388878" cy="1382470"/>
            <a:chOff x="8438466" y="269838"/>
            <a:chExt cx="754172" cy="760684"/>
          </a:xfrm>
          <a:solidFill>
            <a:schemeClr val="accent1">
              <a:lumMod val="75000"/>
            </a:schemeClr>
          </a:solidFill>
        </p:grpSpPr>
        <p:sp>
          <p:nvSpPr>
            <p:cNvPr id="22" name="Våg 21">
              <a:extLst>
                <a:ext uri="{FF2B5EF4-FFF2-40B4-BE49-F238E27FC236}">
                  <a16:creationId xmlns:a16="http://schemas.microsoft.com/office/drawing/2014/main" id="{99F9F52E-02E1-46C1-A60B-63F2F87F2C90}"/>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23" name="Rak 17">
              <a:extLst>
                <a:ext uri="{FF2B5EF4-FFF2-40B4-BE49-F238E27FC236}">
                  <a16:creationId xmlns:a16="http://schemas.microsoft.com/office/drawing/2014/main" id="{C380F6D3-2D85-4D40-8B03-FBD315843DA8}"/>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24" name="Grupp 23">
            <a:extLst>
              <a:ext uri="{FF2B5EF4-FFF2-40B4-BE49-F238E27FC236}">
                <a16:creationId xmlns:a16="http://schemas.microsoft.com/office/drawing/2014/main" id="{79237A8E-0AD5-40DA-A973-10A8BB99E3DB}"/>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5" name="Våg 24">
              <a:extLst>
                <a:ext uri="{FF2B5EF4-FFF2-40B4-BE49-F238E27FC236}">
                  <a16:creationId xmlns:a16="http://schemas.microsoft.com/office/drawing/2014/main" id="{B8C35368-A052-4750-B337-965C32D5C573}"/>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6" name="Rak 17">
              <a:extLst>
                <a:ext uri="{FF2B5EF4-FFF2-40B4-BE49-F238E27FC236}">
                  <a16:creationId xmlns:a16="http://schemas.microsoft.com/office/drawing/2014/main" id="{17501297-08F4-40BF-8BFC-B2D1B38BA032}"/>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338724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ubrik 1"/>
          <p:cNvSpPr>
            <a:spLocks noGrp="1"/>
          </p:cNvSpPr>
          <p:nvPr>
            <p:ph type="title"/>
          </p:nvPr>
        </p:nvSpPr>
        <p:spPr/>
        <p:txBody>
          <a:bodyPr/>
          <a:lstStyle/>
          <a:p>
            <a:pPr algn="l"/>
            <a:r>
              <a:rPr lang="sv-SE" dirty="0"/>
              <a:t>Beskriv önskat läge och mål</a:t>
            </a:r>
          </a:p>
        </p:txBody>
      </p:sp>
      <p:sp>
        <p:nvSpPr>
          <p:cNvPr id="4" name="Platshållare för bildnummer 3"/>
          <p:cNvSpPr>
            <a:spLocks noGrp="1"/>
          </p:cNvSpPr>
          <p:nvPr>
            <p:ph type="sldNum" sz="quarter" idx="4294967295"/>
          </p:nvPr>
        </p:nvSpPr>
        <p:spPr/>
        <p:txBody>
          <a:bodyPr/>
          <a:lstStyle/>
          <a:p>
            <a:pPr>
              <a:defRPr/>
            </a:pPr>
            <a:fld id="{70672515-F3D1-2446-A1A6-6C377D25326B}" type="slidenum">
              <a:rPr lang="sv-SE" smtClean="0"/>
              <a:pPr>
                <a:defRPr/>
              </a:pPr>
              <a:t>17</a:t>
            </a:fld>
            <a:endParaRPr lang="sv-SE"/>
          </a:p>
        </p:txBody>
      </p:sp>
      <p:sp>
        <p:nvSpPr>
          <p:cNvPr id="2" name="Rektangel 1">
            <a:extLst>
              <a:ext uri="{FF2B5EF4-FFF2-40B4-BE49-F238E27FC236}">
                <a16:creationId xmlns:a16="http://schemas.microsoft.com/office/drawing/2014/main" id="{DF2DFD87-81CC-4FFE-958D-ED502B56D726}"/>
              </a:ext>
            </a:extLst>
          </p:cNvPr>
          <p:cNvSpPr/>
          <p:nvPr/>
        </p:nvSpPr>
        <p:spPr>
          <a:xfrm>
            <a:off x="1257616" y="4066533"/>
            <a:ext cx="16388775" cy="648468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p>
        </p:txBody>
      </p:sp>
      <p:sp>
        <p:nvSpPr>
          <p:cNvPr id="12" name="Rektangel 11">
            <a:extLst>
              <a:ext uri="{FF2B5EF4-FFF2-40B4-BE49-F238E27FC236}">
                <a16:creationId xmlns:a16="http://schemas.microsoft.com/office/drawing/2014/main" id="{1DCA1CA7-2206-4CAA-822E-A12C9CAD0F2F}"/>
              </a:ext>
            </a:extLst>
          </p:cNvPr>
          <p:cNvSpPr/>
          <p:nvPr/>
        </p:nvSpPr>
        <p:spPr>
          <a:xfrm>
            <a:off x="1257616" y="3482747"/>
            <a:ext cx="16388775" cy="583786"/>
          </a:xfrm>
          <a:prstGeom prst="rect">
            <a:avLst/>
          </a:prstGeom>
          <a:solidFill>
            <a:schemeClr val="accent1">
              <a:lumMod val="20000"/>
              <a:lumOff val="8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tx1"/>
                </a:solidFill>
              </a:rPr>
              <a:t>Önskat läge och mål</a:t>
            </a:r>
          </a:p>
        </p:txBody>
      </p:sp>
      <p:grpSp>
        <p:nvGrpSpPr>
          <p:cNvPr id="20" name="Grupp 19">
            <a:extLst>
              <a:ext uri="{FF2B5EF4-FFF2-40B4-BE49-F238E27FC236}">
                <a16:creationId xmlns:a16="http://schemas.microsoft.com/office/drawing/2014/main" id="{A323839B-1A08-4D70-A584-3309B01DBCBE}"/>
              </a:ext>
            </a:extLst>
          </p:cNvPr>
          <p:cNvGrpSpPr/>
          <p:nvPr/>
        </p:nvGrpSpPr>
        <p:grpSpPr>
          <a:xfrm rot="1203659">
            <a:off x="15329301" y="429783"/>
            <a:ext cx="1388878" cy="1382470"/>
            <a:chOff x="8438466" y="269838"/>
            <a:chExt cx="754172" cy="760684"/>
          </a:xfrm>
          <a:solidFill>
            <a:schemeClr val="accent1">
              <a:lumMod val="75000"/>
            </a:schemeClr>
          </a:solidFill>
        </p:grpSpPr>
        <p:sp>
          <p:nvSpPr>
            <p:cNvPr id="21" name="Våg 20">
              <a:extLst>
                <a:ext uri="{FF2B5EF4-FFF2-40B4-BE49-F238E27FC236}">
                  <a16:creationId xmlns:a16="http://schemas.microsoft.com/office/drawing/2014/main" id="{B6799EA5-D727-4CAD-A9AB-7DE02D0A58FD}"/>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22" name="Rak 17">
              <a:extLst>
                <a:ext uri="{FF2B5EF4-FFF2-40B4-BE49-F238E27FC236}">
                  <a16:creationId xmlns:a16="http://schemas.microsoft.com/office/drawing/2014/main" id="{FA4DFE10-1B89-4224-8A85-D0395212EA30}"/>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23" name="Grupp 22">
            <a:extLst>
              <a:ext uri="{FF2B5EF4-FFF2-40B4-BE49-F238E27FC236}">
                <a16:creationId xmlns:a16="http://schemas.microsoft.com/office/drawing/2014/main" id="{5E323CCE-FC48-4F3B-83C7-03DBE2EC06CF}"/>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4" name="Våg 23">
              <a:extLst>
                <a:ext uri="{FF2B5EF4-FFF2-40B4-BE49-F238E27FC236}">
                  <a16:creationId xmlns:a16="http://schemas.microsoft.com/office/drawing/2014/main" id="{740E9BC8-319E-40A6-AC54-60A2F0C18A2D}"/>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5" name="Rak 17">
              <a:extLst>
                <a:ext uri="{FF2B5EF4-FFF2-40B4-BE49-F238E27FC236}">
                  <a16:creationId xmlns:a16="http://schemas.microsoft.com/office/drawing/2014/main" id="{BD0A95A0-257A-4D53-871C-838531B3C8B3}"/>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pic>
        <p:nvPicPr>
          <p:cNvPr id="26" name="Picture 2">
            <a:extLst>
              <a:ext uri="{FF2B5EF4-FFF2-40B4-BE49-F238E27FC236}">
                <a16:creationId xmlns:a16="http://schemas.microsoft.com/office/drawing/2014/main" id="{F5CAF154-D437-455B-BB3A-743FCFE87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500" y="8390979"/>
            <a:ext cx="8688549" cy="195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76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18</a:t>
            </a:fld>
            <a:endParaRPr lang="sv-SE"/>
          </a:p>
        </p:txBody>
      </p:sp>
      <p:sp>
        <p:nvSpPr>
          <p:cNvPr id="2" name="Rubrik 1">
            <a:extLst>
              <a:ext uri="{FF2B5EF4-FFF2-40B4-BE49-F238E27FC236}">
                <a16:creationId xmlns:a16="http://schemas.microsoft.com/office/drawing/2014/main" id="{94D08DA4-7EF7-41CD-B554-5C6CE92EECC4}"/>
              </a:ext>
            </a:extLst>
          </p:cNvPr>
          <p:cNvSpPr>
            <a:spLocks noGrp="1"/>
          </p:cNvSpPr>
          <p:nvPr>
            <p:ph type="title"/>
          </p:nvPr>
        </p:nvSpPr>
        <p:spPr/>
        <p:txBody>
          <a:bodyPr/>
          <a:lstStyle/>
          <a:p>
            <a:r>
              <a:rPr lang="sv-SE" dirty="0"/>
              <a:t>Problemanalys Alternativ 1 – Upplevda problem</a:t>
            </a:r>
          </a:p>
        </p:txBody>
      </p:sp>
      <p:graphicFrame>
        <p:nvGraphicFramePr>
          <p:cNvPr id="8" name="Platshållare för innehåll 7">
            <a:extLst>
              <a:ext uri="{FF2B5EF4-FFF2-40B4-BE49-F238E27FC236}">
                <a16:creationId xmlns:a16="http://schemas.microsoft.com/office/drawing/2014/main" id="{3220952E-84EA-4CCB-8ABB-A88C7758AD9F}"/>
              </a:ext>
            </a:extLst>
          </p:cNvPr>
          <p:cNvGraphicFramePr>
            <a:graphicFrameLocks noGrp="1"/>
          </p:cNvGraphicFramePr>
          <p:nvPr>
            <p:ph idx="1"/>
            <p:extLst>
              <p:ext uri="{D42A27DB-BD31-4B8C-83A1-F6EECF244321}">
                <p14:modId xmlns:p14="http://schemas.microsoft.com/office/powerpoint/2010/main" val="2109909985"/>
              </p:ext>
            </p:extLst>
          </p:nvPr>
        </p:nvGraphicFramePr>
        <p:xfrm>
          <a:off x="1246188" y="2490788"/>
          <a:ext cx="17618075" cy="7945411"/>
        </p:xfrm>
        <a:graphic>
          <a:graphicData uri="http://schemas.openxmlformats.org/drawingml/2006/table">
            <a:tbl>
              <a:tblPr firstRow="1" bandRow="1">
                <a:tableStyleId>{5C22544A-7EE6-4342-B048-85BDC9FD1C3A}</a:tableStyleId>
              </a:tblPr>
              <a:tblGrid>
                <a:gridCol w="3117230">
                  <a:extLst>
                    <a:ext uri="{9D8B030D-6E8A-4147-A177-3AD203B41FA5}">
                      <a16:colId xmlns:a16="http://schemas.microsoft.com/office/drawing/2014/main" val="3930038601"/>
                    </a:ext>
                  </a:extLst>
                </a:gridCol>
                <a:gridCol w="3600400">
                  <a:extLst>
                    <a:ext uri="{9D8B030D-6E8A-4147-A177-3AD203B41FA5}">
                      <a16:colId xmlns:a16="http://schemas.microsoft.com/office/drawing/2014/main" val="1144637231"/>
                    </a:ext>
                  </a:extLst>
                </a:gridCol>
                <a:gridCol w="3853215">
                  <a:extLst>
                    <a:ext uri="{9D8B030D-6E8A-4147-A177-3AD203B41FA5}">
                      <a16:colId xmlns:a16="http://schemas.microsoft.com/office/drawing/2014/main" val="455341206"/>
                    </a:ext>
                  </a:extLst>
                </a:gridCol>
                <a:gridCol w="5363809">
                  <a:extLst>
                    <a:ext uri="{9D8B030D-6E8A-4147-A177-3AD203B41FA5}">
                      <a16:colId xmlns:a16="http://schemas.microsoft.com/office/drawing/2014/main" val="1973924525"/>
                    </a:ext>
                  </a:extLst>
                </a:gridCol>
                <a:gridCol w="1683421">
                  <a:extLst>
                    <a:ext uri="{9D8B030D-6E8A-4147-A177-3AD203B41FA5}">
                      <a16:colId xmlns:a16="http://schemas.microsoft.com/office/drawing/2014/main" val="1843948854"/>
                    </a:ext>
                  </a:extLst>
                </a:gridCol>
              </a:tblGrid>
              <a:tr h="1576441">
                <a:tc>
                  <a:txBody>
                    <a:bodyPr/>
                    <a:lstStyle/>
                    <a:p>
                      <a:r>
                        <a:rPr lang="sv-SE" sz="3200" dirty="0"/>
                        <a:t>Område</a:t>
                      </a:r>
                    </a:p>
                  </a:txBody>
                  <a:tcPr/>
                </a:tc>
                <a:tc>
                  <a:txBody>
                    <a:bodyPr/>
                    <a:lstStyle/>
                    <a:p>
                      <a:r>
                        <a:rPr lang="sv-SE" sz="3200" dirty="0"/>
                        <a:t>Upplevt problem </a:t>
                      </a:r>
                    </a:p>
                  </a:txBody>
                  <a:tcPr/>
                </a:tc>
                <a:tc>
                  <a:txBody>
                    <a:bodyPr/>
                    <a:lstStyle/>
                    <a:p>
                      <a:r>
                        <a:rPr lang="sv-SE" sz="3200" dirty="0"/>
                        <a:t>Hur kontrollerar /mäter vi om det är ett verkligt problem</a:t>
                      </a:r>
                    </a:p>
                  </a:txBody>
                  <a:tcPr/>
                </a:tc>
                <a:tc>
                  <a:txBody>
                    <a:bodyPr/>
                    <a:lstStyle/>
                    <a:p>
                      <a:r>
                        <a:rPr lang="sv-SE" sz="3200" dirty="0"/>
                        <a:t>Resultat av kontroll/mätning </a:t>
                      </a:r>
                      <a:r>
                        <a:rPr lang="sv-SE" sz="2400" dirty="0"/>
                        <a:t>(Visar om det är ett problem ni bör jobba vidare med)</a:t>
                      </a:r>
                      <a:endParaRPr lang="sv-SE" sz="3200" dirty="0"/>
                    </a:p>
                  </a:txBody>
                  <a:tcPr/>
                </a:tc>
                <a:tc>
                  <a:txBody>
                    <a:bodyPr/>
                    <a:lstStyle/>
                    <a:p>
                      <a:r>
                        <a:rPr lang="sv-SE" sz="3200" dirty="0"/>
                        <a:t>Problem (Ja/Nej)</a:t>
                      </a:r>
                    </a:p>
                  </a:txBody>
                  <a:tcPr/>
                </a:tc>
                <a:extLst>
                  <a:ext uri="{0D108BD9-81ED-4DB2-BD59-A6C34878D82A}">
                    <a16:rowId xmlns:a16="http://schemas.microsoft.com/office/drawing/2014/main" val="4143390036"/>
                  </a:ext>
                </a:extLst>
              </a:tr>
              <a:tr h="1061495">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079869677"/>
                  </a:ext>
                </a:extLst>
              </a:tr>
              <a:tr h="1061495">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141760247"/>
                  </a:ext>
                </a:extLst>
              </a:tr>
              <a:tr h="1061495">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560610758"/>
                  </a:ext>
                </a:extLst>
              </a:tr>
              <a:tr h="10614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640186851"/>
                  </a:ext>
                </a:extLst>
              </a:tr>
              <a:tr h="10614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3096017483"/>
                  </a:ext>
                </a:extLst>
              </a:tr>
              <a:tr h="10614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2603233542"/>
                  </a:ext>
                </a:extLst>
              </a:tr>
            </a:tbl>
          </a:graphicData>
        </a:graphic>
      </p:graphicFrame>
      <p:sp>
        <p:nvSpPr>
          <p:cNvPr id="4" name="Platshållare för text 3">
            <a:extLst>
              <a:ext uri="{FF2B5EF4-FFF2-40B4-BE49-F238E27FC236}">
                <a16:creationId xmlns:a16="http://schemas.microsoft.com/office/drawing/2014/main" id="{FCD1B48D-6611-451F-AFDF-F81A42B57795}"/>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2456999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19</a:t>
            </a:fld>
            <a:endParaRPr lang="sv-SE"/>
          </a:p>
        </p:txBody>
      </p:sp>
      <p:sp>
        <p:nvSpPr>
          <p:cNvPr id="2" name="Rubrik 1">
            <a:extLst>
              <a:ext uri="{FF2B5EF4-FFF2-40B4-BE49-F238E27FC236}">
                <a16:creationId xmlns:a16="http://schemas.microsoft.com/office/drawing/2014/main" id="{94D08DA4-7EF7-41CD-B554-5C6CE92EECC4}"/>
              </a:ext>
            </a:extLst>
          </p:cNvPr>
          <p:cNvSpPr>
            <a:spLocks noGrp="1"/>
          </p:cNvSpPr>
          <p:nvPr>
            <p:ph type="title"/>
          </p:nvPr>
        </p:nvSpPr>
        <p:spPr/>
        <p:txBody>
          <a:bodyPr>
            <a:normAutofit fontScale="90000"/>
          </a:bodyPr>
          <a:lstStyle/>
          <a:p>
            <a:r>
              <a:rPr lang="sv-SE" dirty="0"/>
              <a:t>EXEMPEL Problemanalys Alternativ 1 – Upplevda problem </a:t>
            </a:r>
          </a:p>
        </p:txBody>
      </p:sp>
      <p:graphicFrame>
        <p:nvGraphicFramePr>
          <p:cNvPr id="8" name="Platshållare för innehåll 7">
            <a:extLst>
              <a:ext uri="{FF2B5EF4-FFF2-40B4-BE49-F238E27FC236}">
                <a16:creationId xmlns:a16="http://schemas.microsoft.com/office/drawing/2014/main" id="{3220952E-84EA-4CCB-8ABB-A88C7758AD9F}"/>
              </a:ext>
            </a:extLst>
          </p:cNvPr>
          <p:cNvGraphicFramePr>
            <a:graphicFrameLocks noGrp="1"/>
          </p:cNvGraphicFramePr>
          <p:nvPr>
            <p:ph idx="1"/>
          </p:nvPr>
        </p:nvGraphicFramePr>
        <p:xfrm>
          <a:off x="1246188" y="2490788"/>
          <a:ext cx="17618075" cy="7945412"/>
        </p:xfrm>
        <a:graphic>
          <a:graphicData uri="http://schemas.openxmlformats.org/drawingml/2006/table">
            <a:tbl>
              <a:tblPr firstRow="1" bandRow="1">
                <a:tableStyleId>{5C22544A-7EE6-4342-B048-85BDC9FD1C3A}</a:tableStyleId>
              </a:tblPr>
              <a:tblGrid>
                <a:gridCol w="3117230">
                  <a:extLst>
                    <a:ext uri="{9D8B030D-6E8A-4147-A177-3AD203B41FA5}">
                      <a16:colId xmlns:a16="http://schemas.microsoft.com/office/drawing/2014/main" val="3930038601"/>
                    </a:ext>
                  </a:extLst>
                </a:gridCol>
                <a:gridCol w="3600400">
                  <a:extLst>
                    <a:ext uri="{9D8B030D-6E8A-4147-A177-3AD203B41FA5}">
                      <a16:colId xmlns:a16="http://schemas.microsoft.com/office/drawing/2014/main" val="1144637231"/>
                    </a:ext>
                  </a:extLst>
                </a:gridCol>
                <a:gridCol w="3853215">
                  <a:extLst>
                    <a:ext uri="{9D8B030D-6E8A-4147-A177-3AD203B41FA5}">
                      <a16:colId xmlns:a16="http://schemas.microsoft.com/office/drawing/2014/main" val="455341206"/>
                    </a:ext>
                  </a:extLst>
                </a:gridCol>
                <a:gridCol w="5247030">
                  <a:extLst>
                    <a:ext uri="{9D8B030D-6E8A-4147-A177-3AD203B41FA5}">
                      <a16:colId xmlns:a16="http://schemas.microsoft.com/office/drawing/2014/main" val="1973924525"/>
                    </a:ext>
                  </a:extLst>
                </a:gridCol>
                <a:gridCol w="1800200">
                  <a:extLst>
                    <a:ext uri="{9D8B030D-6E8A-4147-A177-3AD203B41FA5}">
                      <a16:colId xmlns:a16="http://schemas.microsoft.com/office/drawing/2014/main" val="1843948854"/>
                    </a:ext>
                  </a:extLst>
                </a:gridCol>
              </a:tblGrid>
              <a:tr h="1606992">
                <a:tc>
                  <a:txBody>
                    <a:bodyPr/>
                    <a:lstStyle/>
                    <a:p>
                      <a:r>
                        <a:rPr lang="sv-SE" sz="3200" dirty="0"/>
                        <a:t>Område</a:t>
                      </a:r>
                    </a:p>
                  </a:txBody>
                  <a:tcPr/>
                </a:tc>
                <a:tc>
                  <a:txBody>
                    <a:bodyPr/>
                    <a:lstStyle/>
                    <a:p>
                      <a:r>
                        <a:rPr lang="sv-SE" sz="3200" dirty="0"/>
                        <a:t>Upplevt problem</a:t>
                      </a:r>
                    </a:p>
                  </a:txBody>
                  <a:tcPr/>
                </a:tc>
                <a:tc>
                  <a:txBody>
                    <a:bodyPr/>
                    <a:lstStyle/>
                    <a:p>
                      <a:r>
                        <a:rPr lang="sv-SE" sz="3200" dirty="0"/>
                        <a:t>Hur kontrollerar/ mäter vi om det är ett verkligt problem</a:t>
                      </a:r>
                    </a:p>
                  </a:txBody>
                  <a:tcPr/>
                </a:tc>
                <a:tc>
                  <a:txBody>
                    <a:bodyPr/>
                    <a:lstStyle/>
                    <a:p>
                      <a:r>
                        <a:rPr lang="sv-SE" sz="3200" dirty="0"/>
                        <a:t>Resultat av kontroll/mätning </a:t>
                      </a:r>
                      <a:r>
                        <a:rPr lang="sv-SE" sz="2400" dirty="0"/>
                        <a:t>(Visar om det är ett problem ni bör jobba vidare med)</a:t>
                      </a:r>
                      <a:endParaRPr lang="sv-SE" sz="3200" dirty="0"/>
                    </a:p>
                  </a:txBody>
                  <a:tcPr/>
                </a:tc>
                <a:tc>
                  <a:txBody>
                    <a:bodyPr/>
                    <a:lstStyle/>
                    <a:p>
                      <a:r>
                        <a:rPr lang="sv-SE" sz="3200" dirty="0"/>
                        <a:t>Problem (Ja/Nej)</a:t>
                      </a:r>
                    </a:p>
                  </a:txBody>
                  <a:tcPr/>
                </a:tc>
                <a:extLst>
                  <a:ext uri="{0D108BD9-81ED-4DB2-BD59-A6C34878D82A}">
                    <a16:rowId xmlns:a16="http://schemas.microsoft.com/office/drawing/2014/main" val="4143390036"/>
                  </a:ext>
                </a:extLst>
              </a:tr>
              <a:tr h="1211757">
                <a:tc>
                  <a:txBody>
                    <a:bodyPr/>
                    <a:lstStyle/>
                    <a:p>
                      <a:r>
                        <a:rPr lang="sv-SE" sz="2400" dirty="0"/>
                        <a:t>Väntrummet</a:t>
                      </a:r>
                    </a:p>
                  </a:txBody>
                  <a:tcPr/>
                </a:tc>
                <a:tc>
                  <a:txBody>
                    <a:bodyPr/>
                    <a:lstStyle/>
                    <a:p>
                      <a:pPr marL="0" indent="0">
                        <a:buFont typeface="Arial" panose="020B0604020202020204" pitchFamily="34" charset="0"/>
                        <a:buNone/>
                      </a:pPr>
                      <a:r>
                        <a:rPr lang="sv-SE" sz="2400" dirty="0"/>
                        <a:t>Ont</a:t>
                      </a:r>
                      <a:r>
                        <a:rPr lang="sv-SE" sz="2400" baseline="0" dirty="0"/>
                        <a:t> om lediga sittplatser</a:t>
                      </a:r>
                      <a:endParaRPr lang="sv-SE" sz="2400" i="0" dirty="0">
                        <a:solidFill>
                          <a:schemeClr val="tx1">
                            <a:lumMod val="50000"/>
                            <a:lumOff val="5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2400" dirty="0"/>
                        <a:t>Räkna antal lediga stolar</a:t>
                      </a:r>
                      <a:r>
                        <a:rPr lang="sv-SE" sz="2400" baseline="0" dirty="0"/>
                        <a:t> </a:t>
                      </a:r>
                      <a:r>
                        <a:rPr lang="sv-SE" sz="2400" baseline="0" dirty="0" err="1"/>
                        <a:t>kl</a:t>
                      </a:r>
                      <a:r>
                        <a:rPr lang="sv-SE" sz="2400" baseline="0" dirty="0"/>
                        <a:t> 9, </a:t>
                      </a:r>
                      <a:r>
                        <a:rPr lang="sv-SE" sz="2400" baseline="0" dirty="0" err="1"/>
                        <a:t>kl</a:t>
                      </a:r>
                      <a:r>
                        <a:rPr lang="sv-SE" sz="2400" baseline="0" dirty="0"/>
                        <a:t> 11 och </a:t>
                      </a:r>
                      <a:r>
                        <a:rPr lang="sv-SE" sz="2400" baseline="0" dirty="0" err="1"/>
                        <a:t>kl</a:t>
                      </a:r>
                      <a:r>
                        <a:rPr lang="sv-SE" sz="2400" baseline="0" dirty="0"/>
                        <a:t> 15 under vecka 7</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2400" dirty="0"/>
                        <a:t>(mån-sön)</a:t>
                      </a:r>
                      <a:endParaRPr lang="sv-SE" sz="2400" b="0" i="0" dirty="0">
                        <a:solidFill>
                          <a:schemeClr val="tx1"/>
                        </a:solidFill>
                      </a:endParaRPr>
                    </a:p>
                  </a:txBody>
                  <a:tcPr/>
                </a:tc>
                <a:tc>
                  <a:txBody>
                    <a:bodyPr/>
                    <a:lstStyle/>
                    <a:p>
                      <a:pPr marL="0" indent="0">
                        <a:buFont typeface="Arial" panose="020B0604020202020204" pitchFamily="34" charset="0"/>
                        <a:buNone/>
                      </a:pPr>
                      <a:r>
                        <a:rPr lang="sv-SE" sz="2400" dirty="0"/>
                        <a:t>Fanns mellan 3 och 10 lediga stolar, aldrig helt fullt.</a:t>
                      </a:r>
                      <a:endParaRPr lang="sv-SE" sz="2400" b="0" i="0" dirty="0">
                        <a:solidFill>
                          <a:schemeClr val="tx1">
                            <a:lumMod val="50000"/>
                            <a:lumOff val="50000"/>
                          </a:schemeClr>
                        </a:solidFill>
                      </a:endParaRPr>
                    </a:p>
                  </a:txBody>
                  <a:tcPr/>
                </a:tc>
                <a:tc>
                  <a:txBody>
                    <a:bodyPr/>
                    <a:lstStyle/>
                    <a:p>
                      <a:pPr marL="0" indent="0">
                        <a:buFont typeface="Arial" panose="020B0604020202020204" pitchFamily="34" charset="0"/>
                        <a:buNone/>
                      </a:pPr>
                      <a:r>
                        <a:rPr lang="sv-SE" sz="2400" dirty="0"/>
                        <a:t>NEJ</a:t>
                      </a:r>
                      <a:endParaRPr lang="sv-SE" sz="2400" b="0" i="0" dirty="0">
                        <a:solidFill>
                          <a:schemeClr val="tx1">
                            <a:lumMod val="50000"/>
                            <a:lumOff val="50000"/>
                          </a:schemeClr>
                        </a:solidFill>
                      </a:endParaRPr>
                    </a:p>
                  </a:txBody>
                  <a:tcPr/>
                </a:tc>
                <a:extLst>
                  <a:ext uri="{0D108BD9-81ED-4DB2-BD59-A6C34878D82A}">
                    <a16:rowId xmlns:a16="http://schemas.microsoft.com/office/drawing/2014/main" val="2079869677"/>
                  </a:ext>
                </a:extLst>
              </a:tr>
              <a:tr h="1957453">
                <a:tc>
                  <a:txBody>
                    <a:bodyPr/>
                    <a:lstStyle/>
                    <a:p>
                      <a:r>
                        <a:rPr lang="sv-SE" sz="2400" dirty="0"/>
                        <a:t>Läkemedel</a:t>
                      </a:r>
                    </a:p>
                  </a:txBody>
                  <a:tcPr/>
                </a:tc>
                <a:tc>
                  <a:txBody>
                    <a:bodyPr/>
                    <a:lstStyle/>
                    <a:p>
                      <a:pPr marL="0" indent="0">
                        <a:buFont typeface="Arial" panose="020B0604020202020204" pitchFamily="34" charset="0"/>
                        <a:buNone/>
                      </a:pPr>
                      <a:r>
                        <a:rPr lang="sv-SE" sz="2400" dirty="0"/>
                        <a:t>Läkemedelsvagnen ställs</a:t>
                      </a:r>
                      <a:r>
                        <a:rPr lang="sv-SE" sz="2400" baseline="0" dirty="0"/>
                        <a:t> inte tillbaka på sin plats</a:t>
                      </a:r>
                      <a:endParaRPr lang="sv-SE" sz="2400" i="0" dirty="0">
                        <a:solidFill>
                          <a:schemeClr val="tx1">
                            <a:lumMod val="50000"/>
                            <a:lumOff val="50000"/>
                          </a:schemeClr>
                        </a:solidFill>
                      </a:endParaRPr>
                    </a:p>
                  </a:txBody>
                  <a:tcPr/>
                </a:tc>
                <a:tc>
                  <a:txBody>
                    <a:bodyPr/>
                    <a:lstStyle/>
                    <a:p>
                      <a:pPr marL="0" indent="0">
                        <a:buFont typeface="Arial" panose="020B0604020202020204" pitchFamily="34" charset="0"/>
                        <a:buNone/>
                      </a:pPr>
                      <a:r>
                        <a:rPr lang="sv-SE" sz="2400" dirty="0"/>
                        <a:t>Fäst ett protokoll på vagnen,</a:t>
                      </a:r>
                      <a:r>
                        <a:rPr lang="sv-SE" sz="2400" baseline="0" dirty="0"/>
                        <a:t> gör ett streck varje gång den hämtas från felaktig plats och uppskatta tid för åtgärd. Undersöks mån-fre vecka 6.</a:t>
                      </a:r>
                      <a:endParaRPr lang="sv-SE" sz="2400" i="0" dirty="0">
                        <a:solidFill>
                          <a:schemeClr val="tx1">
                            <a:lumMod val="50000"/>
                            <a:lumOff val="50000"/>
                          </a:schemeClr>
                        </a:solidFill>
                      </a:endParaRPr>
                    </a:p>
                  </a:txBody>
                  <a:tcPr/>
                </a:tc>
                <a:tc>
                  <a:txBody>
                    <a:bodyPr/>
                    <a:lstStyle/>
                    <a:p>
                      <a:pPr marL="0" indent="0">
                        <a:buFont typeface="Arial" panose="020B0604020202020204" pitchFamily="34" charset="0"/>
                        <a:buNone/>
                      </a:pPr>
                      <a:r>
                        <a:rPr lang="sv-SE" sz="2400" dirty="0"/>
                        <a:t>14 ggr,</a:t>
                      </a:r>
                      <a:r>
                        <a:rPr lang="sv-SE" sz="2400" baseline="0" dirty="0"/>
                        <a:t> dvs nästan 3 gånger per dag var vagnen på fel plats (tid för åtgärd 2 </a:t>
                      </a:r>
                      <a:r>
                        <a:rPr lang="sv-SE" sz="2400" baseline="0" dirty="0" err="1"/>
                        <a:t>tim</a:t>
                      </a:r>
                      <a:r>
                        <a:rPr lang="sv-SE" sz="2400" baseline="0" dirty="0"/>
                        <a:t>)</a:t>
                      </a:r>
                      <a:endParaRPr lang="sv-SE" sz="2400" i="0" dirty="0">
                        <a:solidFill>
                          <a:schemeClr val="tx1">
                            <a:lumMod val="50000"/>
                            <a:lumOff val="50000"/>
                          </a:schemeClr>
                        </a:solidFill>
                      </a:endParaRPr>
                    </a:p>
                  </a:txBody>
                  <a:tcPr/>
                </a:tc>
                <a:tc>
                  <a:txBody>
                    <a:bodyPr/>
                    <a:lstStyle/>
                    <a:p>
                      <a:pPr marL="0" indent="0">
                        <a:buFont typeface="Arial" panose="020B0604020202020204" pitchFamily="34" charset="0"/>
                        <a:buNone/>
                      </a:pPr>
                      <a:r>
                        <a:rPr lang="sv-SE" sz="2400" dirty="0"/>
                        <a:t>JA</a:t>
                      </a:r>
                      <a:endParaRPr lang="sv-SE" sz="2400" i="0" dirty="0">
                        <a:solidFill>
                          <a:schemeClr val="tx1">
                            <a:lumMod val="50000"/>
                            <a:lumOff val="50000"/>
                          </a:schemeClr>
                        </a:solidFill>
                      </a:endParaRPr>
                    </a:p>
                  </a:txBody>
                  <a:tcPr/>
                </a:tc>
                <a:extLst>
                  <a:ext uri="{0D108BD9-81ED-4DB2-BD59-A6C34878D82A}">
                    <a16:rowId xmlns:a16="http://schemas.microsoft.com/office/drawing/2014/main" val="1141760247"/>
                  </a:ext>
                </a:extLst>
              </a:tr>
              <a:tr h="1957453">
                <a:tc>
                  <a:txBody>
                    <a:bodyPr/>
                    <a:lstStyle/>
                    <a:p>
                      <a:r>
                        <a:rPr lang="sv-SE" sz="2400" dirty="0"/>
                        <a:t>Sena patienter</a:t>
                      </a:r>
                    </a:p>
                  </a:txBody>
                  <a:tcPr/>
                </a:tc>
                <a:tc>
                  <a:txBody>
                    <a:bodyPr/>
                    <a:lstStyle/>
                    <a:p>
                      <a:r>
                        <a:rPr lang="sv-SE" sz="2400" dirty="0"/>
                        <a:t>Patient hittar inte till avdelningen</a:t>
                      </a:r>
                      <a:endParaRPr lang="sv-SE" sz="240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400" dirty="0"/>
                        <a:t>Receptionist frågar besökande patient:</a:t>
                      </a:r>
                      <a:r>
                        <a:rPr lang="sv-SE" sz="2400" baseline="0" dirty="0"/>
                        <a:t> ”Upplevde du att det var svårt att hitta hit?” Fråga ställs vecka 6-7, mån-fre.</a:t>
                      </a:r>
                      <a:endParaRPr lang="sv-SE" sz="2400" dirty="0">
                        <a:solidFill>
                          <a:schemeClr val="tx1"/>
                        </a:solidFill>
                      </a:endParaRPr>
                    </a:p>
                  </a:txBody>
                  <a:tcPr/>
                </a:tc>
                <a:tc>
                  <a:txBody>
                    <a:bodyPr/>
                    <a:lstStyle/>
                    <a:p>
                      <a:r>
                        <a:rPr lang="sv-SE" sz="2400" dirty="0"/>
                        <a:t>45% av</a:t>
                      </a:r>
                      <a:r>
                        <a:rPr lang="sv-SE" sz="2400" baseline="0" dirty="0"/>
                        <a:t> de tillfrågade patienterna ansåg att det var svårt att hitta till avdelningen.</a:t>
                      </a:r>
                      <a:endParaRPr lang="sv-SE" sz="2400" i="0" dirty="0">
                        <a:solidFill>
                          <a:schemeClr val="tx1"/>
                        </a:solidFill>
                      </a:endParaRPr>
                    </a:p>
                  </a:txBody>
                  <a:tcPr/>
                </a:tc>
                <a:tc>
                  <a:txBody>
                    <a:bodyPr/>
                    <a:lstStyle/>
                    <a:p>
                      <a:r>
                        <a:rPr lang="sv-SE" sz="2400" dirty="0"/>
                        <a:t>JA</a:t>
                      </a:r>
                      <a:endParaRPr lang="sv-SE" sz="2400" i="0" dirty="0">
                        <a:solidFill>
                          <a:schemeClr val="tx1"/>
                        </a:solidFill>
                      </a:endParaRPr>
                    </a:p>
                  </a:txBody>
                  <a:tcPr/>
                </a:tc>
                <a:extLst>
                  <a:ext uri="{0D108BD9-81ED-4DB2-BD59-A6C34878D82A}">
                    <a16:rowId xmlns:a16="http://schemas.microsoft.com/office/drawing/2014/main" val="3560610758"/>
                  </a:ext>
                </a:extLst>
              </a:tr>
              <a:tr h="1211757">
                <a:tc>
                  <a:txBody>
                    <a:bodyPr/>
                    <a:lstStyle/>
                    <a:p>
                      <a:r>
                        <a:rPr lang="sv-SE" sz="2400" dirty="0"/>
                        <a:t>Ledtid</a:t>
                      </a:r>
                    </a:p>
                  </a:txBody>
                  <a:tcPr/>
                </a:tc>
                <a:tc>
                  <a:txBody>
                    <a:bodyPr/>
                    <a:lstStyle/>
                    <a:p>
                      <a:r>
                        <a:rPr lang="sv-SE" sz="2400" dirty="0"/>
                        <a:t>Lång väntetid till operation för patienterna</a:t>
                      </a:r>
                      <a:endParaRPr lang="sv-SE" sz="240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400" dirty="0"/>
                        <a:t>Kontrollera i ORBIT</a:t>
                      </a:r>
                      <a:r>
                        <a:rPr lang="sv-SE" sz="2400" baseline="0" dirty="0"/>
                        <a:t> </a:t>
                      </a:r>
                      <a:r>
                        <a:rPr lang="sv-SE" sz="2400" dirty="0"/>
                        <a:t>(se separat blad</a:t>
                      </a:r>
                      <a:r>
                        <a:rPr lang="sv-SE" sz="2400" baseline="0" dirty="0"/>
                        <a:t> för exakta villkor för att få fram ledtid)</a:t>
                      </a:r>
                      <a:endParaRPr lang="sv-SE" sz="2400" dirty="0">
                        <a:solidFill>
                          <a:schemeClr val="tx1"/>
                        </a:solidFill>
                      </a:endParaRPr>
                    </a:p>
                  </a:txBody>
                  <a:tcPr/>
                </a:tc>
                <a:tc>
                  <a:txBody>
                    <a:bodyPr/>
                    <a:lstStyle/>
                    <a:p>
                      <a:r>
                        <a:rPr lang="sv-SE" sz="2400" dirty="0"/>
                        <a:t>90%</a:t>
                      </a:r>
                      <a:r>
                        <a:rPr lang="sv-SE" sz="2400" baseline="0" dirty="0"/>
                        <a:t> kallas inom vårdgarantin</a:t>
                      </a:r>
                    </a:p>
                    <a:p>
                      <a:r>
                        <a:rPr lang="sv-SE" sz="2400" baseline="0" dirty="0"/>
                        <a:t>Genomsnittstiden att kallas till operation är 62 dagar</a:t>
                      </a:r>
                      <a:endParaRPr lang="sv-SE" sz="2400" i="0" baseline="0" dirty="0">
                        <a:solidFill>
                          <a:schemeClr val="tx1"/>
                        </a:solidFill>
                      </a:endParaRPr>
                    </a:p>
                  </a:txBody>
                  <a:tcPr/>
                </a:tc>
                <a:tc>
                  <a:txBody>
                    <a:bodyPr/>
                    <a:lstStyle/>
                    <a:p>
                      <a:r>
                        <a:rPr lang="sv-SE" sz="2400" dirty="0"/>
                        <a:t>NEJ</a:t>
                      </a:r>
                      <a:endParaRPr lang="sv-SE" sz="2400" i="0" dirty="0">
                        <a:solidFill>
                          <a:schemeClr val="tx1"/>
                        </a:solidFill>
                      </a:endParaRPr>
                    </a:p>
                  </a:txBody>
                  <a:tcPr/>
                </a:tc>
                <a:extLst>
                  <a:ext uri="{0D108BD9-81ED-4DB2-BD59-A6C34878D82A}">
                    <a16:rowId xmlns:a16="http://schemas.microsoft.com/office/drawing/2014/main" val="1640186851"/>
                  </a:ext>
                </a:extLst>
              </a:tr>
            </a:tbl>
          </a:graphicData>
        </a:graphic>
      </p:graphicFrame>
      <p:sp>
        <p:nvSpPr>
          <p:cNvPr id="4" name="Platshållare för text 3">
            <a:extLst>
              <a:ext uri="{FF2B5EF4-FFF2-40B4-BE49-F238E27FC236}">
                <a16:creationId xmlns:a16="http://schemas.microsoft.com/office/drawing/2014/main" id="{3D7F883A-2F7B-448E-BB38-4C7901B15781}"/>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192674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8D37E18-7EAA-4271-BC4C-F0B8B5749B14}"/>
              </a:ext>
            </a:extLst>
          </p:cNvPr>
          <p:cNvSpPr>
            <a:spLocks noGrp="1"/>
          </p:cNvSpPr>
          <p:nvPr>
            <p:ph type="dt" sz="half" idx="10"/>
          </p:nvPr>
        </p:nvSpPr>
        <p:spPr/>
        <p:txBody>
          <a:bodyPr/>
          <a:lstStyle/>
          <a:p>
            <a:fld id="{27129ABF-34AF-4771-8C65-17474087DDAF}" type="datetime1">
              <a:rPr lang="sv-SE" smtClean="0"/>
              <a:t>2021-08-04</a:t>
            </a:fld>
            <a:endParaRPr lang="sv-SE"/>
          </a:p>
        </p:txBody>
      </p:sp>
      <p:sp>
        <p:nvSpPr>
          <p:cNvPr id="3" name="Platshållare för bildnummer 2">
            <a:extLst>
              <a:ext uri="{FF2B5EF4-FFF2-40B4-BE49-F238E27FC236}">
                <a16:creationId xmlns:a16="http://schemas.microsoft.com/office/drawing/2014/main" id="{2EF6D49D-0348-4E10-9412-FE9663FF2D8E}"/>
              </a:ext>
            </a:extLst>
          </p:cNvPr>
          <p:cNvSpPr>
            <a:spLocks noGrp="1"/>
          </p:cNvSpPr>
          <p:nvPr>
            <p:ph type="sldNum" sz="quarter" idx="12"/>
          </p:nvPr>
        </p:nvSpPr>
        <p:spPr/>
        <p:txBody>
          <a:bodyPr/>
          <a:lstStyle/>
          <a:p>
            <a:fld id="{38480145-259A-47DA-A30D-C906B9DB5C99}" type="slidenum">
              <a:rPr lang="sv-SE" smtClean="0"/>
              <a:t>2</a:t>
            </a:fld>
            <a:endParaRPr lang="sv-SE"/>
          </a:p>
        </p:txBody>
      </p:sp>
      <p:sp>
        <p:nvSpPr>
          <p:cNvPr id="4" name="Platshållare för text 3">
            <a:extLst>
              <a:ext uri="{FF2B5EF4-FFF2-40B4-BE49-F238E27FC236}">
                <a16:creationId xmlns:a16="http://schemas.microsoft.com/office/drawing/2014/main" id="{43EAB748-F049-4B2E-A4A5-0EDD1A8C6CF7}"/>
              </a:ext>
            </a:extLst>
          </p:cNvPr>
          <p:cNvSpPr>
            <a:spLocks noGrp="1"/>
          </p:cNvSpPr>
          <p:nvPr>
            <p:ph type="body" sz="quarter" idx="13"/>
          </p:nvPr>
        </p:nvSpPr>
        <p:spPr>
          <a:xfrm>
            <a:off x="1245601" y="3399671"/>
            <a:ext cx="16940498" cy="5983200"/>
          </a:xfrm>
        </p:spPr>
        <p:txBody>
          <a:bodyPr>
            <a:normAutofit fontScale="70000" lnSpcReduction="20000"/>
          </a:bodyPr>
          <a:lstStyle/>
          <a:p>
            <a:pPr marL="0" indent="0">
              <a:buNone/>
            </a:pPr>
            <a:r>
              <a:rPr lang="sv-SE" sz="4400" dirty="0"/>
              <a:t>Det här är en modell för dig som ska driva små och medelstora arbeten där det behövs stöd och struktur för att arbeta fram en lösning och hur den ska genomföras. Den passar både dig som ska genomföra ett förbättringsarbete för första gången och dig som är van inom området.</a:t>
            </a:r>
          </a:p>
          <a:p>
            <a:pPr marL="0" indent="0">
              <a:buNone/>
            </a:pPr>
            <a:r>
              <a:rPr lang="sv-SE" sz="4400" b="1" dirty="0"/>
              <a:t>Praktisk information</a:t>
            </a:r>
          </a:p>
          <a:p>
            <a:pPr marL="471202" indent="-471202">
              <a:spcBef>
                <a:spcPts val="989"/>
              </a:spcBef>
              <a:buFont typeface="Arial" panose="020B0604020202020204" pitchFamily="34" charset="0"/>
              <a:buChar char="•"/>
            </a:pPr>
            <a:r>
              <a:rPr lang="sv-SE" sz="4400" dirty="0"/>
              <a:t>Den här modellen beskrivs och används även i utbildningen ”Praktiskt förbättringsarbete” som finns på Kompetensplatsen.</a:t>
            </a:r>
          </a:p>
          <a:p>
            <a:pPr marL="471202" indent="-471202">
              <a:buFont typeface="Arial" panose="020B0604020202020204" pitchFamily="34" charset="0"/>
              <a:buChar char="•"/>
            </a:pPr>
            <a:r>
              <a:rPr lang="sv-SE" sz="4400" dirty="0"/>
              <a:t>Dokumentera direkt i mallarna i modellen. Alla tabeller och markerade fält är till för att skriva direkt i. När ni ser A3-flaggan är det dags att fylla i er A3 som ligger på sidan 4 i modellen. Slutresultatet blir en ifylld A3 att publicera i ledningssystemet.</a:t>
            </a:r>
          </a:p>
          <a:p>
            <a:pPr marL="471202" indent="-471202">
              <a:buFont typeface="Arial" panose="020B0604020202020204" pitchFamily="34" charset="0"/>
              <a:buChar char="•"/>
            </a:pPr>
            <a:r>
              <a:rPr lang="sv-SE" sz="4400" dirty="0"/>
              <a:t>Under respektive bild, i fältet för anteckningar, hittar ni förtydliganden, tips och  exempel. De vägleder er i användandet av modellen och ert arbete.</a:t>
            </a:r>
          </a:p>
          <a:p>
            <a:pPr marL="471202" indent="-471202">
              <a:buFont typeface="Arial" panose="020B0604020202020204" pitchFamily="34" charset="0"/>
              <a:buChar char="•"/>
            </a:pPr>
            <a:r>
              <a:rPr lang="sv-SE" sz="4400" dirty="0"/>
              <a:t>När ni ser informeraflaggan är det en påminnelse för att ni ska komma ihåg att dela informationen med era kollegor och andra som den kan vara av intresse för.</a:t>
            </a:r>
          </a:p>
          <a:p>
            <a:endParaRPr lang="sv-SE" dirty="0"/>
          </a:p>
        </p:txBody>
      </p:sp>
      <p:sp>
        <p:nvSpPr>
          <p:cNvPr id="5" name="Rubrik 4">
            <a:extLst>
              <a:ext uri="{FF2B5EF4-FFF2-40B4-BE49-F238E27FC236}">
                <a16:creationId xmlns:a16="http://schemas.microsoft.com/office/drawing/2014/main" id="{27B73E11-4EB0-45B3-B30F-F31D1117DFB5}"/>
              </a:ext>
            </a:extLst>
          </p:cNvPr>
          <p:cNvSpPr>
            <a:spLocks noGrp="1"/>
          </p:cNvSpPr>
          <p:nvPr>
            <p:ph type="title"/>
          </p:nvPr>
        </p:nvSpPr>
        <p:spPr/>
        <p:txBody>
          <a:bodyPr/>
          <a:lstStyle/>
          <a:p>
            <a:r>
              <a:rPr lang="sv-SE" dirty="0"/>
              <a:t>Användning av FRÖ-modellen</a:t>
            </a:r>
          </a:p>
        </p:txBody>
      </p:sp>
      <p:grpSp>
        <p:nvGrpSpPr>
          <p:cNvPr id="8" name="Grupp 7">
            <a:extLst>
              <a:ext uri="{FF2B5EF4-FFF2-40B4-BE49-F238E27FC236}">
                <a16:creationId xmlns:a16="http://schemas.microsoft.com/office/drawing/2014/main" id="{C3FADA1D-3B31-4094-B8A3-A4EC1B801354}"/>
              </a:ext>
            </a:extLst>
          </p:cNvPr>
          <p:cNvGrpSpPr/>
          <p:nvPr/>
        </p:nvGrpSpPr>
        <p:grpSpPr>
          <a:xfrm rot="1203659">
            <a:off x="17951881" y="7926462"/>
            <a:ext cx="1388878" cy="1382470"/>
            <a:chOff x="8438466" y="269838"/>
            <a:chExt cx="754172" cy="760684"/>
          </a:xfrm>
          <a:solidFill>
            <a:schemeClr val="accent5">
              <a:lumMod val="75000"/>
            </a:schemeClr>
          </a:solidFill>
        </p:grpSpPr>
        <p:sp>
          <p:nvSpPr>
            <p:cNvPr id="9" name="Våg 8">
              <a:extLst>
                <a:ext uri="{FF2B5EF4-FFF2-40B4-BE49-F238E27FC236}">
                  <a16:creationId xmlns:a16="http://schemas.microsoft.com/office/drawing/2014/main" id="{CD6F3668-645A-40CE-B8C7-9ABA52B5E83F}"/>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10" name="Rak 17">
              <a:extLst>
                <a:ext uri="{FF2B5EF4-FFF2-40B4-BE49-F238E27FC236}">
                  <a16:creationId xmlns:a16="http://schemas.microsoft.com/office/drawing/2014/main" id="{5F31A630-F2F7-40B9-B130-CBCDB5F6E0EC}"/>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11" name="Grupp 10">
            <a:extLst>
              <a:ext uri="{FF2B5EF4-FFF2-40B4-BE49-F238E27FC236}">
                <a16:creationId xmlns:a16="http://schemas.microsoft.com/office/drawing/2014/main" id="{9E818571-4CE2-4926-8CD3-8551B1A760A5}"/>
              </a:ext>
            </a:extLst>
          </p:cNvPr>
          <p:cNvGrpSpPr/>
          <p:nvPr/>
        </p:nvGrpSpPr>
        <p:grpSpPr>
          <a:xfrm rot="1203659">
            <a:off x="18381075" y="5850944"/>
            <a:ext cx="1388878" cy="1382470"/>
            <a:chOff x="8438466" y="269838"/>
            <a:chExt cx="754172" cy="760684"/>
          </a:xfrm>
        </p:grpSpPr>
        <p:sp>
          <p:nvSpPr>
            <p:cNvPr id="12" name="Våg 11">
              <a:extLst>
                <a:ext uri="{FF2B5EF4-FFF2-40B4-BE49-F238E27FC236}">
                  <a16:creationId xmlns:a16="http://schemas.microsoft.com/office/drawing/2014/main" id="{637A5327-54E5-4332-8571-77CD7A2F724E}"/>
                </a:ext>
              </a:extLst>
            </p:cNvPr>
            <p:cNvSpPr/>
            <p:nvPr/>
          </p:nvSpPr>
          <p:spPr>
            <a:xfrm>
              <a:off x="8438466" y="269838"/>
              <a:ext cx="754172" cy="412577"/>
            </a:xfrm>
            <a:prstGeom prst="wave">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13" name="Rak 17">
              <a:extLst>
                <a:ext uri="{FF2B5EF4-FFF2-40B4-BE49-F238E27FC236}">
                  <a16:creationId xmlns:a16="http://schemas.microsoft.com/office/drawing/2014/main" id="{CA83C02F-49A6-4C25-9DF7-E234F8E40B21}"/>
                </a:ext>
              </a:extLst>
            </p:cNvPr>
            <p:cNvCxnSpPr/>
            <p:nvPr/>
          </p:nvCxnSpPr>
          <p:spPr>
            <a:xfrm>
              <a:off x="8461911" y="626485"/>
              <a:ext cx="0" cy="404037"/>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97150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20</a:t>
            </a:fld>
            <a:endParaRPr lang="sv-SE"/>
          </a:p>
        </p:txBody>
      </p:sp>
      <p:sp>
        <p:nvSpPr>
          <p:cNvPr id="2" name="Rubrik 1">
            <a:extLst>
              <a:ext uri="{FF2B5EF4-FFF2-40B4-BE49-F238E27FC236}">
                <a16:creationId xmlns:a16="http://schemas.microsoft.com/office/drawing/2014/main" id="{94D08DA4-7EF7-41CD-B554-5C6CE92EECC4}"/>
              </a:ext>
            </a:extLst>
          </p:cNvPr>
          <p:cNvSpPr>
            <a:spLocks noGrp="1"/>
          </p:cNvSpPr>
          <p:nvPr>
            <p:ph type="title"/>
          </p:nvPr>
        </p:nvSpPr>
        <p:spPr/>
        <p:txBody>
          <a:bodyPr/>
          <a:lstStyle/>
          <a:p>
            <a:r>
              <a:rPr lang="sv-SE" dirty="0"/>
              <a:t>Problemanalys Alternativ 2 - GAP</a:t>
            </a:r>
          </a:p>
        </p:txBody>
      </p:sp>
      <p:graphicFrame>
        <p:nvGraphicFramePr>
          <p:cNvPr id="8" name="Platshållare för innehåll 7">
            <a:extLst>
              <a:ext uri="{FF2B5EF4-FFF2-40B4-BE49-F238E27FC236}">
                <a16:creationId xmlns:a16="http://schemas.microsoft.com/office/drawing/2014/main" id="{3220952E-84EA-4CCB-8ABB-A88C7758AD9F}"/>
              </a:ext>
            </a:extLst>
          </p:cNvPr>
          <p:cNvGraphicFramePr>
            <a:graphicFrameLocks noGrp="1"/>
          </p:cNvGraphicFramePr>
          <p:nvPr>
            <p:ph idx="1"/>
            <p:extLst>
              <p:ext uri="{D42A27DB-BD31-4B8C-83A1-F6EECF244321}">
                <p14:modId xmlns:p14="http://schemas.microsoft.com/office/powerpoint/2010/main" val="320498003"/>
              </p:ext>
            </p:extLst>
          </p:nvPr>
        </p:nvGraphicFramePr>
        <p:xfrm>
          <a:off x="1246188" y="2490788"/>
          <a:ext cx="17590837" cy="7945411"/>
        </p:xfrm>
        <a:graphic>
          <a:graphicData uri="http://schemas.openxmlformats.org/drawingml/2006/table">
            <a:tbl>
              <a:tblPr firstRow="1" bandRow="1">
                <a:tableStyleId>{5C22544A-7EE6-4342-B048-85BDC9FD1C3A}</a:tableStyleId>
              </a:tblPr>
              <a:tblGrid>
                <a:gridCol w="2228071">
                  <a:extLst>
                    <a:ext uri="{9D8B030D-6E8A-4147-A177-3AD203B41FA5}">
                      <a16:colId xmlns:a16="http://schemas.microsoft.com/office/drawing/2014/main" val="3930038601"/>
                    </a:ext>
                  </a:extLst>
                </a:gridCol>
                <a:gridCol w="2573422">
                  <a:extLst>
                    <a:ext uri="{9D8B030D-6E8A-4147-A177-3AD203B41FA5}">
                      <a16:colId xmlns:a16="http://schemas.microsoft.com/office/drawing/2014/main" val="1144637231"/>
                    </a:ext>
                  </a:extLst>
                </a:gridCol>
                <a:gridCol w="2754124">
                  <a:extLst>
                    <a:ext uri="{9D8B030D-6E8A-4147-A177-3AD203B41FA5}">
                      <a16:colId xmlns:a16="http://schemas.microsoft.com/office/drawing/2014/main" val="455341206"/>
                    </a:ext>
                  </a:extLst>
                </a:gridCol>
                <a:gridCol w="8091005">
                  <a:extLst>
                    <a:ext uri="{9D8B030D-6E8A-4147-A177-3AD203B41FA5}">
                      <a16:colId xmlns:a16="http://schemas.microsoft.com/office/drawing/2014/main" val="1973924525"/>
                    </a:ext>
                  </a:extLst>
                </a:gridCol>
                <a:gridCol w="1944215">
                  <a:extLst>
                    <a:ext uri="{9D8B030D-6E8A-4147-A177-3AD203B41FA5}">
                      <a16:colId xmlns:a16="http://schemas.microsoft.com/office/drawing/2014/main" val="1828314100"/>
                    </a:ext>
                  </a:extLst>
                </a:gridCol>
              </a:tblGrid>
              <a:tr h="1576441">
                <a:tc>
                  <a:txBody>
                    <a:bodyPr/>
                    <a:lstStyle/>
                    <a:p>
                      <a:r>
                        <a:rPr lang="sv-SE" sz="3200" dirty="0"/>
                        <a:t>Område</a:t>
                      </a:r>
                    </a:p>
                  </a:txBody>
                  <a:tcPr/>
                </a:tc>
                <a:tc>
                  <a:txBody>
                    <a:bodyPr/>
                    <a:lstStyle/>
                    <a:p>
                      <a:r>
                        <a:rPr lang="sv-SE" sz="3200" dirty="0"/>
                        <a:t>GAP</a:t>
                      </a:r>
                    </a:p>
                  </a:txBody>
                  <a:tcPr/>
                </a:tc>
                <a:tc>
                  <a:txBody>
                    <a:bodyPr/>
                    <a:lstStyle/>
                    <a:p>
                      <a:r>
                        <a:rPr lang="sv-SE" sz="3200" dirty="0"/>
                        <a:t>Mätmetod</a:t>
                      </a:r>
                    </a:p>
                  </a:txBody>
                  <a:tcPr/>
                </a:tc>
                <a:tc>
                  <a:txBody>
                    <a:bodyPr/>
                    <a:lstStyle/>
                    <a:p>
                      <a:r>
                        <a:rPr lang="sv-SE" sz="3200" dirty="0"/>
                        <a:t>Resultat av kontroll/mätning </a:t>
                      </a:r>
                    </a:p>
                  </a:txBody>
                  <a:tcPr/>
                </a:tc>
                <a:tc>
                  <a:txBody>
                    <a:bodyPr/>
                    <a:lstStyle/>
                    <a:p>
                      <a:r>
                        <a:rPr lang="sv-SE" sz="3200" dirty="0"/>
                        <a:t>Ska åtgärdas?</a:t>
                      </a:r>
                    </a:p>
                  </a:txBody>
                  <a:tcPr/>
                </a:tc>
                <a:extLst>
                  <a:ext uri="{0D108BD9-81ED-4DB2-BD59-A6C34878D82A}">
                    <a16:rowId xmlns:a16="http://schemas.microsoft.com/office/drawing/2014/main" val="4143390036"/>
                  </a:ext>
                </a:extLst>
              </a:tr>
              <a:tr h="1061495">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079869677"/>
                  </a:ext>
                </a:extLst>
              </a:tr>
              <a:tr h="1061495">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141760247"/>
                  </a:ext>
                </a:extLst>
              </a:tr>
              <a:tr h="1061495">
                <a:tc>
                  <a:txBody>
                    <a:bodyPr/>
                    <a:lstStyle/>
                    <a:p>
                      <a:endParaRPr lang="sv-SE" sz="2400" dirty="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560610758"/>
                  </a:ext>
                </a:extLst>
              </a:tr>
              <a:tr h="10614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640186851"/>
                  </a:ext>
                </a:extLst>
              </a:tr>
              <a:tr h="10614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3096017483"/>
                  </a:ext>
                </a:extLst>
              </a:tr>
              <a:tr h="10614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2603233542"/>
                  </a:ext>
                </a:extLst>
              </a:tr>
            </a:tbl>
          </a:graphicData>
        </a:graphic>
      </p:graphicFrame>
      <p:sp>
        <p:nvSpPr>
          <p:cNvPr id="4" name="Platshållare för text 3">
            <a:extLst>
              <a:ext uri="{FF2B5EF4-FFF2-40B4-BE49-F238E27FC236}">
                <a16:creationId xmlns:a16="http://schemas.microsoft.com/office/drawing/2014/main" id="{FCD1B48D-6611-451F-AFDF-F81A42B57795}"/>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4041334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21</a:t>
            </a:fld>
            <a:endParaRPr lang="sv-SE"/>
          </a:p>
        </p:txBody>
      </p:sp>
      <p:sp>
        <p:nvSpPr>
          <p:cNvPr id="2" name="Rubrik 1">
            <a:extLst>
              <a:ext uri="{FF2B5EF4-FFF2-40B4-BE49-F238E27FC236}">
                <a16:creationId xmlns:a16="http://schemas.microsoft.com/office/drawing/2014/main" id="{94D08DA4-7EF7-41CD-B554-5C6CE92EECC4}"/>
              </a:ext>
            </a:extLst>
          </p:cNvPr>
          <p:cNvSpPr>
            <a:spLocks noGrp="1"/>
          </p:cNvSpPr>
          <p:nvPr>
            <p:ph type="title"/>
          </p:nvPr>
        </p:nvSpPr>
        <p:spPr>
          <a:xfrm>
            <a:off x="1243766" y="823273"/>
            <a:ext cx="17616567" cy="1043260"/>
          </a:xfrm>
        </p:spPr>
        <p:txBody>
          <a:bodyPr/>
          <a:lstStyle/>
          <a:p>
            <a:r>
              <a:rPr lang="sv-SE"/>
              <a:t>EXEMPEL Problemanalys Alternativ 2 - GAP</a:t>
            </a:r>
          </a:p>
        </p:txBody>
      </p:sp>
      <p:graphicFrame>
        <p:nvGraphicFramePr>
          <p:cNvPr id="8" name="Platshållare för innehåll 7">
            <a:extLst>
              <a:ext uri="{FF2B5EF4-FFF2-40B4-BE49-F238E27FC236}">
                <a16:creationId xmlns:a16="http://schemas.microsoft.com/office/drawing/2014/main" id="{3220952E-84EA-4CCB-8ABB-A88C7758AD9F}"/>
              </a:ext>
            </a:extLst>
          </p:cNvPr>
          <p:cNvGraphicFramePr>
            <a:graphicFrameLocks noGrp="1"/>
          </p:cNvGraphicFramePr>
          <p:nvPr>
            <p:ph idx="1"/>
          </p:nvPr>
        </p:nvGraphicFramePr>
        <p:xfrm>
          <a:off x="1246188" y="2490788"/>
          <a:ext cx="17590838" cy="8259903"/>
        </p:xfrm>
        <a:graphic>
          <a:graphicData uri="http://schemas.openxmlformats.org/drawingml/2006/table">
            <a:tbl>
              <a:tblPr firstRow="1" bandRow="1">
                <a:tableStyleId>{5C22544A-7EE6-4342-B048-85BDC9FD1C3A}</a:tableStyleId>
              </a:tblPr>
              <a:tblGrid>
                <a:gridCol w="2370158">
                  <a:extLst>
                    <a:ext uri="{9D8B030D-6E8A-4147-A177-3AD203B41FA5}">
                      <a16:colId xmlns:a16="http://schemas.microsoft.com/office/drawing/2014/main" val="3930038601"/>
                    </a:ext>
                  </a:extLst>
                </a:gridCol>
                <a:gridCol w="3613543">
                  <a:extLst>
                    <a:ext uri="{9D8B030D-6E8A-4147-A177-3AD203B41FA5}">
                      <a16:colId xmlns:a16="http://schemas.microsoft.com/office/drawing/2014/main" val="1144637231"/>
                    </a:ext>
                  </a:extLst>
                </a:gridCol>
                <a:gridCol w="3175537">
                  <a:extLst>
                    <a:ext uri="{9D8B030D-6E8A-4147-A177-3AD203B41FA5}">
                      <a16:colId xmlns:a16="http://schemas.microsoft.com/office/drawing/2014/main" val="455341206"/>
                    </a:ext>
                  </a:extLst>
                </a:gridCol>
                <a:gridCol w="6487384">
                  <a:extLst>
                    <a:ext uri="{9D8B030D-6E8A-4147-A177-3AD203B41FA5}">
                      <a16:colId xmlns:a16="http://schemas.microsoft.com/office/drawing/2014/main" val="1973924525"/>
                    </a:ext>
                  </a:extLst>
                </a:gridCol>
                <a:gridCol w="1944216">
                  <a:extLst>
                    <a:ext uri="{9D8B030D-6E8A-4147-A177-3AD203B41FA5}">
                      <a16:colId xmlns:a16="http://schemas.microsoft.com/office/drawing/2014/main" val="3069060986"/>
                    </a:ext>
                  </a:extLst>
                </a:gridCol>
              </a:tblGrid>
              <a:tr h="1766746">
                <a:tc>
                  <a:txBody>
                    <a:bodyPr/>
                    <a:lstStyle/>
                    <a:p>
                      <a:r>
                        <a:rPr lang="sv-SE" sz="3200"/>
                        <a:t>Område</a:t>
                      </a:r>
                    </a:p>
                  </a:txBody>
                  <a:tcPr/>
                </a:tc>
                <a:tc>
                  <a:txBody>
                    <a:bodyPr/>
                    <a:lstStyle/>
                    <a:p>
                      <a:r>
                        <a:rPr lang="sv-SE" sz="3200"/>
                        <a:t>GAP</a:t>
                      </a:r>
                    </a:p>
                  </a:txBody>
                  <a:tcPr/>
                </a:tc>
                <a:tc>
                  <a:txBody>
                    <a:bodyPr/>
                    <a:lstStyle/>
                    <a:p>
                      <a:r>
                        <a:rPr lang="sv-SE" sz="3200"/>
                        <a:t>Mätmetod</a:t>
                      </a:r>
                    </a:p>
                  </a:txBody>
                  <a:tcPr/>
                </a:tc>
                <a:tc>
                  <a:txBody>
                    <a:bodyPr/>
                    <a:lstStyle/>
                    <a:p>
                      <a:r>
                        <a:rPr lang="sv-SE" sz="3200"/>
                        <a:t>Resultat av kontroll/mätning </a:t>
                      </a:r>
                    </a:p>
                  </a:txBody>
                  <a:tcPr/>
                </a:tc>
                <a:tc>
                  <a:txBody>
                    <a:bodyPr/>
                    <a:lstStyle/>
                    <a:p>
                      <a:r>
                        <a:rPr lang="sv-SE" sz="3200"/>
                        <a:t>Ska åtgärdas?</a:t>
                      </a:r>
                    </a:p>
                  </a:txBody>
                  <a:tcPr/>
                </a:tc>
                <a:extLst>
                  <a:ext uri="{0D108BD9-81ED-4DB2-BD59-A6C34878D82A}">
                    <a16:rowId xmlns:a16="http://schemas.microsoft.com/office/drawing/2014/main" val="4143390036"/>
                  </a:ext>
                </a:extLst>
              </a:tr>
              <a:tr h="1189637">
                <a:tc>
                  <a:txBody>
                    <a:bodyPr/>
                    <a:lstStyle/>
                    <a:p>
                      <a:r>
                        <a:rPr lang="sv-SE" sz="2400"/>
                        <a:t>Rutin</a:t>
                      </a:r>
                    </a:p>
                  </a:txBody>
                  <a:tcPr/>
                </a:tc>
                <a:tc>
                  <a:txBody>
                    <a:bodyPr/>
                    <a:lstStyle/>
                    <a:p>
                      <a:r>
                        <a:rPr lang="sv-SE" sz="2400" dirty="0"/>
                        <a:t>Hälsodeklarationer används inte inför nybesök</a:t>
                      </a:r>
                    </a:p>
                  </a:txBody>
                  <a:tcPr/>
                </a:tc>
                <a:tc>
                  <a:txBody>
                    <a:bodyPr/>
                    <a:lstStyle/>
                    <a:p>
                      <a:r>
                        <a:rPr lang="sv-SE" sz="2400" dirty="0"/>
                        <a:t>Hälsodeklaration saknas (kräver ej mätning)</a:t>
                      </a:r>
                    </a:p>
                  </a:txBody>
                  <a:tcPr/>
                </a:tc>
                <a:tc>
                  <a:txBody>
                    <a:bodyPr/>
                    <a:lstStyle/>
                    <a:p>
                      <a:r>
                        <a:rPr lang="sv-SE" sz="2400" dirty="0"/>
                        <a:t>Hälsodeklaration och rutin kring hur den ska användas saknas.</a:t>
                      </a:r>
                    </a:p>
                  </a:txBody>
                  <a:tcPr/>
                </a:tc>
                <a:tc>
                  <a:txBody>
                    <a:bodyPr/>
                    <a:lstStyle/>
                    <a:p>
                      <a:r>
                        <a:rPr lang="sv-SE" sz="2400"/>
                        <a:t>JA</a:t>
                      </a:r>
                    </a:p>
                  </a:txBody>
                  <a:tcPr/>
                </a:tc>
                <a:extLst>
                  <a:ext uri="{0D108BD9-81ED-4DB2-BD59-A6C34878D82A}">
                    <a16:rowId xmlns:a16="http://schemas.microsoft.com/office/drawing/2014/main" val="2079869677"/>
                  </a:ext>
                </a:extLst>
              </a:tr>
              <a:tr h="1890727">
                <a:tc>
                  <a:txBody>
                    <a:bodyPr/>
                    <a:lstStyle/>
                    <a:p>
                      <a:r>
                        <a:rPr lang="sv-SE" sz="2400"/>
                        <a:t>Patientsäkerhet</a:t>
                      </a:r>
                    </a:p>
                  </a:txBody>
                  <a:tcPr/>
                </a:tc>
                <a:tc>
                  <a:txBody>
                    <a:bodyPr/>
                    <a:lstStyle/>
                    <a:p>
                      <a:r>
                        <a:rPr lang="sv-SE" sz="2400"/>
                        <a:t>Patienter med handledsfraktur får inte träningsprogram på akutmottagningen</a:t>
                      </a:r>
                    </a:p>
                  </a:txBody>
                  <a:tcPr/>
                </a:tc>
                <a:tc>
                  <a:txBody>
                    <a:bodyPr/>
                    <a:lstStyle/>
                    <a:p>
                      <a:r>
                        <a:rPr lang="sv-SE" sz="2400"/>
                        <a:t>Pinnstatistik vid 10-dagarskontrollen fråga patienten om de har fått träningsprogrammet. Görs under v 2-4 måndag-fredag</a:t>
                      </a:r>
                    </a:p>
                  </a:txBody>
                  <a:tcPr/>
                </a:tc>
                <a:tc>
                  <a:txBody>
                    <a:bodyPr/>
                    <a:lstStyle/>
                    <a:p>
                      <a:r>
                        <a:rPr lang="sv-SE" sz="2400"/>
                        <a:t>25% av patienterna uppger att de inte har fått träningsprogrammet.</a:t>
                      </a:r>
                    </a:p>
                  </a:txBody>
                  <a:tcPr/>
                </a:tc>
                <a:tc>
                  <a:txBody>
                    <a:bodyPr/>
                    <a:lstStyle/>
                    <a:p>
                      <a:r>
                        <a:rPr lang="sv-SE" sz="2400"/>
                        <a:t>JA</a:t>
                      </a:r>
                    </a:p>
                  </a:txBody>
                  <a:tcPr/>
                </a:tc>
                <a:extLst>
                  <a:ext uri="{0D108BD9-81ED-4DB2-BD59-A6C34878D82A}">
                    <a16:rowId xmlns:a16="http://schemas.microsoft.com/office/drawing/2014/main" val="1141760247"/>
                  </a:ext>
                </a:extLst>
              </a:tr>
              <a:tr h="2250866">
                <a:tc>
                  <a:txBody>
                    <a:bodyPr/>
                    <a:lstStyle/>
                    <a:p>
                      <a:r>
                        <a:rPr lang="sv-SE" sz="2400"/>
                        <a:t>Ledtid</a:t>
                      </a:r>
                    </a:p>
                  </a:txBody>
                  <a:tcPr/>
                </a:tc>
                <a:tc>
                  <a:txBody>
                    <a:bodyPr/>
                    <a:lstStyle/>
                    <a:p>
                      <a:r>
                        <a:rPr lang="sv-SE" sz="2400"/>
                        <a:t>Patienten erbjuds inte läkarbesök inom rekommenderad tid</a:t>
                      </a:r>
                    </a:p>
                  </a:txBody>
                  <a:tcPr/>
                </a:tc>
                <a:tc>
                  <a:txBody>
                    <a:bodyPr/>
                    <a:lstStyle/>
                    <a:p>
                      <a:r>
                        <a:rPr lang="sv-SE" sz="2400"/>
                        <a:t>Räkna dagar mellan de överenskomna mätpunkterna i vårdförloppet. Mätning genomförs på alla aktuella patienter under v 17-18. </a:t>
                      </a:r>
                    </a:p>
                  </a:txBody>
                  <a:tcPr/>
                </a:tc>
                <a:tc>
                  <a:txBody>
                    <a:bodyPr/>
                    <a:lstStyle/>
                    <a:p>
                      <a:r>
                        <a:rPr lang="sv-SE" sz="2400"/>
                        <a:t>45% erhöll sitt första besök inom rekommenderad tid.</a:t>
                      </a:r>
                    </a:p>
                    <a:p>
                      <a:r>
                        <a:rPr lang="sv-SE" sz="2400"/>
                        <a:t>45% erhöll sitt andra besök inom rekommenderad tid.</a:t>
                      </a:r>
                    </a:p>
                    <a:p>
                      <a:endParaRPr lang="sv-SE" sz="2400"/>
                    </a:p>
                  </a:txBody>
                  <a:tcPr/>
                </a:tc>
                <a:tc>
                  <a:txBody>
                    <a:bodyPr/>
                    <a:lstStyle/>
                    <a:p>
                      <a:r>
                        <a:rPr lang="sv-SE" sz="2400" dirty="0"/>
                        <a:t>JA</a:t>
                      </a:r>
                    </a:p>
                  </a:txBody>
                  <a:tcPr/>
                </a:tc>
                <a:extLst>
                  <a:ext uri="{0D108BD9-81ED-4DB2-BD59-A6C34878D82A}">
                    <a16:rowId xmlns:a16="http://schemas.microsoft.com/office/drawing/2014/main" val="3560610758"/>
                  </a:ext>
                </a:extLst>
              </a:tr>
            </a:tbl>
          </a:graphicData>
        </a:graphic>
      </p:graphicFrame>
      <p:sp>
        <p:nvSpPr>
          <p:cNvPr id="4" name="Platshållare för text 3">
            <a:extLst>
              <a:ext uri="{FF2B5EF4-FFF2-40B4-BE49-F238E27FC236}">
                <a16:creationId xmlns:a16="http://schemas.microsoft.com/office/drawing/2014/main" id="{FCD1B48D-6611-451F-AFDF-F81A42B57795}"/>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456672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8B9660-00EE-4B61-A4B1-1EFB89894BD3}"/>
              </a:ext>
            </a:extLst>
          </p:cNvPr>
          <p:cNvSpPr>
            <a:spLocks noGrp="1"/>
          </p:cNvSpPr>
          <p:nvPr>
            <p:ph type="title"/>
          </p:nvPr>
        </p:nvSpPr>
        <p:spPr/>
        <p:txBody>
          <a:bodyPr>
            <a:normAutofit/>
          </a:bodyPr>
          <a:lstStyle/>
          <a:p>
            <a:r>
              <a:rPr lang="sv-SE" dirty="0"/>
              <a:t>Vad orsakar problemen?</a:t>
            </a:r>
          </a:p>
        </p:txBody>
      </p:sp>
      <p:graphicFrame>
        <p:nvGraphicFramePr>
          <p:cNvPr id="5" name="Platshållare för innehåll 4">
            <a:extLst>
              <a:ext uri="{FF2B5EF4-FFF2-40B4-BE49-F238E27FC236}">
                <a16:creationId xmlns:a16="http://schemas.microsoft.com/office/drawing/2014/main" id="{78917BEA-4A14-49E0-9655-88468E95FBE7}"/>
              </a:ext>
            </a:extLst>
          </p:cNvPr>
          <p:cNvGraphicFramePr>
            <a:graphicFrameLocks noGrp="1"/>
          </p:cNvGraphicFramePr>
          <p:nvPr>
            <p:ph idx="1"/>
            <p:extLst>
              <p:ext uri="{D42A27DB-BD31-4B8C-83A1-F6EECF244321}">
                <p14:modId xmlns:p14="http://schemas.microsoft.com/office/powerpoint/2010/main" val="4055723353"/>
              </p:ext>
            </p:extLst>
          </p:nvPr>
        </p:nvGraphicFramePr>
        <p:xfrm>
          <a:off x="1246188" y="2490787"/>
          <a:ext cx="17618308" cy="7940949"/>
        </p:xfrm>
        <a:graphic>
          <a:graphicData uri="http://schemas.openxmlformats.org/drawingml/2006/table">
            <a:tbl>
              <a:tblPr firstRow="1" bandRow="1">
                <a:tableStyleId>{5C22544A-7EE6-4342-B048-85BDC9FD1C3A}</a:tableStyleId>
              </a:tblPr>
              <a:tblGrid>
                <a:gridCol w="5275700">
                  <a:extLst>
                    <a:ext uri="{9D8B030D-6E8A-4147-A177-3AD203B41FA5}">
                      <a16:colId xmlns:a16="http://schemas.microsoft.com/office/drawing/2014/main" val="3336146417"/>
                    </a:ext>
                  </a:extLst>
                </a:gridCol>
                <a:gridCol w="12342608">
                  <a:extLst>
                    <a:ext uri="{9D8B030D-6E8A-4147-A177-3AD203B41FA5}">
                      <a16:colId xmlns:a16="http://schemas.microsoft.com/office/drawing/2014/main" val="3493943852"/>
                    </a:ext>
                  </a:extLst>
                </a:gridCol>
              </a:tblGrid>
              <a:tr h="1128819">
                <a:tc>
                  <a:txBody>
                    <a:bodyPr/>
                    <a:lstStyle/>
                    <a:p>
                      <a:r>
                        <a:rPr lang="sv-SE" sz="3200" dirty="0"/>
                        <a:t>Problem/GAP</a:t>
                      </a:r>
                    </a:p>
                  </a:txBody>
                  <a:tcPr marL="127109" marR="127109" marT="75390" marB="75390"/>
                </a:tc>
                <a:tc>
                  <a:txBody>
                    <a:bodyPr/>
                    <a:lstStyle/>
                    <a:p>
                      <a:r>
                        <a:rPr lang="sv-SE" sz="3200" dirty="0"/>
                        <a:t>Grundorsak</a:t>
                      </a:r>
                    </a:p>
                  </a:txBody>
                  <a:tcPr marL="127109" marR="127109" marT="75390" marB="75390"/>
                </a:tc>
                <a:extLst>
                  <a:ext uri="{0D108BD9-81ED-4DB2-BD59-A6C34878D82A}">
                    <a16:rowId xmlns:a16="http://schemas.microsoft.com/office/drawing/2014/main" val="3098372035"/>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701445472"/>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1547265585"/>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518923583"/>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1971491760"/>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349101080"/>
                  </a:ext>
                </a:extLst>
              </a:tr>
              <a:tr h="1135355">
                <a:tc>
                  <a:txBody>
                    <a:bodyPr/>
                    <a:lstStyle/>
                    <a:p>
                      <a:endParaRPr lang="sv-SE" sz="2400" dirty="0"/>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872267513"/>
                  </a:ext>
                </a:extLst>
              </a:tr>
            </a:tbl>
          </a:graphicData>
        </a:graphic>
      </p:graphicFrame>
      <p:sp>
        <p:nvSpPr>
          <p:cNvPr id="3" name="Platshållare för text 2">
            <a:extLst>
              <a:ext uri="{FF2B5EF4-FFF2-40B4-BE49-F238E27FC236}">
                <a16:creationId xmlns:a16="http://schemas.microsoft.com/office/drawing/2014/main" id="{AEB24B65-4CD7-452C-947A-95A3C988703B}"/>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833963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8B9660-00EE-4B61-A4B1-1EFB89894BD3}"/>
              </a:ext>
            </a:extLst>
          </p:cNvPr>
          <p:cNvSpPr>
            <a:spLocks noGrp="1"/>
          </p:cNvSpPr>
          <p:nvPr>
            <p:ph type="title"/>
          </p:nvPr>
        </p:nvSpPr>
        <p:spPr/>
        <p:txBody>
          <a:bodyPr>
            <a:normAutofit/>
          </a:bodyPr>
          <a:lstStyle/>
          <a:p>
            <a:r>
              <a:rPr lang="sv-SE" dirty="0"/>
              <a:t>Fråga patienten/brukaren/kunden</a:t>
            </a:r>
          </a:p>
        </p:txBody>
      </p:sp>
      <p:graphicFrame>
        <p:nvGraphicFramePr>
          <p:cNvPr id="5" name="Platshållare för innehåll 4">
            <a:extLst>
              <a:ext uri="{FF2B5EF4-FFF2-40B4-BE49-F238E27FC236}">
                <a16:creationId xmlns:a16="http://schemas.microsoft.com/office/drawing/2014/main" id="{78917BEA-4A14-49E0-9655-88468E95FBE7}"/>
              </a:ext>
            </a:extLst>
          </p:cNvPr>
          <p:cNvGraphicFramePr>
            <a:graphicFrameLocks noGrp="1"/>
          </p:cNvGraphicFramePr>
          <p:nvPr>
            <p:ph idx="1"/>
            <p:extLst>
              <p:ext uri="{D42A27DB-BD31-4B8C-83A1-F6EECF244321}">
                <p14:modId xmlns:p14="http://schemas.microsoft.com/office/powerpoint/2010/main" val="2886696186"/>
              </p:ext>
            </p:extLst>
          </p:nvPr>
        </p:nvGraphicFramePr>
        <p:xfrm>
          <a:off x="1246188" y="2490787"/>
          <a:ext cx="17618308" cy="7940945"/>
        </p:xfrm>
        <a:graphic>
          <a:graphicData uri="http://schemas.openxmlformats.org/drawingml/2006/table">
            <a:tbl>
              <a:tblPr firstRow="1" bandRow="1">
                <a:tableStyleId>{5C22544A-7EE6-4342-B048-85BDC9FD1C3A}</a:tableStyleId>
              </a:tblPr>
              <a:tblGrid>
                <a:gridCol w="5275700">
                  <a:extLst>
                    <a:ext uri="{9D8B030D-6E8A-4147-A177-3AD203B41FA5}">
                      <a16:colId xmlns:a16="http://schemas.microsoft.com/office/drawing/2014/main" val="3336146417"/>
                    </a:ext>
                  </a:extLst>
                </a:gridCol>
                <a:gridCol w="12342608">
                  <a:extLst>
                    <a:ext uri="{9D8B030D-6E8A-4147-A177-3AD203B41FA5}">
                      <a16:colId xmlns:a16="http://schemas.microsoft.com/office/drawing/2014/main" val="3493943852"/>
                    </a:ext>
                  </a:extLst>
                </a:gridCol>
              </a:tblGrid>
              <a:tr h="841907">
                <a:tc>
                  <a:txBody>
                    <a:bodyPr/>
                    <a:lstStyle/>
                    <a:p>
                      <a:r>
                        <a:rPr lang="sv-SE" sz="3200" dirty="0"/>
                        <a:t>Fråga:</a:t>
                      </a:r>
                    </a:p>
                  </a:txBody>
                  <a:tcPr marL="127109" marR="127109" marT="75390" marB="75390"/>
                </a:tc>
                <a:tc>
                  <a:txBody>
                    <a:bodyPr/>
                    <a:lstStyle/>
                    <a:p>
                      <a:r>
                        <a:rPr lang="sv-SE" sz="3200" dirty="0"/>
                        <a:t>Svar:</a:t>
                      </a:r>
                    </a:p>
                  </a:txBody>
                  <a:tcPr marL="127109" marR="127109" marT="75390" marB="75390"/>
                </a:tc>
                <a:extLst>
                  <a:ext uri="{0D108BD9-81ED-4DB2-BD59-A6C34878D82A}">
                    <a16:rowId xmlns:a16="http://schemas.microsoft.com/office/drawing/2014/main" val="3098372035"/>
                  </a:ext>
                </a:extLst>
              </a:tr>
              <a:tr h="1183173">
                <a:tc>
                  <a:txBody>
                    <a:bodyPr/>
                    <a:lstStyle/>
                    <a:p>
                      <a:r>
                        <a:rPr lang="sv-SE" sz="2400" dirty="0"/>
                        <a:t>Vad är viktigt för dig? (gällande det aktuella området)</a:t>
                      </a:r>
                    </a:p>
                  </a:txBody>
                  <a:tcPr marL="127109" marR="127109" marT="75390" marB="75390"/>
                </a:tc>
                <a:tc>
                  <a:txBody>
                    <a:bodyPr/>
                    <a:lstStyle/>
                    <a:p>
                      <a:endParaRPr lang="sv-SE" sz="2400"/>
                    </a:p>
                  </a:txBody>
                  <a:tcPr marL="127109" marR="127109" marT="75390" marB="75390"/>
                </a:tc>
                <a:extLst>
                  <a:ext uri="{0D108BD9-81ED-4DB2-BD59-A6C34878D82A}">
                    <a16:rowId xmlns:a16="http://schemas.microsoft.com/office/drawing/2014/main" val="3701445472"/>
                  </a:ext>
                </a:extLst>
              </a:tr>
              <a:tr h="1183173">
                <a:tc>
                  <a:txBody>
                    <a:bodyPr/>
                    <a:lstStyle/>
                    <a:p>
                      <a:r>
                        <a:rPr lang="sv-SE" sz="2400" dirty="0"/>
                        <a:t>Hur tycker du att vi lever upp till det som är viktigt för dig? </a:t>
                      </a:r>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1547265585"/>
                  </a:ext>
                </a:extLst>
              </a:tr>
              <a:tr h="1183173">
                <a:tc>
                  <a:txBody>
                    <a:bodyPr/>
                    <a:lstStyle/>
                    <a:p>
                      <a:r>
                        <a:rPr lang="sv-SE" sz="2400" dirty="0"/>
                        <a:t>Vad är särskilt positivt som du vill att vi fortsätter med?</a:t>
                      </a:r>
                    </a:p>
                  </a:txBody>
                  <a:tcPr marL="127109" marR="127109" marT="75390" marB="75390"/>
                </a:tc>
                <a:tc>
                  <a:txBody>
                    <a:bodyPr/>
                    <a:lstStyle/>
                    <a:p>
                      <a:endParaRPr lang="sv-SE" sz="2400"/>
                    </a:p>
                  </a:txBody>
                  <a:tcPr marL="127109" marR="127109" marT="75390" marB="75390"/>
                </a:tc>
                <a:extLst>
                  <a:ext uri="{0D108BD9-81ED-4DB2-BD59-A6C34878D82A}">
                    <a16:rowId xmlns:a16="http://schemas.microsoft.com/office/drawing/2014/main" val="3518923583"/>
                  </a:ext>
                </a:extLst>
              </a:tr>
              <a:tr h="1183173">
                <a:tc>
                  <a:txBody>
                    <a:bodyPr/>
                    <a:lstStyle/>
                    <a:p>
                      <a:r>
                        <a:rPr lang="sv-SE" sz="2400" dirty="0"/>
                        <a:t>Inom vilka områden tycker du att vi kan förbättra oss?</a:t>
                      </a:r>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1971491760"/>
                  </a:ext>
                </a:extLst>
              </a:tr>
              <a:tr h="1183173">
                <a:tc>
                  <a:txBody>
                    <a:bodyPr/>
                    <a:lstStyle/>
                    <a:p>
                      <a:r>
                        <a:rPr lang="sv-SE" sz="2400" dirty="0"/>
                        <a:t>Vad kan vi göra för att göra det enklare/bättre för dig?</a:t>
                      </a:r>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349101080"/>
                  </a:ext>
                </a:extLst>
              </a:tr>
              <a:tr h="1183173">
                <a:tc>
                  <a:txBody>
                    <a:bodyPr/>
                    <a:lstStyle/>
                    <a:p>
                      <a:r>
                        <a:rPr lang="sv-SE" sz="2400" dirty="0"/>
                        <a:t>Har du några andra rekommendationer/tips?</a:t>
                      </a:r>
                    </a:p>
                  </a:txBody>
                  <a:tcPr marL="127109" marR="127109" marT="75390" marB="75390"/>
                </a:tc>
                <a:tc>
                  <a:txBody>
                    <a:bodyPr/>
                    <a:lstStyle/>
                    <a:p>
                      <a:endParaRPr lang="sv-SE" sz="2400" dirty="0"/>
                    </a:p>
                  </a:txBody>
                  <a:tcPr marL="127109" marR="127109" marT="75390" marB="75390"/>
                </a:tc>
                <a:extLst>
                  <a:ext uri="{0D108BD9-81ED-4DB2-BD59-A6C34878D82A}">
                    <a16:rowId xmlns:a16="http://schemas.microsoft.com/office/drawing/2014/main" val="3872267513"/>
                  </a:ext>
                </a:extLst>
              </a:tr>
            </a:tbl>
          </a:graphicData>
        </a:graphic>
      </p:graphicFrame>
      <p:sp>
        <p:nvSpPr>
          <p:cNvPr id="3" name="Platshållare för text 2">
            <a:extLst>
              <a:ext uri="{FF2B5EF4-FFF2-40B4-BE49-F238E27FC236}">
                <a16:creationId xmlns:a16="http://schemas.microsoft.com/office/drawing/2014/main" id="{A0B6D62C-A21D-4140-BB78-0794433C55BE}"/>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2863881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ubrik 1"/>
          <p:cNvSpPr>
            <a:spLocks noGrp="1"/>
          </p:cNvSpPr>
          <p:nvPr>
            <p:ph type="title"/>
          </p:nvPr>
        </p:nvSpPr>
        <p:spPr/>
        <p:txBody>
          <a:bodyPr/>
          <a:lstStyle/>
          <a:p>
            <a:pPr algn="l"/>
            <a:r>
              <a:rPr lang="sv-SE" dirty="0"/>
              <a:t>Beskriv problembilden</a:t>
            </a:r>
          </a:p>
        </p:txBody>
      </p:sp>
      <p:sp>
        <p:nvSpPr>
          <p:cNvPr id="4" name="Platshållare för bildnummer 3"/>
          <p:cNvSpPr>
            <a:spLocks noGrp="1"/>
          </p:cNvSpPr>
          <p:nvPr>
            <p:ph type="sldNum" sz="quarter" idx="4294967295"/>
          </p:nvPr>
        </p:nvSpPr>
        <p:spPr/>
        <p:txBody>
          <a:bodyPr/>
          <a:lstStyle/>
          <a:p>
            <a:pPr>
              <a:defRPr/>
            </a:pPr>
            <a:fld id="{70672515-F3D1-2446-A1A6-6C377D25326B}" type="slidenum">
              <a:rPr lang="sv-SE" smtClean="0"/>
              <a:pPr>
                <a:defRPr/>
              </a:pPr>
              <a:t>24</a:t>
            </a:fld>
            <a:endParaRPr lang="sv-SE"/>
          </a:p>
        </p:txBody>
      </p:sp>
      <p:sp>
        <p:nvSpPr>
          <p:cNvPr id="2" name="Rektangel 1">
            <a:extLst>
              <a:ext uri="{FF2B5EF4-FFF2-40B4-BE49-F238E27FC236}">
                <a16:creationId xmlns:a16="http://schemas.microsoft.com/office/drawing/2014/main" id="{DF2DFD87-81CC-4FFE-958D-ED502B56D726}"/>
              </a:ext>
            </a:extLst>
          </p:cNvPr>
          <p:cNvSpPr/>
          <p:nvPr/>
        </p:nvSpPr>
        <p:spPr>
          <a:xfrm>
            <a:off x="1257616" y="4066533"/>
            <a:ext cx="16388775" cy="648468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r>
              <a:rPr lang="sv-SE" dirty="0"/>
              <a:t>s</a:t>
            </a:r>
          </a:p>
        </p:txBody>
      </p:sp>
      <p:sp>
        <p:nvSpPr>
          <p:cNvPr id="12" name="Rektangel 11">
            <a:extLst>
              <a:ext uri="{FF2B5EF4-FFF2-40B4-BE49-F238E27FC236}">
                <a16:creationId xmlns:a16="http://schemas.microsoft.com/office/drawing/2014/main" id="{1DCA1CA7-2206-4CAA-822E-A12C9CAD0F2F}"/>
              </a:ext>
            </a:extLst>
          </p:cNvPr>
          <p:cNvSpPr/>
          <p:nvPr/>
        </p:nvSpPr>
        <p:spPr>
          <a:xfrm>
            <a:off x="1257616" y="3482747"/>
            <a:ext cx="16388775" cy="583786"/>
          </a:xfrm>
          <a:prstGeom prst="rect">
            <a:avLst/>
          </a:prstGeom>
          <a:solidFill>
            <a:schemeClr val="accent1">
              <a:lumMod val="20000"/>
              <a:lumOff val="8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tx1"/>
                </a:solidFill>
              </a:rPr>
              <a:t>Problemanalys/GAP</a:t>
            </a:r>
          </a:p>
        </p:txBody>
      </p:sp>
      <p:grpSp>
        <p:nvGrpSpPr>
          <p:cNvPr id="21" name="Grupp 20">
            <a:extLst>
              <a:ext uri="{FF2B5EF4-FFF2-40B4-BE49-F238E27FC236}">
                <a16:creationId xmlns:a16="http://schemas.microsoft.com/office/drawing/2014/main" id="{53AB031C-508B-44EB-8393-193659B4BB6E}"/>
              </a:ext>
            </a:extLst>
          </p:cNvPr>
          <p:cNvGrpSpPr/>
          <p:nvPr/>
        </p:nvGrpSpPr>
        <p:grpSpPr>
          <a:xfrm rot="1203659">
            <a:off x="15329301" y="429783"/>
            <a:ext cx="1388878" cy="1382470"/>
            <a:chOff x="8438466" y="269838"/>
            <a:chExt cx="754172" cy="760684"/>
          </a:xfrm>
          <a:solidFill>
            <a:schemeClr val="accent1">
              <a:lumMod val="75000"/>
            </a:schemeClr>
          </a:solidFill>
        </p:grpSpPr>
        <p:sp>
          <p:nvSpPr>
            <p:cNvPr id="22" name="Våg 21">
              <a:extLst>
                <a:ext uri="{FF2B5EF4-FFF2-40B4-BE49-F238E27FC236}">
                  <a16:creationId xmlns:a16="http://schemas.microsoft.com/office/drawing/2014/main" id="{24A80409-84C9-478A-AAC9-E31C086CBB64}"/>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23" name="Rak 17">
              <a:extLst>
                <a:ext uri="{FF2B5EF4-FFF2-40B4-BE49-F238E27FC236}">
                  <a16:creationId xmlns:a16="http://schemas.microsoft.com/office/drawing/2014/main" id="{5735CA7F-F6C9-4903-97AE-0BED2D38EE75}"/>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24" name="Grupp 23">
            <a:extLst>
              <a:ext uri="{FF2B5EF4-FFF2-40B4-BE49-F238E27FC236}">
                <a16:creationId xmlns:a16="http://schemas.microsoft.com/office/drawing/2014/main" id="{A2D54408-B5FF-4670-A331-CD8463B51D26}"/>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5" name="Våg 24">
              <a:extLst>
                <a:ext uri="{FF2B5EF4-FFF2-40B4-BE49-F238E27FC236}">
                  <a16:creationId xmlns:a16="http://schemas.microsoft.com/office/drawing/2014/main" id="{42F2CFD5-694C-475E-8965-A1D9DD980AF0}"/>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6" name="Rak 17">
              <a:extLst>
                <a:ext uri="{FF2B5EF4-FFF2-40B4-BE49-F238E27FC236}">
                  <a16:creationId xmlns:a16="http://schemas.microsoft.com/office/drawing/2014/main" id="{1D3B42CD-9D9E-4681-8446-18063B0A92A3}"/>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566471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25</a:t>
            </a:fld>
            <a:endParaRPr lang="sv-SE"/>
          </a:p>
        </p:txBody>
      </p:sp>
      <p:sp>
        <p:nvSpPr>
          <p:cNvPr id="2" name="Rubrik 1">
            <a:extLst>
              <a:ext uri="{FF2B5EF4-FFF2-40B4-BE49-F238E27FC236}">
                <a16:creationId xmlns:a16="http://schemas.microsoft.com/office/drawing/2014/main" id="{C34AB4A5-BE35-4D95-BC55-8BF94BE67657}"/>
              </a:ext>
            </a:extLst>
          </p:cNvPr>
          <p:cNvSpPr>
            <a:spLocks noGrp="1"/>
          </p:cNvSpPr>
          <p:nvPr>
            <p:ph type="title"/>
          </p:nvPr>
        </p:nvSpPr>
        <p:spPr/>
        <p:txBody>
          <a:bodyPr/>
          <a:lstStyle/>
          <a:p>
            <a:r>
              <a:rPr lang="sv-SE" dirty="0"/>
              <a:t>Hur gör andra?</a:t>
            </a:r>
          </a:p>
        </p:txBody>
      </p:sp>
      <p:graphicFrame>
        <p:nvGraphicFramePr>
          <p:cNvPr id="8" name="Platshållare för innehåll 7">
            <a:extLst>
              <a:ext uri="{FF2B5EF4-FFF2-40B4-BE49-F238E27FC236}">
                <a16:creationId xmlns:a16="http://schemas.microsoft.com/office/drawing/2014/main" id="{3BE21E6A-4239-43B7-AC0E-6F17CDA19FED}"/>
              </a:ext>
            </a:extLst>
          </p:cNvPr>
          <p:cNvGraphicFramePr>
            <a:graphicFrameLocks noGrp="1"/>
          </p:cNvGraphicFramePr>
          <p:nvPr>
            <p:ph idx="1"/>
          </p:nvPr>
        </p:nvGraphicFramePr>
        <p:xfrm>
          <a:off x="1246188" y="2490787"/>
          <a:ext cx="17618076" cy="8015126"/>
        </p:xfrm>
        <a:graphic>
          <a:graphicData uri="http://schemas.openxmlformats.org/drawingml/2006/table">
            <a:tbl>
              <a:tblPr firstRow="1" bandRow="1">
                <a:tableStyleId>{5C22544A-7EE6-4342-B048-85BDC9FD1C3A}</a:tableStyleId>
              </a:tblPr>
              <a:tblGrid>
                <a:gridCol w="4404519">
                  <a:extLst>
                    <a:ext uri="{9D8B030D-6E8A-4147-A177-3AD203B41FA5}">
                      <a16:colId xmlns:a16="http://schemas.microsoft.com/office/drawing/2014/main" val="4251430505"/>
                    </a:ext>
                  </a:extLst>
                </a:gridCol>
                <a:gridCol w="4404519">
                  <a:extLst>
                    <a:ext uri="{9D8B030D-6E8A-4147-A177-3AD203B41FA5}">
                      <a16:colId xmlns:a16="http://schemas.microsoft.com/office/drawing/2014/main" val="2356311647"/>
                    </a:ext>
                  </a:extLst>
                </a:gridCol>
                <a:gridCol w="4404519">
                  <a:extLst>
                    <a:ext uri="{9D8B030D-6E8A-4147-A177-3AD203B41FA5}">
                      <a16:colId xmlns:a16="http://schemas.microsoft.com/office/drawing/2014/main" val="2211659778"/>
                    </a:ext>
                  </a:extLst>
                </a:gridCol>
                <a:gridCol w="4404519">
                  <a:extLst>
                    <a:ext uri="{9D8B030D-6E8A-4147-A177-3AD203B41FA5}">
                      <a16:colId xmlns:a16="http://schemas.microsoft.com/office/drawing/2014/main" val="1600350021"/>
                    </a:ext>
                  </a:extLst>
                </a:gridCol>
              </a:tblGrid>
              <a:tr h="992618">
                <a:tc>
                  <a:txBody>
                    <a:bodyPr/>
                    <a:lstStyle/>
                    <a:p>
                      <a:r>
                        <a:rPr lang="sv-SE" sz="3200" dirty="0"/>
                        <a:t>Vad ska vi titta mer på?</a:t>
                      </a:r>
                    </a:p>
                    <a:p>
                      <a:r>
                        <a:rPr lang="sv-SE" sz="3200" dirty="0"/>
                        <a:t>Vem ska kontaktas?</a:t>
                      </a:r>
                    </a:p>
                  </a:txBody>
                  <a:tcPr/>
                </a:tc>
                <a:tc>
                  <a:txBody>
                    <a:bodyPr/>
                    <a:lstStyle/>
                    <a:p>
                      <a:r>
                        <a:rPr lang="sv-SE" sz="3200" dirty="0"/>
                        <a:t>Ansvarig</a:t>
                      </a:r>
                    </a:p>
                  </a:txBody>
                  <a:tcPr/>
                </a:tc>
                <a:tc>
                  <a:txBody>
                    <a:bodyPr/>
                    <a:lstStyle/>
                    <a:p>
                      <a:r>
                        <a:rPr lang="sv-SE" sz="3200" dirty="0"/>
                        <a:t>När</a:t>
                      </a:r>
                    </a:p>
                  </a:txBody>
                  <a:tcPr/>
                </a:tc>
                <a:tc>
                  <a:txBody>
                    <a:bodyPr/>
                    <a:lstStyle/>
                    <a:p>
                      <a:r>
                        <a:rPr lang="sv-SE" sz="3200" dirty="0"/>
                        <a:t>Resultat</a:t>
                      </a:r>
                    </a:p>
                  </a:txBody>
                  <a:tcPr/>
                </a:tc>
                <a:extLst>
                  <a:ext uri="{0D108BD9-81ED-4DB2-BD59-A6C34878D82A}">
                    <a16:rowId xmlns:a16="http://schemas.microsoft.com/office/drawing/2014/main" val="2223055203"/>
                  </a:ext>
                </a:extLst>
              </a:tr>
              <a:tr h="992618">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803467359"/>
                  </a:ext>
                </a:extLst>
              </a:tr>
              <a:tr h="992618">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891358173"/>
                  </a:ext>
                </a:extLst>
              </a:tr>
              <a:tr h="992618">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923007434"/>
                  </a:ext>
                </a:extLst>
              </a:tr>
              <a:tr h="992618">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035612906"/>
                  </a:ext>
                </a:extLst>
              </a:tr>
              <a:tr h="992618">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4004903350"/>
                  </a:ext>
                </a:extLst>
              </a:tr>
              <a:tr h="992618">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502077197"/>
                  </a:ext>
                </a:extLst>
              </a:tr>
              <a:tr h="992618">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36929716"/>
                  </a:ext>
                </a:extLst>
              </a:tr>
            </a:tbl>
          </a:graphicData>
        </a:graphic>
      </p:graphicFrame>
      <p:sp>
        <p:nvSpPr>
          <p:cNvPr id="7" name="Platshållare för text 6">
            <a:extLst>
              <a:ext uri="{FF2B5EF4-FFF2-40B4-BE49-F238E27FC236}">
                <a16:creationId xmlns:a16="http://schemas.microsoft.com/office/drawing/2014/main" id="{419301B6-EA66-48DD-8A83-B0841DB446EE}"/>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456220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a:prstGeom prst="rect">
            <a:avLst/>
          </a:prstGeom>
        </p:spPr>
        <p:txBody>
          <a:bodyPr/>
          <a:lstStyle/>
          <a:p>
            <a:pPr>
              <a:defRPr/>
            </a:pPr>
            <a:fld id="{70672515-F3D1-2446-A1A6-6C377D25326B}" type="slidenum">
              <a:rPr lang="sv-SE" smtClean="0"/>
              <a:pPr>
                <a:defRPr/>
              </a:pPr>
              <a:t>26</a:t>
            </a:fld>
            <a:endParaRPr lang="sv-SE"/>
          </a:p>
        </p:txBody>
      </p:sp>
      <p:sp>
        <p:nvSpPr>
          <p:cNvPr id="2" name="Rubrik 1">
            <a:extLst>
              <a:ext uri="{FF2B5EF4-FFF2-40B4-BE49-F238E27FC236}">
                <a16:creationId xmlns:a16="http://schemas.microsoft.com/office/drawing/2014/main" id="{49102F47-3EC1-4DFC-B02E-AEC4313005CC}"/>
              </a:ext>
            </a:extLst>
          </p:cNvPr>
          <p:cNvSpPr>
            <a:spLocks noGrp="1"/>
          </p:cNvSpPr>
          <p:nvPr>
            <p:ph type="title"/>
          </p:nvPr>
        </p:nvSpPr>
        <p:spPr/>
        <p:txBody>
          <a:bodyPr/>
          <a:lstStyle/>
          <a:p>
            <a:r>
              <a:rPr lang="sv-SE" dirty="0"/>
              <a:t>Förslag på aktiviteter utifrån problem &amp; önskat läge</a:t>
            </a:r>
          </a:p>
        </p:txBody>
      </p:sp>
      <p:graphicFrame>
        <p:nvGraphicFramePr>
          <p:cNvPr id="7" name="Platshållare för innehåll 6">
            <a:extLst>
              <a:ext uri="{FF2B5EF4-FFF2-40B4-BE49-F238E27FC236}">
                <a16:creationId xmlns:a16="http://schemas.microsoft.com/office/drawing/2014/main" id="{4AFE5352-577F-489E-AE37-3EA7FD80C359}"/>
              </a:ext>
            </a:extLst>
          </p:cNvPr>
          <p:cNvGraphicFramePr>
            <a:graphicFrameLocks noGrp="1"/>
          </p:cNvGraphicFramePr>
          <p:nvPr>
            <p:ph idx="1"/>
          </p:nvPr>
        </p:nvGraphicFramePr>
        <p:xfrm>
          <a:off x="1246188" y="2490786"/>
          <a:ext cx="17618076" cy="7905542"/>
        </p:xfrm>
        <a:graphic>
          <a:graphicData uri="http://schemas.openxmlformats.org/drawingml/2006/table">
            <a:tbl>
              <a:tblPr firstRow="1" bandRow="1">
                <a:tableStyleId>{5C22544A-7EE6-4342-B048-85BDC9FD1C3A}</a:tableStyleId>
              </a:tblPr>
              <a:tblGrid>
                <a:gridCol w="8809038">
                  <a:extLst>
                    <a:ext uri="{9D8B030D-6E8A-4147-A177-3AD203B41FA5}">
                      <a16:colId xmlns:a16="http://schemas.microsoft.com/office/drawing/2014/main" val="182720319"/>
                    </a:ext>
                  </a:extLst>
                </a:gridCol>
                <a:gridCol w="8809038">
                  <a:extLst>
                    <a:ext uri="{9D8B030D-6E8A-4147-A177-3AD203B41FA5}">
                      <a16:colId xmlns:a16="http://schemas.microsoft.com/office/drawing/2014/main" val="2757860242"/>
                    </a:ext>
                  </a:extLst>
                </a:gridCol>
              </a:tblGrid>
              <a:tr h="663740">
                <a:tc>
                  <a:txBody>
                    <a:bodyPr/>
                    <a:lstStyle/>
                    <a:p>
                      <a:r>
                        <a:rPr lang="sv-SE" sz="3200" dirty="0"/>
                        <a:t>Problem</a:t>
                      </a:r>
                    </a:p>
                  </a:txBody>
                  <a:tcPr/>
                </a:tc>
                <a:tc>
                  <a:txBody>
                    <a:bodyPr/>
                    <a:lstStyle/>
                    <a:p>
                      <a:r>
                        <a:rPr lang="sv-SE" sz="3200" dirty="0"/>
                        <a:t>Förslag till aktivitet</a:t>
                      </a:r>
                    </a:p>
                  </a:txBody>
                  <a:tcPr/>
                </a:tc>
                <a:extLst>
                  <a:ext uri="{0D108BD9-81ED-4DB2-BD59-A6C34878D82A}">
                    <a16:rowId xmlns:a16="http://schemas.microsoft.com/office/drawing/2014/main" val="3811307153"/>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2678903929"/>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221109741"/>
                  </a:ext>
                </a:extLst>
              </a:tr>
              <a:tr h="604402">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990307350"/>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3350166799"/>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818138267"/>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3962322070"/>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748324898"/>
                  </a:ext>
                </a:extLst>
              </a:tr>
              <a:tr h="663740">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712015238"/>
                  </a:ext>
                </a:extLst>
              </a:tr>
              <a:tr h="663740">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782863611"/>
                  </a:ext>
                </a:extLst>
              </a:tr>
              <a:tr h="663740">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14909270"/>
                  </a:ext>
                </a:extLst>
              </a:tr>
              <a:tr h="663740">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440679413"/>
                  </a:ext>
                </a:extLst>
              </a:tr>
            </a:tbl>
          </a:graphicData>
        </a:graphic>
      </p:graphicFrame>
      <p:sp>
        <p:nvSpPr>
          <p:cNvPr id="5" name="Platshållare för text 4">
            <a:extLst>
              <a:ext uri="{FF2B5EF4-FFF2-40B4-BE49-F238E27FC236}">
                <a16:creationId xmlns:a16="http://schemas.microsoft.com/office/drawing/2014/main" id="{DB1DEF60-264D-45AB-8D5F-93556F0C62FC}"/>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2832505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698DC-091A-4A93-8514-874B109ECB7B}"/>
              </a:ext>
            </a:extLst>
          </p:cNvPr>
          <p:cNvSpPr>
            <a:spLocks noGrp="1"/>
          </p:cNvSpPr>
          <p:nvPr>
            <p:ph type="title"/>
          </p:nvPr>
        </p:nvSpPr>
        <p:spPr/>
        <p:txBody>
          <a:bodyPr/>
          <a:lstStyle/>
          <a:p>
            <a:r>
              <a:rPr lang="sv-SE" dirty="0"/>
              <a:t>Frågor att stämma av med beslutsfattare</a:t>
            </a:r>
          </a:p>
        </p:txBody>
      </p:sp>
      <p:graphicFrame>
        <p:nvGraphicFramePr>
          <p:cNvPr id="9" name="Platshållare för innehåll 8">
            <a:extLst>
              <a:ext uri="{FF2B5EF4-FFF2-40B4-BE49-F238E27FC236}">
                <a16:creationId xmlns:a16="http://schemas.microsoft.com/office/drawing/2014/main" id="{C0B4EFFE-BF02-40BB-8E33-3CE2284D1954}"/>
              </a:ext>
            </a:extLst>
          </p:cNvPr>
          <p:cNvGraphicFramePr>
            <a:graphicFrameLocks noGrp="1"/>
          </p:cNvGraphicFramePr>
          <p:nvPr>
            <p:ph idx="1"/>
            <p:extLst>
              <p:ext uri="{D42A27DB-BD31-4B8C-83A1-F6EECF244321}">
                <p14:modId xmlns:p14="http://schemas.microsoft.com/office/powerpoint/2010/main" val="3895771694"/>
              </p:ext>
            </p:extLst>
          </p:nvPr>
        </p:nvGraphicFramePr>
        <p:xfrm>
          <a:off x="1246188" y="2490788"/>
          <a:ext cx="17618076" cy="7940947"/>
        </p:xfrm>
        <a:graphic>
          <a:graphicData uri="http://schemas.openxmlformats.org/drawingml/2006/table">
            <a:tbl>
              <a:tblPr firstRow="1" bandRow="1">
                <a:tableStyleId>{5C22544A-7EE6-4342-B048-85BDC9FD1C3A}</a:tableStyleId>
              </a:tblPr>
              <a:tblGrid>
                <a:gridCol w="7725742">
                  <a:extLst>
                    <a:ext uri="{9D8B030D-6E8A-4147-A177-3AD203B41FA5}">
                      <a16:colId xmlns:a16="http://schemas.microsoft.com/office/drawing/2014/main" val="2405698775"/>
                    </a:ext>
                  </a:extLst>
                </a:gridCol>
                <a:gridCol w="1224136">
                  <a:extLst>
                    <a:ext uri="{9D8B030D-6E8A-4147-A177-3AD203B41FA5}">
                      <a16:colId xmlns:a16="http://schemas.microsoft.com/office/drawing/2014/main" val="1861899177"/>
                    </a:ext>
                  </a:extLst>
                </a:gridCol>
                <a:gridCol w="8668198">
                  <a:extLst>
                    <a:ext uri="{9D8B030D-6E8A-4147-A177-3AD203B41FA5}">
                      <a16:colId xmlns:a16="http://schemas.microsoft.com/office/drawing/2014/main" val="2896689126"/>
                    </a:ext>
                  </a:extLst>
                </a:gridCol>
              </a:tblGrid>
              <a:tr h="1134421">
                <a:tc>
                  <a:txBody>
                    <a:bodyPr/>
                    <a:lstStyle/>
                    <a:p>
                      <a:r>
                        <a:rPr lang="sv-SE" sz="3200" dirty="0"/>
                        <a:t>Gå igenom följande frågor</a:t>
                      </a:r>
                    </a:p>
                  </a:txBody>
                  <a:tcPr/>
                </a:tc>
                <a:tc>
                  <a:txBody>
                    <a:bodyPr/>
                    <a:lstStyle/>
                    <a:p>
                      <a:pPr marL="457200" indent="-457200" algn="l">
                        <a:buFont typeface="Wingdings" panose="05000000000000000000" pitchFamily="2" charset="2"/>
                        <a:buChar char="ü"/>
                      </a:pPr>
                      <a:r>
                        <a:rPr lang="sv-SE" sz="3200" dirty="0"/>
                        <a:t> </a:t>
                      </a:r>
                    </a:p>
                  </a:txBody>
                  <a:tcPr/>
                </a:tc>
                <a:tc>
                  <a:txBody>
                    <a:bodyPr/>
                    <a:lstStyle/>
                    <a:p>
                      <a:r>
                        <a:rPr lang="sv-SE" sz="3200" dirty="0"/>
                        <a:t>Kommentar</a:t>
                      </a:r>
                    </a:p>
                  </a:txBody>
                  <a:tcPr/>
                </a:tc>
                <a:extLst>
                  <a:ext uri="{0D108BD9-81ED-4DB2-BD59-A6C34878D82A}">
                    <a16:rowId xmlns:a16="http://schemas.microsoft.com/office/drawing/2014/main" val="2406547402"/>
                  </a:ext>
                </a:extLst>
              </a:tr>
              <a:tr h="1134421">
                <a:tc>
                  <a:txBody>
                    <a:bodyPr/>
                    <a:lstStyle/>
                    <a:p>
                      <a:r>
                        <a:rPr lang="sv-SE" sz="2400" dirty="0"/>
                        <a:t>Har</a:t>
                      </a:r>
                      <a:r>
                        <a:rPr lang="sv-SE" sz="2400" baseline="0" dirty="0"/>
                        <a:t> vi fångat in problembilden?</a:t>
                      </a:r>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399456429"/>
                  </a:ext>
                </a:extLst>
              </a:tr>
              <a:tr h="1134421">
                <a:tc>
                  <a:txBody>
                    <a:bodyPr/>
                    <a:lstStyle/>
                    <a:p>
                      <a:r>
                        <a:rPr lang="sv-SE" sz="2400" dirty="0"/>
                        <a:t>Har vi fakta som visar</a:t>
                      </a:r>
                      <a:r>
                        <a:rPr lang="sv-SE" sz="2400" baseline="0" dirty="0"/>
                        <a:t> </a:t>
                      </a:r>
                      <a:r>
                        <a:rPr lang="sv-SE" sz="2400" dirty="0"/>
                        <a:t>problemen?</a:t>
                      </a:r>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992649284"/>
                  </a:ext>
                </a:extLst>
              </a:tr>
              <a:tr h="1134421">
                <a:tc>
                  <a:txBody>
                    <a:bodyPr/>
                    <a:lstStyle/>
                    <a:p>
                      <a:r>
                        <a:rPr lang="sv-SE" sz="2400" dirty="0"/>
                        <a:t>Är det tydligt vilka problem</a:t>
                      </a:r>
                      <a:r>
                        <a:rPr lang="sv-SE" sz="2400" baseline="0" dirty="0"/>
                        <a:t> som ska fortsätta mätas och åtgärdas?</a:t>
                      </a:r>
                      <a:endParaRPr lang="sv-SE" sz="2400" dirty="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547548457"/>
                  </a:ext>
                </a:extLst>
              </a:tr>
              <a:tr h="11344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2400" dirty="0"/>
                        <a:t>Är omvärldsbevakningen, hur gör andra,  tillräcklig?</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658913592"/>
                  </a:ext>
                </a:extLst>
              </a:tr>
              <a:tr h="1134421">
                <a:tc>
                  <a:txBody>
                    <a:bodyPr/>
                    <a:lstStyle/>
                    <a:p>
                      <a:r>
                        <a:rPr lang="sv-SE" sz="2400" dirty="0"/>
                        <a:t>Är beskrivningen</a:t>
                      </a:r>
                      <a:r>
                        <a:rPr lang="sv-SE" sz="2400" baseline="0" dirty="0"/>
                        <a:t> av det önskade läget tydlig?</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1380216366"/>
                  </a:ext>
                </a:extLst>
              </a:tr>
              <a:tr h="1134421">
                <a:tc>
                  <a:txBody>
                    <a:bodyPr/>
                    <a:lstStyle/>
                    <a:p>
                      <a:r>
                        <a:rPr lang="sv-SE" sz="2400" dirty="0"/>
                        <a:t>Finns tydliga förslag på aktiviteter för</a:t>
                      </a:r>
                      <a:r>
                        <a:rPr lang="sv-SE" sz="2400" baseline="0" dirty="0"/>
                        <a:t> att ta sig mot det önskade läget? </a:t>
                      </a:r>
                      <a:endParaRPr lang="sv-SE" sz="2400" dirty="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633448508"/>
                  </a:ext>
                </a:extLst>
              </a:tr>
            </a:tbl>
          </a:graphicData>
        </a:graphic>
      </p:graphicFrame>
      <p:sp>
        <p:nvSpPr>
          <p:cNvPr id="4" name="Platshållare för text 3">
            <a:extLst>
              <a:ext uri="{FF2B5EF4-FFF2-40B4-BE49-F238E27FC236}">
                <a16:creationId xmlns:a16="http://schemas.microsoft.com/office/drawing/2014/main" id="{F175953B-C05F-467A-BA5E-3CB6B6B5E559}"/>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4294967295"/>
          </p:nvPr>
        </p:nvSpPr>
        <p:spPr/>
        <p:txBody>
          <a:bodyPr/>
          <a:lstStyle/>
          <a:p>
            <a:pPr>
              <a:defRPr/>
            </a:pPr>
            <a:fld id="{70672515-F3D1-2446-A1A6-6C377D25326B}" type="slidenum">
              <a:rPr lang="sv-SE" smtClean="0"/>
              <a:pPr>
                <a:defRPr/>
              </a:pPr>
              <a:t>27</a:t>
            </a:fld>
            <a:endParaRPr lang="sv-SE"/>
          </a:p>
        </p:txBody>
      </p:sp>
      <p:sp>
        <p:nvSpPr>
          <p:cNvPr id="8" name="textruta 7"/>
          <p:cNvSpPr txBox="1"/>
          <p:nvPr/>
        </p:nvSpPr>
        <p:spPr>
          <a:xfrm>
            <a:off x="1195102" y="1860645"/>
            <a:ext cx="14068913" cy="461665"/>
          </a:xfrm>
          <a:prstGeom prst="rect">
            <a:avLst/>
          </a:prstGeom>
          <a:noFill/>
          <a:ln>
            <a:noFill/>
          </a:ln>
        </p:spPr>
        <p:txBody>
          <a:bodyPr wrap="square" rtlCol="0">
            <a:spAutoFit/>
          </a:bodyPr>
          <a:lstStyle/>
          <a:p>
            <a:r>
              <a:rPr lang="sv-SE" sz="2400" b="1" dirty="0"/>
              <a:t>Datum: 		Deltagare:</a:t>
            </a:r>
          </a:p>
        </p:txBody>
      </p:sp>
    </p:spTree>
    <p:extLst>
      <p:ext uri="{BB962C8B-B14F-4D97-AF65-F5344CB8AC3E}">
        <p14:creationId xmlns:p14="http://schemas.microsoft.com/office/powerpoint/2010/main" val="95137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884BC92F-180C-5145-A3CE-752C33FDBF5F}" type="slidenum">
              <a:rPr lang="sv-SE" smtClean="0"/>
              <a:pPr>
                <a:defRPr/>
              </a:pPr>
              <a:t>28</a:t>
            </a:fld>
            <a:endParaRPr lang="sv-SE"/>
          </a:p>
        </p:txBody>
      </p:sp>
      <p:sp>
        <p:nvSpPr>
          <p:cNvPr id="12" name="Platshållare för innehåll 11"/>
          <p:cNvSpPr>
            <a:spLocks noGrp="1"/>
          </p:cNvSpPr>
          <p:nvPr>
            <p:ph type="body" sz="quarter" idx="13"/>
          </p:nvPr>
        </p:nvSpPr>
        <p:spPr>
          <a:xfrm>
            <a:off x="4709423" y="7022827"/>
            <a:ext cx="10685250" cy="5976000"/>
          </a:xfrm>
        </p:spPr>
        <p:txBody>
          <a:bodyPr>
            <a:normAutofit/>
          </a:bodyPr>
          <a:lstStyle/>
          <a:p>
            <a:pPr marL="471202" indent="-471202">
              <a:buFont typeface="Arial" panose="020B0604020202020204" pitchFamily="34" charset="0"/>
              <a:buChar char="•"/>
            </a:pPr>
            <a:r>
              <a:rPr lang="sv-SE" sz="2968" dirty="0"/>
              <a:t>Skapa en handlingsplan</a:t>
            </a:r>
          </a:p>
          <a:p>
            <a:pPr marL="471202" indent="-471202">
              <a:buFont typeface="Arial" panose="020B0604020202020204" pitchFamily="34" charset="0"/>
              <a:buChar char="•"/>
            </a:pPr>
            <a:r>
              <a:rPr lang="sv-SE" sz="2968" dirty="0"/>
              <a:t>Mät hur det går</a:t>
            </a:r>
          </a:p>
          <a:p>
            <a:pPr marL="471202" indent="-471202">
              <a:buFont typeface="Arial" panose="020B0604020202020204" pitchFamily="34" charset="0"/>
              <a:buChar char="•"/>
            </a:pPr>
            <a:r>
              <a:rPr lang="sv-SE" sz="2968" dirty="0"/>
              <a:t>Skapa gemensamma förväntningar av vad som ska göras</a:t>
            </a:r>
          </a:p>
          <a:p>
            <a:pPr marL="471202" indent="-471202">
              <a:buFont typeface="Arial" panose="020B0604020202020204" pitchFamily="34" charset="0"/>
              <a:buChar char="•"/>
            </a:pPr>
            <a:endParaRPr lang="sv-SE" sz="2968" dirty="0"/>
          </a:p>
          <a:p>
            <a:r>
              <a:rPr lang="sv-SE" sz="2968" i="1" dirty="0"/>
              <a:t>Tips! Tänk på att saker ofta tar längre tid än planerat. Nu är det viktigt med täta avstämningar för att åtgärda eventuella hinder ni stöter på.</a:t>
            </a:r>
          </a:p>
          <a:p>
            <a:pPr marL="471202" indent="-471202">
              <a:buFont typeface="Arial" panose="020B0604020202020204" pitchFamily="34" charset="0"/>
              <a:buChar char="•"/>
            </a:pPr>
            <a:endParaRPr lang="sv-SE" sz="2968" dirty="0"/>
          </a:p>
          <a:p>
            <a:pPr marL="471202" indent="-471202">
              <a:buFont typeface="Arial" panose="020B0604020202020204" pitchFamily="34" charset="0"/>
              <a:buChar char="•"/>
            </a:pPr>
            <a:endParaRPr lang="sv-SE" sz="2968" dirty="0"/>
          </a:p>
        </p:txBody>
      </p:sp>
      <p:sp>
        <p:nvSpPr>
          <p:cNvPr id="14" name="Rektangel med rundade hörn 13"/>
          <p:cNvSpPr/>
          <p:nvPr/>
        </p:nvSpPr>
        <p:spPr bwMode="auto">
          <a:xfrm>
            <a:off x="4709423" y="3297672"/>
            <a:ext cx="10685250" cy="2968125"/>
          </a:xfrm>
          <a:prstGeom prst="roundRect">
            <a:avLst/>
          </a:prstGeom>
          <a:solidFill>
            <a:schemeClr val="accent1">
              <a:lumMod val="75000"/>
            </a:schemeClr>
          </a:solidFill>
          <a:ln w="12700" cap="rnd" cmpd="sng" algn="ctr">
            <a:solidFill>
              <a:schemeClr val="tx1"/>
            </a:solidFill>
            <a:prstDash val="solid"/>
            <a:round/>
            <a:headEnd type="none" w="med" len="med"/>
            <a:tailEnd type="none" w="med" len="med"/>
          </a:ln>
          <a:effectLst/>
        </p:spPr>
        <p:txBody>
          <a:bodyPr anchor="ctr"/>
          <a:lstStyle/>
          <a:p>
            <a:pPr algn="ctr"/>
            <a:r>
              <a:rPr lang="sv-SE" sz="5936" dirty="0">
                <a:solidFill>
                  <a:schemeClr val="bg1"/>
                </a:solidFill>
                <a:latin typeface="Arial" pitchFamily="34" charset="0"/>
              </a:rPr>
              <a:t>Förbättra</a:t>
            </a:r>
          </a:p>
        </p:txBody>
      </p:sp>
    </p:spTree>
    <p:extLst>
      <p:ext uri="{BB962C8B-B14F-4D97-AF65-F5344CB8AC3E}">
        <p14:creationId xmlns:p14="http://schemas.microsoft.com/office/powerpoint/2010/main" val="1144562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Platshållare för innehåll 20">
            <a:extLst>
              <a:ext uri="{FF2B5EF4-FFF2-40B4-BE49-F238E27FC236}">
                <a16:creationId xmlns:a16="http://schemas.microsoft.com/office/drawing/2014/main" id="{45E70B0E-2825-4A4B-9731-4FF47F09DCD8}"/>
              </a:ext>
            </a:extLst>
          </p:cNvPr>
          <p:cNvGraphicFramePr>
            <a:graphicFrameLocks noGrp="1"/>
          </p:cNvGraphicFramePr>
          <p:nvPr>
            <p:ph idx="1"/>
          </p:nvPr>
        </p:nvGraphicFramePr>
        <p:xfrm>
          <a:off x="1246188" y="2490787"/>
          <a:ext cx="17618075" cy="7902912"/>
        </p:xfrm>
        <a:graphic>
          <a:graphicData uri="http://schemas.openxmlformats.org/drawingml/2006/table">
            <a:tbl>
              <a:tblPr firstRow="1" bandRow="1">
                <a:tableStyleId>{5C22544A-7EE6-4342-B048-85BDC9FD1C3A}</a:tableStyleId>
              </a:tblPr>
              <a:tblGrid>
                <a:gridCol w="7077670">
                  <a:extLst>
                    <a:ext uri="{9D8B030D-6E8A-4147-A177-3AD203B41FA5}">
                      <a16:colId xmlns:a16="http://schemas.microsoft.com/office/drawing/2014/main" val="20868633"/>
                    </a:ext>
                  </a:extLst>
                </a:gridCol>
                <a:gridCol w="3744416">
                  <a:extLst>
                    <a:ext uri="{9D8B030D-6E8A-4147-A177-3AD203B41FA5}">
                      <a16:colId xmlns:a16="http://schemas.microsoft.com/office/drawing/2014/main" val="2669713172"/>
                    </a:ext>
                  </a:extLst>
                </a:gridCol>
                <a:gridCol w="2808312">
                  <a:extLst>
                    <a:ext uri="{9D8B030D-6E8A-4147-A177-3AD203B41FA5}">
                      <a16:colId xmlns:a16="http://schemas.microsoft.com/office/drawing/2014/main" val="1762569040"/>
                    </a:ext>
                  </a:extLst>
                </a:gridCol>
                <a:gridCol w="2592288">
                  <a:extLst>
                    <a:ext uri="{9D8B030D-6E8A-4147-A177-3AD203B41FA5}">
                      <a16:colId xmlns:a16="http://schemas.microsoft.com/office/drawing/2014/main" val="3323525835"/>
                    </a:ext>
                  </a:extLst>
                </a:gridCol>
                <a:gridCol w="1395389">
                  <a:extLst>
                    <a:ext uri="{9D8B030D-6E8A-4147-A177-3AD203B41FA5}">
                      <a16:colId xmlns:a16="http://schemas.microsoft.com/office/drawing/2014/main" val="2685875657"/>
                    </a:ext>
                  </a:extLst>
                </a:gridCol>
              </a:tblGrid>
              <a:tr h="658576">
                <a:tc>
                  <a:txBody>
                    <a:bodyPr/>
                    <a:lstStyle/>
                    <a:p>
                      <a:r>
                        <a:rPr lang="sv-SE" sz="3200" dirty="0"/>
                        <a:t>Aktivitet</a:t>
                      </a:r>
                    </a:p>
                  </a:txBody>
                  <a:tcPr/>
                </a:tc>
                <a:tc>
                  <a:txBody>
                    <a:bodyPr/>
                    <a:lstStyle/>
                    <a:p>
                      <a:r>
                        <a:rPr lang="sv-SE" sz="3200" dirty="0"/>
                        <a:t>Vem</a:t>
                      </a:r>
                    </a:p>
                  </a:txBody>
                  <a:tcPr/>
                </a:tc>
                <a:tc>
                  <a:txBody>
                    <a:bodyPr/>
                    <a:lstStyle/>
                    <a:p>
                      <a:r>
                        <a:rPr lang="sv-SE" sz="3200" dirty="0"/>
                        <a:t>Klart datum</a:t>
                      </a:r>
                    </a:p>
                  </a:txBody>
                  <a:tcPr/>
                </a:tc>
                <a:tc>
                  <a:txBody>
                    <a:bodyPr/>
                    <a:lstStyle/>
                    <a:p>
                      <a:r>
                        <a:rPr lang="sv-SE" sz="3200" dirty="0"/>
                        <a:t>Status</a:t>
                      </a:r>
                    </a:p>
                  </a:txBody>
                  <a:tcPr/>
                </a:tc>
                <a:tc>
                  <a:txBody>
                    <a:bodyPr/>
                    <a:lstStyle/>
                    <a:p>
                      <a:pPr marL="457200" indent="-457200">
                        <a:buFont typeface="Wingdings" panose="05000000000000000000" pitchFamily="2" charset="2"/>
                        <a:buChar char="ü"/>
                      </a:pPr>
                      <a:r>
                        <a:rPr lang="sv-SE" sz="3200" dirty="0"/>
                        <a:t> </a:t>
                      </a:r>
                    </a:p>
                  </a:txBody>
                  <a:tcPr/>
                </a:tc>
                <a:extLst>
                  <a:ext uri="{0D108BD9-81ED-4DB2-BD59-A6C34878D82A}">
                    <a16:rowId xmlns:a16="http://schemas.microsoft.com/office/drawing/2014/main" val="1316267789"/>
                  </a:ext>
                </a:extLst>
              </a:tr>
              <a:tr h="658576">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873547739"/>
                  </a:ext>
                </a:extLst>
              </a:tr>
              <a:tr h="658576">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876145607"/>
                  </a:ext>
                </a:extLst>
              </a:tr>
              <a:tr h="65857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5117071"/>
                  </a:ext>
                </a:extLst>
              </a:tr>
              <a:tr h="65857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751387845"/>
                  </a:ext>
                </a:extLst>
              </a:tr>
              <a:tr h="65857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4147899349"/>
                  </a:ext>
                </a:extLst>
              </a:tr>
              <a:tr h="65857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278311193"/>
                  </a:ext>
                </a:extLst>
              </a:tr>
              <a:tr h="658576">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124887684"/>
                  </a:ext>
                </a:extLst>
              </a:tr>
              <a:tr h="658576">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445592760"/>
                  </a:ext>
                </a:extLst>
              </a:tr>
              <a:tr h="658576">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890929086"/>
                  </a:ext>
                </a:extLst>
              </a:tr>
              <a:tr h="658576">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985971065"/>
                  </a:ext>
                </a:extLst>
              </a:tr>
              <a:tr h="658576">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858393624"/>
                  </a:ext>
                </a:extLst>
              </a:tr>
            </a:tbl>
          </a:graphicData>
        </a:graphic>
      </p:graphicFrame>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29</a:t>
            </a:fld>
            <a:endParaRPr lang="sv-SE"/>
          </a:p>
        </p:txBody>
      </p:sp>
      <p:sp>
        <p:nvSpPr>
          <p:cNvPr id="18" name="Rubrik 17">
            <a:extLst>
              <a:ext uri="{FF2B5EF4-FFF2-40B4-BE49-F238E27FC236}">
                <a16:creationId xmlns:a16="http://schemas.microsoft.com/office/drawing/2014/main" id="{8782E41C-7E30-4068-AFAB-084178CC50F9}"/>
              </a:ext>
            </a:extLst>
          </p:cNvPr>
          <p:cNvSpPr>
            <a:spLocks noGrp="1"/>
          </p:cNvSpPr>
          <p:nvPr>
            <p:ph type="title"/>
          </p:nvPr>
        </p:nvSpPr>
        <p:spPr/>
        <p:txBody>
          <a:bodyPr/>
          <a:lstStyle/>
          <a:p>
            <a:r>
              <a:rPr lang="sv-SE" dirty="0"/>
              <a:t>Handlingsplan</a:t>
            </a:r>
          </a:p>
        </p:txBody>
      </p:sp>
      <p:sp>
        <p:nvSpPr>
          <p:cNvPr id="20" name="Platshållare för text 19">
            <a:extLst>
              <a:ext uri="{FF2B5EF4-FFF2-40B4-BE49-F238E27FC236}">
                <a16:creationId xmlns:a16="http://schemas.microsoft.com/office/drawing/2014/main" id="{B4CFD2F2-9617-45EE-A334-A518C28CBF05}"/>
              </a:ext>
            </a:extLst>
          </p:cNvPr>
          <p:cNvSpPr>
            <a:spLocks noGrp="1"/>
          </p:cNvSpPr>
          <p:nvPr>
            <p:ph type="body" sz="quarter" idx="14"/>
          </p:nvPr>
        </p:nvSpPr>
        <p:spPr/>
        <p:txBody>
          <a:bodyPr/>
          <a:lstStyle/>
          <a:p>
            <a:endParaRPr lang="sv-SE"/>
          </a:p>
        </p:txBody>
      </p:sp>
      <p:sp>
        <p:nvSpPr>
          <p:cNvPr id="10" name="Oval 100"/>
          <p:cNvSpPr>
            <a:spLocks noChangeArrowheads="1"/>
          </p:cNvSpPr>
          <p:nvPr/>
        </p:nvSpPr>
        <p:spPr bwMode="auto">
          <a:xfrm>
            <a:off x="3427314" y="10594123"/>
            <a:ext cx="591605" cy="591605"/>
          </a:xfrm>
          <a:prstGeom prst="ellipse">
            <a:avLst/>
          </a:prstGeom>
          <a:solidFill>
            <a:srgbClr val="00B050"/>
          </a:solidFill>
          <a:ln w="9525">
            <a:solidFill>
              <a:schemeClr val="tx1"/>
            </a:solidFill>
            <a:round/>
            <a:headEnd/>
            <a:tailEnd/>
          </a:ln>
        </p:spPr>
        <p:txBody>
          <a:bodyPr wrap="none" anchor="ctr"/>
          <a:lstStyle/>
          <a:p>
            <a:pPr algn="ctr"/>
            <a:endParaRPr lang="sv-SE" sz="3298" dirty="0"/>
          </a:p>
        </p:txBody>
      </p:sp>
      <p:sp>
        <p:nvSpPr>
          <p:cNvPr id="11" name="Oval 101"/>
          <p:cNvSpPr>
            <a:spLocks noChangeArrowheads="1"/>
          </p:cNvSpPr>
          <p:nvPr/>
        </p:nvSpPr>
        <p:spPr bwMode="auto">
          <a:xfrm>
            <a:off x="8013468" y="10572400"/>
            <a:ext cx="591605" cy="591605"/>
          </a:xfrm>
          <a:prstGeom prst="ellipse">
            <a:avLst/>
          </a:prstGeom>
          <a:solidFill>
            <a:srgbClr val="FFFF00"/>
          </a:solidFill>
          <a:ln w="9525">
            <a:solidFill>
              <a:schemeClr val="tx1"/>
            </a:solidFill>
            <a:round/>
            <a:headEnd/>
            <a:tailEnd/>
          </a:ln>
        </p:spPr>
        <p:txBody>
          <a:bodyPr wrap="none" anchor="ctr"/>
          <a:lstStyle/>
          <a:p>
            <a:pPr algn="ctr"/>
            <a:endParaRPr lang="sv-SE" sz="3298" dirty="0"/>
          </a:p>
        </p:txBody>
      </p:sp>
      <p:sp>
        <p:nvSpPr>
          <p:cNvPr id="12" name="Oval 102"/>
          <p:cNvSpPr>
            <a:spLocks noChangeArrowheads="1"/>
          </p:cNvSpPr>
          <p:nvPr/>
        </p:nvSpPr>
        <p:spPr bwMode="auto">
          <a:xfrm>
            <a:off x="13168973" y="10572401"/>
            <a:ext cx="591605" cy="591605"/>
          </a:xfrm>
          <a:prstGeom prst="ellipse">
            <a:avLst/>
          </a:prstGeom>
          <a:solidFill>
            <a:srgbClr val="FF0000"/>
          </a:solidFill>
          <a:ln w="9525">
            <a:solidFill>
              <a:schemeClr val="tx1"/>
            </a:solidFill>
            <a:round/>
            <a:headEnd/>
            <a:tailEnd/>
          </a:ln>
        </p:spPr>
        <p:txBody>
          <a:bodyPr wrap="none" anchor="ctr"/>
          <a:lstStyle/>
          <a:p>
            <a:pPr algn="ctr"/>
            <a:endParaRPr lang="sv-SE" sz="3298" dirty="0"/>
          </a:p>
        </p:txBody>
      </p:sp>
      <p:sp>
        <p:nvSpPr>
          <p:cNvPr id="13" name="Text Box 103"/>
          <p:cNvSpPr txBox="1">
            <a:spLocks noChangeArrowheads="1"/>
          </p:cNvSpPr>
          <p:nvPr/>
        </p:nvSpPr>
        <p:spPr bwMode="auto">
          <a:xfrm>
            <a:off x="4213899" y="10640786"/>
            <a:ext cx="28506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ea typeface="ＭＳ Ｐゴシック" pitchFamily="34" charset="-128"/>
              </a:defRPr>
            </a:lvl1pPr>
            <a:lvl2pPr marL="742950" indent="-285750" eaLnBrk="0" hangingPunct="0">
              <a:defRPr sz="2800">
                <a:solidFill>
                  <a:schemeClr val="tx1"/>
                </a:solidFill>
                <a:latin typeface="Arial" pitchFamily="34" charset="0"/>
                <a:ea typeface="ＭＳ Ｐゴシック" pitchFamily="34" charset="-128"/>
              </a:defRPr>
            </a:lvl2pPr>
            <a:lvl3pPr marL="1143000" indent="-228600" eaLnBrk="0" hangingPunct="0">
              <a:defRPr sz="2800">
                <a:solidFill>
                  <a:schemeClr val="tx1"/>
                </a:solidFill>
                <a:latin typeface="Arial" pitchFamily="34" charset="0"/>
                <a:ea typeface="ＭＳ Ｐゴシック" pitchFamily="34" charset="-128"/>
              </a:defRPr>
            </a:lvl3pPr>
            <a:lvl4pPr marL="1600200" indent="-228600" eaLnBrk="0" hangingPunct="0">
              <a:defRPr sz="2800">
                <a:solidFill>
                  <a:schemeClr val="tx1"/>
                </a:solidFill>
                <a:latin typeface="Arial" pitchFamily="34" charset="0"/>
                <a:ea typeface="ＭＳ Ｐゴシック" pitchFamily="34" charset="-128"/>
              </a:defRPr>
            </a:lvl4pPr>
            <a:lvl5pPr marL="2057400" indent="-228600" eaLnBrk="0" hangingPunct="0">
              <a:defRPr sz="28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9pPr>
          </a:lstStyle>
          <a:p>
            <a:pPr eaLnBrk="1" hangingPunct="1">
              <a:spcBef>
                <a:spcPct val="50000"/>
              </a:spcBef>
            </a:pPr>
            <a:r>
              <a:rPr lang="sv-SE" dirty="0">
                <a:latin typeface="+mn-lt"/>
              </a:rPr>
              <a:t>Kommer att nås</a:t>
            </a:r>
          </a:p>
        </p:txBody>
      </p:sp>
      <p:sp>
        <p:nvSpPr>
          <p:cNvPr id="14" name="Text Box 104"/>
          <p:cNvSpPr txBox="1">
            <a:spLocks noChangeArrowheads="1"/>
          </p:cNvSpPr>
          <p:nvPr/>
        </p:nvSpPr>
        <p:spPr bwMode="auto">
          <a:xfrm>
            <a:off x="8601195" y="10405128"/>
            <a:ext cx="3442304" cy="954107"/>
          </a:xfrm>
          <a:prstGeom prst="rect">
            <a:avLst/>
          </a:prstGeom>
          <a:noFill/>
          <a:ln>
            <a:noFill/>
          </a:ln>
        </p:spPr>
        <p:txBody>
          <a:bodyPr>
            <a:spAutoFit/>
          </a:bodyPr>
          <a:lstStyle>
            <a:lvl1pPr eaLnBrk="0" hangingPunct="0">
              <a:defRPr sz="2800">
                <a:solidFill>
                  <a:schemeClr val="tx1"/>
                </a:solidFill>
                <a:latin typeface="Arial" pitchFamily="34" charset="0"/>
                <a:ea typeface="ＭＳ Ｐゴシック" pitchFamily="34" charset="-128"/>
              </a:defRPr>
            </a:lvl1pPr>
            <a:lvl2pPr marL="742950" indent="-285750" eaLnBrk="0" hangingPunct="0">
              <a:defRPr sz="2800">
                <a:solidFill>
                  <a:schemeClr val="tx1"/>
                </a:solidFill>
                <a:latin typeface="Arial" pitchFamily="34" charset="0"/>
                <a:ea typeface="ＭＳ Ｐゴシック" pitchFamily="34" charset="-128"/>
              </a:defRPr>
            </a:lvl2pPr>
            <a:lvl3pPr marL="1143000" indent="-228600" eaLnBrk="0" hangingPunct="0">
              <a:defRPr sz="2800">
                <a:solidFill>
                  <a:schemeClr val="tx1"/>
                </a:solidFill>
                <a:latin typeface="Arial" pitchFamily="34" charset="0"/>
                <a:ea typeface="ＭＳ Ｐゴシック" pitchFamily="34" charset="-128"/>
              </a:defRPr>
            </a:lvl3pPr>
            <a:lvl4pPr marL="1600200" indent="-228600" eaLnBrk="0" hangingPunct="0">
              <a:defRPr sz="2800">
                <a:solidFill>
                  <a:schemeClr val="tx1"/>
                </a:solidFill>
                <a:latin typeface="Arial" pitchFamily="34" charset="0"/>
                <a:ea typeface="ＭＳ Ｐゴシック" pitchFamily="34" charset="-128"/>
              </a:defRPr>
            </a:lvl4pPr>
            <a:lvl5pPr marL="2057400" indent="-228600" eaLnBrk="0" hangingPunct="0">
              <a:defRPr sz="28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9pPr>
          </a:lstStyle>
          <a:p>
            <a:pPr eaLnBrk="1" hangingPunct="1">
              <a:spcBef>
                <a:spcPct val="50000"/>
              </a:spcBef>
            </a:pPr>
            <a:r>
              <a:rPr lang="sv-SE" dirty="0">
                <a:latin typeface="+mn-lt"/>
              </a:rPr>
              <a:t>Går att nå men kräver åtgärder</a:t>
            </a:r>
          </a:p>
        </p:txBody>
      </p:sp>
      <p:sp>
        <p:nvSpPr>
          <p:cNvPr id="15" name="Text Box 105"/>
          <p:cNvSpPr txBox="1">
            <a:spLocks noChangeArrowheads="1"/>
          </p:cNvSpPr>
          <p:nvPr/>
        </p:nvSpPr>
        <p:spPr bwMode="auto">
          <a:xfrm>
            <a:off x="13890427" y="10640786"/>
            <a:ext cx="3619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pitchFamily="34" charset="0"/>
                <a:ea typeface="ＭＳ Ｐゴシック" pitchFamily="34" charset="-128"/>
              </a:defRPr>
            </a:lvl1pPr>
            <a:lvl2pPr marL="742950" indent="-285750" eaLnBrk="0" hangingPunct="0">
              <a:defRPr sz="2800">
                <a:solidFill>
                  <a:schemeClr val="tx1"/>
                </a:solidFill>
                <a:latin typeface="Arial" pitchFamily="34" charset="0"/>
                <a:ea typeface="ＭＳ Ｐゴシック" pitchFamily="34" charset="-128"/>
              </a:defRPr>
            </a:lvl2pPr>
            <a:lvl3pPr marL="1143000" indent="-228600" eaLnBrk="0" hangingPunct="0">
              <a:defRPr sz="2800">
                <a:solidFill>
                  <a:schemeClr val="tx1"/>
                </a:solidFill>
                <a:latin typeface="Arial" pitchFamily="34" charset="0"/>
                <a:ea typeface="ＭＳ Ｐゴシック" pitchFamily="34" charset="-128"/>
              </a:defRPr>
            </a:lvl3pPr>
            <a:lvl4pPr marL="1600200" indent="-228600" eaLnBrk="0" hangingPunct="0">
              <a:defRPr sz="2800">
                <a:solidFill>
                  <a:schemeClr val="tx1"/>
                </a:solidFill>
                <a:latin typeface="Arial" pitchFamily="34" charset="0"/>
                <a:ea typeface="ＭＳ Ｐゴシック" pitchFamily="34" charset="-128"/>
              </a:defRPr>
            </a:lvl4pPr>
            <a:lvl5pPr marL="2057400" indent="-228600" eaLnBrk="0" hangingPunct="0">
              <a:defRPr sz="28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sz="2800">
                <a:solidFill>
                  <a:schemeClr val="tx1"/>
                </a:solidFill>
                <a:latin typeface="Arial" pitchFamily="34" charset="0"/>
                <a:ea typeface="ＭＳ Ｐゴシック" pitchFamily="34" charset="-128"/>
              </a:defRPr>
            </a:lvl9pPr>
          </a:lstStyle>
          <a:p>
            <a:pPr eaLnBrk="1" hangingPunct="1">
              <a:spcBef>
                <a:spcPct val="50000"/>
              </a:spcBef>
            </a:pPr>
            <a:r>
              <a:rPr lang="sv-SE" dirty="0">
                <a:latin typeface="+mn-lt"/>
              </a:rPr>
              <a:t>Kommer inte att nås</a:t>
            </a:r>
          </a:p>
        </p:txBody>
      </p:sp>
      <p:grpSp>
        <p:nvGrpSpPr>
          <p:cNvPr id="16" name="Grupp 15">
            <a:extLst>
              <a:ext uri="{FF2B5EF4-FFF2-40B4-BE49-F238E27FC236}">
                <a16:creationId xmlns:a16="http://schemas.microsoft.com/office/drawing/2014/main" id="{FAF966E7-68D5-49F7-A545-7391EE57ADCB}"/>
              </a:ext>
            </a:extLst>
          </p:cNvPr>
          <p:cNvGrpSpPr/>
          <p:nvPr/>
        </p:nvGrpSpPr>
        <p:grpSpPr>
          <a:xfrm rot="1203659">
            <a:off x="15329301" y="429783"/>
            <a:ext cx="1388878" cy="1382470"/>
            <a:chOff x="8438466" y="269838"/>
            <a:chExt cx="754172" cy="760684"/>
          </a:xfrm>
          <a:solidFill>
            <a:schemeClr val="accent4">
              <a:lumMod val="75000"/>
            </a:schemeClr>
          </a:solidFill>
        </p:grpSpPr>
        <p:sp>
          <p:nvSpPr>
            <p:cNvPr id="19" name="Våg 18">
              <a:extLst>
                <a:ext uri="{FF2B5EF4-FFF2-40B4-BE49-F238E27FC236}">
                  <a16:creationId xmlns:a16="http://schemas.microsoft.com/office/drawing/2014/main" id="{E58B0A09-0069-4B34-A7B6-5A590D1428B2}"/>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22" name="Rak 17">
              <a:extLst>
                <a:ext uri="{FF2B5EF4-FFF2-40B4-BE49-F238E27FC236}">
                  <a16:creationId xmlns:a16="http://schemas.microsoft.com/office/drawing/2014/main" id="{431CB8A0-511F-40A3-AE66-B09B434C53F9}"/>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23" name="Grupp 22">
            <a:extLst>
              <a:ext uri="{FF2B5EF4-FFF2-40B4-BE49-F238E27FC236}">
                <a16:creationId xmlns:a16="http://schemas.microsoft.com/office/drawing/2014/main" id="{89D1B63B-60C3-44E6-8B71-4E7823E1EA72}"/>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4" name="Våg 23">
              <a:extLst>
                <a:ext uri="{FF2B5EF4-FFF2-40B4-BE49-F238E27FC236}">
                  <a16:creationId xmlns:a16="http://schemas.microsoft.com/office/drawing/2014/main" id="{03329192-76B1-4A11-B326-E4D1CEE5715D}"/>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5" name="Rak 17">
              <a:extLst>
                <a:ext uri="{FF2B5EF4-FFF2-40B4-BE49-F238E27FC236}">
                  <a16:creationId xmlns:a16="http://schemas.microsoft.com/office/drawing/2014/main" id="{8999CD46-B2B8-440B-A746-66F6531E2AF8}"/>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1951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1D9C692-BF50-46C2-9D7B-8C3BFD65BC24}"/>
              </a:ext>
            </a:extLst>
          </p:cNvPr>
          <p:cNvSpPr txBox="1"/>
          <p:nvPr/>
        </p:nvSpPr>
        <p:spPr>
          <a:xfrm>
            <a:off x="648270" y="223141"/>
            <a:ext cx="9405431"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A3 för (namn på förbättringsarbetet)</a:t>
            </a:r>
          </a:p>
        </p:txBody>
      </p:sp>
      <p:sp>
        <p:nvSpPr>
          <p:cNvPr id="3" name="textruta 2">
            <a:extLst>
              <a:ext uri="{FF2B5EF4-FFF2-40B4-BE49-F238E27FC236}">
                <a16:creationId xmlns:a16="http://schemas.microsoft.com/office/drawing/2014/main" id="{20F43201-3A81-4E48-9182-42CF278B5A58}"/>
              </a:ext>
            </a:extLst>
          </p:cNvPr>
          <p:cNvSpPr txBox="1"/>
          <p:nvPr/>
        </p:nvSpPr>
        <p:spPr>
          <a:xfrm>
            <a:off x="10063794" y="232878"/>
            <a:ext cx="5617404"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Ägare:</a:t>
            </a:r>
          </a:p>
        </p:txBody>
      </p:sp>
      <p:sp>
        <p:nvSpPr>
          <p:cNvPr id="4" name="textruta 3">
            <a:extLst>
              <a:ext uri="{FF2B5EF4-FFF2-40B4-BE49-F238E27FC236}">
                <a16:creationId xmlns:a16="http://schemas.microsoft.com/office/drawing/2014/main" id="{D3B51399-CF80-4996-A339-D88EDB00F5C4}"/>
              </a:ext>
            </a:extLst>
          </p:cNvPr>
          <p:cNvSpPr txBox="1"/>
          <p:nvPr/>
        </p:nvSpPr>
        <p:spPr>
          <a:xfrm>
            <a:off x="15259044" y="234113"/>
            <a:ext cx="3495048"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Datum:</a:t>
            </a:r>
          </a:p>
        </p:txBody>
      </p:sp>
      <p:sp>
        <p:nvSpPr>
          <p:cNvPr id="5" name="Rektangel 4">
            <a:extLst>
              <a:ext uri="{FF2B5EF4-FFF2-40B4-BE49-F238E27FC236}">
                <a16:creationId xmlns:a16="http://schemas.microsoft.com/office/drawing/2014/main" id="{1A0C2CDB-A0E7-47E0-AD76-93C3E1A0C4A2}"/>
              </a:ext>
            </a:extLst>
          </p:cNvPr>
          <p:cNvSpPr/>
          <p:nvPr/>
        </p:nvSpPr>
        <p:spPr>
          <a:xfrm>
            <a:off x="330971" y="821093"/>
            <a:ext cx="9632011" cy="438978"/>
          </a:xfrm>
          <a:prstGeom prst="rect">
            <a:avLst/>
          </a:prstGeom>
          <a:solidFill>
            <a:srgbClr val="D1F0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Syfte och bakgrund</a:t>
            </a:r>
          </a:p>
        </p:txBody>
      </p:sp>
      <p:sp>
        <p:nvSpPr>
          <p:cNvPr id="8" name="Rektangel 7">
            <a:extLst>
              <a:ext uri="{FF2B5EF4-FFF2-40B4-BE49-F238E27FC236}">
                <a16:creationId xmlns:a16="http://schemas.microsoft.com/office/drawing/2014/main" id="{06522A88-03C7-44C0-9D4B-701F937C1095}"/>
              </a:ext>
            </a:extLst>
          </p:cNvPr>
          <p:cNvSpPr/>
          <p:nvPr/>
        </p:nvSpPr>
        <p:spPr>
          <a:xfrm>
            <a:off x="9962981" y="821091"/>
            <a:ext cx="9810144" cy="44872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lang="sv-SE" sz="2400" b="1" dirty="0">
                <a:solidFill>
                  <a:prstClr val="black"/>
                </a:solidFill>
                <a:latin typeface="+mj-lt"/>
              </a:rPr>
              <a:t>Problemanalys/GAP</a:t>
            </a:r>
            <a:endParaRPr kumimoji="0" lang="sv-SE" sz="2400" b="1" i="0" u="none" strike="noStrike" kern="1200" cap="none" spc="0" normalizeH="0" baseline="0" noProof="0" dirty="0">
              <a:ln>
                <a:noFill/>
              </a:ln>
              <a:solidFill>
                <a:prstClr val="black"/>
              </a:solidFill>
              <a:effectLst/>
              <a:uLnTx/>
              <a:uFillTx/>
              <a:latin typeface="+mj-lt"/>
              <a:ea typeface="+mn-ea"/>
              <a:cs typeface="+mn-cs"/>
            </a:endParaRPr>
          </a:p>
        </p:txBody>
      </p:sp>
      <p:sp>
        <p:nvSpPr>
          <p:cNvPr id="9" name="Rektangel 8">
            <a:extLst>
              <a:ext uri="{FF2B5EF4-FFF2-40B4-BE49-F238E27FC236}">
                <a16:creationId xmlns:a16="http://schemas.microsoft.com/office/drawing/2014/main" id="{E77FC7C7-20F9-4433-A498-930E0194A24E}"/>
              </a:ext>
            </a:extLst>
          </p:cNvPr>
          <p:cNvSpPr/>
          <p:nvPr/>
        </p:nvSpPr>
        <p:spPr>
          <a:xfrm>
            <a:off x="330971" y="126007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0" name="Rektangel 9">
            <a:extLst>
              <a:ext uri="{FF2B5EF4-FFF2-40B4-BE49-F238E27FC236}">
                <a16:creationId xmlns:a16="http://schemas.microsoft.com/office/drawing/2014/main" id="{7D77DB52-32E1-4BFE-B046-E61C1CBC0B7B}"/>
              </a:ext>
            </a:extLst>
          </p:cNvPr>
          <p:cNvSpPr/>
          <p:nvPr/>
        </p:nvSpPr>
        <p:spPr>
          <a:xfrm>
            <a:off x="9962980" y="1260074"/>
            <a:ext cx="9810149"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1" name="Rektangel 10">
            <a:extLst>
              <a:ext uri="{FF2B5EF4-FFF2-40B4-BE49-F238E27FC236}">
                <a16:creationId xmlns:a16="http://schemas.microsoft.com/office/drawing/2014/main" id="{6893C3C2-F8CF-426B-AB5E-277CD21A28F0}"/>
              </a:ext>
            </a:extLst>
          </p:cNvPr>
          <p:cNvSpPr/>
          <p:nvPr/>
        </p:nvSpPr>
        <p:spPr>
          <a:xfrm>
            <a:off x="330971" y="427251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Nuläge</a:t>
            </a:r>
            <a:endParaRPr kumimoji="0" lang="sv-SE" sz="2400" b="1" i="0" u="none" strike="noStrike" kern="1200" cap="none" spc="0" normalizeH="0" baseline="0" noProof="0" dirty="0">
              <a:ln>
                <a:noFill/>
              </a:ln>
              <a:solidFill>
                <a:schemeClr val="tx1"/>
              </a:solidFill>
              <a:effectLst/>
              <a:uLnTx/>
              <a:uFillTx/>
              <a:latin typeface="+mj-lt"/>
              <a:ea typeface="+mn-ea"/>
              <a:cs typeface="+mn-cs"/>
            </a:endParaRPr>
          </a:p>
        </p:txBody>
      </p:sp>
      <p:sp>
        <p:nvSpPr>
          <p:cNvPr id="12" name="Rektangel 11">
            <a:extLst>
              <a:ext uri="{FF2B5EF4-FFF2-40B4-BE49-F238E27FC236}">
                <a16:creationId xmlns:a16="http://schemas.microsoft.com/office/drawing/2014/main" id="{C11BAE3A-7A56-4EF2-BEEE-A8E40B03054D}"/>
              </a:ext>
            </a:extLst>
          </p:cNvPr>
          <p:cNvSpPr/>
          <p:nvPr/>
        </p:nvSpPr>
        <p:spPr>
          <a:xfrm>
            <a:off x="9962981" y="4272511"/>
            <a:ext cx="9810144" cy="438980"/>
          </a:xfrm>
          <a:prstGeom prst="rect">
            <a:avLst/>
          </a:prstGeom>
          <a:solidFill>
            <a:srgbClr val="4D0B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bg1"/>
                </a:solidFill>
                <a:effectLst/>
                <a:uLnTx/>
                <a:uFillTx/>
                <a:latin typeface="+mj-lt"/>
                <a:ea typeface="+mn-ea"/>
                <a:cs typeface="+mn-cs"/>
              </a:rPr>
              <a:t>Huvudsakliga </a:t>
            </a:r>
            <a:r>
              <a:rPr lang="sv-SE" sz="2400" b="1" dirty="0">
                <a:solidFill>
                  <a:schemeClr val="bg1"/>
                </a:solidFill>
                <a:latin typeface="+mj-lt"/>
              </a:rPr>
              <a:t>aktiviteter</a:t>
            </a:r>
            <a:endParaRPr kumimoji="0" lang="sv-SE" sz="2400" b="1" i="0" u="none" strike="noStrike" kern="1200" cap="none" spc="0" normalizeH="0" baseline="0" noProof="0" dirty="0">
              <a:ln>
                <a:noFill/>
              </a:ln>
              <a:solidFill>
                <a:schemeClr val="bg1"/>
              </a:solidFill>
              <a:effectLst/>
              <a:uLnTx/>
              <a:uFillTx/>
              <a:latin typeface="+mj-lt"/>
              <a:ea typeface="+mn-ea"/>
              <a:cs typeface="+mn-cs"/>
            </a:endParaRPr>
          </a:p>
        </p:txBody>
      </p:sp>
      <p:sp>
        <p:nvSpPr>
          <p:cNvPr id="13" name="Rektangel 12">
            <a:extLst>
              <a:ext uri="{FF2B5EF4-FFF2-40B4-BE49-F238E27FC236}">
                <a16:creationId xmlns:a16="http://schemas.microsoft.com/office/drawing/2014/main" id="{FC834DB5-9067-4BB0-A5EB-2C82DBC8DB15}"/>
              </a:ext>
            </a:extLst>
          </p:cNvPr>
          <p:cNvSpPr/>
          <p:nvPr/>
        </p:nvSpPr>
        <p:spPr>
          <a:xfrm>
            <a:off x="330971" y="772393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lang="sv-SE" sz="2400" b="1" dirty="0">
                <a:solidFill>
                  <a:prstClr val="black"/>
                </a:solidFill>
                <a:latin typeface="+mj-lt"/>
              </a:rPr>
              <a:t>Önskat läge och mål</a:t>
            </a:r>
            <a:endParaRPr kumimoji="0" lang="sv-SE" sz="2400" b="1" i="0" u="none" strike="noStrike" kern="1200" cap="none" spc="0" normalizeH="0" baseline="0" noProof="0" dirty="0">
              <a:ln>
                <a:noFill/>
              </a:ln>
              <a:solidFill>
                <a:prstClr val="black"/>
              </a:solidFill>
              <a:effectLst/>
              <a:uLnTx/>
              <a:uFillTx/>
              <a:latin typeface="+mj-lt"/>
              <a:ea typeface="+mn-ea"/>
              <a:cs typeface="+mn-cs"/>
            </a:endParaRPr>
          </a:p>
        </p:txBody>
      </p:sp>
      <p:sp>
        <p:nvSpPr>
          <p:cNvPr id="14" name="Rektangel 13">
            <a:extLst>
              <a:ext uri="{FF2B5EF4-FFF2-40B4-BE49-F238E27FC236}">
                <a16:creationId xmlns:a16="http://schemas.microsoft.com/office/drawing/2014/main" id="{D074BF59-7333-4186-9CBB-BC3650CB1758}"/>
              </a:ext>
            </a:extLst>
          </p:cNvPr>
          <p:cNvSpPr/>
          <p:nvPr/>
        </p:nvSpPr>
        <p:spPr>
          <a:xfrm>
            <a:off x="330971" y="471149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5" name="Rektangel 14">
            <a:extLst>
              <a:ext uri="{FF2B5EF4-FFF2-40B4-BE49-F238E27FC236}">
                <a16:creationId xmlns:a16="http://schemas.microsoft.com/office/drawing/2014/main" id="{B31B5E2E-DB8E-466D-A9CD-85F79CB0FB80}"/>
              </a:ext>
            </a:extLst>
          </p:cNvPr>
          <p:cNvSpPr/>
          <p:nvPr/>
        </p:nvSpPr>
        <p:spPr>
          <a:xfrm>
            <a:off x="9962981" y="4711494"/>
            <a:ext cx="9810148"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6" name="Rektangel 15">
            <a:extLst>
              <a:ext uri="{FF2B5EF4-FFF2-40B4-BE49-F238E27FC236}">
                <a16:creationId xmlns:a16="http://schemas.microsoft.com/office/drawing/2014/main" id="{61C0FE09-CA30-4027-98F8-7CED1A50BF01}"/>
              </a:ext>
            </a:extLst>
          </p:cNvPr>
          <p:cNvSpPr/>
          <p:nvPr/>
        </p:nvSpPr>
        <p:spPr>
          <a:xfrm>
            <a:off x="330971" y="816291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7" name="Rektangel 16">
            <a:extLst>
              <a:ext uri="{FF2B5EF4-FFF2-40B4-BE49-F238E27FC236}">
                <a16:creationId xmlns:a16="http://schemas.microsoft.com/office/drawing/2014/main" id="{07B55637-1C21-4488-8B40-20D0CAE43026}"/>
              </a:ext>
            </a:extLst>
          </p:cNvPr>
          <p:cNvSpPr/>
          <p:nvPr/>
        </p:nvSpPr>
        <p:spPr>
          <a:xfrm>
            <a:off x="9962981" y="7723931"/>
            <a:ext cx="9810144" cy="438980"/>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Resultat och lärdomar</a:t>
            </a:r>
          </a:p>
        </p:txBody>
      </p:sp>
      <p:sp>
        <p:nvSpPr>
          <p:cNvPr id="18" name="Rektangel 17">
            <a:extLst>
              <a:ext uri="{FF2B5EF4-FFF2-40B4-BE49-F238E27FC236}">
                <a16:creationId xmlns:a16="http://schemas.microsoft.com/office/drawing/2014/main" id="{105CBEC2-B520-4F60-92E5-3FF1BD732CFA}"/>
              </a:ext>
            </a:extLst>
          </p:cNvPr>
          <p:cNvSpPr/>
          <p:nvPr/>
        </p:nvSpPr>
        <p:spPr>
          <a:xfrm>
            <a:off x="9962980" y="9449640"/>
            <a:ext cx="9810145" cy="438982"/>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Uppföljning</a:t>
            </a:r>
          </a:p>
        </p:txBody>
      </p:sp>
      <p:sp>
        <p:nvSpPr>
          <p:cNvPr id="19" name="Rektangel 18">
            <a:extLst>
              <a:ext uri="{FF2B5EF4-FFF2-40B4-BE49-F238E27FC236}">
                <a16:creationId xmlns:a16="http://schemas.microsoft.com/office/drawing/2014/main" id="{5E18F824-8B15-459E-BC32-3213832A6CE4}"/>
              </a:ext>
            </a:extLst>
          </p:cNvPr>
          <p:cNvSpPr/>
          <p:nvPr/>
        </p:nvSpPr>
        <p:spPr>
          <a:xfrm>
            <a:off x="9962980" y="8162913"/>
            <a:ext cx="9810147" cy="12867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20" name="Rektangel 19">
            <a:extLst>
              <a:ext uri="{FF2B5EF4-FFF2-40B4-BE49-F238E27FC236}">
                <a16:creationId xmlns:a16="http://schemas.microsoft.com/office/drawing/2014/main" id="{7675AF6D-DE69-4F28-8232-69E64D2CA3CF}"/>
              </a:ext>
            </a:extLst>
          </p:cNvPr>
          <p:cNvSpPr/>
          <p:nvPr/>
        </p:nvSpPr>
        <p:spPr>
          <a:xfrm>
            <a:off x="9962981" y="9888624"/>
            <a:ext cx="9810146" cy="1286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Tree>
    <p:extLst>
      <p:ext uri="{BB962C8B-B14F-4D97-AF65-F5344CB8AC3E}">
        <p14:creationId xmlns:p14="http://schemas.microsoft.com/office/powerpoint/2010/main" val="1322529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0672515-F3D1-2446-A1A6-6C377D25326B}" type="slidenum">
              <a:rPr lang="sv-SE" smtClean="0"/>
              <a:pPr>
                <a:defRPr/>
              </a:pPr>
              <a:t>30</a:t>
            </a:fld>
            <a:endParaRPr lang="sv-SE"/>
          </a:p>
        </p:txBody>
      </p:sp>
      <p:sp>
        <p:nvSpPr>
          <p:cNvPr id="2" name="Rubrik 1">
            <a:extLst>
              <a:ext uri="{FF2B5EF4-FFF2-40B4-BE49-F238E27FC236}">
                <a16:creationId xmlns:a16="http://schemas.microsoft.com/office/drawing/2014/main" id="{A0BC86D6-1912-4D69-B0E6-F0DFB7BCD961}"/>
              </a:ext>
            </a:extLst>
          </p:cNvPr>
          <p:cNvSpPr>
            <a:spLocks noGrp="1"/>
          </p:cNvSpPr>
          <p:nvPr>
            <p:ph type="title"/>
          </p:nvPr>
        </p:nvSpPr>
        <p:spPr/>
        <p:txBody>
          <a:bodyPr/>
          <a:lstStyle/>
          <a:p>
            <a:r>
              <a:rPr lang="sv-SE" dirty="0"/>
              <a:t>Har det blivit bättre?</a:t>
            </a:r>
          </a:p>
        </p:txBody>
      </p:sp>
      <p:graphicFrame>
        <p:nvGraphicFramePr>
          <p:cNvPr id="9" name="Platshållare för innehåll 8">
            <a:extLst>
              <a:ext uri="{FF2B5EF4-FFF2-40B4-BE49-F238E27FC236}">
                <a16:creationId xmlns:a16="http://schemas.microsoft.com/office/drawing/2014/main" id="{0F71A7CF-FB5C-4348-89CC-4AF1811426FE}"/>
              </a:ext>
            </a:extLst>
          </p:cNvPr>
          <p:cNvGraphicFramePr>
            <a:graphicFrameLocks noGrp="1"/>
          </p:cNvGraphicFramePr>
          <p:nvPr>
            <p:ph idx="1"/>
            <p:extLst>
              <p:ext uri="{D42A27DB-BD31-4B8C-83A1-F6EECF244321}">
                <p14:modId xmlns:p14="http://schemas.microsoft.com/office/powerpoint/2010/main" val="169962374"/>
              </p:ext>
            </p:extLst>
          </p:nvPr>
        </p:nvGraphicFramePr>
        <p:xfrm>
          <a:off x="1246188" y="2490787"/>
          <a:ext cx="17618076" cy="8213655"/>
        </p:xfrm>
        <a:graphic>
          <a:graphicData uri="http://schemas.openxmlformats.org/drawingml/2006/table">
            <a:tbl>
              <a:tblPr firstRow="1" bandRow="1">
                <a:tableStyleId>{5C22544A-7EE6-4342-B048-85BDC9FD1C3A}</a:tableStyleId>
              </a:tblPr>
              <a:tblGrid>
                <a:gridCol w="2936346">
                  <a:extLst>
                    <a:ext uri="{9D8B030D-6E8A-4147-A177-3AD203B41FA5}">
                      <a16:colId xmlns:a16="http://schemas.microsoft.com/office/drawing/2014/main" val="4174523804"/>
                    </a:ext>
                  </a:extLst>
                </a:gridCol>
                <a:gridCol w="2936346">
                  <a:extLst>
                    <a:ext uri="{9D8B030D-6E8A-4147-A177-3AD203B41FA5}">
                      <a16:colId xmlns:a16="http://schemas.microsoft.com/office/drawing/2014/main" val="1107572028"/>
                    </a:ext>
                  </a:extLst>
                </a:gridCol>
                <a:gridCol w="2069074">
                  <a:extLst>
                    <a:ext uri="{9D8B030D-6E8A-4147-A177-3AD203B41FA5}">
                      <a16:colId xmlns:a16="http://schemas.microsoft.com/office/drawing/2014/main" val="2960146251"/>
                    </a:ext>
                  </a:extLst>
                </a:gridCol>
                <a:gridCol w="3803618">
                  <a:extLst>
                    <a:ext uri="{9D8B030D-6E8A-4147-A177-3AD203B41FA5}">
                      <a16:colId xmlns:a16="http://schemas.microsoft.com/office/drawing/2014/main" val="1867242307"/>
                    </a:ext>
                  </a:extLst>
                </a:gridCol>
                <a:gridCol w="2101038">
                  <a:extLst>
                    <a:ext uri="{9D8B030D-6E8A-4147-A177-3AD203B41FA5}">
                      <a16:colId xmlns:a16="http://schemas.microsoft.com/office/drawing/2014/main" val="894067743"/>
                    </a:ext>
                  </a:extLst>
                </a:gridCol>
                <a:gridCol w="3771654">
                  <a:extLst>
                    <a:ext uri="{9D8B030D-6E8A-4147-A177-3AD203B41FA5}">
                      <a16:colId xmlns:a16="http://schemas.microsoft.com/office/drawing/2014/main" val="547417866"/>
                    </a:ext>
                  </a:extLst>
                </a:gridCol>
              </a:tblGrid>
              <a:tr h="794095">
                <a:tc>
                  <a:txBody>
                    <a:bodyPr/>
                    <a:lstStyle/>
                    <a:p>
                      <a:r>
                        <a:rPr lang="sv-SE" sz="3200" dirty="0"/>
                        <a:t>Problem/GAP</a:t>
                      </a:r>
                    </a:p>
                  </a:txBody>
                  <a:tcPr/>
                </a:tc>
                <a:tc>
                  <a:txBody>
                    <a:bodyPr/>
                    <a:lstStyle/>
                    <a:p>
                      <a:r>
                        <a:rPr lang="sv-SE" sz="3200" dirty="0"/>
                        <a:t>Mätmetod</a:t>
                      </a:r>
                    </a:p>
                  </a:txBody>
                  <a:tcPr/>
                </a:tc>
                <a:tc>
                  <a:txBody>
                    <a:bodyPr/>
                    <a:lstStyle/>
                    <a:p>
                      <a:r>
                        <a:rPr lang="sv-SE" sz="3200" dirty="0"/>
                        <a:t>Mätperiod/ mättillfälle</a:t>
                      </a:r>
                    </a:p>
                  </a:txBody>
                  <a:tcPr/>
                </a:tc>
                <a:tc>
                  <a:txBody>
                    <a:bodyPr/>
                    <a:lstStyle/>
                    <a:p>
                      <a:r>
                        <a:rPr lang="sv-SE" sz="3200" dirty="0"/>
                        <a:t>Resultat före förändring</a:t>
                      </a:r>
                    </a:p>
                  </a:txBody>
                  <a:tcPr/>
                </a:tc>
                <a:tc>
                  <a:txBody>
                    <a:bodyPr/>
                    <a:lstStyle/>
                    <a:p>
                      <a:r>
                        <a:rPr lang="sv-SE" sz="3200" dirty="0"/>
                        <a:t>Mätperiod/ mättillfälle</a:t>
                      </a:r>
                    </a:p>
                  </a:txBody>
                  <a:tcPr/>
                </a:tc>
                <a:tc>
                  <a:txBody>
                    <a:bodyPr/>
                    <a:lstStyle/>
                    <a:p>
                      <a:r>
                        <a:rPr lang="sv-SE" sz="3200" dirty="0"/>
                        <a:t>Resultat efter förändring</a:t>
                      </a:r>
                    </a:p>
                  </a:txBody>
                  <a:tcPr/>
                </a:tc>
                <a:extLst>
                  <a:ext uri="{0D108BD9-81ED-4DB2-BD59-A6C34878D82A}">
                    <a16:rowId xmlns:a16="http://schemas.microsoft.com/office/drawing/2014/main" val="3509153156"/>
                  </a:ext>
                </a:extLst>
              </a:tr>
              <a:tr h="794095">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solidFill>
                      <a:srgbClr val="D3CCCE"/>
                    </a:solidFill>
                  </a:tcPr>
                </a:tc>
                <a:tc>
                  <a:txBody>
                    <a:bodyPr/>
                    <a:lstStyle/>
                    <a:p>
                      <a:endParaRPr lang="sv-SE" sz="2400" dirty="0"/>
                    </a:p>
                  </a:txBody>
                  <a:tcPr>
                    <a:solidFill>
                      <a:srgbClr val="D3CCCE"/>
                    </a:solidFill>
                  </a:tcPr>
                </a:tc>
                <a:extLst>
                  <a:ext uri="{0D108BD9-81ED-4DB2-BD59-A6C34878D82A}">
                    <a16:rowId xmlns:a16="http://schemas.microsoft.com/office/drawing/2014/main" val="195421473"/>
                  </a:ext>
                </a:extLst>
              </a:tr>
              <a:tr h="794095">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tc>
                <a:tc>
                  <a:txBody>
                    <a:bodyPr/>
                    <a:lstStyle/>
                    <a:p>
                      <a:endParaRPr lang="sv-SE" sz="2400" dirty="0"/>
                    </a:p>
                  </a:txBody>
                  <a:tcPr>
                    <a:solidFill>
                      <a:srgbClr val="EBE7E8"/>
                    </a:solidFill>
                  </a:tcPr>
                </a:tc>
                <a:tc>
                  <a:txBody>
                    <a:bodyPr/>
                    <a:lstStyle/>
                    <a:p>
                      <a:endParaRPr lang="sv-SE" sz="2400" dirty="0"/>
                    </a:p>
                  </a:txBody>
                  <a:tcPr>
                    <a:solidFill>
                      <a:srgbClr val="EBE7E8"/>
                    </a:solidFill>
                  </a:tcPr>
                </a:tc>
                <a:extLst>
                  <a:ext uri="{0D108BD9-81ED-4DB2-BD59-A6C34878D82A}">
                    <a16:rowId xmlns:a16="http://schemas.microsoft.com/office/drawing/2014/main" val="1878674984"/>
                  </a:ext>
                </a:extLst>
              </a:tr>
              <a:tr h="794095">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dirty="0"/>
                    </a:p>
                  </a:txBody>
                  <a:tcPr>
                    <a:solidFill>
                      <a:srgbClr val="D3CCCE"/>
                    </a:solidFill>
                  </a:tcPr>
                </a:tc>
                <a:tc>
                  <a:txBody>
                    <a:bodyPr/>
                    <a:lstStyle/>
                    <a:p>
                      <a:endParaRPr lang="sv-SE" sz="2400" dirty="0"/>
                    </a:p>
                  </a:txBody>
                  <a:tcPr>
                    <a:solidFill>
                      <a:srgbClr val="D3CCCE"/>
                    </a:solidFill>
                  </a:tcPr>
                </a:tc>
                <a:extLst>
                  <a:ext uri="{0D108BD9-81ED-4DB2-BD59-A6C34878D82A}">
                    <a16:rowId xmlns:a16="http://schemas.microsoft.com/office/drawing/2014/main" val="2413364529"/>
                  </a:ext>
                </a:extLst>
              </a:tr>
              <a:tr h="7940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solidFill>
                      <a:srgbClr val="EBE7E8"/>
                    </a:solidFill>
                  </a:tcPr>
                </a:tc>
                <a:tc>
                  <a:txBody>
                    <a:bodyPr/>
                    <a:lstStyle/>
                    <a:p>
                      <a:endParaRPr lang="sv-SE" sz="2400" dirty="0"/>
                    </a:p>
                  </a:txBody>
                  <a:tcPr>
                    <a:solidFill>
                      <a:srgbClr val="EBE7E8"/>
                    </a:solidFill>
                  </a:tcPr>
                </a:tc>
                <a:extLst>
                  <a:ext uri="{0D108BD9-81ED-4DB2-BD59-A6C34878D82A}">
                    <a16:rowId xmlns:a16="http://schemas.microsoft.com/office/drawing/2014/main" val="3645965030"/>
                  </a:ext>
                </a:extLst>
              </a:tr>
              <a:tr h="794095">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solidFill>
                      <a:srgbClr val="D3CCCE"/>
                    </a:solidFill>
                  </a:tcPr>
                </a:tc>
                <a:tc>
                  <a:txBody>
                    <a:bodyPr/>
                    <a:lstStyle/>
                    <a:p>
                      <a:endParaRPr lang="sv-SE" sz="2400" dirty="0"/>
                    </a:p>
                  </a:txBody>
                  <a:tcPr>
                    <a:solidFill>
                      <a:srgbClr val="D3CCCE"/>
                    </a:solidFill>
                  </a:tcPr>
                </a:tc>
                <a:extLst>
                  <a:ext uri="{0D108BD9-81ED-4DB2-BD59-A6C34878D82A}">
                    <a16:rowId xmlns:a16="http://schemas.microsoft.com/office/drawing/2014/main" val="1171037549"/>
                  </a:ext>
                </a:extLst>
              </a:tr>
              <a:tr h="7940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solidFill>
                      <a:srgbClr val="EBE7E8"/>
                    </a:solidFill>
                  </a:tcPr>
                </a:tc>
                <a:tc>
                  <a:txBody>
                    <a:bodyPr/>
                    <a:lstStyle/>
                    <a:p>
                      <a:endParaRPr lang="sv-SE" sz="2400" dirty="0"/>
                    </a:p>
                  </a:txBody>
                  <a:tcPr>
                    <a:solidFill>
                      <a:srgbClr val="EBE7E8"/>
                    </a:solidFill>
                  </a:tcPr>
                </a:tc>
                <a:extLst>
                  <a:ext uri="{0D108BD9-81ED-4DB2-BD59-A6C34878D82A}">
                    <a16:rowId xmlns:a16="http://schemas.microsoft.com/office/drawing/2014/main" val="4101732016"/>
                  </a:ext>
                </a:extLst>
              </a:tr>
              <a:tr h="7940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solidFill>
                      <a:srgbClr val="D3CCCE"/>
                    </a:solidFill>
                  </a:tcPr>
                </a:tc>
                <a:tc>
                  <a:txBody>
                    <a:bodyPr/>
                    <a:lstStyle/>
                    <a:p>
                      <a:endParaRPr lang="sv-SE" sz="2400" dirty="0"/>
                    </a:p>
                  </a:txBody>
                  <a:tcPr>
                    <a:solidFill>
                      <a:srgbClr val="D3CCCE"/>
                    </a:solidFill>
                  </a:tcPr>
                </a:tc>
                <a:extLst>
                  <a:ext uri="{0D108BD9-81ED-4DB2-BD59-A6C34878D82A}">
                    <a16:rowId xmlns:a16="http://schemas.microsoft.com/office/drawing/2014/main" val="3838389339"/>
                  </a:ext>
                </a:extLst>
              </a:tr>
              <a:tr h="7940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solidFill>
                      <a:srgbClr val="EBE7E8"/>
                    </a:solidFill>
                  </a:tcPr>
                </a:tc>
                <a:tc>
                  <a:txBody>
                    <a:bodyPr/>
                    <a:lstStyle/>
                    <a:p>
                      <a:endParaRPr lang="sv-SE" sz="2400" dirty="0"/>
                    </a:p>
                  </a:txBody>
                  <a:tcPr>
                    <a:solidFill>
                      <a:srgbClr val="EBE7E8"/>
                    </a:solidFill>
                  </a:tcPr>
                </a:tc>
                <a:extLst>
                  <a:ext uri="{0D108BD9-81ED-4DB2-BD59-A6C34878D82A}">
                    <a16:rowId xmlns:a16="http://schemas.microsoft.com/office/drawing/2014/main" val="2440985106"/>
                  </a:ext>
                </a:extLst>
              </a:tr>
              <a:tr h="794095">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a:p>
                  </a:txBody>
                  <a:tcPr>
                    <a:solidFill>
                      <a:srgbClr val="D3CCCE"/>
                    </a:solidFill>
                  </a:tcPr>
                </a:tc>
                <a:tc>
                  <a:txBody>
                    <a:bodyPr/>
                    <a:lstStyle/>
                    <a:p>
                      <a:endParaRPr lang="sv-SE" sz="2400" dirty="0"/>
                    </a:p>
                  </a:txBody>
                  <a:tcPr>
                    <a:solidFill>
                      <a:srgbClr val="D3CCCE"/>
                    </a:solidFill>
                  </a:tcPr>
                </a:tc>
                <a:extLst>
                  <a:ext uri="{0D108BD9-81ED-4DB2-BD59-A6C34878D82A}">
                    <a16:rowId xmlns:a16="http://schemas.microsoft.com/office/drawing/2014/main" val="2139378185"/>
                  </a:ext>
                </a:extLst>
              </a:tr>
            </a:tbl>
          </a:graphicData>
        </a:graphic>
      </p:graphicFrame>
      <p:sp>
        <p:nvSpPr>
          <p:cNvPr id="7" name="Platshållare för text 6">
            <a:extLst>
              <a:ext uri="{FF2B5EF4-FFF2-40B4-BE49-F238E27FC236}">
                <a16:creationId xmlns:a16="http://schemas.microsoft.com/office/drawing/2014/main" id="{DDCF6BC1-2341-4D98-AA70-11B6568CF3A4}"/>
              </a:ext>
            </a:extLst>
          </p:cNvPr>
          <p:cNvSpPr>
            <a:spLocks noGrp="1"/>
          </p:cNvSpPr>
          <p:nvPr>
            <p:ph type="body" sz="quarter" idx="14"/>
          </p:nvPr>
        </p:nvSpPr>
        <p:spPr/>
        <p:txBody>
          <a:bodyPr/>
          <a:lstStyle/>
          <a:p>
            <a:endParaRPr lang="sv-SE"/>
          </a:p>
        </p:txBody>
      </p:sp>
      <p:grpSp>
        <p:nvGrpSpPr>
          <p:cNvPr id="22" name="Grupp 21">
            <a:extLst>
              <a:ext uri="{FF2B5EF4-FFF2-40B4-BE49-F238E27FC236}">
                <a16:creationId xmlns:a16="http://schemas.microsoft.com/office/drawing/2014/main" id="{18F8FA3A-3185-49AD-9280-D5E5FD2771E8}"/>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3" name="Våg 22">
              <a:extLst>
                <a:ext uri="{FF2B5EF4-FFF2-40B4-BE49-F238E27FC236}">
                  <a16:creationId xmlns:a16="http://schemas.microsoft.com/office/drawing/2014/main" id="{E79A158E-FF28-47F6-8D57-4A0A704C91EF}"/>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4" name="Rak 17">
              <a:extLst>
                <a:ext uri="{FF2B5EF4-FFF2-40B4-BE49-F238E27FC236}">
                  <a16:creationId xmlns:a16="http://schemas.microsoft.com/office/drawing/2014/main" id="{E232931A-2BF8-44A4-97AE-308503830A42}"/>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214145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ubrik 1"/>
          <p:cNvSpPr>
            <a:spLocks noGrp="1"/>
          </p:cNvSpPr>
          <p:nvPr>
            <p:ph type="title"/>
          </p:nvPr>
        </p:nvSpPr>
        <p:spPr/>
        <p:txBody>
          <a:bodyPr/>
          <a:lstStyle/>
          <a:p>
            <a:pPr algn="l"/>
            <a:r>
              <a:rPr lang="sv-SE" dirty="0"/>
              <a:t>Det här har vi lyckats med hittills!</a:t>
            </a:r>
          </a:p>
        </p:txBody>
      </p:sp>
      <p:sp>
        <p:nvSpPr>
          <p:cNvPr id="4" name="Platshållare för bildnummer 3"/>
          <p:cNvSpPr>
            <a:spLocks noGrp="1"/>
          </p:cNvSpPr>
          <p:nvPr>
            <p:ph type="sldNum" sz="quarter" idx="4294967295"/>
          </p:nvPr>
        </p:nvSpPr>
        <p:spPr/>
        <p:txBody>
          <a:bodyPr/>
          <a:lstStyle/>
          <a:p>
            <a:pPr>
              <a:defRPr/>
            </a:pPr>
            <a:fld id="{70672515-F3D1-2446-A1A6-6C377D25326B}" type="slidenum">
              <a:rPr lang="sv-SE" smtClean="0"/>
              <a:pPr>
                <a:defRPr/>
              </a:pPr>
              <a:t>31</a:t>
            </a:fld>
            <a:endParaRPr lang="sv-SE"/>
          </a:p>
        </p:txBody>
      </p:sp>
      <p:sp>
        <p:nvSpPr>
          <p:cNvPr id="2" name="Rektangel 1">
            <a:extLst>
              <a:ext uri="{FF2B5EF4-FFF2-40B4-BE49-F238E27FC236}">
                <a16:creationId xmlns:a16="http://schemas.microsoft.com/office/drawing/2014/main" id="{DF2DFD87-81CC-4FFE-958D-ED502B56D726}"/>
              </a:ext>
            </a:extLst>
          </p:cNvPr>
          <p:cNvSpPr/>
          <p:nvPr/>
        </p:nvSpPr>
        <p:spPr>
          <a:xfrm>
            <a:off x="1257617" y="3640566"/>
            <a:ext cx="11890778" cy="6910653"/>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p>
        </p:txBody>
      </p:sp>
      <p:grpSp>
        <p:nvGrpSpPr>
          <p:cNvPr id="16" name="Grupp 15">
            <a:extLst>
              <a:ext uri="{FF2B5EF4-FFF2-40B4-BE49-F238E27FC236}">
                <a16:creationId xmlns:a16="http://schemas.microsoft.com/office/drawing/2014/main" id="{19E1FB4A-BAF9-434E-98B0-FACD2302AE18}"/>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17" name="Våg 16">
              <a:extLst>
                <a:ext uri="{FF2B5EF4-FFF2-40B4-BE49-F238E27FC236}">
                  <a16:creationId xmlns:a16="http://schemas.microsoft.com/office/drawing/2014/main" id="{0FD051D0-026C-48E3-A392-9FFAC328AE17}"/>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18" name="Rak 17">
              <a:extLst>
                <a:ext uri="{FF2B5EF4-FFF2-40B4-BE49-F238E27FC236}">
                  <a16:creationId xmlns:a16="http://schemas.microsoft.com/office/drawing/2014/main" id="{7B1AF85E-9E6C-40C5-9D1F-28AFCF716714}"/>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pic>
        <p:nvPicPr>
          <p:cNvPr id="9" name="Bildobjekt 8">
            <a:extLst>
              <a:ext uri="{FF2B5EF4-FFF2-40B4-BE49-F238E27FC236}">
                <a16:creationId xmlns:a16="http://schemas.microsoft.com/office/drawing/2014/main" id="{EE32078F-7ACD-49A4-8D76-C9541B6096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68474" y="5366643"/>
            <a:ext cx="4176464" cy="4157902"/>
          </a:xfrm>
          <a:prstGeom prst="rect">
            <a:avLst/>
          </a:prstGeom>
        </p:spPr>
      </p:pic>
    </p:spTree>
    <p:extLst>
      <p:ext uri="{BB962C8B-B14F-4D97-AF65-F5344CB8AC3E}">
        <p14:creationId xmlns:p14="http://schemas.microsoft.com/office/powerpoint/2010/main" val="3138378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tshållare för innehåll 8">
            <a:extLst>
              <a:ext uri="{FF2B5EF4-FFF2-40B4-BE49-F238E27FC236}">
                <a16:creationId xmlns:a16="http://schemas.microsoft.com/office/drawing/2014/main" id="{C0B4EFFE-BF02-40BB-8E33-3CE2284D1954}"/>
              </a:ext>
            </a:extLst>
          </p:cNvPr>
          <p:cNvGraphicFramePr>
            <a:graphicFrameLocks noGrp="1"/>
          </p:cNvGraphicFramePr>
          <p:nvPr>
            <p:ph idx="1"/>
          </p:nvPr>
        </p:nvGraphicFramePr>
        <p:xfrm>
          <a:off x="1246188" y="2490788"/>
          <a:ext cx="17618076" cy="3403263"/>
        </p:xfrm>
        <a:graphic>
          <a:graphicData uri="http://schemas.openxmlformats.org/drawingml/2006/table">
            <a:tbl>
              <a:tblPr firstRow="1" bandRow="1">
                <a:tableStyleId>{5C22544A-7EE6-4342-B048-85BDC9FD1C3A}</a:tableStyleId>
              </a:tblPr>
              <a:tblGrid>
                <a:gridCol w="7725742">
                  <a:extLst>
                    <a:ext uri="{9D8B030D-6E8A-4147-A177-3AD203B41FA5}">
                      <a16:colId xmlns:a16="http://schemas.microsoft.com/office/drawing/2014/main" val="2405698775"/>
                    </a:ext>
                  </a:extLst>
                </a:gridCol>
                <a:gridCol w="1224136">
                  <a:extLst>
                    <a:ext uri="{9D8B030D-6E8A-4147-A177-3AD203B41FA5}">
                      <a16:colId xmlns:a16="http://schemas.microsoft.com/office/drawing/2014/main" val="1861899177"/>
                    </a:ext>
                  </a:extLst>
                </a:gridCol>
                <a:gridCol w="8668198">
                  <a:extLst>
                    <a:ext uri="{9D8B030D-6E8A-4147-A177-3AD203B41FA5}">
                      <a16:colId xmlns:a16="http://schemas.microsoft.com/office/drawing/2014/main" val="2896689126"/>
                    </a:ext>
                  </a:extLst>
                </a:gridCol>
              </a:tblGrid>
              <a:tr h="1134421">
                <a:tc>
                  <a:txBody>
                    <a:bodyPr/>
                    <a:lstStyle/>
                    <a:p>
                      <a:r>
                        <a:rPr lang="sv-SE" sz="3200" dirty="0"/>
                        <a:t>Gå igenom följande frågor</a:t>
                      </a:r>
                    </a:p>
                  </a:txBody>
                  <a:tcPr/>
                </a:tc>
                <a:tc>
                  <a:txBody>
                    <a:bodyPr/>
                    <a:lstStyle/>
                    <a:p>
                      <a:pPr marL="457200" indent="-457200" algn="l">
                        <a:buFont typeface="Wingdings" panose="05000000000000000000" pitchFamily="2" charset="2"/>
                        <a:buChar char="ü"/>
                      </a:pPr>
                      <a:r>
                        <a:rPr lang="sv-SE" sz="3200" dirty="0"/>
                        <a:t> </a:t>
                      </a:r>
                    </a:p>
                  </a:txBody>
                  <a:tcPr/>
                </a:tc>
                <a:tc>
                  <a:txBody>
                    <a:bodyPr/>
                    <a:lstStyle/>
                    <a:p>
                      <a:r>
                        <a:rPr lang="sv-SE" sz="3200" dirty="0"/>
                        <a:t>Kommentar</a:t>
                      </a:r>
                    </a:p>
                  </a:txBody>
                  <a:tcPr/>
                </a:tc>
                <a:extLst>
                  <a:ext uri="{0D108BD9-81ED-4DB2-BD59-A6C34878D82A}">
                    <a16:rowId xmlns:a16="http://schemas.microsoft.com/office/drawing/2014/main" val="2406547402"/>
                  </a:ext>
                </a:extLst>
              </a:tr>
              <a:tr h="1134421">
                <a:tc>
                  <a:txBody>
                    <a:bodyPr/>
                    <a:lstStyle/>
                    <a:p>
                      <a:r>
                        <a:rPr lang="sv-SE" sz="2400" dirty="0"/>
                        <a:t>Är innehållet i handlingsplanen bra?</a:t>
                      </a:r>
                      <a:endParaRPr lang="sv-SE" sz="2400" baseline="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399456429"/>
                  </a:ext>
                </a:extLst>
              </a:tr>
              <a:tr h="1134421">
                <a:tc>
                  <a:txBody>
                    <a:bodyPr/>
                    <a:lstStyle/>
                    <a:p>
                      <a:r>
                        <a:rPr lang="sv-SE" sz="2400" dirty="0"/>
                        <a:t>Är vi överens om hur arbetet ska mätas och följas upp?</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992649284"/>
                  </a:ext>
                </a:extLst>
              </a:tr>
            </a:tbl>
          </a:graphicData>
        </a:graphic>
      </p:graphicFrame>
      <p:sp>
        <p:nvSpPr>
          <p:cNvPr id="2" name="Rubrik 1">
            <a:extLst>
              <a:ext uri="{FF2B5EF4-FFF2-40B4-BE49-F238E27FC236}">
                <a16:creationId xmlns:a16="http://schemas.microsoft.com/office/drawing/2014/main" id="{989698DC-091A-4A93-8514-874B109ECB7B}"/>
              </a:ext>
            </a:extLst>
          </p:cNvPr>
          <p:cNvSpPr>
            <a:spLocks noGrp="1"/>
          </p:cNvSpPr>
          <p:nvPr>
            <p:ph type="title"/>
          </p:nvPr>
        </p:nvSpPr>
        <p:spPr/>
        <p:txBody>
          <a:bodyPr/>
          <a:lstStyle/>
          <a:p>
            <a:r>
              <a:rPr lang="sv-SE" dirty="0"/>
              <a:t>Frågor att stämma av med beslutsfattare</a:t>
            </a:r>
          </a:p>
        </p:txBody>
      </p:sp>
      <p:sp>
        <p:nvSpPr>
          <p:cNvPr id="4" name="Platshållare för text 3">
            <a:extLst>
              <a:ext uri="{FF2B5EF4-FFF2-40B4-BE49-F238E27FC236}">
                <a16:creationId xmlns:a16="http://schemas.microsoft.com/office/drawing/2014/main" id="{0D6CC7A3-4F6F-4EDF-9463-F237EC854076}"/>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4294967295"/>
          </p:nvPr>
        </p:nvSpPr>
        <p:spPr/>
        <p:txBody>
          <a:bodyPr/>
          <a:lstStyle/>
          <a:p>
            <a:pPr>
              <a:defRPr/>
            </a:pPr>
            <a:fld id="{70672515-F3D1-2446-A1A6-6C377D25326B}" type="slidenum">
              <a:rPr lang="sv-SE" smtClean="0"/>
              <a:pPr>
                <a:defRPr/>
              </a:pPr>
              <a:t>32</a:t>
            </a:fld>
            <a:endParaRPr lang="sv-SE"/>
          </a:p>
        </p:txBody>
      </p:sp>
      <p:sp>
        <p:nvSpPr>
          <p:cNvPr id="8" name="textruta 7"/>
          <p:cNvSpPr txBox="1"/>
          <p:nvPr/>
        </p:nvSpPr>
        <p:spPr>
          <a:xfrm>
            <a:off x="1195102" y="1860645"/>
            <a:ext cx="14068913" cy="461665"/>
          </a:xfrm>
          <a:prstGeom prst="rect">
            <a:avLst/>
          </a:prstGeom>
          <a:noFill/>
          <a:ln>
            <a:noFill/>
          </a:ln>
        </p:spPr>
        <p:txBody>
          <a:bodyPr wrap="square" rtlCol="0">
            <a:spAutoFit/>
          </a:bodyPr>
          <a:lstStyle/>
          <a:p>
            <a:r>
              <a:rPr lang="sv-SE" sz="2400" b="1" dirty="0"/>
              <a:t>Datum: 		Deltagare:</a:t>
            </a:r>
          </a:p>
        </p:txBody>
      </p:sp>
    </p:spTree>
    <p:extLst>
      <p:ext uri="{BB962C8B-B14F-4D97-AF65-F5344CB8AC3E}">
        <p14:creationId xmlns:p14="http://schemas.microsoft.com/office/powerpoint/2010/main" val="2586831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tshållare för innehåll 8">
            <a:extLst>
              <a:ext uri="{FF2B5EF4-FFF2-40B4-BE49-F238E27FC236}">
                <a16:creationId xmlns:a16="http://schemas.microsoft.com/office/drawing/2014/main" id="{C0B4EFFE-BF02-40BB-8E33-3CE2284D1954}"/>
              </a:ext>
            </a:extLst>
          </p:cNvPr>
          <p:cNvGraphicFramePr>
            <a:graphicFrameLocks noGrp="1"/>
          </p:cNvGraphicFramePr>
          <p:nvPr>
            <p:ph idx="1"/>
          </p:nvPr>
        </p:nvGraphicFramePr>
        <p:xfrm>
          <a:off x="1246188" y="2490788"/>
          <a:ext cx="17618076" cy="7995246"/>
        </p:xfrm>
        <a:graphic>
          <a:graphicData uri="http://schemas.openxmlformats.org/drawingml/2006/table">
            <a:tbl>
              <a:tblPr firstRow="1" bandRow="1">
                <a:tableStyleId>{5C22544A-7EE6-4342-B048-85BDC9FD1C3A}</a:tableStyleId>
              </a:tblPr>
              <a:tblGrid>
                <a:gridCol w="7725742">
                  <a:extLst>
                    <a:ext uri="{9D8B030D-6E8A-4147-A177-3AD203B41FA5}">
                      <a16:colId xmlns:a16="http://schemas.microsoft.com/office/drawing/2014/main" val="2405698775"/>
                    </a:ext>
                  </a:extLst>
                </a:gridCol>
                <a:gridCol w="1224136">
                  <a:extLst>
                    <a:ext uri="{9D8B030D-6E8A-4147-A177-3AD203B41FA5}">
                      <a16:colId xmlns:a16="http://schemas.microsoft.com/office/drawing/2014/main" val="1861899177"/>
                    </a:ext>
                  </a:extLst>
                </a:gridCol>
                <a:gridCol w="8668198">
                  <a:extLst>
                    <a:ext uri="{9D8B030D-6E8A-4147-A177-3AD203B41FA5}">
                      <a16:colId xmlns:a16="http://schemas.microsoft.com/office/drawing/2014/main" val="2896689126"/>
                    </a:ext>
                  </a:extLst>
                </a:gridCol>
              </a:tblGrid>
              <a:tr h="1134421">
                <a:tc>
                  <a:txBody>
                    <a:bodyPr/>
                    <a:lstStyle/>
                    <a:p>
                      <a:r>
                        <a:rPr lang="sv-SE" sz="3200" dirty="0"/>
                        <a:t>Gå igenom följande frågor</a:t>
                      </a:r>
                    </a:p>
                  </a:txBody>
                  <a:tcPr/>
                </a:tc>
                <a:tc>
                  <a:txBody>
                    <a:bodyPr/>
                    <a:lstStyle/>
                    <a:p>
                      <a:pPr marL="457200" indent="-457200" algn="l">
                        <a:buFont typeface="Wingdings" panose="05000000000000000000" pitchFamily="2" charset="2"/>
                        <a:buChar char="ü"/>
                      </a:pPr>
                      <a:r>
                        <a:rPr lang="sv-SE" sz="3200" dirty="0"/>
                        <a:t> </a:t>
                      </a:r>
                    </a:p>
                  </a:txBody>
                  <a:tcPr/>
                </a:tc>
                <a:tc>
                  <a:txBody>
                    <a:bodyPr/>
                    <a:lstStyle/>
                    <a:p>
                      <a:r>
                        <a:rPr lang="sv-SE" sz="3200" dirty="0"/>
                        <a:t>Kommentar</a:t>
                      </a:r>
                    </a:p>
                  </a:txBody>
                  <a:tcPr/>
                </a:tc>
                <a:extLst>
                  <a:ext uri="{0D108BD9-81ED-4DB2-BD59-A6C34878D82A}">
                    <a16:rowId xmlns:a16="http://schemas.microsoft.com/office/drawing/2014/main" val="2406547402"/>
                  </a:ext>
                </a:extLst>
              </a:tr>
              <a:tr h="1134421">
                <a:tc>
                  <a:txBody>
                    <a:bodyPr/>
                    <a:lstStyle/>
                    <a:p>
                      <a:r>
                        <a:rPr lang="sv-SE" sz="2400" dirty="0"/>
                        <a:t>Har statusen för handlingsplanen stämts av?</a:t>
                      </a:r>
                      <a:endParaRPr lang="sv-SE" sz="2400" baseline="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399456429"/>
                  </a:ext>
                </a:extLst>
              </a:tr>
              <a:tr h="1134421">
                <a:tc>
                  <a:txBody>
                    <a:bodyPr/>
                    <a:lstStyle/>
                    <a:p>
                      <a:r>
                        <a:rPr lang="sv-SE" sz="2400" dirty="0"/>
                        <a:t>Följer vi:</a:t>
                      </a:r>
                    </a:p>
                    <a:p>
                      <a:pPr marL="342900" indent="-342900">
                        <a:buFontTx/>
                        <a:buChar char="-"/>
                      </a:pPr>
                      <a:r>
                        <a:rPr lang="sv-SE" sz="2400" dirty="0"/>
                        <a:t>Plan för information och förankring?</a:t>
                      </a:r>
                    </a:p>
                    <a:p>
                      <a:pPr marL="342900" indent="-342900">
                        <a:buFontTx/>
                        <a:buChar char="-"/>
                      </a:pPr>
                      <a:r>
                        <a:rPr lang="sv-SE" sz="2400" dirty="0"/>
                        <a:t>Tidplan?</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992649284"/>
                  </a:ext>
                </a:extLst>
              </a:tr>
              <a:tr h="1134421">
                <a:tc>
                  <a:txBody>
                    <a:bodyPr/>
                    <a:lstStyle/>
                    <a:p>
                      <a:r>
                        <a:rPr lang="sv-SE" sz="2400" dirty="0"/>
                        <a:t>Behöver vi komplettera eller ändra någon plan?</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547548457"/>
                  </a:ext>
                </a:extLst>
              </a:tr>
              <a:tr h="11344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2400" dirty="0"/>
                        <a:t>Behövs åtgärder från ledningen för att arbetet ska lyckas?</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658913592"/>
                  </a:ext>
                </a:extLst>
              </a:tr>
              <a:tr h="1134421">
                <a:tc>
                  <a:txBody>
                    <a:bodyPr/>
                    <a:lstStyle/>
                    <a:p>
                      <a:r>
                        <a:rPr lang="sv-SE" sz="2400" dirty="0"/>
                        <a:t>Finns det någonting annat som behöver förtydligas?</a:t>
                      </a:r>
                      <a:endParaRPr lang="sv-SE" sz="2400" baseline="0" dirty="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1380216366"/>
                  </a:ext>
                </a:extLst>
              </a:tr>
              <a:tr h="1134421">
                <a:tc>
                  <a:txBody>
                    <a:bodyPr/>
                    <a:lstStyle/>
                    <a:p>
                      <a:r>
                        <a:rPr lang="sv-SE" sz="2400" dirty="0"/>
                        <a:t>Är vi tillräckligt klara för att avsluta genomförandet och gå vidare till nästa steg?</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633448508"/>
                  </a:ext>
                </a:extLst>
              </a:tr>
            </a:tbl>
          </a:graphicData>
        </a:graphic>
      </p:graphicFrame>
      <p:sp>
        <p:nvSpPr>
          <p:cNvPr id="2" name="Rubrik 1">
            <a:extLst>
              <a:ext uri="{FF2B5EF4-FFF2-40B4-BE49-F238E27FC236}">
                <a16:creationId xmlns:a16="http://schemas.microsoft.com/office/drawing/2014/main" id="{989698DC-091A-4A93-8514-874B109ECB7B}"/>
              </a:ext>
            </a:extLst>
          </p:cNvPr>
          <p:cNvSpPr>
            <a:spLocks noGrp="1"/>
          </p:cNvSpPr>
          <p:nvPr>
            <p:ph type="title"/>
          </p:nvPr>
        </p:nvSpPr>
        <p:spPr/>
        <p:txBody>
          <a:bodyPr/>
          <a:lstStyle/>
          <a:p>
            <a:r>
              <a:rPr lang="sv-SE" dirty="0"/>
              <a:t>Frågor att stämma av med beslutsfattare</a:t>
            </a:r>
          </a:p>
        </p:txBody>
      </p:sp>
      <p:sp>
        <p:nvSpPr>
          <p:cNvPr id="5" name="Platshållare för text 4">
            <a:extLst>
              <a:ext uri="{FF2B5EF4-FFF2-40B4-BE49-F238E27FC236}">
                <a16:creationId xmlns:a16="http://schemas.microsoft.com/office/drawing/2014/main" id="{D2CD8DC1-5591-4F16-AE9F-72B4383413B8}"/>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4294967295"/>
          </p:nvPr>
        </p:nvSpPr>
        <p:spPr/>
        <p:txBody>
          <a:bodyPr/>
          <a:lstStyle/>
          <a:p>
            <a:pPr>
              <a:defRPr/>
            </a:pPr>
            <a:fld id="{70672515-F3D1-2446-A1A6-6C377D25326B}" type="slidenum">
              <a:rPr lang="sv-SE" smtClean="0"/>
              <a:pPr>
                <a:defRPr/>
              </a:pPr>
              <a:t>33</a:t>
            </a:fld>
            <a:endParaRPr lang="sv-SE"/>
          </a:p>
        </p:txBody>
      </p:sp>
      <p:sp>
        <p:nvSpPr>
          <p:cNvPr id="8" name="textruta 7"/>
          <p:cNvSpPr txBox="1"/>
          <p:nvPr/>
        </p:nvSpPr>
        <p:spPr>
          <a:xfrm>
            <a:off x="1195102" y="1860645"/>
            <a:ext cx="14068913" cy="461665"/>
          </a:xfrm>
          <a:prstGeom prst="rect">
            <a:avLst/>
          </a:prstGeom>
          <a:noFill/>
          <a:ln>
            <a:noFill/>
          </a:ln>
        </p:spPr>
        <p:txBody>
          <a:bodyPr wrap="square" rtlCol="0">
            <a:spAutoFit/>
          </a:bodyPr>
          <a:lstStyle/>
          <a:p>
            <a:r>
              <a:rPr lang="sv-SE" sz="2400" b="1" dirty="0"/>
              <a:t>Datum: 		Deltagare:</a:t>
            </a:r>
          </a:p>
        </p:txBody>
      </p:sp>
    </p:spTree>
    <p:extLst>
      <p:ext uri="{BB962C8B-B14F-4D97-AF65-F5344CB8AC3E}">
        <p14:creationId xmlns:p14="http://schemas.microsoft.com/office/powerpoint/2010/main" val="2810965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884BC92F-180C-5145-A3CE-752C33FDBF5F}" type="slidenum">
              <a:rPr lang="sv-SE" smtClean="0"/>
              <a:pPr>
                <a:defRPr/>
              </a:pPr>
              <a:t>34</a:t>
            </a:fld>
            <a:endParaRPr lang="sv-SE"/>
          </a:p>
        </p:txBody>
      </p:sp>
      <p:sp>
        <p:nvSpPr>
          <p:cNvPr id="12" name="Platshållare för innehåll 11"/>
          <p:cNvSpPr>
            <a:spLocks noGrp="1"/>
          </p:cNvSpPr>
          <p:nvPr>
            <p:ph type="body" sz="quarter" idx="13"/>
          </p:nvPr>
        </p:nvSpPr>
        <p:spPr>
          <a:xfrm>
            <a:off x="4709423" y="7022827"/>
            <a:ext cx="10685250" cy="3600400"/>
          </a:xfrm>
        </p:spPr>
        <p:txBody>
          <a:bodyPr>
            <a:noAutofit/>
          </a:bodyPr>
          <a:lstStyle/>
          <a:p>
            <a:pPr marL="471202" indent="-471202">
              <a:buFont typeface="Arial" panose="020B0604020202020204" pitchFamily="34" charset="0"/>
              <a:buChar char="•"/>
            </a:pPr>
            <a:r>
              <a:rPr lang="sv-SE" sz="2968" dirty="0"/>
              <a:t>Gör en plan för framtiden</a:t>
            </a:r>
          </a:p>
          <a:p>
            <a:pPr marL="471202" indent="-471202">
              <a:buFont typeface="Arial" panose="020B0604020202020204" pitchFamily="34" charset="0"/>
              <a:buChar char="•"/>
            </a:pPr>
            <a:r>
              <a:rPr lang="sv-SE" sz="2968" dirty="0"/>
              <a:t>Följ upp</a:t>
            </a:r>
          </a:p>
          <a:p>
            <a:pPr marL="471202" indent="-471202">
              <a:buFont typeface="Arial" panose="020B0604020202020204" pitchFamily="34" charset="0"/>
              <a:buChar char="•"/>
            </a:pPr>
            <a:r>
              <a:rPr lang="sv-SE" sz="2968" dirty="0"/>
              <a:t>Se till att förbättringen behålls och kan utvecklas</a:t>
            </a:r>
          </a:p>
          <a:p>
            <a:endParaRPr lang="sv-SE" sz="2968" i="1" dirty="0"/>
          </a:p>
          <a:p>
            <a:r>
              <a:rPr lang="sv-SE" sz="2968" i="1" dirty="0"/>
              <a:t>Tips! Visa resultaten för kollegor och andra berörda</a:t>
            </a:r>
            <a:endParaRPr lang="sv-SE" sz="2968" dirty="0"/>
          </a:p>
          <a:p>
            <a:pPr marL="471202" indent="-471202">
              <a:buFont typeface="Arial" panose="020B0604020202020204" pitchFamily="34" charset="0"/>
              <a:buChar char="•"/>
            </a:pPr>
            <a:endParaRPr lang="sv-SE" sz="2968" dirty="0"/>
          </a:p>
          <a:p>
            <a:pPr marL="471202" indent="-471202">
              <a:buFont typeface="Arial" panose="020B0604020202020204" pitchFamily="34" charset="0"/>
              <a:buChar char="•"/>
            </a:pPr>
            <a:endParaRPr lang="sv-SE" sz="2968" dirty="0"/>
          </a:p>
        </p:txBody>
      </p:sp>
      <p:sp>
        <p:nvSpPr>
          <p:cNvPr id="14" name="Rektangel med rundade hörn 13"/>
          <p:cNvSpPr/>
          <p:nvPr/>
        </p:nvSpPr>
        <p:spPr bwMode="auto">
          <a:xfrm>
            <a:off x="4709423" y="3297672"/>
            <a:ext cx="10685250" cy="2968125"/>
          </a:xfrm>
          <a:prstGeom prst="roundRect">
            <a:avLst/>
          </a:prstGeom>
          <a:solidFill>
            <a:schemeClr val="accent1">
              <a:lumMod val="75000"/>
            </a:schemeClr>
          </a:solidFill>
          <a:ln w="12700" cap="rnd" cmpd="sng" algn="ctr">
            <a:solidFill>
              <a:schemeClr val="tx1"/>
            </a:solidFill>
            <a:prstDash val="solid"/>
            <a:round/>
            <a:headEnd type="none" w="med" len="med"/>
            <a:tailEnd type="none" w="med" len="med"/>
          </a:ln>
          <a:effectLst/>
        </p:spPr>
        <p:txBody>
          <a:bodyPr anchor="ctr"/>
          <a:lstStyle/>
          <a:p>
            <a:pPr algn="ctr"/>
            <a:r>
              <a:rPr lang="sv-SE" sz="5936" dirty="0">
                <a:solidFill>
                  <a:schemeClr val="bg1"/>
                </a:solidFill>
                <a:latin typeface="Arial" pitchFamily="34" charset="0"/>
              </a:rPr>
              <a:t>Behåll och utveckla</a:t>
            </a:r>
          </a:p>
        </p:txBody>
      </p:sp>
    </p:spTree>
    <p:extLst>
      <p:ext uri="{BB962C8B-B14F-4D97-AF65-F5344CB8AC3E}">
        <p14:creationId xmlns:p14="http://schemas.microsoft.com/office/powerpoint/2010/main" val="4255973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tshållare för innehåll 7">
            <a:extLst>
              <a:ext uri="{FF2B5EF4-FFF2-40B4-BE49-F238E27FC236}">
                <a16:creationId xmlns:a16="http://schemas.microsoft.com/office/drawing/2014/main" id="{1AEA058B-1F9F-4A0C-810A-7F32F1B04963}"/>
              </a:ext>
            </a:extLst>
          </p:cNvPr>
          <p:cNvGraphicFramePr>
            <a:graphicFrameLocks noGrp="1"/>
          </p:cNvGraphicFramePr>
          <p:nvPr>
            <p:ph idx="1"/>
          </p:nvPr>
        </p:nvGraphicFramePr>
        <p:xfrm>
          <a:off x="1246188" y="2490787"/>
          <a:ext cx="17618076" cy="7940949"/>
        </p:xfrm>
        <a:graphic>
          <a:graphicData uri="http://schemas.openxmlformats.org/drawingml/2006/table">
            <a:tbl>
              <a:tblPr firstRow="1" bandRow="1">
                <a:tableStyleId>{5C22544A-7EE6-4342-B048-85BDC9FD1C3A}</a:tableStyleId>
              </a:tblPr>
              <a:tblGrid>
                <a:gridCol w="8809038">
                  <a:extLst>
                    <a:ext uri="{9D8B030D-6E8A-4147-A177-3AD203B41FA5}">
                      <a16:colId xmlns:a16="http://schemas.microsoft.com/office/drawing/2014/main" val="1205709322"/>
                    </a:ext>
                  </a:extLst>
                </a:gridCol>
                <a:gridCol w="8809038">
                  <a:extLst>
                    <a:ext uri="{9D8B030D-6E8A-4147-A177-3AD203B41FA5}">
                      <a16:colId xmlns:a16="http://schemas.microsoft.com/office/drawing/2014/main" val="2204157791"/>
                    </a:ext>
                  </a:extLst>
                </a:gridCol>
              </a:tblGrid>
              <a:tr h="1383197">
                <a:tc>
                  <a:txBody>
                    <a:bodyPr/>
                    <a:lstStyle/>
                    <a:p>
                      <a:r>
                        <a:rPr lang="sv-SE" sz="3200" dirty="0"/>
                        <a:t>Gå igenom följande frågor</a:t>
                      </a:r>
                    </a:p>
                  </a:txBody>
                  <a:tcPr/>
                </a:tc>
                <a:tc>
                  <a:txBody>
                    <a:bodyPr/>
                    <a:lstStyle/>
                    <a:p>
                      <a:r>
                        <a:rPr lang="sv-SE" sz="3200" dirty="0"/>
                        <a:t>Kommentar</a:t>
                      </a:r>
                    </a:p>
                  </a:txBody>
                  <a:tcPr/>
                </a:tc>
                <a:extLst>
                  <a:ext uri="{0D108BD9-81ED-4DB2-BD59-A6C34878D82A}">
                    <a16:rowId xmlns:a16="http://schemas.microsoft.com/office/drawing/2014/main" val="3869239051"/>
                  </a:ext>
                </a:extLst>
              </a:tr>
              <a:tr h="2408161">
                <a:tc>
                  <a:txBody>
                    <a:bodyPr/>
                    <a:lstStyle/>
                    <a:p>
                      <a:r>
                        <a:rPr lang="sv-SE" sz="2400" dirty="0"/>
                        <a:t>Hur följer vi upp det nya arbetssättet?</a:t>
                      </a:r>
                    </a:p>
                    <a:p>
                      <a:pPr marL="342900" indent="-342900">
                        <a:buFontTx/>
                        <a:buChar char="-"/>
                      </a:pPr>
                      <a:r>
                        <a:rPr lang="sv-SE" sz="2400" dirty="0"/>
                        <a:t>Hur ofta?</a:t>
                      </a:r>
                    </a:p>
                    <a:p>
                      <a:pPr marL="342900" indent="-342900">
                        <a:buFontTx/>
                        <a:buChar char="-"/>
                      </a:pPr>
                      <a:r>
                        <a:rPr lang="sv-SE" sz="2400" dirty="0"/>
                        <a:t>När?</a:t>
                      </a:r>
                    </a:p>
                    <a:p>
                      <a:pPr marL="342900" indent="-342900">
                        <a:buFontTx/>
                        <a:buChar char="-"/>
                      </a:pPr>
                      <a:r>
                        <a:rPr lang="sv-SE" sz="2400" dirty="0"/>
                        <a:t>Hur sker uppföljningen?</a:t>
                      </a:r>
                    </a:p>
                    <a:p>
                      <a:pPr marL="342900" indent="-342900">
                        <a:buFontTx/>
                        <a:buChar char="-"/>
                      </a:pPr>
                      <a:r>
                        <a:rPr lang="sv-SE" sz="2400" dirty="0"/>
                        <a:t>Vem ansvarar för uppföljningen?</a:t>
                      </a:r>
                    </a:p>
                    <a:p>
                      <a:endParaRPr lang="sv-SE" sz="2400" dirty="0"/>
                    </a:p>
                  </a:txBody>
                  <a:tcPr/>
                </a:tc>
                <a:tc>
                  <a:txBody>
                    <a:bodyPr/>
                    <a:lstStyle/>
                    <a:p>
                      <a:r>
                        <a:rPr lang="sv-SE" sz="2400" dirty="0"/>
                        <a:t> </a:t>
                      </a:r>
                    </a:p>
                  </a:txBody>
                  <a:tcPr/>
                </a:tc>
                <a:extLst>
                  <a:ext uri="{0D108BD9-81ED-4DB2-BD59-A6C34878D82A}">
                    <a16:rowId xmlns:a16="http://schemas.microsoft.com/office/drawing/2014/main" val="130729625"/>
                  </a:ext>
                </a:extLst>
              </a:tr>
              <a:tr h="1383197">
                <a:tc>
                  <a:txBody>
                    <a:bodyPr/>
                    <a:lstStyle/>
                    <a:p>
                      <a:r>
                        <a:rPr lang="sv-SE" sz="2400" dirty="0"/>
                        <a:t>Hur ser vi till att vi håller i det nya arbetssättet och inte faller tillbaka i gamla fotspår?</a:t>
                      </a:r>
                    </a:p>
                  </a:txBody>
                  <a:tcPr/>
                </a:tc>
                <a:tc>
                  <a:txBody>
                    <a:bodyPr/>
                    <a:lstStyle/>
                    <a:p>
                      <a:endParaRPr lang="sv-SE" sz="2400"/>
                    </a:p>
                  </a:txBody>
                  <a:tcPr/>
                </a:tc>
                <a:extLst>
                  <a:ext uri="{0D108BD9-81ED-4DB2-BD59-A6C34878D82A}">
                    <a16:rowId xmlns:a16="http://schemas.microsoft.com/office/drawing/2014/main" val="785255281"/>
                  </a:ext>
                </a:extLst>
              </a:tr>
              <a:tr h="1383197">
                <a:tc>
                  <a:txBody>
                    <a:bodyPr/>
                    <a:lstStyle/>
                    <a:p>
                      <a:r>
                        <a:rPr lang="sv-SE" sz="2400" dirty="0"/>
                        <a:t>Har vi förslag till fortsatt arbete?</a:t>
                      </a:r>
                    </a:p>
                    <a:p>
                      <a:r>
                        <a:rPr lang="sv-SE" sz="2400" dirty="0"/>
                        <a:t>(Det här har vi sett behöver förbättras, men det var inte inom ramarna för detta arbete)</a:t>
                      </a:r>
                    </a:p>
                  </a:txBody>
                  <a:tcPr/>
                </a:tc>
                <a:tc>
                  <a:txBody>
                    <a:bodyPr/>
                    <a:lstStyle/>
                    <a:p>
                      <a:endParaRPr lang="sv-SE" sz="2400" dirty="0"/>
                    </a:p>
                  </a:txBody>
                  <a:tcPr/>
                </a:tc>
                <a:extLst>
                  <a:ext uri="{0D108BD9-81ED-4DB2-BD59-A6C34878D82A}">
                    <a16:rowId xmlns:a16="http://schemas.microsoft.com/office/drawing/2014/main" val="3619723670"/>
                  </a:ext>
                </a:extLst>
              </a:tr>
              <a:tr h="1383197">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3433124079"/>
                  </a:ext>
                </a:extLst>
              </a:tr>
            </a:tbl>
          </a:graphicData>
        </a:graphic>
      </p:graphicFrame>
      <p:sp>
        <p:nvSpPr>
          <p:cNvPr id="2" name="Rubrik 1">
            <a:extLst>
              <a:ext uri="{FF2B5EF4-FFF2-40B4-BE49-F238E27FC236}">
                <a16:creationId xmlns:a16="http://schemas.microsoft.com/office/drawing/2014/main" id="{EE9A26F7-0C8E-4350-9199-5D59DFD0E91F}"/>
              </a:ext>
            </a:extLst>
          </p:cNvPr>
          <p:cNvSpPr>
            <a:spLocks noGrp="1"/>
          </p:cNvSpPr>
          <p:nvPr>
            <p:ph type="title"/>
          </p:nvPr>
        </p:nvSpPr>
        <p:spPr/>
        <p:txBody>
          <a:bodyPr/>
          <a:lstStyle/>
          <a:p>
            <a:r>
              <a:rPr lang="sv-SE" dirty="0"/>
              <a:t>Hur jobbar vi vidare?</a:t>
            </a:r>
          </a:p>
        </p:txBody>
      </p:sp>
      <p:sp>
        <p:nvSpPr>
          <p:cNvPr id="7" name="Platshållare för text 6">
            <a:extLst>
              <a:ext uri="{FF2B5EF4-FFF2-40B4-BE49-F238E27FC236}">
                <a16:creationId xmlns:a16="http://schemas.microsoft.com/office/drawing/2014/main" id="{4308DD19-2B3A-4BB6-9B0E-5B01BD86B609}"/>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a:prstGeom prst="rect">
            <a:avLst/>
          </a:prstGeom>
        </p:spPr>
        <p:txBody>
          <a:bodyPr/>
          <a:lstStyle/>
          <a:p>
            <a:pPr>
              <a:defRPr/>
            </a:pPr>
            <a:fld id="{70672515-F3D1-2446-A1A6-6C377D25326B}" type="slidenum">
              <a:rPr lang="sv-SE" smtClean="0"/>
              <a:pPr>
                <a:defRPr/>
              </a:pPr>
              <a:t>35</a:t>
            </a:fld>
            <a:endParaRPr lang="sv-SE"/>
          </a:p>
        </p:txBody>
      </p:sp>
    </p:spTree>
    <p:extLst>
      <p:ext uri="{BB962C8B-B14F-4D97-AF65-F5344CB8AC3E}">
        <p14:creationId xmlns:p14="http://schemas.microsoft.com/office/powerpoint/2010/main" val="447009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tshållare för innehåll 7">
            <a:extLst>
              <a:ext uri="{FF2B5EF4-FFF2-40B4-BE49-F238E27FC236}">
                <a16:creationId xmlns:a16="http://schemas.microsoft.com/office/drawing/2014/main" id="{E298E87F-16E6-4AE0-9362-C6AE759C3B62}"/>
              </a:ext>
            </a:extLst>
          </p:cNvPr>
          <p:cNvGraphicFramePr>
            <a:graphicFrameLocks noGrp="1"/>
          </p:cNvGraphicFramePr>
          <p:nvPr>
            <p:ph idx="1"/>
          </p:nvPr>
        </p:nvGraphicFramePr>
        <p:xfrm>
          <a:off x="1246188" y="2490787"/>
          <a:ext cx="17618075" cy="7940952"/>
        </p:xfrm>
        <a:graphic>
          <a:graphicData uri="http://schemas.openxmlformats.org/drawingml/2006/table">
            <a:tbl>
              <a:tblPr firstRow="1" bandRow="1">
                <a:tableStyleId>{5C22544A-7EE6-4342-B048-85BDC9FD1C3A}</a:tableStyleId>
              </a:tblPr>
              <a:tblGrid>
                <a:gridCol w="4269358">
                  <a:extLst>
                    <a:ext uri="{9D8B030D-6E8A-4147-A177-3AD203B41FA5}">
                      <a16:colId xmlns:a16="http://schemas.microsoft.com/office/drawing/2014/main" val="2064255645"/>
                    </a:ext>
                  </a:extLst>
                </a:gridCol>
                <a:gridCol w="5328592">
                  <a:extLst>
                    <a:ext uri="{9D8B030D-6E8A-4147-A177-3AD203B41FA5}">
                      <a16:colId xmlns:a16="http://schemas.microsoft.com/office/drawing/2014/main" val="4265081173"/>
                    </a:ext>
                  </a:extLst>
                </a:gridCol>
                <a:gridCol w="3456384">
                  <a:extLst>
                    <a:ext uri="{9D8B030D-6E8A-4147-A177-3AD203B41FA5}">
                      <a16:colId xmlns:a16="http://schemas.microsoft.com/office/drawing/2014/main" val="2766691626"/>
                    </a:ext>
                  </a:extLst>
                </a:gridCol>
                <a:gridCol w="3528392">
                  <a:extLst>
                    <a:ext uri="{9D8B030D-6E8A-4147-A177-3AD203B41FA5}">
                      <a16:colId xmlns:a16="http://schemas.microsoft.com/office/drawing/2014/main" val="1813392657"/>
                    </a:ext>
                  </a:extLst>
                </a:gridCol>
                <a:gridCol w="1035349">
                  <a:extLst>
                    <a:ext uri="{9D8B030D-6E8A-4147-A177-3AD203B41FA5}">
                      <a16:colId xmlns:a16="http://schemas.microsoft.com/office/drawing/2014/main" val="2539972106"/>
                    </a:ext>
                  </a:extLst>
                </a:gridCol>
              </a:tblGrid>
              <a:tr h="661746">
                <a:tc>
                  <a:txBody>
                    <a:bodyPr/>
                    <a:lstStyle/>
                    <a:p>
                      <a:r>
                        <a:rPr lang="sv-SE" sz="3200" dirty="0"/>
                        <a:t>Målgrupp</a:t>
                      </a:r>
                    </a:p>
                  </a:txBody>
                  <a:tcPr/>
                </a:tc>
                <a:tc>
                  <a:txBody>
                    <a:bodyPr/>
                    <a:lstStyle/>
                    <a:p>
                      <a:r>
                        <a:rPr lang="sv-SE" sz="3200" dirty="0"/>
                        <a:t>Typ av information/förankring</a:t>
                      </a:r>
                    </a:p>
                  </a:txBody>
                  <a:tcPr/>
                </a:tc>
                <a:tc>
                  <a:txBody>
                    <a:bodyPr/>
                    <a:lstStyle/>
                    <a:p>
                      <a:r>
                        <a:rPr lang="sv-SE" sz="3200" dirty="0"/>
                        <a:t>Ansvarig</a:t>
                      </a:r>
                    </a:p>
                  </a:txBody>
                  <a:tcPr/>
                </a:tc>
                <a:tc>
                  <a:txBody>
                    <a:bodyPr/>
                    <a:lstStyle/>
                    <a:p>
                      <a:r>
                        <a:rPr lang="sv-SE" sz="3200" dirty="0"/>
                        <a:t>Datum och plats</a:t>
                      </a:r>
                    </a:p>
                  </a:txBody>
                  <a:tcPr/>
                </a:tc>
                <a:tc>
                  <a:txBody>
                    <a:bodyPr/>
                    <a:lstStyle/>
                    <a:p>
                      <a:pPr marL="457200" indent="-457200">
                        <a:buFont typeface="Wingdings" panose="05000000000000000000" pitchFamily="2" charset="2"/>
                        <a:buChar char="ü"/>
                      </a:pPr>
                      <a:r>
                        <a:rPr lang="sv-SE" sz="3200" dirty="0"/>
                        <a:t> </a:t>
                      </a:r>
                    </a:p>
                  </a:txBody>
                  <a:tcPr/>
                </a:tc>
                <a:extLst>
                  <a:ext uri="{0D108BD9-81ED-4DB2-BD59-A6C34878D82A}">
                    <a16:rowId xmlns:a16="http://schemas.microsoft.com/office/drawing/2014/main" val="3406796140"/>
                  </a:ext>
                </a:extLst>
              </a:tr>
              <a:tr h="661746">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633462599"/>
                  </a:ext>
                </a:extLst>
              </a:tr>
              <a:tr h="66174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567506322"/>
                  </a:ext>
                </a:extLst>
              </a:tr>
              <a:tr h="66174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853449581"/>
                  </a:ext>
                </a:extLst>
              </a:tr>
              <a:tr h="66174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055168445"/>
                  </a:ext>
                </a:extLst>
              </a:tr>
              <a:tr h="661746">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434943027"/>
                  </a:ext>
                </a:extLst>
              </a:tr>
              <a:tr h="66174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359860948"/>
                  </a:ext>
                </a:extLst>
              </a:tr>
              <a:tr h="661746">
                <a:tc>
                  <a:txBody>
                    <a:bodyPr/>
                    <a:lstStyle/>
                    <a:p>
                      <a:endParaRPr lang="sv-SE" sz="2400"/>
                    </a:p>
                  </a:txBody>
                  <a:tcPr/>
                </a:tc>
                <a:tc>
                  <a:txBody>
                    <a:bodyPr/>
                    <a:lstStyle/>
                    <a:p>
                      <a:endParaRPr lang="sv-SE" sz="2400" dirty="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3652824906"/>
                  </a:ext>
                </a:extLst>
              </a:tr>
              <a:tr h="661746">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1576329424"/>
                  </a:ext>
                </a:extLst>
              </a:tr>
              <a:tr h="661746">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tc>
                  <a:txBody>
                    <a:bodyPr/>
                    <a:lstStyle/>
                    <a:p>
                      <a:endParaRPr lang="sv-SE" sz="2400"/>
                    </a:p>
                  </a:txBody>
                  <a:tcPr/>
                </a:tc>
                <a:extLst>
                  <a:ext uri="{0D108BD9-81ED-4DB2-BD59-A6C34878D82A}">
                    <a16:rowId xmlns:a16="http://schemas.microsoft.com/office/drawing/2014/main" val="2962773067"/>
                  </a:ext>
                </a:extLst>
              </a:tr>
              <a:tr h="661746">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619119017"/>
                  </a:ext>
                </a:extLst>
              </a:tr>
              <a:tr h="661746">
                <a:tc>
                  <a:txBody>
                    <a:bodyPr/>
                    <a:lstStyle/>
                    <a:p>
                      <a:endParaRPr lang="sv-SE" sz="2400"/>
                    </a:p>
                  </a:txBody>
                  <a:tcPr/>
                </a:tc>
                <a:tc>
                  <a:txBody>
                    <a:bodyPr/>
                    <a:lstStyle/>
                    <a:p>
                      <a:endParaRPr lang="sv-SE" sz="2400"/>
                    </a:p>
                  </a:txBody>
                  <a:tcPr/>
                </a:tc>
                <a:tc>
                  <a:txBody>
                    <a:bodyPr/>
                    <a:lstStyle/>
                    <a:p>
                      <a:endParaRPr lang="sv-SE" sz="2400"/>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607893881"/>
                  </a:ext>
                </a:extLst>
              </a:tr>
            </a:tbl>
          </a:graphicData>
        </a:graphic>
      </p:graphicFrame>
      <p:sp>
        <p:nvSpPr>
          <p:cNvPr id="2" name="Rubrik 1">
            <a:extLst>
              <a:ext uri="{FF2B5EF4-FFF2-40B4-BE49-F238E27FC236}">
                <a16:creationId xmlns:a16="http://schemas.microsoft.com/office/drawing/2014/main" id="{93088E42-4881-4E92-9E08-4D012AE2F089}"/>
              </a:ext>
            </a:extLst>
          </p:cNvPr>
          <p:cNvSpPr>
            <a:spLocks noGrp="1"/>
          </p:cNvSpPr>
          <p:nvPr>
            <p:ph type="title"/>
          </p:nvPr>
        </p:nvSpPr>
        <p:spPr/>
        <p:txBody>
          <a:bodyPr/>
          <a:lstStyle/>
          <a:p>
            <a:r>
              <a:rPr lang="sv-SE" dirty="0"/>
              <a:t>Hur sprider vi information om resultatet?</a:t>
            </a:r>
          </a:p>
        </p:txBody>
      </p:sp>
      <p:sp>
        <p:nvSpPr>
          <p:cNvPr id="7" name="Platshållare för text 6">
            <a:extLst>
              <a:ext uri="{FF2B5EF4-FFF2-40B4-BE49-F238E27FC236}">
                <a16:creationId xmlns:a16="http://schemas.microsoft.com/office/drawing/2014/main" id="{9C8B62EA-A892-4B88-9DEC-DB6F7E5DDDE9}"/>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36</a:t>
            </a:fld>
            <a:endParaRPr lang="sv-SE"/>
          </a:p>
        </p:txBody>
      </p:sp>
    </p:spTree>
    <p:extLst>
      <p:ext uri="{BB962C8B-B14F-4D97-AF65-F5344CB8AC3E}">
        <p14:creationId xmlns:p14="http://schemas.microsoft.com/office/powerpoint/2010/main" val="2729354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ubrik 1"/>
          <p:cNvSpPr>
            <a:spLocks noGrp="1"/>
          </p:cNvSpPr>
          <p:nvPr>
            <p:ph type="title"/>
          </p:nvPr>
        </p:nvSpPr>
        <p:spPr/>
        <p:txBody>
          <a:bodyPr/>
          <a:lstStyle/>
          <a:p>
            <a:pPr algn="l"/>
            <a:r>
              <a:rPr lang="sv-SE" dirty="0"/>
              <a:t>Beskriv resultat och uppföljning</a:t>
            </a:r>
          </a:p>
        </p:txBody>
      </p:sp>
      <p:sp>
        <p:nvSpPr>
          <p:cNvPr id="4" name="Platshållare för bildnummer 3"/>
          <p:cNvSpPr>
            <a:spLocks noGrp="1"/>
          </p:cNvSpPr>
          <p:nvPr>
            <p:ph type="sldNum" sz="quarter" idx="4294967295"/>
          </p:nvPr>
        </p:nvSpPr>
        <p:spPr/>
        <p:txBody>
          <a:bodyPr/>
          <a:lstStyle/>
          <a:p>
            <a:pPr>
              <a:defRPr/>
            </a:pPr>
            <a:fld id="{70672515-F3D1-2446-A1A6-6C377D25326B}" type="slidenum">
              <a:rPr lang="sv-SE" smtClean="0"/>
              <a:pPr>
                <a:defRPr/>
              </a:pPr>
              <a:t>37</a:t>
            </a:fld>
            <a:endParaRPr lang="sv-SE"/>
          </a:p>
        </p:txBody>
      </p:sp>
      <p:sp>
        <p:nvSpPr>
          <p:cNvPr id="2" name="Rektangel 1">
            <a:extLst>
              <a:ext uri="{FF2B5EF4-FFF2-40B4-BE49-F238E27FC236}">
                <a16:creationId xmlns:a16="http://schemas.microsoft.com/office/drawing/2014/main" id="{DF2DFD87-81CC-4FFE-958D-ED502B56D726}"/>
              </a:ext>
            </a:extLst>
          </p:cNvPr>
          <p:cNvSpPr/>
          <p:nvPr/>
        </p:nvSpPr>
        <p:spPr>
          <a:xfrm>
            <a:off x="1257616" y="4066533"/>
            <a:ext cx="16388775" cy="252424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endParaRPr lang="sv-SE" dirty="0"/>
          </a:p>
        </p:txBody>
      </p:sp>
      <p:sp>
        <p:nvSpPr>
          <p:cNvPr id="12" name="Rektangel 11">
            <a:extLst>
              <a:ext uri="{FF2B5EF4-FFF2-40B4-BE49-F238E27FC236}">
                <a16:creationId xmlns:a16="http://schemas.microsoft.com/office/drawing/2014/main" id="{1DCA1CA7-2206-4CAA-822E-A12C9CAD0F2F}"/>
              </a:ext>
            </a:extLst>
          </p:cNvPr>
          <p:cNvSpPr/>
          <p:nvPr/>
        </p:nvSpPr>
        <p:spPr>
          <a:xfrm>
            <a:off x="1257616" y="3482747"/>
            <a:ext cx="16388775" cy="583786"/>
          </a:xfrm>
          <a:prstGeom prst="rect">
            <a:avLst/>
          </a:prstGeom>
          <a:solidFill>
            <a:schemeClr val="accent1">
              <a:lumMod val="75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bg1"/>
                </a:solidFill>
              </a:rPr>
              <a:t>Resultat och lärdomar</a:t>
            </a:r>
          </a:p>
        </p:txBody>
      </p:sp>
      <p:sp>
        <p:nvSpPr>
          <p:cNvPr id="13" name="Rektangel 12">
            <a:extLst>
              <a:ext uri="{FF2B5EF4-FFF2-40B4-BE49-F238E27FC236}">
                <a16:creationId xmlns:a16="http://schemas.microsoft.com/office/drawing/2014/main" id="{C6BE5BC3-688A-43F0-949C-F9EE6A6C7D35}"/>
              </a:ext>
            </a:extLst>
          </p:cNvPr>
          <p:cNvSpPr/>
          <p:nvPr/>
        </p:nvSpPr>
        <p:spPr>
          <a:xfrm>
            <a:off x="1257614" y="7174565"/>
            <a:ext cx="16388775" cy="252424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endParaRPr lang="sv-SE" dirty="0"/>
          </a:p>
        </p:txBody>
      </p:sp>
      <p:sp>
        <p:nvSpPr>
          <p:cNvPr id="14" name="Rektangel 13">
            <a:extLst>
              <a:ext uri="{FF2B5EF4-FFF2-40B4-BE49-F238E27FC236}">
                <a16:creationId xmlns:a16="http://schemas.microsoft.com/office/drawing/2014/main" id="{9520348E-E622-43C2-88C2-EB87AAF70341}"/>
              </a:ext>
            </a:extLst>
          </p:cNvPr>
          <p:cNvSpPr/>
          <p:nvPr/>
        </p:nvSpPr>
        <p:spPr>
          <a:xfrm>
            <a:off x="1257615" y="6590779"/>
            <a:ext cx="16388775" cy="583786"/>
          </a:xfrm>
          <a:prstGeom prst="rect">
            <a:avLst/>
          </a:prstGeom>
          <a:solidFill>
            <a:schemeClr val="accent1">
              <a:lumMod val="75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bg1"/>
                </a:solidFill>
              </a:rPr>
              <a:t>Uppföljning</a:t>
            </a:r>
          </a:p>
        </p:txBody>
      </p:sp>
      <p:grpSp>
        <p:nvGrpSpPr>
          <p:cNvPr id="15" name="Grupp 14">
            <a:extLst>
              <a:ext uri="{FF2B5EF4-FFF2-40B4-BE49-F238E27FC236}">
                <a16:creationId xmlns:a16="http://schemas.microsoft.com/office/drawing/2014/main" id="{7157DD86-8872-47C7-9E40-9ED09BCD6495}"/>
              </a:ext>
            </a:extLst>
          </p:cNvPr>
          <p:cNvGrpSpPr/>
          <p:nvPr/>
        </p:nvGrpSpPr>
        <p:grpSpPr>
          <a:xfrm rot="1203659">
            <a:off x="15329301" y="429783"/>
            <a:ext cx="1388878" cy="1382470"/>
            <a:chOff x="8438466" y="269838"/>
            <a:chExt cx="754172" cy="760684"/>
          </a:xfrm>
          <a:solidFill>
            <a:schemeClr val="accent4">
              <a:lumMod val="75000"/>
            </a:schemeClr>
          </a:solidFill>
        </p:grpSpPr>
        <p:sp>
          <p:nvSpPr>
            <p:cNvPr id="16" name="Våg 15">
              <a:extLst>
                <a:ext uri="{FF2B5EF4-FFF2-40B4-BE49-F238E27FC236}">
                  <a16:creationId xmlns:a16="http://schemas.microsoft.com/office/drawing/2014/main" id="{AEEBDFC7-09FC-4F0B-8674-5A1BADA6233D}"/>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17" name="Rak 17">
              <a:extLst>
                <a:ext uri="{FF2B5EF4-FFF2-40B4-BE49-F238E27FC236}">
                  <a16:creationId xmlns:a16="http://schemas.microsoft.com/office/drawing/2014/main" id="{AAF0A040-7278-499F-9E3A-A002E6EB6CB0}"/>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grpSp>
        <p:nvGrpSpPr>
          <p:cNvPr id="18" name="Grupp 17">
            <a:extLst>
              <a:ext uri="{FF2B5EF4-FFF2-40B4-BE49-F238E27FC236}">
                <a16:creationId xmlns:a16="http://schemas.microsoft.com/office/drawing/2014/main" id="{A5B09F24-F654-4C26-8604-B955F8299851}"/>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0" name="Våg 19">
              <a:extLst>
                <a:ext uri="{FF2B5EF4-FFF2-40B4-BE49-F238E27FC236}">
                  <a16:creationId xmlns:a16="http://schemas.microsoft.com/office/drawing/2014/main" id="{8B1D546F-2397-40F5-A223-C560E8D98EDD}"/>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1" name="Rak 17">
              <a:extLst>
                <a:ext uri="{FF2B5EF4-FFF2-40B4-BE49-F238E27FC236}">
                  <a16:creationId xmlns:a16="http://schemas.microsoft.com/office/drawing/2014/main" id="{C3132412-4662-4BFF-9718-1AACAAC8264B}"/>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774307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tshållare för innehåll 8">
            <a:extLst>
              <a:ext uri="{FF2B5EF4-FFF2-40B4-BE49-F238E27FC236}">
                <a16:creationId xmlns:a16="http://schemas.microsoft.com/office/drawing/2014/main" id="{C0B4EFFE-BF02-40BB-8E33-3CE2284D1954}"/>
              </a:ext>
            </a:extLst>
          </p:cNvPr>
          <p:cNvGraphicFramePr>
            <a:graphicFrameLocks noGrp="1"/>
          </p:cNvGraphicFramePr>
          <p:nvPr>
            <p:ph idx="1"/>
          </p:nvPr>
        </p:nvGraphicFramePr>
        <p:xfrm>
          <a:off x="1246188" y="2490787"/>
          <a:ext cx="17618076" cy="7995246"/>
        </p:xfrm>
        <a:graphic>
          <a:graphicData uri="http://schemas.openxmlformats.org/drawingml/2006/table">
            <a:tbl>
              <a:tblPr firstRow="1" bandRow="1">
                <a:tableStyleId>{5C22544A-7EE6-4342-B048-85BDC9FD1C3A}</a:tableStyleId>
              </a:tblPr>
              <a:tblGrid>
                <a:gridCol w="7725742">
                  <a:extLst>
                    <a:ext uri="{9D8B030D-6E8A-4147-A177-3AD203B41FA5}">
                      <a16:colId xmlns:a16="http://schemas.microsoft.com/office/drawing/2014/main" val="2405698775"/>
                    </a:ext>
                  </a:extLst>
                </a:gridCol>
                <a:gridCol w="1224136">
                  <a:extLst>
                    <a:ext uri="{9D8B030D-6E8A-4147-A177-3AD203B41FA5}">
                      <a16:colId xmlns:a16="http://schemas.microsoft.com/office/drawing/2014/main" val="1861899177"/>
                    </a:ext>
                  </a:extLst>
                </a:gridCol>
                <a:gridCol w="8668198">
                  <a:extLst>
                    <a:ext uri="{9D8B030D-6E8A-4147-A177-3AD203B41FA5}">
                      <a16:colId xmlns:a16="http://schemas.microsoft.com/office/drawing/2014/main" val="2896689126"/>
                    </a:ext>
                  </a:extLst>
                </a:gridCol>
              </a:tblGrid>
              <a:tr h="1134421">
                <a:tc>
                  <a:txBody>
                    <a:bodyPr/>
                    <a:lstStyle/>
                    <a:p>
                      <a:r>
                        <a:rPr lang="sv-SE" sz="3200" dirty="0"/>
                        <a:t>Gå igenom följande frågor</a:t>
                      </a:r>
                    </a:p>
                  </a:txBody>
                  <a:tcPr/>
                </a:tc>
                <a:tc>
                  <a:txBody>
                    <a:bodyPr/>
                    <a:lstStyle/>
                    <a:p>
                      <a:pPr marL="457200" indent="-457200" algn="l">
                        <a:buFont typeface="Wingdings" panose="05000000000000000000" pitchFamily="2" charset="2"/>
                        <a:buChar char="ü"/>
                      </a:pPr>
                      <a:r>
                        <a:rPr lang="sv-SE" sz="3200" dirty="0"/>
                        <a:t> </a:t>
                      </a:r>
                    </a:p>
                  </a:txBody>
                  <a:tcPr/>
                </a:tc>
                <a:tc>
                  <a:txBody>
                    <a:bodyPr/>
                    <a:lstStyle/>
                    <a:p>
                      <a:r>
                        <a:rPr lang="sv-SE" sz="3200" dirty="0"/>
                        <a:t>Kommentar</a:t>
                      </a:r>
                    </a:p>
                  </a:txBody>
                  <a:tcPr/>
                </a:tc>
                <a:extLst>
                  <a:ext uri="{0D108BD9-81ED-4DB2-BD59-A6C34878D82A}">
                    <a16:rowId xmlns:a16="http://schemas.microsoft.com/office/drawing/2014/main" val="2406547402"/>
                  </a:ext>
                </a:extLst>
              </a:tr>
              <a:tr h="1134421">
                <a:tc>
                  <a:txBody>
                    <a:bodyPr/>
                    <a:lstStyle/>
                    <a:p>
                      <a:r>
                        <a:rPr lang="sv-SE" sz="2400" dirty="0"/>
                        <a:t>Finns det en tydlig plan för hur vi ska jobba framåt?</a:t>
                      </a:r>
                      <a:endParaRPr lang="sv-SE" sz="2400" baseline="0" dirty="0"/>
                    </a:p>
                  </a:txBody>
                  <a:tcPr/>
                </a:tc>
                <a:tc>
                  <a:txBody>
                    <a:bodyPr/>
                    <a:lstStyle/>
                    <a:p>
                      <a:endParaRPr lang="sv-SE" sz="2400" dirty="0"/>
                    </a:p>
                  </a:txBody>
                  <a:tcPr/>
                </a:tc>
                <a:tc>
                  <a:txBody>
                    <a:bodyPr/>
                    <a:lstStyle/>
                    <a:p>
                      <a:endParaRPr lang="sv-SE" sz="2400"/>
                    </a:p>
                  </a:txBody>
                  <a:tcPr/>
                </a:tc>
                <a:extLst>
                  <a:ext uri="{0D108BD9-81ED-4DB2-BD59-A6C34878D82A}">
                    <a16:rowId xmlns:a16="http://schemas.microsoft.com/office/drawing/2014/main" val="1399456429"/>
                  </a:ext>
                </a:extLst>
              </a:tr>
              <a:tr h="1134421">
                <a:tc>
                  <a:txBody>
                    <a:bodyPr/>
                    <a:lstStyle/>
                    <a:p>
                      <a:r>
                        <a:rPr lang="sv-SE" sz="2400" dirty="0"/>
                        <a:t>Har vi informerat tillräckligt om resultatet?</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992649284"/>
                  </a:ext>
                </a:extLst>
              </a:tr>
              <a:tr h="1134421">
                <a:tc>
                  <a:txBody>
                    <a:bodyPr/>
                    <a:lstStyle/>
                    <a:p>
                      <a:r>
                        <a:rPr lang="sv-SE" sz="2400" dirty="0"/>
                        <a:t>Har vi publicerat resultatet av förbättringsarbetet i ledningssystemet?</a:t>
                      </a:r>
                    </a:p>
                    <a:p>
                      <a:r>
                        <a:rPr lang="sv-SE" sz="2400" dirty="0"/>
                        <a:t>(den ifyllda A3:an eller hela modellen)</a:t>
                      </a:r>
                    </a:p>
                  </a:txBody>
                  <a:tcPr/>
                </a:tc>
                <a:tc>
                  <a:txBody>
                    <a:bodyPr/>
                    <a:lstStyle/>
                    <a:p>
                      <a:endParaRPr lang="sv-SE" sz="2400" dirty="0"/>
                    </a:p>
                  </a:txBody>
                  <a:tcPr/>
                </a:tc>
                <a:tc>
                  <a:txBody>
                    <a:bodyPr/>
                    <a:lstStyle/>
                    <a:p>
                      <a:endParaRPr lang="sv-SE" sz="2400" dirty="0"/>
                    </a:p>
                  </a:txBody>
                  <a:tcPr/>
                </a:tc>
                <a:extLst>
                  <a:ext uri="{0D108BD9-81ED-4DB2-BD59-A6C34878D82A}">
                    <a16:rowId xmlns:a16="http://schemas.microsoft.com/office/drawing/2014/main" val="1547548457"/>
                  </a:ext>
                </a:extLst>
              </a:tr>
              <a:tr h="11344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2400" dirty="0"/>
                        <a:t>Finns det någonting annat som behöver förtydligas?</a:t>
                      </a:r>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2658913592"/>
                  </a:ext>
                </a:extLst>
              </a:tr>
              <a:tr h="1134421">
                <a:tc>
                  <a:txBody>
                    <a:bodyPr/>
                    <a:lstStyle/>
                    <a:p>
                      <a:r>
                        <a:rPr lang="sv-SE" sz="2400" dirty="0"/>
                        <a:t>Har vi uppmärksammat det vi har lyckats med?</a:t>
                      </a:r>
                      <a:endParaRPr lang="sv-SE" sz="2400" baseline="0" dirty="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1380216366"/>
                  </a:ext>
                </a:extLst>
              </a:tr>
              <a:tr h="1134421">
                <a:tc>
                  <a:txBody>
                    <a:bodyPr/>
                    <a:lstStyle/>
                    <a:p>
                      <a:r>
                        <a:rPr lang="sv-SE" sz="2400" dirty="0"/>
                        <a:t>Kan </a:t>
                      </a:r>
                      <a:r>
                        <a:rPr lang="sv-SE" sz="2400"/>
                        <a:t>vi avsluta arbetet?</a:t>
                      </a:r>
                      <a:endParaRPr lang="sv-SE" sz="2400" dirty="0"/>
                    </a:p>
                  </a:txBody>
                  <a:tcPr/>
                </a:tc>
                <a:tc>
                  <a:txBody>
                    <a:bodyPr/>
                    <a:lstStyle/>
                    <a:p>
                      <a:endParaRPr lang="sv-SE" sz="2400"/>
                    </a:p>
                  </a:txBody>
                  <a:tcPr/>
                </a:tc>
                <a:tc>
                  <a:txBody>
                    <a:bodyPr/>
                    <a:lstStyle/>
                    <a:p>
                      <a:endParaRPr lang="sv-SE" sz="2400" dirty="0"/>
                    </a:p>
                  </a:txBody>
                  <a:tcPr/>
                </a:tc>
                <a:extLst>
                  <a:ext uri="{0D108BD9-81ED-4DB2-BD59-A6C34878D82A}">
                    <a16:rowId xmlns:a16="http://schemas.microsoft.com/office/drawing/2014/main" val="3633448508"/>
                  </a:ext>
                </a:extLst>
              </a:tr>
            </a:tbl>
          </a:graphicData>
        </a:graphic>
      </p:graphicFrame>
      <p:sp>
        <p:nvSpPr>
          <p:cNvPr id="2" name="Rubrik 1">
            <a:extLst>
              <a:ext uri="{FF2B5EF4-FFF2-40B4-BE49-F238E27FC236}">
                <a16:creationId xmlns:a16="http://schemas.microsoft.com/office/drawing/2014/main" id="{989698DC-091A-4A93-8514-874B109ECB7B}"/>
              </a:ext>
            </a:extLst>
          </p:cNvPr>
          <p:cNvSpPr>
            <a:spLocks noGrp="1"/>
          </p:cNvSpPr>
          <p:nvPr>
            <p:ph type="title"/>
          </p:nvPr>
        </p:nvSpPr>
        <p:spPr/>
        <p:txBody>
          <a:bodyPr/>
          <a:lstStyle/>
          <a:p>
            <a:r>
              <a:rPr lang="sv-SE" dirty="0"/>
              <a:t>Frågor att stämma av med beslutsfattare</a:t>
            </a:r>
          </a:p>
        </p:txBody>
      </p:sp>
      <p:sp>
        <p:nvSpPr>
          <p:cNvPr id="7" name="Platshållare för text 6">
            <a:extLst>
              <a:ext uri="{FF2B5EF4-FFF2-40B4-BE49-F238E27FC236}">
                <a16:creationId xmlns:a16="http://schemas.microsoft.com/office/drawing/2014/main" id="{7640BE52-2E82-479E-80CE-3FDBE30EA7D9}"/>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38</a:t>
            </a:fld>
            <a:endParaRPr lang="sv-SE"/>
          </a:p>
        </p:txBody>
      </p:sp>
      <p:sp>
        <p:nvSpPr>
          <p:cNvPr id="8" name="textruta 7"/>
          <p:cNvSpPr txBox="1"/>
          <p:nvPr/>
        </p:nvSpPr>
        <p:spPr>
          <a:xfrm>
            <a:off x="1195102" y="1860645"/>
            <a:ext cx="14068913" cy="461665"/>
          </a:xfrm>
          <a:prstGeom prst="rect">
            <a:avLst/>
          </a:prstGeom>
          <a:noFill/>
          <a:ln>
            <a:noFill/>
          </a:ln>
        </p:spPr>
        <p:txBody>
          <a:bodyPr wrap="square" rtlCol="0">
            <a:spAutoFit/>
          </a:bodyPr>
          <a:lstStyle/>
          <a:p>
            <a:r>
              <a:rPr lang="sv-SE" sz="2400" b="1" dirty="0"/>
              <a:t>Datum: 		Deltagare:</a:t>
            </a:r>
          </a:p>
        </p:txBody>
      </p:sp>
    </p:spTree>
    <p:extLst>
      <p:ext uri="{BB962C8B-B14F-4D97-AF65-F5344CB8AC3E}">
        <p14:creationId xmlns:p14="http://schemas.microsoft.com/office/powerpoint/2010/main" val="37431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1D9C692-BF50-46C2-9D7B-8C3BFD65BC24}"/>
              </a:ext>
            </a:extLst>
          </p:cNvPr>
          <p:cNvSpPr txBox="1"/>
          <p:nvPr/>
        </p:nvSpPr>
        <p:spPr>
          <a:xfrm>
            <a:off x="648270" y="223141"/>
            <a:ext cx="9405431"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A3 för (namn på förbättringsarbetet)</a:t>
            </a:r>
          </a:p>
        </p:txBody>
      </p:sp>
      <p:sp>
        <p:nvSpPr>
          <p:cNvPr id="3" name="textruta 2">
            <a:extLst>
              <a:ext uri="{FF2B5EF4-FFF2-40B4-BE49-F238E27FC236}">
                <a16:creationId xmlns:a16="http://schemas.microsoft.com/office/drawing/2014/main" id="{20F43201-3A81-4E48-9182-42CF278B5A58}"/>
              </a:ext>
            </a:extLst>
          </p:cNvPr>
          <p:cNvSpPr txBox="1"/>
          <p:nvPr/>
        </p:nvSpPr>
        <p:spPr>
          <a:xfrm>
            <a:off x="10063794" y="232878"/>
            <a:ext cx="5617404"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Ägare:</a:t>
            </a:r>
          </a:p>
        </p:txBody>
      </p:sp>
      <p:sp>
        <p:nvSpPr>
          <p:cNvPr id="4" name="textruta 3">
            <a:extLst>
              <a:ext uri="{FF2B5EF4-FFF2-40B4-BE49-F238E27FC236}">
                <a16:creationId xmlns:a16="http://schemas.microsoft.com/office/drawing/2014/main" id="{D3B51399-CF80-4996-A339-D88EDB00F5C4}"/>
              </a:ext>
            </a:extLst>
          </p:cNvPr>
          <p:cNvSpPr txBox="1"/>
          <p:nvPr/>
        </p:nvSpPr>
        <p:spPr>
          <a:xfrm>
            <a:off x="15259044" y="234113"/>
            <a:ext cx="3495048"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Datum:</a:t>
            </a:r>
          </a:p>
        </p:txBody>
      </p:sp>
      <p:sp>
        <p:nvSpPr>
          <p:cNvPr id="5" name="Rektangel 4">
            <a:extLst>
              <a:ext uri="{FF2B5EF4-FFF2-40B4-BE49-F238E27FC236}">
                <a16:creationId xmlns:a16="http://schemas.microsoft.com/office/drawing/2014/main" id="{1A0C2CDB-A0E7-47E0-AD76-93C3E1A0C4A2}"/>
              </a:ext>
            </a:extLst>
          </p:cNvPr>
          <p:cNvSpPr/>
          <p:nvPr/>
        </p:nvSpPr>
        <p:spPr>
          <a:xfrm>
            <a:off x="330971" y="821093"/>
            <a:ext cx="9632011" cy="448718"/>
          </a:xfrm>
          <a:prstGeom prst="rect">
            <a:avLst/>
          </a:prstGeom>
          <a:solidFill>
            <a:srgbClr val="D1F0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Syfte och bakgrund</a:t>
            </a:r>
          </a:p>
        </p:txBody>
      </p:sp>
      <p:sp>
        <p:nvSpPr>
          <p:cNvPr id="8" name="Rektangel 7">
            <a:extLst>
              <a:ext uri="{FF2B5EF4-FFF2-40B4-BE49-F238E27FC236}">
                <a16:creationId xmlns:a16="http://schemas.microsoft.com/office/drawing/2014/main" id="{06522A88-03C7-44C0-9D4B-701F937C1095}"/>
              </a:ext>
            </a:extLst>
          </p:cNvPr>
          <p:cNvSpPr/>
          <p:nvPr/>
        </p:nvSpPr>
        <p:spPr>
          <a:xfrm>
            <a:off x="9962981" y="821091"/>
            <a:ext cx="9810144" cy="44872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Problemanalys/GAP</a:t>
            </a:r>
          </a:p>
        </p:txBody>
      </p:sp>
      <p:sp>
        <p:nvSpPr>
          <p:cNvPr id="9" name="Rektangel 8">
            <a:extLst>
              <a:ext uri="{FF2B5EF4-FFF2-40B4-BE49-F238E27FC236}">
                <a16:creationId xmlns:a16="http://schemas.microsoft.com/office/drawing/2014/main" id="{E77FC7C7-20F9-4433-A498-930E0194A24E}"/>
              </a:ext>
            </a:extLst>
          </p:cNvPr>
          <p:cNvSpPr/>
          <p:nvPr/>
        </p:nvSpPr>
        <p:spPr>
          <a:xfrm>
            <a:off x="330971" y="1269810"/>
            <a:ext cx="9632011" cy="30026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är anledningen till att arbeta med denna fråga? Beskriv tydligt vad som ska förbättras. </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Problemets omfattning/betydelse för verksamhet/kund/patient?</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Kort beskrivning av bakgrunden till hur frågan uppstod</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Tydliggör eventuella avgränsningar för arbetet</a:t>
            </a:r>
          </a:p>
        </p:txBody>
      </p:sp>
      <p:sp>
        <p:nvSpPr>
          <p:cNvPr id="10" name="Rektangel 9">
            <a:extLst>
              <a:ext uri="{FF2B5EF4-FFF2-40B4-BE49-F238E27FC236}">
                <a16:creationId xmlns:a16="http://schemas.microsoft.com/office/drawing/2014/main" id="{7D77DB52-32E1-4BFE-B046-E61C1CBC0B7B}"/>
              </a:ext>
            </a:extLst>
          </p:cNvPr>
          <p:cNvSpPr/>
          <p:nvPr/>
        </p:nvSpPr>
        <p:spPr>
          <a:xfrm>
            <a:off x="9962980" y="1260074"/>
            <a:ext cx="9810149"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defTabSz="1507846">
              <a:defRPr/>
            </a:pPr>
            <a:r>
              <a:rPr lang="sv-SE" sz="2000" dirty="0">
                <a:solidFill>
                  <a:prstClr val="black"/>
                </a:solidFill>
              </a:rPr>
              <a:t>Faktabelägg de upplevda problemen, är dom faktiska problem?</a:t>
            </a:r>
          </a:p>
          <a:p>
            <a:pPr lvl="0" defTabSz="1507846">
              <a:defRPr/>
            </a:pPr>
            <a:r>
              <a:rPr lang="sv-SE" sz="2000" dirty="0">
                <a:solidFill>
                  <a:prstClr val="black"/>
                </a:solidFill>
              </a:rPr>
              <a:t>Vad är problemets grundorsaker?</a:t>
            </a:r>
          </a:p>
          <a:p>
            <a:pPr lvl="0" defTabSz="1507846">
              <a:defRPr/>
            </a:pPr>
            <a:r>
              <a:rPr lang="sv-SE" sz="2000" dirty="0">
                <a:solidFill>
                  <a:prstClr val="black"/>
                </a:solidFill>
              </a:rPr>
              <a:t>Använd gärna verktyg för problemanalys för att visa orsak-verkan, t ex 5 varför eller fiskbensdiagram</a:t>
            </a:r>
          </a:p>
          <a:p>
            <a:pPr lvl="0" defTabSz="1507846">
              <a:defRPr/>
            </a:pPr>
            <a:endParaRPr lang="sv-SE" sz="2000" dirty="0">
              <a:solidFill>
                <a:prstClr val="black"/>
              </a:solidFill>
            </a:endParaRPr>
          </a:p>
          <a:p>
            <a:pPr defTabSz="1507846">
              <a:defRPr/>
            </a:pPr>
            <a:r>
              <a:rPr lang="sv-SE" sz="2000" dirty="0">
                <a:solidFill>
                  <a:prstClr val="black"/>
                </a:solidFill>
              </a:rPr>
              <a:t>Om ni arbetar med GAP – var ser ni de största </a:t>
            </a:r>
            <a:r>
              <a:rPr lang="sv-SE" sz="2000" dirty="0" err="1">
                <a:solidFill>
                  <a:prstClr val="black"/>
                </a:solidFill>
              </a:rPr>
              <a:t>GAP:en</a:t>
            </a:r>
            <a:r>
              <a:rPr lang="sv-SE" sz="2000" dirty="0">
                <a:solidFill>
                  <a:prstClr val="black"/>
                </a:solidFill>
              </a:rPr>
              <a:t>? </a:t>
            </a:r>
          </a:p>
        </p:txBody>
      </p:sp>
      <p:sp>
        <p:nvSpPr>
          <p:cNvPr id="11" name="Rektangel 10">
            <a:extLst>
              <a:ext uri="{FF2B5EF4-FFF2-40B4-BE49-F238E27FC236}">
                <a16:creationId xmlns:a16="http://schemas.microsoft.com/office/drawing/2014/main" id="{6893C3C2-F8CF-426B-AB5E-277CD21A28F0}"/>
              </a:ext>
            </a:extLst>
          </p:cNvPr>
          <p:cNvSpPr/>
          <p:nvPr/>
        </p:nvSpPr>
        <p:spPr>
          <a:xfrm>
            <a:off x="330971" y="427251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tx1"/>
                </a:solidFill>
                <a:effectLst/>
                <a:uLnTx/>
                <a:uFillTx/>
                <a:latin typeface="+mj-lt"/>
                <a:ea typeface="+mn-ea"/>
                <a:cs typeface="+mn-cs"/>
              </a:rPr>
              <a:t>Nuläge</a:t>
            </a:r>
          </a:p>
        </p:txBody>
      </p:sp>
      <p:sp>
        <p:nvSpPr>
          <p:cNvPr id="12" name="Rektangel 11">
            <a:extLst>
              <a:ext uri="{FF2B5EF4-FFF2-40B4-BE49-F238E27FC236}">
                <a16:creationId xmlns:a16="http://schemas.microsoft.com/office/drawing/2014/main" id="{C11BAE3A-7A56-4EF2-BEEE-A8E40B03054D}"/>
              </a:ext>
            </a:extLst>
          </p:cNvPr>
          <p:cNvSpPr/>
          <p:nvPr/>
        </p:nvSpPr>
        <p:spPr>
          <a:xfrm>
            <a:off x="9962981" y="4272511"/>
            <a:ext cx="9810144" cy="438980"/>
          </a:xfrm>
          <a:prstGeom prst="rect">
            <a:avLst/>
          </a:prstGeom>
          <a:solidFill>
            <a:srgbClr val="4D0B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bg1"/>
                </a:solidFill>
                <a:effectLst/>
                <a:uLnTx/>
                <a:uFillTx/>
                <a:latin typeface="+mj-lt"/>
                <a:ea typeface="+mn-ea"/>
                <a:cs typeface="+mn-cs"/>
              </a:rPr>
              <a:t>Huvudsakliga </a:t>
            </a:r>
            <a:r>
              <a:rPr lang="sv-SE" sz="2400" b="1" dirty="0">
                <a:solidFill>
                  <a:schemeClr val="bg1"/>
                </a:solidFill>
                <a:latin typeface="+mj-lt"/>
              </a:rPr>
              <a:t>aktiviteter</a:t>
            </a:r>
            <a:endParaRPr kumimoji="0" lang="sv-SE" sz="2400" b="1" i="0" u="none" strike="noStrike" kern="1200" cap="none" spc="0" normalizeH="0" baseline="0" noProof="0" dirty="0">
              <a:ln>
                <a:noFill/>
              </a:ln>
              <a:solidFill>
                <a:schemeClr val="bg1"/>
              </a:solidFill>
              <a:effectLst/>
              <a:uLnTx/>
              <a:uFillTx/>
              <a:latin typeface="+mj-lt"/>
              <a:ea typeface="+mn-ea"/>
              <a:cs typeface="+mn-cs"/>
            </a:endParaRPr>
          </a:p>
        </p:txBody>
      </p:sp>
      <p:sp>
        <p:nvSpPr>
          <p:cNvPr id="13" name="Rektangel 12">
            <a:extLst>
              <a:ext uri="{FF2B5EF4-FFF2-40B4-BE49-F238E27FC236}">
                <a16:creationId xmlns:a16="http://schemas.microsoft.com/office/drawing/2014/main" id="{FC834DB5-9067-4BB0-A5EB-2C82DBC8DB15}"/>
              </a:ext>
            </a:extLst>
          </p:cNvPr>
          <p:cNvSpPr/>
          <p:nvPr/>
        </p:nvSpPr>
        <p:spPr>
          <a:xfrm>
            <a:off x="330971" y="772393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507846">
              <a:defRPr/>
            </a:pPr>
            <a:r>
              <a:rPr lang="sv-SE" sz="2400" b="1" dirty="0">
                <a:solidFill>
                  <a:prstClr val="black"/>
                </a:solidFill>
              </a:rPr>
              <a:t>Önskat läge och mål</a:t>
            </a:r>
          </a:p>
        </p:txBody>
      </p:sp>
      <p:sp>
        <p:nvSpPr>
          <p:cNvPr id="14" name="Rektangel 13">
            <a:extLst>
              <a:ext uri="{FF2B5EF4-FFF2-40B4-BE49-F238E27FC236}">
                <a16:creationId xmlns:a16="http://schemas.microsoft.com/office/drawing/2014/main" id="{D074BF59-7333-4186-9CBB-BC3650CB1758}"/>
              </a:ext>
            </a:extLst>
          </p:cNvPr>
          <p:cNvSpPr/>
          <p:nvPr/>
        </p:nvSpPr>
        <p:spPr>
          <a:xfrm>
            <a:off x="330971" y="471149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Kartlägg hur situationen ser ut idag. Ni kan beskriva nuläget antingen genom att rita upp det som ett flöde eller beskriva det i text. Förslagsvis i punktform.</a:t>
            </a:r>
          </a:p>
          <a:p>
            <a:pPr marL="0" marR="0" lvl="0" indent="0" algn="l" defTabSz="1507846" rtl="0" eaLnBrk="1" fontAlgn="auto" latinLnBrk="0" hangingPunct="1">
              <a:lnSpc>
                <a:spcPct val="100000"/>
              </a:lnSpc>
              <a:spcBef>
                <a:spcPts val="0"/>
              </a:spcBef>
              <a:spcAft>
                <a:spcPts val="0"/>
              </a:spcAft>
              <a:buClrTx/>
              <a:buSzTx/>
              <a:buFontTx/>
              <a:buNone/>
              <a:tabLst/>
              <a:defRPr/>
            </a:pPr>
            <a:endParaRPr lang="sv-SE" sz="2000" dirty="0">
              <a:solidFill>
                <a:prstClr val="black"/>
              </a:solidFill>
              <a:latin typeface="+mj-lt"/>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lang="sv-SE" sz="2000" dirty="0">
              <a:solidFill>
                <a:prstClr val="black"/>
              </a:solidFill>
              <a:latin typeface="+mj-lt"/>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p:txBody>
      </p:sp>
      <p:sp>
        <p:nvSpPr>
          <p:cNvPr id="15" name="Rektangel 14">
            <a:extLst>
              <a:ext uri="{FF2B5EF4-FFF2-40B4-BE49-F238E27FC236}">
                <a16:creationId xmlns:a16="http://schemas.microsoft.com/office/drawing/2014/main" id="{B31B5E2E-DB8E-466D-A9CD-85F79CB0FB80}"/>
              </a:ext>
            </a:extLst>
          </p:cNvPr>
          <p:cNvSpPr/>
          <p:nvPr/>
        </p:nvSpPr>
        <p:spPr>
          <a:xfrm>
            <a:off x="9962981" y="4711494"/>
            <a:ext cx="9810148"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Beskriv de huvudsakliga aktiviteter som ska att genomföras och av vem. Kom ihåg att aktiviteterna ska vara kopplade till problemens grundorsaker och att motivera valet av aktiviteter. Kom ihåg att testa föreslagna lösningar i liten skala.</a:t>
            </a:r>
          </a:p>
        </p:txBody>
      </p:sp>
      <p:sp>
        <p:nvSpPr>
          <p:cNvPr id="16" name="Rektangel 15">
            <a:extLst>
              <a:ext uri="{FF2B5EF4-FFF2-40B4-BE49-F238E27FC236}">
                <a16:creationId xmlns:a16="http://schemas.microsoft.com/office/drawing/2014/main" id="{61C0FE09-CA30-4027-98F8-7CED1A50BF01}"/>
              </a:ext>
            </a:extLst>
          </p:cNvPr>
          <p:cNvSpPr/>
          <p:nvPr/>
        </p:nvSpPr>
        <p:spPr>
          <a:xfrm>
            <a:off x="330971" y="816291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defTabSz="1507846">
              <a:defRPr/>
            </a:pPr>
            <a:r>
              <a:rPr lang="sv-SE" sz="2000" dirty="0">
                <a:solidFill>
                  <a:prstClr val="black"/>
                </a:solidFill>
              </a:rPr>
              <a:t>Beskriv det framtida önskade läget. Ni kan beskriva det antingen genom att rita upp det </a:t>
            </a:r>
            <a:r>
              <a:rPr lang="sv-SE" sz="2000" b="1" i="1" dirty="0">
                <a:solidFill>
                  <a:prstClr val="black"/>
                </a:solidFill>
              </a:rPr>
              <a:t>eller</a:t>
            </a:r>
            <a:r>
              <a:rPr lang="sv-SE" sz="2000" dirty="0">
                <a:solidFill>
                  <a:prstClr val="black"/>
                </a:solidFill>
              </a:rPr>
              <a:t> beskriva det i text, förslagsvis i punktform.</a:t>
            </a:r>
          </a:p>
          <a:p>
            <a:pPr lvl="0" defTabSz="1507846">
              <a:defRPr/>
            </a:pPr>
            <a:r>
              <a:rPr lang="sv-SE" sz="2000" dirty="0">
                <a:solidFill>
                  <a:prstClr val="black"/>
                </a:solidFill>
              </a:rPr>
              <a:t> </a:t>
            </a:r>
          </a:p>
          <a:p>
            <a:pPr lvl="0" defTabSz="1507846">
              <a:defRPr/>
            </a:pPr>
            <a:endParaRPr lang="sv-SE" sz="2000" dirty="0">
              <a:solidFill>
                <a:prstClr val="black"/>
              </a:solidFill>
            </a:endParaRPr>
          </a:p>
          <a:p>
            <a:pPr lvl="0" defTabSz="1507846">
              <a:defRPr/>
            </a:pPr>
            <a:endParaRPr lang="sv-SE" sz="2000" dirty="0">
              <a:solidFill>
                <a:prstClr val="black"/>
              </a:solidFill>
            </a:endParaRPr>
          </a:p>
          <a:p>
            <a:pPr lvl="0" defTabSz="1507846">
              <a:defRPr/>
            </a:pPr>
            <a:r>
              <a:rPr lang="sv-SE" sz="2000" dirty="0">
                <a:solidFill>
                  <a:prstClr val="black"/>
                </a:solidFill>
              </a:rPr>
              <a:t>Beskriv målet/den förväntade effekten med förbättringsarbetet enligt modellen SMART (specifikt, mätbart, accepterat, realistiskt och </a:t>
            </a:r>
            <a:r>
              <a:rPr lang="sv-SE" sz="2000" dirty="0" err="1">
                <a:solidFill>
                  <a:prstClr val="black"/>
                </a:solidFill>
              </a:rPr>
              <a:t>tidssatt</a:t>
            </a:r>
            <a:r>
              <a:rPr lang="sv-SE" sz="2000" dirty="0">
                <a:solidFill>
                  <a:prstClr val="black"/>
                </a:solidFill>
              </a:rPr>
              <a:t>)</a:t>
            </a: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p:txBody>
      </p:sp>
      <p:sp>
        <p:nvSpPr>
          <p:cNvPr id="17" name="Rektangel 16">
            <a:extLst>
              <a:ext uri="{FF2B5EF4-FFF2-40B4-BE49-F238E27FC236}">
                <a16:creationId xmlns:a16="http://schemas.microsoft.com/office/drawing/2014/main" id="{07B55637-1C21-4488-8B40-20D0CAE43026}"/>
              </a:ext>
            </a:extLst>
          </p:cNvPr>
          <p:cNvSpPr/>
          <p:nvPr/>
        </p:nvSpPr>
        <p:spPr>
          <a:xfrm>
            <a:off x="9962981" y="7723931"/>
            <a:ext cx="9810144" cy="438980"/>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Resultat och lärdomar</a:t>
            </a:r>
          </a:p>
        </p:txBody>
      </p:sp>
      <p:sp>
        <p:nvSpPr>
          <p:cNvPr id="18" name="Rektangel 17">
            <a:extLst>
              <a:ext uri="{FF2B5EF4-FFF2-40B4-BE49-F238E27FC236}">
                <a16:creationId xmlns:a16="http://schemas.microsoft.com/office/drawing/2014/main" id="{105CBEC2-B520-4F60-92E5-3FF1BD732CFA}"/>
              </a:ext>
            </a:extLst>
          </p:cNvPr>
          <p:cNvSpPr/>
          <p:nvPr/>
        </p:nvSpPr>
        <p:spPr>
          <a:xfrm>
            <a:off x="9962980" y="9449640"/>
            <a:ext cx="9810145" cy="438982"/>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Uppföljning</a:t>
            </a:r>
          </a:p>
        </p:txBody>
      </p:sp>
      <p:sp>
        <p:nvSpPr>
          <p:cNvPr id="19" name="Rektangel 18">
            <a:extLst>
              <a:ext uri="{FF2B5EF4-FFF2-40B4-BE49-F238E27FC236}">
                <a16:creationId xmlns:a16="http://schemas.microsoft.com/office/drawing/2014/main" id="{5E18F824-8B15-459E-BC32-3213832A6CE4}"/>
              </a:ext>
            </a:extLst>
          </p:cNvPr>
          <p:cNvSpPr/>
          <p:nvPr/>
        </p:nvSpPr>
        <p:spPr>
          <a:xfrm>
            <a:off x="9962980" y="8162913"/>
            <a:ext cx="9810147" cy="12867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58588"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Resultatet av genomförda aktiviteter</a:t>
            </a:r>
          </a:p>
          <a:p>
            <a:pPr marL="0" marR="0" lvl="0" indent="0" algn="l" defTabSz="958588"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Lärdomar av genomförda eller förkastade aktiviteter</a:t>
            </a:r>
          </a:p>
        </p:txBody>
      </p:sp>
      <p:sp>
        <p:nvSpPr>
          <p:cNvPr id="20" name="Rektangel 19">
            <a:extLst>
              <a:ext uri="{FF2B5EF4-FFF2-40B4-BE49-F238E27FC236}">
                <a16:creationId xmlns:a16="http://schemas.microsoft.com/office/drawing/2014/main" id="{7675AF6D-DE69-4F28-8232-69E64D2CA3CF}"/>
              </a:ext>
            </a:extLst>
          </p:cNvPr>
          <p:cNvSpPr/>
          <p:nvPr/>
        </p:nvSpPr>
        <p:spPr>
          <a:xfrm>
            <a:off x="9962981" y="9888624"/>
            <a:ext cx="9810146" cy="1286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58588" rtl="0" eaLnBrk="1" fontAlgn="auto" latinLnBrk="0" hangingPunct="1">
              <a:lnSpc>
                <a:spcPct val="100000"/>
              </a:lnSpc>
              <a:spcBef>
                <a:spcPct val="20000"/>
              </a:spcBef>
              <a:spcAft>
                <a:spcPts val="0"/>
              </a:spcAft>
              <a:buClr>
                <a:srgbClr val="CF142B"/>
              </a:buClr>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ska följas upp, av vem och när?</a:t>
            </a:r>
          </a:p>
          <a:p>
            <a:pPr marL="0" marR="0" lvl="0" indent="0" algn="l" defTabSz="958588" rtl="0" eaLnBrk="1" fontAlgn="auto" latinLnBrk="0" hangingPunct="1">
              <a:lnSpc>
                <a:spcPct val="100000"/>
              </a:lnSpc>
              <a:spcBef>
                <a:spcPct val="20000"/>
              </a:spcBef>
              <a:spcAft>
                <a:spcPts val="0"/>
              </a:spcAft>
              <a:buClr>
                <a:srgbClr val="CF142B"/>
              </a:buClr>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görs för att  hålla igång och bibehålla gjorda framsteg?</a:t>
            </a:r>
          </a:p>
        </p:txBody>
      </p:sp>
      <p:pic>
        <p:nvPicPr>
          <p:cNvPr id="21" name="Picture 2">
            <a:extLst>
              <a:ext uri="{FF2B5EF4-FFF2-40B4-BE49-F238E27FC236}">
                <a16:creationId xmlns:a16="http://schemas.microsoft.com/office/drawing/2014/main" id="{F425D981-6FA9-4E8A-B0CC-2BFFA4CF8D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07" y="5431429"/>
            <a:ext cx="3974072" cy="895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Bildobjekt 22">
            <a:extLst>
              <a:ext uri="{FF2B5EF4-FFF2-40B4-BE49-F238E27FC236}">
                <a16:creationId xmlns:a16="http://schemas.microsoft.com/office/drawing/2014/main" id="{67EB5AB7-E8A8-4DAF-AF97-80DC0C75FB45}"/>
              </a:ext>
            </a:extLst>
          </p:cNvPr>
          <p:cNvPicPr>
            <a:picLocks noChangeAspect="1"/>
          </p:cNvPicPr>
          <p:nvPr/>
        </p:nvPicPr>
        <p:blipFill>
          <a:blip r:embed="rId4"/>
          <a:stretch>
            <a:fillRect/>
          </a:stretch>
        </p:blipFill>
        <p:spPr>
          <a:xfrm>
            <a:off x="17466379" y="6640624"/>
            <a:ext cx="1654768" cy="879889"/>
          </a:xfrm>
          <a:prstGeom prst="rect">
            <a:avLst/>
          </a:prstGeom>
        </p:spPr>
      </p:pic>
      <p:pic>
        <p:nvPicPr>
          <p:cNvPr id="24" name="Picture 2">
            <a:extLst>
              <a:ext uri="{FF2B5EF4-FFF2-40B4-BE49-F238E27FC236}">
                <a16:creationId xmlns:a16="http://schemas.microsoft.com/office/drawing/2014/main" id="{BC8D31C3-D7E1-4F2E-A3E2-68EA39EB31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07" y="8765143"/>
            <a:ext cx="3974072" cy="895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899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lstStyle/>
          <a:p>
            <a:r>
              <a:rPr lang="sv-SE" dirty="0"/>
              <a:t>FRÖ-modellen (Förbättra Resultat Över tid)</a:t>
            </a:r>
            <a:endParaRPr lang="sv-SE" sz="4617" dirty="0"/>
          </a:p>
        </p:txBody>
      </p:sp>
      <p:grpSp>
        <p:nvGrpSpPr>
          <p:cNvPr id="10" name="Grupp 9"/>
          <p:cNvGrpSpPr/>
          <p:nvPr/>
        </p:nvGrpSpPr>
        <p:grpSpPr>
          <a:xfrm>
            <a:off x="7410411" y="3566443"/>
            <a:ext cx="5283276" cy="5377867"/>
            <a:chOff x="3040381" y="2473252"/>
            <a:chExt cx="3204008" cy="3261372"/>
          </a:xfrm>
        </p:grpSpPr>
        <p:sp>
          <p:nvSpPr>
            <p:cNvPr id="4" name="Rektangel med rundade hörn 3"/>
            <p:cNvSpPr/>
            <p:nvPr/>
          </p:nvSpPr>
          <p:spPr bwMode="auto">
            <a:xfrm>
              <a:off x="3040381" y="2473252"/>
              <a:ext cx="3204008" cy="697120"/>
            </a:xfrm>
            <a:prstGeom prst="roundRect">
              <a:avLst/>
            </a:prstGeom>
            <a:solidFill>
              <a:srgbClr val="D1F0EE"/>
            </a:solidFill>
            <a:ln w="12700" cap="rnd" cmpd="sng" algn="ctr">
              <a:solidFill>
                <a:schemeClr val="tx1"/>
              </a:solidFill>
              <a:prstDash val="solid"/>
              <a:round/>
              <a:headEnd type="none" w="med" len="med"/>
              <a:tailEnd type="none" w="med" len="med"/>
            </a:ln>
            <a:effectLst/>
          </p:spPr>
          <p:txBody>
            <a:bodyPr anchor="ctr"/>
            <a:lstStyle/>
            <a:p>
              <a:pPr algn="ctr"/>
              <a:r>
                <a:rPr lang="sv-SE" sz="3298" dirty="0">
                  <a:solidFill>
                    <a:srgbClr val="000000"/>
                  </a:solidFill>
                  <a:latin typeface="Arial" pitchFamily="34" charset="0"/>
                </a:rPr>
                <a:t>Planera</a:t>
              </a:r>
            </a:p>
          </p:txBody>
        </p:sp>
        <p:sp>
          <p:nvSpPr>
            <p:cNvPr id="5" name="Rektangel med rundade hörn 4"/>
            <p:cNvSpPr/>
            <p:nvPr/>
          </p:nvSpPr>
          <p:spPr bwMode="auto">
            <a:xfrm>
              <a:off x="3040381" y="3323688"/>
              <a:ext cx="3202154" cy="716360"/>
            </a:xfrm>
            <a:prstGeom prst="roundRect">
              <a:avLst/>
            </a:prstGeom>
            <a:solidFill>
              <a:srgbClr val="ADCEE3"/>
            </a:solidFill>
            <a:ln w="12700" cap="rnd" cmpd="sng" algn="ctr">
              <a:solidFill>
                <a:schemeClr val="tx1"/>
              </a:solidFill>
              <a:prstDash val="solid"/>
              <a:round/>
              <a:headEnd type="none" w="med" len="med"/>
              <a:tailEnd type="none" w="med" len="med"/>
            </a:ln>
            <a:effectLst/>
          </p:spPr>
          <p:txBody>
            <a:bodyPr anchor="ctr"/>
            <a:lstStyle/>
            <a:p>
              <a:pPr algn="ctr" eaLnBrk="1" hangingPunct="1">
                <a:spcBef>
                  <a:spcPct val="20000"/>
                </a:spcBef>
              </a:pPr>
              <a:r>
                <a:rPr lang="sv-SE" sz="3298" dirty="0">
                  <a:solidFill>
                    <a:srgbClr val="000000"/>
                  </a:solidFill>
                  <a:latin typeface="Arial" pitchFamily="34" charset="0"/>
                </a:rPr>
                <a:t>Kartlägga</a:t>
              </a:r>
            </a:p>
          </p:txBody>
        </p:sp>
        <p:sp>
          <p:nvSpPr>
            <p:cNvPr id="6" name="Rektangel med rundade hörn 5"/>
            <p:cNvSpPr/>
            <p:nvPr/>
          </p:nvSpPr>
          <p:spPr bwMode="auto">
            <a:xfrm>
              <a:off x="3040381" y="5065295"/>
              <a:ext cx="3204008" cy="669329"/>
            </a:xfrm>
            <a:prstGeom prst="roundRect">
              <a:avLst/>
            </a:prstGeom>
            <a:solidFill>
              <a:srgbClr val="26766F"/>
            </a:solidFill>
            <a:ln w="12700" cap="rnd" cmpd="sng" algn="ctr">
              <a:solidFill>
                <a:schemeClr val="tx1"/>
              </a:solidFill>
              <a:prstDash val="solid"/>
              <a:round/>
              <a:headEnd type="none" w="med" len="med"/>
              <a:tailEnd type="none" w="med" len="med"/>
            </a:ln>
            <a:effectLst/>
          </p:spPr>
          <p:txBody>
            <a:bodyPr anchor="ctr"/>
            <a:lstStyle/>
            <a:p>
              <a:pPr algn="ctr"/>
              <a:r>
                <a:rPr lang="sv-SE" sz="3298" dirty="0">
                  <a:solidFill>
                    <a:schemeClr val="bg1"/>
                  </a:solidFill>
                  <a:latin typeface="Arial" pitchFamily="34" charset="0"/>
                </a:rPr>
                <a:t>Behåll &amp; utveckla</a:t>
              </a:r>
            </a:p>
          </p:txBody>
        </p:sp>
        <p:sp>
          <p:nvSpPr>
            <p:cNvPr id="8" name="Rektangel med rundade hörn 7"/>
            <p:cNvSpPr/>
            <p:nvPr/>
          </p:nvSpPr>
          <p:spPr bwMode="auto">
            <a:xfrm>
              <a:off x="3040381" y="4193364"/>
              <a:ext cx="3202154" cy="716360"/>
            </a:xfrm>
            <a:prstGeom prst="roundRect">
              <a:avLst/>
            </a:prstGeom>
            <a:solidFill>
              <a:srgbClr val="4D0B2C"/>
            </a:solidFill>
            <a:ln w="12700" cap="rnd" cmpd="sng" algn="ctr">
              <a:solidFill>
                <a:schemeClr val="tx1"/>
              </a:solidFill>
              <a:prstDash val="solid"/>
              <a:round/>
              <a:headEnd type="none" w="med" len="med"/>
              <a:tailEnd type="none" w="med" len="med"/>
            </a:ln>
            <a:effectLst/>
          </p:spPr>
          <p:txBody>
            <a:bodyPr anchor="ctr"/>
            <a:lstStyle/>
            <a:p>
              <a:pPr algn="ctr" eaLnBrk="1" hangingPunct="1">
                <a:spcBef>
                  <a:spcPct val="20000"/>
                </a:spcBef>
              </a:pPr>
              <a:r>
                <a:rPr lang="sv-SE" sz="3298" dirty="0">
                  <a:solidFill>
                    <a:schemeClr val="bg1"/>
                  </a:solidFill>
                  <a:latin typeface="Arial" pitchFamily="34" charset="0"/>
                </a:rPr>
                <a:t>Förbättra</a:t>
              </a:r>
            </a:p>
          </p:txBody>
        </p:sp>
      </p:grpSp>
      <p:pic>
        <p:nvPicPr>
          <p:cNvPr id="9" name="Bildobjekt 8"/>
          <p:cNvPicPr>
            <a:picLocks noChangeAspect="1"/>
          </p:cNvPicPr>
          <p:nvPr/>
        </p:nvPicPr>
        <p:blipFill>
          <a:blip r:embed="rId3"/>
          <a:stretch>
            <a:fillRect/>
          </a:stretch>
        </p:blipFill>
        <p:spPr>
          <a:xfrm>
            <a:off x="15236626" y="4400414"/>
            <a:ext cx="3825542" cy="5111439"/>
          </a:xfrm>
          <a:prstGeom prst="rect">
            <a:avLst/>
          </a:prstGeom>
          <a:effectLst>
            <a:softEdge rad="127000"/>
          </a:effectLst>
        </p:spPr>
      </p:pic>
    </p:spTree>
    <p:extLst>
      <p:ext uri="{BB962C8B-B14F-4D97-AF65-F5344CB8AC3E}">
        <p14:creationId xmlns:p14="http://schemas.microsoft.com/office/powerpoint/2010/main" val="2023051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874116054"/>
              </p:ext>
            </p:extLst>
          </p:nvPr>
        </p:nvGraphicFramePr>
        <p:xfrm>
          <a:off x="1246188" y="2490788"/>
          <a:ext cx="17618154" cy="8148535"/>
        </p:xfrm>
        <a:graphic>
          <a:graphicData uri="http://schemas.openxmlformats.org/drawingml/2006/table">
            <a:tbl>
              <a:tblPr firstRow="1" bandRow="1">
                <a:tableStyleId>{5C22544A-7EE6-4342-B048-85BDC9FD1C3A}</a:tableStyleId>
              </a:tblPr>
              <a:tblGrid>
                <a:gridCol w="6516867">
                  <a:extLst>
                    <a:ext uri="{9D8B030D-6E8A-4147-A177-3AD203B41FA5}">
                      <a16:colId xmlns:a16="http://schemas.microsoft.com/office/drawing/2014/main" val="20000"/>
                    </a:ext>
                  </a:extLst>
                </a:gridCol>
                <a:gridCol w="11101287">
                  <a:extLst>
                    <a:ext uri="{9D8B030D-6E8A-4147-A177-3AD203B41FA5}">
                      <a16:colId xmlns:a16="http://schemas.microsoft.com/office/drawing/2014/main" val="20001"/>
                    </a:ext>
                  </a:extLst>
                </a:gridCol>
              </a:tblGrid>
              <a:tr h="655364">
                <a:tc gridSpan="2">
                  <a:txBody>
                    <a:bodyPr/>
                    <a:lstStyle/>
                    <a:p>
                      <a:pPr algn="ctr"/>
                      <a:r>
                        <a:rPr lang="sv-SE" sz="3200" dirty="0"/>
                        <a:t>Uppdragsbeskrivning</a:t>
                      </a:r>
                    </a:p>
                  </a:txBody>
                  <a:tcPr marL="154185" marR="154185" marT="75390" marB="75390"/>
                </a:tc>
                <a:tc hMerge="1">
                  <a:txBody>
                    <a:bodyPr/>
                    <a:lstStyle/>
                    <a:p>
                      <a:endParaRPr lang="sv-SE" dirty="0"/>
                    </a:p>
                  </a:txBody>
                  <a:tcPr/>
                </a:tc>
                <a:extLst>
                  <a:ext uri="{0D108BD9-81ED-4DB2-BD59-A6C34878D82A}">
                    <a16:rowId xmlns:a16="http://schemas.microsoft.com/office/drawing/2014/main" val="10000"/>
                  </a:ext>
                </a:extLst>
              </a:tr>
              <a:tr h="969578">
                <a:tc>
                  <a:txBody>
                    <a:bodyPr/>
                    <a:lstStyle/>
                    <a:p>
                      <a:r>
                        <a:rPr lang="sv-SE" sz="2400" b="1" dirty="0">
                          <a:latin typeface="+mn-lt"/>
                        </a:rPr>
                        <a:t>Uppdragsgivare</a:t>
                      </a:r>
                    </a:p>
                    <a:p>
                      <a:r>
                        <a:rPr lang="sv-SE" sz="2400" i="1" dirty="0">
                          <a:latin typeface="+mn-lt"/>
                        </a:rPr>
                        <a:t>(</a:t>
                      </a:r>
                      <a:r>
                        <a:rPr lang="sv-SE" sz="2400" i="1" baseline="0" dirty="0">
                          <a:latin typeface="+mn-lt"/>
                        </a:rPr>
                        <a:t>Den/de som beslutat att uppdrag ska utföras)</a:t>
                      </a:r>
                      <a:endParaRPr lang="sv-SE" sz="2400" i="1" dirty="0">
                        <a:latin typeface="+mn-lt"/>
                      </a:endParaRP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1"/>
                  </a:ext>
                </a:extLst>
              </a:tr>
              <a:tr h="975189">
                <a:tc>
                  <a:txBody>
                    <a:bodyPr/>
                    <a:lstStyle/>
                    <a:p>
                      <a:r>
                        <a:rPr lang="sv-SE" sz="2400" b="1" dirty="0">
                          <a:latin typeface="+mn-lt"/>
                        </a:rPr>
                        <a:t>Beslutsfattare</a:t>
                      </a:r>
                    </a:p>
                    <a:p>
                      <a:r>
                        <a:rPr lang="sv-SE" sz="2400" i="1" dirty="0">
                          <a:latin typeface="+mn-lt"/>
                        </a:rPr>
                        <a:t>(Den/de som fattar beslut under arbetets gång)</a:t>
                      </a: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2"/>
                  </a:ext>
                </a:extLst>
              </a:tr>
              <a:tr h="904685">
                <a:tc>
                  <a:txBody>
                    <a:bodyPr/>
                    <a:lstStyle/>
                    <a:p>
                      <a:r>
                        <a:rPr lang="sv-SE" sz="2400" b="1" dirty="0">
                          <a:latin typeface="+mn-lt"/>
                        </a:rPr>
                        <a:t>Namn på den som ska leda arbetet</a:t>
                      </a:r>
                    </a:p>
                    <a:p>
                      <a:pPr marL="0" marR="0" indent="0" algn="l" defTabSz="914400" rtl="0" eaLnBrk="1" fontAlgn="auto" latinLnBrk="0" hangingPunct="1">
                        <a:lnSpc>
                          <a:spcPct val="100000"/>
                        </a:lnSpc>
                        <a:spcBef>
                          <a:spcPts val="0"/>
                        </a:spcBef>
                        <a:spcAft>
                          <a:spcPts val="0"/>
                        </a:spcAft>
                        <a:buClrTx/>
                        <a:buSzTx/>
                        <a:buFontTx/>
                        <a:buNone/>
                        <a:tabLst/>
                        <a:defRPr/>
                      </a:pPr>
                      <a:r>
                        <a:rPr lang="sv-SE" sz="2400" i="1" kern="1200" dirty="0">
                          <a:solidFill>
                            <a:schemeClr val="dk1"/>
                          </a:solidFill>
                          <a:latin typeface="+mn-lt"/>
                          <a:ea typeface="+mn-ea"/>
                          <a:cs typeface="+mn-cs"/>
                        </a:rPr>
                        <a:t>(Namn och tid att arbeta med uppdraget)</a:t>
                      </a:r>
                      <a:endParaRPr lang="sv-SE" sz="2400" dirty="0">
                        <a:latin typeface="+mn-lt"/>
                      </a:endParaRP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3"/>
                  </a:ext>
                </a:extLst>
              </a:tr>
              <a:tr h="904685">
                <a:tc>
                  <a:txBody>
                    <a:bodyPr/>
                    <a:lstStyle/>
                    <a:p>
                      <a:r>
                        <a:rPr lang="sv-SE" sz="2400" b="1" dirty="0">
                          <a:latin typeface="+mn-lt"/>
                        </a:rPr>
                        <a:t>Arbetsgrupp</a:t>
                      </a:r>
                    </a:p>
                    <a:p>
                      <a:pPr marL="0" marR="0" indent="0" algn="l" defTabSz="914400" rtl="0" eaLnBrk="1" fontAlgn="auto" latinLnBrk="0" hangingPunct="1">
                        <a:lnSpc>
                          <a:spcPct val="100000"/>
                        </a:lnSpc>
                        <a:spcBef>
                          <a:spcPts val="0"/>
                        </a:spcBef>
                        <a:spcAft>
                          <a:spcPts val="0"/>
                        </a:spcAft>
                        <a:buClrTx/>
                        <a:buSzTx/>
                        <a:buFontTx/>
                        <a:buNone/>
                        <a:tabLst/>
                        <a:defRPr/>
                      </a:pPr>
                      <a:r>
                        <a:rPr lang="sv-SE" sz="2400" i="1" kern="1200" dirty="0">
                          <a:solidFill>
                            <a:schemeClr val="dk1"/>
                          </a:solidFill>
                          <a:latin typeface="+mn-lt"/>
                          <a:ea typeface="+mn-ea"/>
                          <a:cs typeface="+mn-cs"/>
                        </a:rPr>
                        <a:t>(Namn och tid att arbeta med uppdraget)</a:t>
                      </a:r>
                      <a:endParaRPr lang="sv-SE" sz="2400" dirty="0">
                        <a:latin typeface="+mn-lt"/>
                      </a:endParaRP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4"/>
                  </a:ext>
                </a:extLst>
              </a:tr>
              <a:tr h="954945">
                <a:tc>
                  <a:txBody>
                    <a:bodyPr/>
                    <a:lstStyle/>
                    <a:p>
                      <a:pPr algn="l">
                        <a:lnSpc>
                          <a:spcPct val="107000"/>
                        </a:lnSpc>
                        <a:spcAft>
                          <a:spcPts val="800"/>
                        </a:spcAft>
                      </a:pPr>
                      <a:r>
                        <a:rPr lang="sv-SE" sz="2400" b="1" dirty="0">
                          <a:effectLst/>
                          <a:latin typeface="+mn-lt"/>
                          <a:ea typeface="Calibri" panose="020F0502020204030204" pitchFamily="34" charset="0"/>
                          <a:cs typeface="Arial" panose="020B0604020202020204" pitchFamily="34" charset="0"/>
                        </a:rPr>
                        <a:t>Kortfattad beskrivning av uppdraget</a:t>
                      </a:r>
                      <a:endParaRPr lang="sv-SE" sz="2400" b="1" dirty="0">
                        <a:effectLst/>
                        <a:latin typeface="+mn-lt"/>
                        <a:ea typeface="Calibri" panose="020F0502020204030204" pitchFamily="34" charset="0"/>
                        <a:cs typeface="Times New Roman" panose="02020603050405020304" pitchFamily="18" charset="0"/>
                      </a:endParaRPr>
                    </a:p>
                  </a:txBody>
                  <a:tcPr marL="150972" marR="150972" marT="0" marB="0" anchor="ctr"/>
                </a:tc>
                <a:tc>
                  <a:txBody>
                    <a:bodyPr/>
                    <a:lstStyle/>
                    <a:p>
                      <a:endParaRPr lang="sv-SE" sz="2400" dirty="0">
                        <a:latin typeface="+mn-lt"/>
                      </a:endParaRPr>
                    </a:p>
                    <a:p>
                      <a:endParaRPr lang="sv-SE" sz="2400" dirty="0">
                        <a:latin typeface="+mn-lt"/>
                      </a:endParaRPr>
                    </a:p>
                  </a:txBody>
                  <a:tcPr marL="154185" marR="154185" marT="75390" marB="75390" anchor="ctr"/>
                </a:tc>
                <a:extLst>
                  <a:ext uri="{0D108BD9-81ED-4DB2-BD59-A6C34878D82A}">
                    <a16:rowId xmlns:a16="http://schemas.microsoft.com/office/drawing/2014/main" val="10005"/>
                  </a:ext>
                </a:extLst>
              </a:tr>
              <a:tr h="969578">
                <a:tc>
                  <a:txBody>
                    <a:bodyPr/>
                    <a:lstStyle/>
                    <a:p>
                      <a:r>
                        <a:rPr lang="sv-SE" sz="2400" b="1" dirty="0">
                          <a:latin typeface="+mn-lt"/>
                        </a:rPr>
                        <a:t>Grov</a:t>
                      </a:r>
                      <a:r>
                        <a:rPr lang="sv-SE" sz="2400" b="1" baseline="0" dirty="0">
                          <a:latin typeface="+mn-lt"/>
                        </a:rPr>
                        <a:t> tidplan</a:t>
                      </a:r>
                    </a:p>
                    <a:p>
                      <a:r>
                        <a:rPr lang="sv-SE" sz="2400" b="0" i="1" baseline="0" dirty="0">
                          <a:latin typeface="+mn-lt"/>
                        </a:rPr>
                        <a:t>(Start- och slutdatum)</a:t>
                      </a:r>
                      <a:endParaRPr lang="sv-SE" sz="2400" b="0" i="1" dirty="0">
                        <a:latin typeface="+mn-lt"/>
                      </a:endParaRP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6"/>
                  </a:ext>
                </a:extLst>
              </a:tr>
              <a:tr h="1159147">
                <a:tc>
                  <a:txBody>
                    <a:bodyPr/>
                    <a:lstStyle/>
                    <a:p>
                      <a:r>
                        <a:rPr lang="sv-SE" sz="2400" b="1" dirty="0">
                          <a:latin typeface="+mn-lt"/>
                        </a:rPr>
                        <a:t>Behov av budget</a:t>
                      </a:r>
                    </a:p>
                  </a:txBody>
                  <a:tcPr marL="154185" marR="154185" marT="75390" marB="75390" anchor="ctr"/>
                </a:tc>
                <a:tc>
                  <a:txBody>
                    <a:bodyPr/>
                    <a:lstStyle/>
                    <a:p>
                      <a:pPr marL="267970" algn="l">
                        <a:spcAft>
                          <a:spcPts val="0"/>
                        </a:spcAft>
                      </a:pPr>
                      <a:r>
                        <a:rPr lang="sv-SE" sz="2400" dirty="0">
                          <a:effectLst/>
                          <a:latin typeface="+mn-lt"/>
                          <a:ea typeface="Times New Roman" panose="02020603050405020304" pitchFamily="18" charset="0"/>
                          <a:cs typeface="Arial" panose="020B0604020202020204" pitchFamily="34" charset="0"/>
                        </a:rPr>
                        <a:t> </a:t>
                      </a:r>
                      <a:endParaRPr lang="sv-SE" sz="2400" dirty="0">
                        <a:effectLst/>
                        <a:latin typeface="+mn-lt"/>
                        <a:ea typeface="Times New Roman" panose="02020603050405020304" pitchFamily="18" charset="0"/>
                      </a:endParaRPr>
                    </a:p>
                    <a:p>
                      <a:pPr marL="285750" lvl="0" indent="-285750" algn="l">
                        <a:spcAft>
                          <a:spcPts val="0"/>
                        </a:spcAft>
                        <a:buFont typeface="Wingdings" panose="05000000000000000000" pitchFamily="2" charset="2"/>
                        <a:buChar char="q"/>
                      </a:pPr>
                      <a:r>
                        <a:rPr lang="sv-SE" sz="2400" dirty="0">
                          <a:effectLst/>
                          <a:latin typeface="+mn-lt"/>
                          <a:ea typeface="Times New Roman" panose="02020603050405020304" pitchFamily="18" charset="0"/>
                          <a:cs typeface="Arial" panose="020B0604020202020204" pitchFamily="34" charset="0"/>
                        </a:rPr>
                        <a:t>Ja (kontakta projektkontoret@regionvastmanland.se)</a:t>
                      </a:r>
                    </a:p>
                    <a:p>
                      <a:pPr marL="285750" lvl="0" indent="-285750" algn="l">
                        <a:spcAft>
                          <a:spcPts val="0"/>
                        </a:spcAft>
                        <a:buFont typeface="Wingdings" panose="05000000000000000000" pitchFamily="2" charset="2"/>
                        <a:buChar char="q"/>
                      </a:pPr>
                      <a:r>
                        <a:rPr lang="sv-SE" sz="2400" dirty="0">
                          <a:effectLst/>
                          <a:latin typeface="+mn-lt"/>
                          <a:ea typeface="Times New Roman" panose="02020603050405020304" pitchFamily="18" charset="0"/>
                          <a:cs typeface="Arial" panose="020B0604020202020204" pitchFamily="34" charset="0"/>
                        </a:rPr>
                        <a:t>Nej</a:t>
                      </a:r>
                      <a:endParaRPr lang="sv-SE" sz="2400" dirty="0">
                        <a:effectLst/>
                        <a:latin typeface="+mn-lt"/>
                        <a:ea typeface="Times New Roman" panose="02020603050405020304" pitchFamily="18" charset="0"/>
                        <a:cs typeface="Times New Roman" panose="02020603050405020304" pitchFamily="18" charset="0"/>
                      </a:endParaRPr>
                    </a:p>
                  </a:txBody>
                  <a:tcPr marL="150972" marR="150972" marT="0" marB="0" anchor="ctr"/>
                </a:tc>
                <a:extLst>
                  <a:ext uri="{0D108BD9-81ED-4DB2-BD59-A6C34878D82A}">
                    <a16:rowId xmlns:a16="http://schemas.microsoft.com/office/drawing/2014/main" val="10007"/>
                  </a:ext>
                </a:extLst>
              </a:tr>
              <a:tr h="655364">
                <a:tc>
                  <a:txBody>
                    <a:bodyPr/>
                    <a:lstStyle/>
                    <a:p>
                      <a:r>
                        <a:rPr lang="sv-SE" sz="2400" b="1" dirty="0">
                          <a:latin typeface="+mn-lt"/>
                        </a:rPr>
                        <a:t>Eventuella bilagor</a:t>
                      </a:r>
                    </a:p>
                  </a:txBody>
                  <a:tcPr marL="154185" marR="154185" marT="75390" marB="75390" anchor="ctr"/>
                </a:tc>
                <a:tc>
                  <a:txBody>
                    <a:bodyPr/>
                    <a:lstStyle/>
                    <a:p>
                      <a:endParaRPr lang="sv-SE" sz="2400" dirty="0">
                        <a:latin typeface="+mn-lt"/>
                      </a:endParaRPr>
                    </a:p>
                  </a:txBody>
                  <a:tcPr marL="154185" marR="154185" marT="75390" marB="75390" anchor="ctr"/>
                </a:tc>
                <a:extLst>
                  <a:ext uri="{0D108BD9-81ED-4DB2-BD59-A6C34878D82A}">
                    <a16:rowId xmlns:a16="http://schemas.microsoft.com/office/drawing/2014/main" val="10008"/>
                  </a:ext>
                </a:extLst>
              </a:tr>
            </a:tbl>
          </a:graphicData>
        </a:graphic>
      </p:graphicFrame>
      <p:sp>
        <p:nvSpPr>
          <p:cNvPr id="8" name="Platshållare för text 7">
            <a:extLst>
              <a:ext uri="{FF2B5EF4-FFF2-40B4-BE49-F238E27FC236}">
                <a16:creationId xmlns:a16="http://schemas.microsoft.com/office/drawing/2014/main" id="{DC366AC3-B362-4B72-BFBB-80A738D880CA}"/>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374843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884BC92F-180C-5145-A3CE-752C33FDBF5F}" type="slidenum">
              <a:rPr lang="sv-SE" smtClean="0"/>
              <a:pPr>
                <a:defRPr/>
              </a:pPr>
              <a:t>7</a:t>
            </a:fld>
            <a:endParaRPr lang="sv-SE"/>
          </a:p>
        </p:txBody>
      </p:sp>
      <p:sp>
        <p:nvSpPr>
          <p:cNvPr id="12" name="Platshållare för innehåll 11"/>
          <p:cNvSpPr>
            <a:spLocks noGrp="1"/>
          </p:cNvSpPr>
          <p:nvPr>
            <p:ph type="body" sz="quarter" idx="13"/>
          </p:nvPr>
        </p:nvSpPr>
        <p:spPr>
          <a:xfrm>
            <a:off x="4709423" y="7094835"/>
            <a:ext cx="11103267" cy="5983200"/>
          </a:xfrm>
        </p:spPr>
        <p:txBody>
          <a:bodyPr>
            <a:normAutofit/>
          </a:bodyPr>
          <a:lstStyle/>
          <a:p>
            <a:pPr marL="471202" indent="-471202">
              <a:buFont typeface="Arial" panose="020B0604020202020204" pitchFamily="34" charset="0"/>
              <a:buChar char="•"/>
            </a:pPr>
            <a:r>
              <a:rPr lang="sv-SE" sz="2968" dirty="0"/>
              <a:t>Skapa grunden för ert förbättringsarbete</a:t>
            </a:r>
          </a:p>
          <a:p>
            <a:pPr marL="471202" indent="-471202">
              <a:buFont typeface="Arial" panose="020B0604020202020204" pitchFamily="34" charset="0"/>
              <a:buChar char="•"/>
            </a:pPr>
            <a:r>
              <a:rPr lang="sv-SE" sz="2968" dirty="0"/>
              <a:t>Göra en tydlig plan för ert arbete</a:t>
            </a:r>
          </a:p>
          <a:p>
            <a:pPr marL="471202" indent="-471202">
              <a:buFont typeface="Arial" panose="020B0604020202020204" pitchFamily="34" charset="0"/>
              <a:buChar char="•"/>
            </a:pPr>
            <a:r>
              <a:rPr lang="sv-SE" sz="2968" dirty="0"/>
              <a:t>Skapa gemensamma förväntningar av vad som ska göras</a:t>
            </a:r>
          </a:p>
          <a:p>
            <a:pPr marL="471202" indent="-471202">
              <a:buFont typeface="Arial" panose="020B0604020202020204" pitchFamily="34" charset="0"/>
              <a:buChar char="•"/>
            </a:pPr>
            <a:endParaRPr lang="sv-SE" sz="2968" dirty="0"/>
          </a:p>
          <a:p>
            <a:r>
              <a:rPr lang="sv-SE" sz="2968" i="1" dirty="0"/>
              <a:t>Tips! Var noggrann i det här steget – ni kommer att tjäna på det längre fram</a:t>
            </a:r>
          </a:p>
          <a:p>
            <a:pPr marL="471202" indent="-471202">
              <a:buFont typeface="Arial" panose="020B0604020202020204" pitchFamily="34" charset="0"/>
              <a:buChar char="•"/>
            </a:pPr>
            <a:endParaRPr lang="sv-SE" sz="2968" dirty="0"/>
          </a:p>
          <a:p>
            <a:pPr marL="471202" indent="-471202">
              <a:buFont typeface="Arial" panose="020B0604020202020204" pitchFamily="34" charset="0"/>
              <a:buChar char="•"/>
            </a:pPr>
            <a:endParaRPr lang="sv-SE" sz="2968" dirty="0"/>
          </a:p>
        </p:txBody>
      </p:sp>
      <p:sp>
        <p:nvSpPr>
          <p:cNvPr id="14" name="Rektangel med rundade hörn 13"/>
          <p:cNvSpPr/>
          <p:nvPr/>
        </p:nvSpPr>
        <p:spPr bwMode="auto">
          <a:xfrm>
            <a:off x="4709423" y="3297672"/>
            <a:ext cx="10685250" cy="2968125"/>
          </a:xfrm>
          <a:prstGeom prst="roundRect">
            <a:avLst/>
          </a:prstGeom>
          <a:solidFill>
            <a:schemeClr val="accent1">
              <a:lumMod val="20000"/>
              <a:lumOff val="80000"/>
            </a:schemeClr>
          </a:solidFill>
          <a:ln w="12700" cap="rnd" cmpd="sng" algn="ctr">
            <a:solidFill>
              <a:schemeClr val="tx1"/>
            </a:solidFill>
            <a:prstDash val="solid"/>
            <a:round/>
            <a:headEnd type="none" w="med" len="med"/>
            <a:tailEnd type="none" w="med" len="med"/>
          </a:ln>
          <a:effectLst/>
        </p:spPr>
        <p:txBody>
          <a:bodyPr anchor="ctr"/>
          <a:lstStyle/>
          <a:p>
            <a:pPr algn="ctr"/>
            <a:r>
              <a:rPr lang="sv-SE" sz="5936" dirty="0">
                <a:solidFill>
                  <a:srgbClr val="000000"/>
                </a:solidFill>
                <a:latin typeface="Arial" pitchFamily="34" charset="0"/>
              </a:rPr>
              <a:t>Planera</a:t>
            </a:r>
          </a:p>
        </p:txBody>
      </p:sp>
    </p:spTree>
    <p:extLst>
      <p:ext uri="{BB962C8B-B14F-4D97-AF65-F5344CB8AC3E}">
        <p14:creationId xmlns:p14="http://schemas.microsoft.com/office/powerpoint/2010/main" val="2484611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70672515-F3D1-2446-A1A6-6C377D25326B}" type="slidenum">
              <a:rPr lang="sv-SE" smtClean="0"/>
              <a:pPr>
                <a:defRPr/>
              </a:pPr>
              <a:t>8</a:t>
            </a:fld>
            <a:endParaRPr lang="sv-SE"/>
          </a:p>
        </p:txBody>
      </p:sp>
      <p:sp>
        <p:nvSpPr>
          <p:cNvPr id="19" name="Rubrik 1"/>
          <p:cNvSpPr>
            <a:spLocks noGrp="1"/>
          </p:cNvSpPr>
          <p:nvPr>
            <p:ph type="title"/>
          </p:nvPr>
        </p:nvSpPr>
        <p:spPr/>
        <p:txBody>
          <a:bodyPr/>
          <a:lstStyle/>
          <a:p>
            <a:pPr algn="l"/>
            <a:r>
              <a:rPr lang="sv-SE" dirty="0"/>
              <a:t>”Infoga namn på arbetet”</a:t>
            </a:r>
          </a:p>
        </p:txBody>
      </p:sp>
      <p:sp>
        <p:nvSpPr>
          <p:cNvPr id="2" name="Rektangel 1">
            <a:extLst>
              <a:ext uri="{FF2B5EF4-FFF2-40B4-BE49-F238E27FC236}">
                <a16:creationId xmlns:a16="http://schemas.microsoft.com/office/drawing/2014/main" id="{DF2DFD87-81CC-4FFE-958D-ED502B56D726}"/>
              </a:ext>
            </a:extLst>
          </p:cNvPr>
          <p:cNvSpPr/>
          <p:nvPr/>
        </p:nvSpPr>
        <p:spPr>
          <a:xfrm>
            <a:off x="1257616" y="4066533"/>
            <a:ext cx="16388775" cy="6484686"/>
          </a:xfrm>
          <a:prstGeom prst="rect">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t" anchorCtr="0"/>
          <a:lstStyle/>
          <a:p>
            <a:r>
              <a:rPr lang="sv-SE" sz="2400" dirty="0">
                <a:solidFill>
                  <a:schemeClr val="tx1"/>
                </a:solidFill>
              </a:rPr>
              <a:t>Skriv här</a:t>
            </a:r>
            <a:endParaRPr lang="sv-SE" dirty="0"/>
          </a:p>
        </p:txBody>
      </p:sp>
      <p:sp>
        <p:nvSpPr>
          <p:cNvPr id="12" name="Rektangel 11">
            <a:extLst>
              <a:ext uri="{FF2B5EF4-FFF2-40B4-BE49-F238E27FC236}">
                <a16:creationId xmlns:a16="http://schemas.microsoft.com/office/drawing/2014/main" id="{1DCA1CA7-2206-4CAA-822E-A12C9CAD0F2F}"/>
              </a:ext>
            </a:extLst>
          </p:cNvPr>
          <p:cNvSpPr/>
          <p:nvPr/>
        </p:nvSpPr>
        <p:spPr>
          <a:xfrm>
            <a:off x="1257616" y="3482747"/>
            <a:ext cx="16388775" cy="583786"/>
          </a:xfrm>
          <a:prstGeom prst="rect">
            <a:avLst/>
          </a:prstGeom>
          <a:solidFill>
            <a:schemeClr val="accent1">
              <a:lumMod val="20000"/>
              <a:lumOff val="8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r>
              <a:rPr lang="sv-SE" sz="2400" b="1" dirty="0">
                <a:solidFill>
                  <a:schemeClr val="tx1"/>
                </a:solidFill>
              </a:rPr>
              <a:t>Syfte och bakgrund</a:t>
            </a:r>
          </a:p>
        </p:txBody>
      </p:sp>
      <p:grpSp>
        <p:nvGrpSpPr>
          <p:cNvPr id="22" name="Grupp 21">
            <a:extLst>
              <a:ext uri="{FF2B5EF4-FFF2-40B4-BE49-F238E27FC236}">
                <a16:creationId xmlns:a16="http://schemas.microsoft.com/office/drawing/2014/main" id="{DAC50324-2E74-4180-B8B6-413197871323}"/>
              </a:ext>
            </a:extLst>
          </p:cNvPr>
          <p:cNvGrpSpPr/>
          <p:nvPr/>
        </p:nvGrpSpPr>
        <p:grpSpPr>
          <a:xfrm rot="1203659">
            <a:off x="15329301" y="429783"/>
            <a:ext cx="1388878" cy="1382470"/>
            <a:chOff x="8438466" y="269838"/>
            <a:chExt cx="754172" cy="760684"/>
          </a:xfrm>
        </p:grpSpPr>
        <p:sp>
          <p:nvSpPr>
            <p:cNvPr id="23" name="Våg 22">
              <a:extLst>
                <a:ext uri="{FF2B5EF4-FFF2-40B4-BE49-F238E27FC236}">
                  <a16:creationId xmlns:a16="http://schemas.microsoft.com/office/drawing/2014/main" id="{759A5D02-058F-40A1-8195-A5A1117992D2}"/>
                </a:ext>
              </a:extLst>
            </p:cNvPr>
            <p:cNvSpPr/>
            <p:nvPr/>
          </p:nvSpPr>
          <p:spPr>
            <a:xfrm>
              <a:off x="8438466" y="269838"/>
              <a:ext cx="754172" cy="412577"/>
            </a:xfrm>
            <a:prstGeom prst="wave">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A3</a:t>
              </a:r>
            </a:p>
          </p:txBody>
        </p:sp>
        <p:cxnSp>
          <p:nvCxnSpPr>
            <p:cNvPr id="24" name="Rak 17">
              <a:extLst>
                <a:ext uri="{FF2B5EF4-FFF2-40B4-BE49-F238E27FC236}">
                  <a16:creationId xmlns:a16="http://schemas.microsoft.com/office/drawing/2014/main" id="{19EE4DE3-AF33-417B-BA49-BFCD2FD68682}"/>
                </a:ext>
              </a:extLst>
            </p:cNvPr>
            <p:cNvCxnSpPr/>
            <p:nvPr/>
          </p:nvCxnSpPr>
          <p:spPr>
            <a:xfrm>
              <a:off x="8461911" y="626485"/>
              <a:ext cx="0" cy="404037"/>
            </a:xfrm>
            <a:prstGeom prst="line">
              <a:avLst/>
            </a:prstGeom>
          </p:spPr>
          <p:style>
            <a:lnRef idx="2">
              <a:schemeClr val="dk1"/>
            </a:lnRef>
            <a:fillRef idx="0">
              <a:schemeClr val="dk1"/>
            </a:fillRef>
            <a:effectRef idx="1">
              <a:schemeClr val="dk1"/>
            </a:effectRef>
            <a:fontRef idx="minor">
              <a:schemeClr val="tx1"/>
            </a:fontRef>
          </p:style>
        </p:cxnSp>
      </p:grpSp>
      <p:grpSp>
        <p:nvGrpSpPr>
          <p:cNvPr id="25" name="Grupp 24">
            <a:extLst>
              <a:ext uri="{FF2B5EF4-FFF2-40B4-BE49-F238E27FC236}">
                <a16:creationId xmlns:a16="http://schemas.microsoft.com/office/drawing/2014/main" id="{79A36924-E58A-4C5B-B135-D35E8015A3D0}"/>
              </a:ext>
            </a:extLst>
          </p:cNvPr>
          <p:cNvGrpSpPr/>
          <p:nvPr/>
        </p:nvGrpSpPr>
        <p:grpSpPr>
          <a:xfrm rot="1203659">
            <a:off x="17397189" y="429783"/>
            <a:ext cx="1388878" cy="1382470"/>
            <a:chOff x="8438466" y="269838"/>
            <a:chExt cx="754172" cy="760684"/>
          </a:xfrm>
          <a:solidFill>
            <a:schemeClr val="accent5">
              <a:lumMod val="75000"/>
            </a:schemeClr>
          </a:solidFill>
        </p:grpSpPr>
        <p:sp>
          <p:nvSpPr>
            <p:cNvPr id="26" name="Våg 25">
              <a:extLst>
                <a:ext uri="{FF2B5EF4-FFF2-40B4-BE49-F238E27FC236}">
                  <a16:creationId xmlns:a16="http://schemas.microsoft.com/office/drawing/2014/main" id="{7C7F2C24-22C0-4968-9190-2C2EE7C6D861}"/>
                </a:ext>
              </a:extLst>
            </p:cNvPr>
            <p:cNvSpPr/>
            <p:nvPr/>
          </p:nvSpPr>
          <p:spPr>
            <a:xfrm>
              <a:off x="8438466" y="269838"/>
              <a:ext cx="754172" cy="412577"/>
            </a:xfrm>
            <a:prstGeom prst="wave">
              <a:avLst/>
            </a:prstGeom>
            <a:grpFill/>
          </p:spPr>
          <p:style>
            <a:lnRef idx="0">
              <a:schemeClr val="accent2"/>
            </a:lnRef>
            <a:fillRef idx="3">
              <a:schemeClr val="accent2"/>
            </a:fillRef>
            <a:effectRef idx="3">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dirty="0">
                  <a:solidFill>
                    <a:schemeClr val="bg1"/>
                  </a:solidFill>
                </a:rPr>
                <a:t>Informera</a:t>
              </a:r>
            </a:p>
          </p:txBody>
        </p:sp>
        <p:cxnSp>
          <p:nvCxnSpPr>
            <p:cNvPr id="27" name="Rak 17">
              <a:extLst>
                <a:ext uri="{FF2B5EF4-FFF2-40B4-BE49-F238E27FC236}">
                  <a16:creationId xmlns:a16="http://schemas.microsoft.com/office/drawing/2014/main" id="{0F21B2E3-7E83-4DA6-AF2A-F388B8F96BFD}"/>
                </a:ext>
              </a:extLst>
            </p:cNvPr>
            <p:cNvCxnSpPr/>
            <p:nvPr/>
          </p:nvCxnSpPr>
          <p:spPr>
            <a:xfrm>
              <a:off x="8461911" y="626485"/>
              <a:ext cx="0" cy="404037"/>
            </a:xfrm>
            <a:prstGeom prst="line">
              <a:avLst/>
            </a:prstGeom>
            <a:grpFill/>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06957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tshållare för innehåll 8">
            <a:extLst>
              <a:ext uri="{FF2B5EF4-FFF2-40B4-BE49-F238E27FC236}">
                <a16:creationId xmlns:a16="http://schemas.microsoft.com/office/drawing/2014/main" id="{609D4F7A-179B-42E9-82DD-058E6CE266B3}"/>
              </a:ext>
            </a:extLst>
          </p:cNvPr>
          <p:cNvGraphicFramePr>
            <a:graphicFrameLocks noGrp="1"/>
          </p:cNvGraphicFramePr>
          <p:nvPr>
            <p:ph idx="1"/>
            <p:extLst>
              <p:ext uri="{D42A27DB-BD31-4B8C-83A1-F6EECF244321}">
                <p14:modId xmlns:p14="http://schemas.microsoft.com/office/powerpoint/2010/main" val="3801907937"/>
              </p:ext>
            </p:extLst>
          </p:nvPr>
        </p:nvGraphicFramePr>
        <p:xfrm>
          <a:off x="1246188" y="2490787"/>
          <a:ext cx="17618076" cy="7995246"/>
        </p:xfrm>
        <a:graphic>
          <a:graphicData uri="http://schemas.openxmlformats.org/drawingml/2006/table">
            <a:tbl>
              <a:tblPr firstRow="1" bandRow="1">
                <a:tableStyleId>{5C22544A-7EE6-4342-B048-85BDC9FD1C3A}</a:tableStyleId>
              </a:tblPr>
              <a:tblGrid>
                <a:gridCol w="5872692">
                  <a:extLst>
                    <a:ext uri="{9D8B030D-6E8A-4147-A177-3AD203B41FA5}">
                      <a16:colId xmlns:a16="http://schemas.microsoft.com/office/drawing/2014/main" val="363488689"/>
                    </a:ext>
                  </a:extLst>
                </a:gridCol>
                <a:gridCol w="5872692">
                  <a:extLst>
                    <a:ext uri="{9D8B030D-6E8A-4147-A177-3AD203B41FA5}">
                      <a16:colId xmlns:a16="http://schemas.microsoft.com/office/drawing/2014/main" val="2725347619"/>
                    </a:ext>
                  </a:extLst>
                </a:gridCol>
                <a:gridCol w="5872692">
                  <a:extLst>
                    <a:ext uri="{9D8B030D-6E8A-4147-A177-3AD203B41FA5}">
                      <a16:colId xmlns:a16="http://schemas.microsoft.com/office/drawing/2014/main" val="3910287703"/>
                    </a:ext>
                  </a:extLst>
                </a:gridCol>
              </a:tblGrid>
              <a:tr h="1134421">
                <a:tc>
                  <a:txBody>
                    <a:bodyPr/>
                    <a:lstStyle/>
                    <a:p>
                      <a:r>
                        <a:rPr lang="sv-SE" sz="3200" dirty="0"/>
                        <a:t>Vad kan påverka arbetet</a:t>
                      </a:r>
                    </a:p>
                  </a:txBody>
                  <a:tcPr/>
                </a:tc>
                <a:tc>
                  <a:txBody>
                    <a:bodyPr/>
                    <a:lstStyle/>
                    <a:p>
                      <a:r>
                        <a:rPr lang="sv-SE" sz="3200" dirty="0"/>
                        <a:t>Ansvarig och datum</a:t>
                      </a:r>
                    </a:p>
                  </a:txBody>
                  <a:tcPr/>
                </a:tc>
                <a:tc>
                  <a:txBody>
                    <a:bodyPr/>
                    <a:lstStyle/>
                    <a:p>
                      <a:r>
                        <a:rPr lang="sv-SE" sz="3200" dirty="0"/>
                        <a:t>Resultat</a:t>
                      </a:r>
                    </a:p>
                  </a:txBody>
                  <a:tcPr/>
                </a:tc>
                <a:extLst>
                  <a:ext uri="{0D108BD9-81ED-4DB2-BD59-A6C34878D82A}">
                    <a16:rowId xmlns:a16="http://schemas.microsoft.com/office/drawing/2014/main" val="4250068415"/>
                  </a:ext>
                </a:extLst>
              </a:tr>
              <a:tr h="1134421">
                <a:tc>
                  <a:txBody>
                    <a:bodyPr/>
                    <a:lstStyle/>
                    <a:p>
                      <a:pPr marL="0"/>
                      <a:r>
                        <a:rPr lang="sv-SE" sz="2400" dirty="0">
                          <a:solidFill>
                            <a:schemeClr val="dk1"/>
                          </a:solidFill>
                          <a:latin typeface="+mn-lt"/>
                          <a:ea typeface="+mn-ea"/>
                          <a:cs typeface="+mn-cs"/>
                        </a:rPr>
                        <a:t>Sök i ledningssystemet, på arbetsplatsen och hemsidan efter relaterade dokument</a:t>
                      </a:r>
                    </a:p>
                  </a:txBody>
                  <a:tcPr/>
                </a:tc>
                <a:tc>
                  <a:txBody>
                    <a:bodyPr/>
                    <a:lstStyle/>
                    <a:p>
                      <a:pPr marL="0"/>
                      <a:endParaRPr lang="sv-SE" sz="2400" dirty="0">
                        <a:solidFill>
                          <a:schemeClr val="dk1"/>
                        </a:solidFill>
                        <a:latin typeface="+mn-lt"/>
                        <a:ea typeface="+mn-ea"/>
                        <a:cs typeface="+mn-cs"/>
                      </a:endParaRPr>
                    </a:p>
                  </a:txBody>
                  <a:tcPr/>
                </a:tc>
                <a:tc>
                  <a:txBody>
                    <a:bodyPr/>
                    <a:lstStyle/>
                    <a:p>
                      <a:pPr marL="0"/>
                      <a:endParaRPr lang="sv-SE" sz="2400">
                        <a:solidFill>
                          <a:schemeClr val="dk1"/>
                        </a:solidFill>
                        <a:latin typeface="+mn-lt"/>
                        <a:ea typeface="+mn-ea"/>
                        <a:cs typeface="+mn-cs"/>
                      </a:endParaRPr>
                    </a:p>
                  </a:txBody>
                  <a:tcPr/>
                </a:tc>
                <a:extLst>
                  <a:ext uri="{0D108BD9-81ED-4DB2-BD59-A6C34878D82A}">
                    <a16:rowId xmlns:a16="http://schemas.microsoft.com/office/drawing/2014/main" val="2186167112"/>
                  </a:ext>
                </a:extLst>
              </a:tr>
              <a:tr h="1134421">
                <a:tc>
                  <a:txBody>
                    <a:bodyPr/>
                    <a:lstStyle/>
                    <a:p>
                      <a:pPr marL="0"/>
                      <a:r>
                        <a:rPr lang="sv-SE" sz="2400" dirty="0">
                          <a:solidFill>
                            <a:schemeClr val="dk1"/>
                          </a:solidFill>
                          <a:latin typeface="+mn-lt"/>
                          <a:ea typeface="+mn-ea"/>
                          <a:cs typeface="+mn-cs"/>
                        </a:rPr>
                        <a:t>Finns ansvarig</a:t>
                      </a:r>
                    </a:p>
                    <a:p>
                      <a:pPr marL="0"/>
                      <a:r>
                        <a:rPr lang="sv-SE" sz="2400" dirty="0">
                          <a:solidFill>
                            <a:schemeClr val="dk1"/>
                          </a:solidFill>
                          <a:latin typeface="+mn-lt"/>
                          <a:ea typeface="+mn-ea"/>
                          <a:cs typeface="+mn-cs"/>
                        </a:rPr>
                        <a:t>(processägare/processledare, sakområdesansvarig)?</a:t>
                      </a:r>
                    </a:p>
                  </a:txBody>
                  <a:tcPr/>
                </a:tc>
                <a:tc>
                  <a:txBody>
                    <a:bodyPr/>
                    <a:lstStyle/>
                    <a:p>
                      <a:pPr marL="0"/>
                      <a:endParaRPr lang="sv-SE" sz="2400" dirty="0">
                        <a:solidFill>
                          <a:schemeClr val="dk1"/>
                        </a:solidFill>
                        <a:latin typeface="+mn-lt"/>
                        <a:ea typeface="+mn-ea"/>
                        <a:cs typeface="+mn-cs"/>
                      </a:endParaRPr>
                    </a:p>
                  </a:txBody>
                  <a:tcPr/>
                </a:tc>
                <a:tc>
                  <a:txBody>
                    <a:bodyPr/>
                    <a:lstStyle/>
                    <a:p>
                      <a:pPr marL="0"/>
                      <a:endParaRPr lang="sv-SE" sz="2400">
                        <a:solidFill>
                          <a:schemeClr val="dk1"/>
                        </a:solidFill>
                        <a:latin typeface="+mn-lt"/>
                        <a:ea typeface="+mn-ea"/>
                        <a:cs typeface="+mn-cs"/>
                      </a:endParaRPr>
                    </a:p>
                  </a:txBody>
                  <a:tcPr/>
                </a:tc>
                <a:extLst>
                  <a:ext uri="{0D108BD9-81ED-4DB2-BD59-A6C34878D82A}">
                    <a16:rowId xmlns:a16="http://schemas.microsoft.com/office/drawing/2014/main" val="4160658698"/>
                  </a:ext>
                </a:extLst>
              </a:tr>
              <a:tr h="1134421">
                <a:tc>
                  <a:txBody>
                    <a:bodyPr/>
                    <a:lstStyle/>
                    <a:p>
                      <a:pPr marL="0"/>
                      <a:r>
                        <a:rPr lang="sv-SE" sz="2400" dirty="0">
                          <a:solidFill>
                            <a:schemeClr val="dk1"/>
                          </a:solidFill>
                          <a:latin typeface="+mn-lt"/>
                          <a:ea typeface="+mn-ea"/>
                          <a:cs typeface="+mn-cs"/>
                        </a:rPr>
                        <a:t>Vad säger evidensen?</a:t>
                      </a:r>
                    </a:p>
                  </a:txBody>
                  <a:tcPr/>
                </a:tc>
                <a:tc>
                  <a:txBody>
                    <a:bodyPr/>
                    <a:lstStyle/>
                    <a:p>
                      <a:pPr marL="0"/>
                      <a:endParaRPr lang="sv-SE" sz="2400" dirty="0">
                        <a:solidFill>
                          <a:schemeClr val="dk1"/>
                        </a:solidFill>
                        <a:latin typeface="+mn-lt"/>
                        <a:ea typeface="+mn-ea"/>
                        <a:cs typeface="+mn-cs"/>
                      </a:endParaRPr>
                    </a:p>
                  </a:txBody>
                  <a:tcPr/>
                </a:tc>
                <a:tc>
                  <a:txBody>
                    <a:bodyPr/>
                    <a:lstStyle/>
                    <a:p>
                      <a:pPr marL="0"/>
                      <a:endParaRPr lang="sv-SE" sz="2400">
                        <a:solidFill>
                          <a:schemeClr val="dk1"/>
                        </a:solidFill>
                        <a:latin typeface="+mn-lt"/>
                        <a:ea typeface="+mn-ea"/>
                        <a:cs typeface="+mn-cs"/>
                      </a:endParaRPr>
                    </a:p>
                  </a:txBody>
                  <a:tcPr/>
                </a:tc>
                <a:extLst>
                  <a:ext uri="{0D108BD9-81ED-4DB2-BD59-A6C34878D82A}">
                    <a16:rowId xmlns:a16="http://schemas.microsoft.com/office/drawing/2014/main" val="2724137991"/>
                  </a:ext>
                </a:extLst>
              </a:tr>
              <a:tr h="1134421">
                <a:tc>
                  <a:txBody>
                    <a:bodyPr/>
                    <a:lstStyle/>
                    <a:p>
                      <a:pPr marL="0"/>
                      <a:r>
                        <a:rPr lang="sv-SE" sz="2400" dirty="0">
                          <a:solidFill>
                            <a:schemeClr val="dk1"/>
                          </a:solidFill>
                          <a:latin typeface="+mn-lt"/>
                          <a:ea typeface="+mn-ea"/>
                          <a:cs typeface="+mn-cs"/>
                        </a:rPr>
                        <a:t>Finns program, riktlinje, andra dokument (nationellt, regionalt)?</a:t>
                      </a:r>
                    </a:p>
                  </a:txBody>
                  <a:tcPr/>
                </a:tc>
                <a:tc>
                  <a:txBody>
                    <a:bodyPr/>
                    <a:lstStyle/>
                    <a:p>
                      <a:pPr marL="0"/>
                      <a:endParaRPr lang="sv-SE" sz="2400" dirty="0">
                        <a:solidFill>
                          <a:schemeClr val="dk1"/>
                        </a:solidFill>
                        <a:latin typeface="+mn-lt"/>
                        <a:ea typeface="+mn-ea"/>
                        <a:cs typeface="+mn-cs"/>
                      </a:endParaRPr>
                    </a:p>
                  </a:txBody>
                  <a:tcPr/>
                </a:tc>
                <a:tc>
                  <a:txBody>
                    <a:bodyPr/>
                    <a:lstStyle/>
                    <a:p>
                      <a:pPr marL="0"/>
                      <a:endParaRPr lang="sv-SE" sz="2400" dirty="0">
                        <a:solidFill>
                          <a:schemeClr val="dk1"/>
                        </a:solidFill>
                        <a:latin typeface="+mn-lt"/>
                        <a:ea typeface="+mn-ea"/>
                        <a:cs typeface="+mn-cs"/>
                      </a:endParaRPr>
                    </a:p>
                  </a:txBody>
                  <a:tcPr/>
                </a:tc>
                <a:extLst>
                  <a:ext uri="{0D108BD9-81ED-4DB2-BD59-A6C34878D82A}">
                    <a16:rowId xmlns:a16="http://schemas.microsoft.com/office/drawing/2014/main" val="2726233099"/>
                  </a:ext>
                </a:extLst>
              </a:tr>
              <a:tr h="1134421">
                <a:tc>
                  <a:txBody>
                    <a:bodyPr/>
                    <a:lstStyle/>
                    <a:p>
                      <a:pPr marL="0"/>
                      <a:r>
                        <a:rPr lang="sv-SE" sz="2400" dirty="0">
                          <a:solidFill>
                            <a:schemeClr val="dk1"/>
                          </a:solidFill>
                          <a:latin typeface="+mn-lt"/>
                          <a:ea typeface="+mn-ea"/>
                          <a:cs typeface="+mn-cs"/>
                        </a:rPr>
                        <a:t>Har tidigare arbeten kring detta gjorts?</a:t>
                      </a:r>
                    </a:p>
                  </a:txBody>
                  <a:tcPr/>
                </a:tc>
                <a:tc>
                  <a:txBody>
                    <a:bodyPr/>
                    <a:lstStyle/>
                    <a:p>
                      <a:pPr marL="0"/>
                      <a:endParaRPr lang="sv-SE" sz="2400">
                        <a:solidFill>
                          <a:schemeClr val="dk1"/>
                        </a:solidFill>
                        <a:latin typeface="+mn-lt"/>
                        <a:ea typeface="+mn-ea"/>
                        <a:cs typeface="+mn-cs"/>
                      </a:endParaRPr>
                    </a:p>
                  </a:txBody>
                  <a:tcPr/>
                </a:tc>
                <a:tc>
                  <a:txBody>
                    <a:bodyPr/>
                    <a:lstStyle/>
                    <a:p>
                      <a:pPr marL="0"/>
                      <a:endParaRPr lang="sv-SE" sz="2400" dirty="0">
                        <a:solidFill>
                          <a:schemeClr val="dk1"/>
                        </a:solidFill>
                        <a:latin typeface="+mn-lt"/>
                        <a:ea typeface="+mn-ea"/>
                        <a:cs typeface="+mn-cs"/>
                      </a:endParaRPr>
                    </a:p>
                  </a:txBody>
                  <a:tcPr/>
                </a:tc>
                <a:extLst>
                  <a:ext uri="{0D108BD9-81ED-4DB2-BD59-A6C34878D82A}">
                    <a16:rowId xmlns:a16="http://schemas.microsoft.com/office/drawing/2014/main" val="3150172351"/>
                  </a:ext>
                </a:extLst>
              </a:tr>
              <a:tr h="1134421">
                <a:tc>
                  <a:txBody>
                    <a:bodyPr/>
                    <a:lstStyle/>
                    <a:p>
                      <a:pPr marL="0"/>
                      <a:r>
                        <a:rPr lang="sv-SE" sz="2400" dirty="0">
                          <a:solidFill>
                            <a:schemeClr val="dk1"/>
                          </a:solidFill>
                          <a:latin typeface="+mn-lt"/>
                          <a:ea typeface="+mn-ea"/>
                          <a:cs typeface="+mn-cs"/>
                        </a:rPr>
                        <a:t>Pågår/planeras arbeten som angränsar?</a:t>
                      </a:r>
                    </a:p>
                    <a:p>
                      <a:pPr marL="0"/>
                      <a:r>
                        <a:rPr lang="sv-SE" sz="2400" dirty="0">
                          <a:solidFill>
                            <a:schemeClr val="dk1"/>
                          </a:solidFill>
                          <a:latin typeface="+mn-lt"/>
                          <a:ea typeface="+mn-ea"/>
                          <a:cs typeface="+mn-cs"/>
                        </a:rPr>
                        <a:t>Draghjälp eller krock?</a:t>
                      </a:r>
                    </a:p>
                  </a:txBody>
                  <a:tcPr/>
                </a:tc>
                <a:tc>
                  <a:txBody>
                    <a:bodyPr/>
                    <a:lstStyle/>
                    <a:p>
                      <a:pPr marL="0"/>
                      <a:endParaRPr lang="sv-SE" sz="2400">
                        <a:solidFill>
                          <a:schemeClr val="dk1"/>
                        </a:solidFill>
                        <a:latin typeface="+mn-lt"/>
                        <a:ea typeface="+mn-ea"/>
                        <a:cs typeface="+mn-cs"/>
                      </a:endParaRPr>
                    </a:p>
                  </a:txBody>
                  <a:tcPr/>
                </a:tc>
                <a:tc>
                  <a:txBody>
                    <a:bodyPr/>
                    <a:lstStyle/>
                    <a:p>
                      <a:pPr marL="0"/>
                      <a:endParaRPr lang="sv-SE" sz="2400" dirty="0">
                        <a:solidFill>
                          <a:schemeClr val="dk1"/>
                        </a:solidFill>
                        <a:latin typeface="+mn-lt"/>
                        <a:ea typeface="+mn-ea"/>
                        <a:cs typeface="+mn-cs"/>
                      </a:endParaRPr>
                    </a:p>
                  </a:txBody>
                  <a:tcPr/>
                </a:tc>
                <a:extLst>
                  <a:ext uri="{0D108BD9-81ED-4DB2-BD59-A6C34878D82A}">
                    <a16:rowId xmlns:a16="http://schemas.microsoft.com/office/drawing/2014/main" val="1357640600"/>
                  </a:ext>
                </a:extLst>
              </a:tr>
            </a:tbl>
          </a:graphicData>
        </a:graphic>
      </p:graphicFrame>
      <p:sp>
        <p:nvSpPr>
          <p:cNvPr id="2" name="Rubrik 1"/>
          <p:cNvSpPr>
            <a:spLocks noGrp="1"/>
          </p:cNvSpPr>
          <p:nvPr>
            <p:ph type="title"/>
          </p:nvPr>
        </p:nvSpPr>
        <p:spPr/>
        <p:txBody>
          <a:bodyPr/>
          <a:lstStyle/>
          <a:p>
            <a:r>
              <a:rPr lang="sv-SE" dirty="0"/>
              <a:t>Undersök vad som kan påverka arbetet</a:t>
            </a:r>
          </a:p>
        </p:txBody>
      </p:sp>
      <p:sp>
        <p:nvSpPr>
          <p:cNvPr id="8" name="Platshållare för text 7">
            <a:extLst>
              <a:ext uri="{FF2B5EF4-FFF2-40B4-BE49-F238E27FC236}">
                <a16:creationId xmlns:a16="http://schemas.microsoft.com/office/drawing/2014/main" id="{24222996-8FB2-4C84-8868-C135DCF942C1}"/>
              </a:ext>
            </a:extLst>
          </p:cNvPr>
          <p:cNvSpPr>
            <a:spLocks noGrp="1"/>
          </p:cNvSpPr>
          <p:nvPr>
            <p:ph type="body" sz="quarter" idx="14"/>
          </p:nvPr>
        </p:nvSpPr>
        <p:spPr/>
        <p:txBody>
          <a:bodyPr/>
          <a:lstStyle/>
          <a:p>
            <a:endParaRPr lang="sv-SE"/>
          </a:p>
        </p:txBody>
      </p:sp>
      <p:sp>
        <p:nvSpPr>
          <p:cNvPr id="3" name="Platshållare för bildnummer 2"/>
          <p:cNvSpPr>
            <a:spLocks noGrp="1"/>
          </p:cNvSpPr>
          <p:nvPr>
            <p:ph type="sldNum" sz="quarter" idx="17"/>
          </p:nvPr>
        </p:nvSpPr>
        <p:spPr/>
        <p:txBody>
          <a:bodyPr/>
          <a:lstStyle/>
          <a:p>
            <a:pPr>
              <a:defRPr/>
            </a:pPr>
            <a:fld id="{70672515-F3D1-2446-A1A6-6C377D25326B}" type="slidenum">
              <a:rPr lang="sv-SE" smtClean="0"/>
              <a:pPr>
                <a:defRPr/>
              </a:pPr>
              <a:t>9</a:t>
            </a:fld>
            <a:endParaRPr lang="sv-SE"/>
          </a:p>
        </p:txBody>
      </p:sp>
    </p:spTree>
    <p:extLst>
      <p:ext uri="{BB962C8B-B14F-4D97-AF65-F5344CB8AC3E}">
        <p14:creationId xmlns:p14="http://schemas.microsoft.com/office/powerpoint/2010/main" val="1465226144"/>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10DDD434EF0884298EEC05A2CE02393" ma:contentTypeVersion="2" ma:contentTypeDescription="Skapa ett nytt dokument." ma:contentTypeScope="" ma:versionID="3714f8a16846748307867d3b69b45a8d">
  <xsd:schema xmlns:xsd="http://www.w3.org/2001/XMLSchema" xmlns:xs="http://www.w3.org/2001/XMLSchema" xmlns:p="http://schemas.microsoft.com/office/2006/metadata/properties" xmlns:ns2="487bfb4f-6d53-4f8b-87b2-902afe7bdfe7" targetNamespace="http://schemas.microsoft.com/office/2006/metadata/properties" ma:root="true" ma:fieldsID="70f117a880e7e5250680a8f3b810b8a7" ns2:_="">
    <xsd:import namespace="487bfb4f-6d53-4f8b-87b2-902afe7bdfe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bfb4f-6d53-4f8b-87b2-902afe7bdf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298639-A577-4F3F-91F2-8D6ABE55571D}">
  <ds:schemaRefs>
    <ds:schemaRef ds:uri="http://purl.org/dc/elements/1.1/"/>
    <ds:schemaRef ds:uri="http://schemas.openxmlformats.org/package/2006/metadata/core-properties"/>
    <ds:schemaRef ds:uri="http://schemas.microsoft.com/office/2006/documentManagement/types"/>
    <ds:schemaRef ds:uri="http://purl.org/dc/dcmitype/"/>
    <ds:schemaRef ds:uri="http://purl.org/dc/terms/"/>
    <ds:schemaRef ds:uri="http://schemas.microsoft.com/office/2006/metadata/properties"/>
    <ds:schemaRef ds:uri="487bfb4f-6d53-4f8b-87b2-902afe7bdfe7"/>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3.xml><?xml version="1.0" encoding="utf-8"?>
<ds:datastoreItem xmlns:ds="http://schemas.openxmlformats.org/officeDocument/2006/customXml" ds:itemID="{22A9F63D-E99E-48B6-A8EE-4B0C876AD3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bfb4f-6d53-4f8b-87b2-902afe7bd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Powerpointmall RV</Template>
  <TotalTime>16</TotalTime>
  <Words>5681</Words>
  <Application>Microsoft Office PowerPoint</Application>
  <PresentationFormat>Anpassad</PresentationFormat>
  <Paragraphs>625</Paragraphs>
  <Slides>38</Slides>
  <Notes>38</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38</vt:i4>
      </vt:variant>
    </vt:vector>
  </HeadingPairs>
  <TitlesOfParts>
    <vt:vector size="45" baseType="lpstr">
      <vt:lpstr>Arial</vt:lpstr>
      <vt:lpstr>Calibri</vt:lpstr>
      <vt:lpstr>Calibri Light</vt:lpstr>
      <vt:lpstr>Wingdings</vt:lpstr>
      <vt:lpstr>Region Västmanland Rosa</vt:lpstr>
      <vt:lpstr>Region Västmanland Blå</vt:lpstr>
      <vt:lpstr>Region Västmanland Grön</vt:lpstr>
      <vt:lpstr>Förbättringsarbete  ”Infoga namn på arbetet” </vt:lpstr>
      <vt:lpstr>Användning av FRÖ-modellen</vt:lpstr>
      <vt:lpstr>PowerPoint-presentation</vt:lpstr>
      <vt:lpstr>PowerPoint-presentation</vt:lpstr>
      <vt:lpstr>FRÖ-modellen (Förbättra Resultat Över tid)</vt:lpstr>
      <vt:lpstr>PowerPoint-presentation</vt:lpstr>
      <vt:lpstr>PowerPoint-presentation</vt:lpstr>
      <vt:lpstr>”Infoga namn på arbetet”</vt:lpstr>
      <vt:lpstr>Undersök vad som kan påverka arbetet</vt:lpstr>
      <vt:lpstr>Tidplan</vt:lpstr>
      <vt:lpstr>Plan för möten</vt:lpstr>
      <vt:lpstr>Behövs en riskanalys eller riskbedömning?</vt:lpstr>
      <vt:lpstr>Plan för information och förankring</vt:lpstr>
      <vt:lpstr>Frågor att stämma av med beslutsfattare</vt:lpstr>
      <vt:lpstr>PowerPoint-presentation</vt:lpstr>
      <vt:lpstr>Beskriv nuläge</vt:lpstr>
      <vt:lpstr>Beskriv önskat läge och mål</vt:lpstr>
      <vt:lpstr>Problemanalys Alternativ 1 – Upplevda problem</vt:lpstr>
      <vt:lpstr>EXEMPEL Problemanalys Alternativ 1 – Upplevda problem </vt:lpstr>
      <vt:lpstr>Problemanalys Alternativ 2 - GAP</vt:lpstr>
      <vt:lpstr>EXEMPEL Problemanalys Alternativ 2 - GAP</vt:lpstr>
      <vt:lpstr>Vad orsakar problemen?</vt:lpstr>
      <vt:lpstr>Fråga patienten/brukaren/kunden</vt:lpstr>
      <vt:lpstr>Beskriv problembilden</vt:lpstr>
      <vt:lpstr>Hur gör andra?</vt:lpstr>
      <vt:lpstr>Förslag på aktiviteter utifrån problem &amp; önskat läge</vt:lpstr>
      <vt:lpstr>Frågor att stämma av med beslutsfattare</vt:lpstr>
      <vt:lpstr>PowerPoint-presentation</vt:lpstr>
      <vt:lpstr>Handlingsplan</vt:lpstr>
      <vt:lpstr>Har det blivit bättre?</vt:lpstr>
      <vt:lpstr>Det här har vi lyckats med hittills!</vt:lpstr>
      <vt:lpstr>Frågor att stämma av med beslutsfattare</vt:lpstr>
      <vt:lpstr>Frågor att stämma av med beslutsfattare</vt:lpstr>
      <vt:lpstr>PowerPoint-presentation</vt:lpstr>
      <vt:lpstr>Hur jobbar vi vidare?</vt:lpstr>
      <vt:lpstr>Hur sprider vi information om resultatet?</vt:lpstr>
      <vt:lpstr>Beskriv resultat och uppföljning</vt:lpstr>
      <vt:lpstr>Frågor att stämma av med beslutsfattare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Förbättringsarbete  ”Infoga namn på arbetet”</dc:title>
  <dc:creator>Anna Nordanberg</dc:creator>
  <cp:lastModifiedBy>Anna Nordanberg</cp:lastModifiedBy>
  <cp:revision>19</cp:revision>
  <cp:lastPrinted>2020-03-11T12:52:39Z</cp:lastPrinted>
  <dcterms:created xsi:type="dcterms:W3CDTF">2019-11-19T07:07:46Z</dcterms:created>
  <dcterms:modified xsi:type="dcterms:W3CDTF">2021-08-04T08:54:26Z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0x010100810DDD434EF0884298EEC05A2CE02393</vt:lpwstr>
  </property>
</Properties>
</file>