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648" r:id="rId5"/>
    <p:sldMasterId id="2147483703" r:id="rId6"/>
    <p:sldMasterId id="2147483660" r:id="rId7"/>
    <p:sldMasterId id="2147483759" r:id="rId8"/>
    <p:sldMasterId id="2147483765" r:id="rId9"/>
    <p:sldMasterId id="2147483791" r:id="rId10"/>
    <p:sldMasterId id="2147483817" r:id="rId11"/>
    <p:sldMasterId id="2147483843" r:id="rId12"/>
  </p:sldMasterIdLst>
  <p:notesMasterIdLst>
    <p:notesMasterId r:id="rId25"/>
  </p:notesMasterIdLst>
  <p:sldIdLst>
    <p:sldId id="4731" r:id="rId13"/>
    <p:sldId id="4720" r:id="rId14"/>
    <p:sldId id="4702" r:id="rId15"/>
    <p:sldId id="4733" r:id="rId16"/>
    <p:sldId id="4732" r:id="rId17"/>
    <p:sldId id="4736" r:id="rId18"/>
    <p:sldId id="4705" r:id="rId19"/>
    <p:sldId id="4709" r:id="rId20"/>
    <p:sldId id="4707" r:id="rId21"/>
    <p:sldId id="4739" r:id="rId22"/>
    <p:sldId id="4738" r:id="rId23"/>
    <p:sldId id="4737" r:id="rId24"/>
  </p:sldIdLst>
  <p:sldSz cx="20104100" cy="11309350"/>
  <p:notesSz cx="9926638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45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rine Lundgren" initials="CL" lastIdx="68" clrIdx="0">
    <p:extLst>
      <p:ext uri="{19B8F6BF-5375-455C-9EA6-DF929625EA0E}">
        <p15:presenceInfo xmlns:p15="http://schemas.microsoft.com/office/powerpoint/2012/main" userId="S::catrine.lundgren@regionvastmanland.se::9f8ec8dc-cafb-46ef-9d7c-f6888f7da3dc" providerId="AD"/>
      </p:ext>
    </p:extLst>
  </p:cmAuthor>
  <p:cmAuthor id="2" name="Victoria Bodén" initials="VB" lastIdx="9" clrIdx="1">
    <p:extLst>
      <p:ext uri="{19B8F6BF-5375-455C-9EA6-DF929625EA0E}">
        <p15:presenceInfo xmlns:p15="http://schemas.microsoft.com/office/powerpoint/2012/main" userId="S::victoria.boden@regionvastmanland.se::1eb8f6c8-8394-4f11-a7e7-ee9c55c61d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F3B"/>
    <a:srgbClr val="FAEDF2"/>
    <a:srgbClr val="F4DEE6"/>
    <a:srgbClr val="D2E6F5"/>
    <a:srgbClr val="DFECF9"/>
    <a:srgbClr val="DCEEEB"/>
    <a:srgbClr val="E9F6F7"/>
    <a:srgbClr val="DFFFFF"/>
    <a:srgbClr val="E1F6FF"/>
    <a:srgbClr val="E8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86385" autoAdjust="0"/>
  </p:normalViewPr>
  <p:slideViewPr>
    <p:cSldViewPr snapToGrid="0">
      <p:cViewPr varScale="1">
        <p:scale>
          <a:sx n="64" d="100"/>
          <a:sy n="64" d="100"/>
        </p:scale>
        <p:origin x="342" y="48"/>
      </p:cViewPr>
      <p:guideLst>
        <p:guide orient="horz" pos="4945"/>
        <p:guide pos="2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91EA50A-7ED8-4297-A6D8-C39D2C596180}" type="datetimeFigureOut">
              <a:rPr lang="sv-SE" smtClean="0"/>
              <a:t>2025-08-06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Från vår </a:t>
            </a:r>
            <a:r>
              <a:rPr lang="sv-SE" dirty="0" err="1"/>
              <a:t>Onepager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746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406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835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90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B6C41-1F99-18AF-BE62-58303398D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8B9677-815F-7B7A-1338-4E885D492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DCDF39B-AD80-CF3E-881C-89D701780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DDB1374-2457-2AB3-ED89-5282CF7F3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09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8.jpeg"/><Relationship Id="rId7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9.svg"/><Relationship Id="rId4" Type="http://schemas.openxmlformats.org/officeDocument/2006/relationships/image" Target="../media/image49.jpeg"/><Relationship Id="rId9" Type="http://schemas.openxmlformats.org/officeDocument/2006/relationships/image" Target="../media/image18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51.jpe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62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6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9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12" Type="http://schemas.openxmlformats.org/officeDocument/2006/relationships/image" Target="../media/image3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11" Type="http://schemas.openxmlformats.org/officeDocument/2006/relationships/image" Target="../media/image30.jpeg"/><Relationship Id="rId5" Type="http://schemas.openxmlformats.org/officeDocument/2006/relationships/image" Target="../media/image17.svg"/><Relationship Id="rId10" Type="http://schemas.openxmlformats.org/officeDocument/2006/relationships/image" Target="../media/image29.jpeg"/><Relationship Id="rId4" Type="http://schemas.openxmlformats.org/officeDocument/2006/relationships/image" Target="../media/image16.png"/><Relationship Id="rId9" Type="http://schemas.openxmlformats.org/officeDocument/2006/relationships/image" Target="../media/image28.jpe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0.svg"/><Relationship Id="rId7" Type="http://schemas.openxmlformats.org/officeDocument/2006/relationships/image" Target="../media/image19.svg"/><Relationship Id="rId12" Type="http://schemas.openxmlformats.org/officeDocument/2006/relationships/image" Target="../media/image3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11" Type="http://schemas.openxmlformats.org/officeDocument/2006/relationships/image" Target="../media/image36.jpeg"/><Relationship Id="rId5" Type="http://schemas.openxmlformats.org/officeDocument/2006/relationships/image" Target="../media/image17.svg"/><Relationship Id="rId10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34.jpeg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60.sv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5.svg"/><Relationship Id="rId7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9.svg"/><Relationship Id="rId4" Type="http://schemas.openxmlformats.org/officeDocument/2006/relationships/image" Target="../media/image44.jpeg"/><Relationship Id="rId9" Type="http://schemas.openxmlformats.org/officeDocument/2006/relationships/image" Target="../media/image18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8.jpeg"/><Relationship Id="rId7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9.svg"/><Relationship Id="rId4" Type="http://schemas.openxmlformats.org/officeDocument/2006/relationships/image" Target="../media/image49.jpeg"/><Relationship Id="rId9" Type="http://schemas.openxmlformats.org/officeDocument/2006/relationships/image" Target="../media/image18.pn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5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12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11" Type="http://schemas.openxmlformats.org/officeDocument/2006/relationships/image" Target="../media/image30.jpeg"/><Relationship Id="rId5" Type="http://schemas.openxmlformats.org/officeDocument/2006/relationships/image" Target="../media/image17.svg"/><Relationship Id="rId10" Type="http://schemas.openxmlformats.org/officeDocument/2006/relationships/image" Target="../media/image29.jpeg"/><Relationship Id="rId4" Type="http://schemas.openxmlformats.org/officeDocument/2006/relationships/image" Target="../media/image16.png"/><Relationship Id="rId9" Type="http://schemas.openxmlformats.org/officeDocument/2006/relationships/image" Target="../media/image28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12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11" Type="http://schemas.openxmlformats.org/officeDocument/2006/relationships/image" Target="../media/image36.jpeg"/><Relationship Id="rId5" Type="http://schemas.openxmlformats.org/officeDocument/2006/relationships/image" Target="../media/image17.svg"/><Relationship Id="rId10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34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1.svg"/><Relationship Id="rId7" Type="http://schemas.openxmlformats.org/officeDocument/2006/relationships/image" Target="../media/image4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5.jpeg"/><Relationship Id="rId7" Type="http://schemas.openxmlformats.org/officeDocument/2006/relationships/image" Target="../media/image1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8.jpeg"/><Relationship Id="rId7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9.svg"/><Relationship Id="rId4" Type="http://schemas.openxmlformats.org/officeDocument/2006/relationships/image" Target="../media/image49.jpeg"/><Relationship Id="rId9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51.jpe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3.svg"/><Relationship Id="rId7" Type="http://schemas.openxmlformats.org/officeDocument/2006/relationships/image" Target="../media/image1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1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9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12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11" Type="http://schemas.openxmlformats.org/officeDocument/2006/relationships/image" Target="../media/image30.jpeg"/><Relationship Id="rId5" Type="http://schemas.openxmlformats.org/officeDocument/2006/relationships/image" Target="../media/image17.svg"/><Relationship Id="rId10" Type="http://schemas.openxmlformats.org/officeDocument/2006/relationships/image" Target="../media/image29.jpeg"/><Relationship Id="rId4" Type="http://schemas.openxmlformats.org/officeDocument/2006/relationships/image" Target="../media/image16.png"/><Relationship Id="rId9" Type="http://schemas.openxmlformats.org/officeDocument/2006/relationships/image" Target="../media/image28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jpeg"/><Relationship Id="rId3" Type="http://schemas.openxmlformats.org/officeDocument/2006/relationships/image" Target="../media/image55.svg"/><Relationship Id="rId7" Type="http://schemas.openxmlformats.org/officeDocument/2006/relationships/image" Target="../media/image17.svg"/><Relationship Id="rId12" Type="http://schemas.openxmlformats.org/officeDocument/2006/relationships/image" Target="../media/image3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11" Type="http://schemas.openxmlformats.org/officeDocument/2006/relationships/image" Target="../media/image34.jpeg"/><Relationship Id="rId5" Type="http://schemas.openxmlformats.org/officeDocument/2006/relationships/image" Target="../media/image21.svg"/><Relationship Id="rId10" Type="http://schemas.openxmlformats.org/officeDocument/2006/relationships/image" Target="../media/image33.jpeg"/><Relationship Id="rId4" Type="http://schemas.openxmlformats.org/officeDocument/2006/relationships/image" Target="../media/image20.png"/><Relationship Id="rId9" Type="http://schemas.openxmlformats.org/officeDocument/2006/relationships/image" Target="../media/image19.svg"/><Relationship Id="rId14" Type="http://schemas.openxmlformats.org/officeDocument/2006/relationships/image" Target="../media/image37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5.svg"/><Relationship Id="rId7" Type="http://schemas.openxmlformats.org/officeDocument/2006/relationships/image" Target="../media/image39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21.svg"/><Relationship Id="rId10" Type="http://schemas.openxmlformats.org/officeDocument/2006/relationships/image" Target="../media/image42.jpeg"/><Relationship Id="rId4" Type="http://schemas.openxmlformats.org/officeDocument/2006/relationships/image" Target="../media/image20.png"/><Relationship Id="rId9" Type="http://schemas.openxmlformats.org/officeDocument/2006/relationships/image" Target="../media/image41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5.svg"/><Relationship Id="rId7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9.svg"/><Relationship Id="rId4" Type="http://schemas.openxmlformats.org/officeDocument/2006/relationships/image" Target="../media/image44.jpeg"/><Relationship Id="rId9" Type="http://schemas.openxmlformats.org/officeDocument/2006/relationships/image" Target="../media/image18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8.jpeg"/><Relationship Id="rId7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9.svg"/><Relationship Id="rId4" Type="http://schemas.openxmlformats.org/officeDocument/2006/relationships/image" Target="../media/image49.jpeg"/><Relationship Id="rId9" Type="http://schemas.openxmlformats.org/officeDocument/2006/relationships/image" Target="../media/image18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51.jpe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3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9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5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12" Type="http://schemas.openxmlformats.org/officeDocument/2006/relationships/image" Target="../media/image3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11" Type="http://schemas.openxmlformats.org/officeDocument/2006/relationships/image" Target="../media/image30.jpeg"/><Relationship Id="rId5" Type="http://schemas.openxmlformats.org/officeDocument/2006/relationships/image" Target="../media/image17.svg"/><Relationship Id="rId10" Type="http://schemas.openxmlformats.org/officeDocument/2006/relationships/image" Target="../media/image29.jpeg"/><Relationship Id="rId4" Type="http://schemas.openxmlformats.org/officeDocument/2006/relationships/image" Target="../media/image16.png"/><Relationship Id="rId9" Type="http://schemas.openxmlformats.org/officeDocument/2006/relationships/image" Target="../media/image28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8.svg"/><Relationship Id="rId7" Type="http://schemas.openxmlformats.org/officeDocument/2006/relationships/image" Target="../media/image19.svg"/><Relationship Id="rId12" Type="http://schemas.openxmlformats.org/officeDocument/2006/relationships/image" Target="../media/image3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11" Type="http://schemas.openxmlformats.org/officeDocument/2006/relationships/image" Target="../media/image36.jpeg"/><Relationship Id="rId5" Type="http://schemas.openxmlformats.org/officeDocument/2006/relationships/image" Target="../media/image17.svg"/><Relationship Id="rId10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34.jpe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8.svg"/><Relationship Id="rId7" Type="http://schemas.openxmlformats.org/officeDocument/2006/relationships/image" Target="../media/image4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5.jpeg"/><Relationship Id="rId7" Type="http://schemas.openxmlformats.org/officeDocument/2006/relationships/image" Target="../media/image1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9008000" y="0"/>
            <a:ext cx="1096100" cy="2395475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36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0542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1503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88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7608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7196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023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772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6643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02276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233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91435" y="2298648"/>
            <a:ext cx="13459939" cy="1686571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291435" y="4133672"/>
            <a:ext cx="13459939" cy="655044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2025-08-06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66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9799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74393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840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0061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62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13942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2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5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2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561005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39DF52-0477-4164-99CF-0384B3919D38}" type="datetime1">
              <a:rPr lang="sv-SE" smtClean="0"/>
              <a:t>2025-08-06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78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69590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293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50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8585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2113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72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7"/>
            <a:ext cx="15315525" cy="6530333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2025-08-06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9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923677" y="2298648"/>
            <a:ext cx="15280341" cy="1686571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923676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756921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3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8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10814401" y="0"/>
            <a:ext cx="9289700" cy="1130935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5873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2025-08-06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77625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2025-08-06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372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2025-08-06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9472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7431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19008000" y="0"/>
            <a:ext cx="1096100" cy="2393950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2025-08-06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02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 userDrawn="1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34047" y="1540107"/>
            <a:ext cx="5568468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979" b="0">
                <a:solidFill>
                  <a:srgbClr val="FF0000"/>
                </a:solidFill>
              </a:rPr>
              <a:t>regionvastmanland.se</a:t>
            </a:r>
            <a:endParaRPr lang="sv-SE" sz="1979" b="0" baseline="0">
              <a:solidFill>
                <a:srgbClr val="FF0000"/>
              </a:solidFill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9ED36-69B7-4FC7-B177-7D229E9A666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36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95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2025-08-06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234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285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2025-08-06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83756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48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311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94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134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0972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172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001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8990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329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08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273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138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2025-08-06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0425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207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040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58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33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705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1119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310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28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2025-08-06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160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766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242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667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913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395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9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678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395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10814400" y="0"/>
            <a:ext cx="9289700" cy="1130935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485751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4659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644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082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0688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1735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3230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9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6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832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2025-08-06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2405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395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858717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0853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3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959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749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776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1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7998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64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400" y="1524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6264276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5" y="3406776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2025-08-06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79016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64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8973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473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7212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12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9538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46303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22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1361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69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9D00964E-CD7C-4BCA-A53D-05A9094492BF}" type="datetime1">
              <a:rPr lang="sv-SE" smtClean="0"/>
              <a:t>2025-08-06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71591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 userDrawn="1">
          <p15:clr>
            <a:srgbClr val="FBAE40"/>
          </p15:clr>
        </p15:guide>
        <p15:guide id="2" pos="6332" userDrawn="1">
          <p15:clr>
            <a:srgbClr val="FBAE40"/>
          </p15:clr>
        </p15:guide>
        <p15:guide id="3" pos="2444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349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5253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4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5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39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85897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91222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1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7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7.sv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6.png"/><Relationship Id="rId30" Type="http://schemas.openxmlformats.org/officeDocument/2006/relationships/image" Target="../media/image19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image" Target="../media/image17.sv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6.png"/><Relationship Id="rId30" Type="http://schemas.openxmlformats.org/officeDocument/2006/relationships/image" Target="../media/image19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image" Target="../media/image17.sv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image" Target="../media/image16.png"/><Relationship Id="rId30" Type="http://schemas.openxmlformats.org/officeDocument/2006/relationships/image" Target="../media/image19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image" Target="../media/image17.svg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image" Target="../media/image16.png"/><Relationship Id="rId30" Type="http://schemas.openxmlformats.org/officeDocument/2006/relationships/image" Target="../media/image1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2025-08-06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5" r:id="rId3"/>
    <p:sldLayoutId id="2147483738" r:id="rId4"/>
    <p:sldLayoutId id="2147483741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2025-08-06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1" r:id="rId3"/>
    <p:sldLayoutId id="2147483685" r:id="rId4"/>
    <p:sldLayoutId id="2147483701" r:id="rId5"/>
    <p:sldLayoutId id="2147483702" r:id="rId6"/>
    <p:sldLayoutId id="2147483742" r:id="rId7"/>
    <p:sldLayoutId id="2147483743" r:id="rId8"/>
    <p:sldLayoutId id="2147483744" r:id="rId9"/>
    <p:sldLayoutId id="2147483745" r:id="rId10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13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13"/>
        </a:buBlip>
        <a:defRPr sz="3850" spc="-110" baseline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13"/>
        </a:buBlip>
        <a:defRPr sz="3400" spc="-110" baseline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13"/>
        </a:buBlip>
        <a:defRPr sz="3000" spc="-110" baseline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13"/>
        </a:buBlip>
        <a:defRPr sz="2800" spc="-110" baseline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2025-08-06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2000"/>
            <a:ext cx="17618400" cy="598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878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10" r:id="rId3"/>
    <p:sldLayoutId id="2147483713" r:id="rId4"/>
    <p:sldLayoutId id="2147483716" r:id="rId5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lang="sv-SE" sz="4250" spc="-110" baseline="0" dirty="0" smtClean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8"/>
        </a:buBlip>
        <a:defRPr lang="sv-SE" sz="3850" spc="-110" baseline="0" dirty="0" smtClean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8"/>
        </a:buBlip>
        <a:defRPr lang="sv-SE" sz="3400" spc="-110" baseline="0" dirty="0" smtClean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8"/>
        </a:buBlip>
        <a:defRPr lang="sv-SE" sz="3000" spc="-110" baseline="0" dirty="0" smtClean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8"/>
        </a:buBlip>
        <a:defRPr lang="sv-SE" sz="2800" spc="-110" baseline="0" dirty="0" smtClean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382157" y="4947306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382157" y="2538834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datum 18"/>
          <p:cNvSpPr>
            <a:spLocks noGrp="1"/>
          </p:cNvSpPr>
          <p:nvPr>
            <p:ph type="dt" sz="half" idx="2"/>
          </p:nvPr>
        </p:nvSpPr>
        <p:spPr>
          <a:xfrm>
            <a:off x="334046" y="1225989"/>
            <a:ext cx="4523423" cy="346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/>
                </a:solidFill>
              </a:defRPr>
            </a:lvl1pPr>
          </a:lstStyle>
          <a:p>
            <a:fld id="{08176BD1-A56A-405D-BBE7-4874BB21E688}" type="datetimeFigureOut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Platshållare för sidfot 19"/>
          <p:cNvSpPr>
            <a:spLocks noGrp="1"/>
          </p:cNvSpPr>
          <p:nvPr>
            <p:ph type="ftr" sz="quarter" idx="3"/>
          </p:nvPr>
        </p:nvSpPr>
        <p:spPr>
          <a:xfrm>
            <a:off x="334046" y="803411"/>
            <a:ext cx="6785134" cy="3827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15580677" y="1070723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9ED36-69B7-4FC7-B177-7D229E9A666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939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è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2025-08-06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10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2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54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60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57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5.sv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13.png"/><Relationship Id="rId10" Type="http://schemas.openxmlformats.org/officeDocument/2006/relationships/image" Target="../media/image108.svg"/><Relationship Id="rId4" Type="http://schemas.microsoft.com/office/2007/relationships/hdphoto" Target="../media/hdphoto7.wdp"/><Relationship Id="rId9" Type="http://schemas.openxmlformats.org/officeDocument/2006/relationships/image" Target="../media/image90.png"/><Relationship Id="rId14" Type="http://schemas.openxmlformats.org/officeDocument/2006/relationships/image" Target="../media/image112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65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65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microsoft.com/office/2007/relationships/hdphoto" Target="../media/hdphoto4.wdp"/><Relationship Id="rId9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microsoft.com/office/2007/relationships/hdphoto" Target="../media/hdphoto5.wdp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6.wdp"/><Relationship Id="rId7" Type="http://schemas.openxmlformats.org/officeDocument/2006/relationships/image" Target="../media/image98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DA28EE9-AA62-85D6-D7F5-F08848D8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533" y="2391916"/>
            <a:ext cx="10260000" cy="4525838"/>
          </a:xfrm>
        </p:spPr>
        <p:txBody>
          <a:bodyPr/>
          <a:lstStyle/>
          <a:p>
            <a:r>
              <a:rPr lang="sv-SE" sz="22000" dirty="0"/>
              <a:t>CIFU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C02153A1-6558-71E1-8526-BA174E4DC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1999" y="6867633"/>
            <a:ext cx="14116533" cy="2406650"/>
          </a:xfrm>
        </p:spPr>
        <p:txBody>
          <a:bodyPr/>
          <a:lstStyle/>
          <a:p>
            <a:r>
              <a:rPr lang="sv-SE" sz="6000" dirty="0"/>
              <a:t>Centrum för innovation, forskning och utbildning</a:t>
            </a:r>
          </a:p>
          <a:p>
            <a:r>
              <a:rPr lang="sv-SE" sz="6000" dirty="0"/>
              <a:t>Region Västmanland</a:t>
            </a:r>
          </a:p>
        </p:txBody>
      </p:sp>
    </p:spTree>
    <p:extLst>
      <p:ext uri="{BB962C8B-B14F-4D97-AF65-F5344CB8AC3E}">
        <p14:creationId xmlns:p14="http://schemas.microsoft.com/office/powerpoint/2010/main" val="233275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A539E-B288-DEBE-B6E0-FBF1DEC42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3E32C2E-0D8E-D34E-D8BD-9F62D083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AFFE8F1-5848-C808-8D8E-A2697205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E27C5B7-4528-C810-4A05-5680228C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812" y="1113044"/>
            <a:ext cx="7560000" cy="1110133"/>
          </a:xfrm>
        </p:spPr>
        <p:txBody>
          <a:bodyPr anchor="t">
            <a:normAutofit/>
          </a:bodyPr>
          <a:lstStyle/>
          <a:p>
            <a:r>
              <a:rPr lang="sv-SE" dirty="0"/>
              <a:t>Sjukhusbiblioteket</a:t>
            </a:r>
          </a:p>
        </p:txBody>
      </p:sp>
      <p:pic>
        <p:nvPicPr>
          <p:cNvPr id="8" name="Platshållare för bild 7" descr="Person som tar bok från bokhylla">
            <a:extLst>
              <a:ext uri="{FF2B5EF4-FFF2-40B4-BE49-F238E27FC236}">
                <a16:creationId xmlns:a16="http://schemas.microsoft.com/office/drawing/2014/main" id="{05BAF95D-624C-6DA5-9A0D-5D9310B1C8A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3" r="23503"/>
          <a:stretch/>
        </p:blipFill>
        <p:spPr>
          <a:xfrm flipH="1">
            <a:off x="0" y="-1907"/>
            <a:ext cx="9000000" cy="11311257"/>
          </a:xfr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FBF616C-A489-74D7-39E6-1E1D24ED709B}"/>
              </a:ext>
            </a:extLst>
          </p:cNvPr>
          <p:cNvSpPr txBox="1"/>
          <p:nvPr/>
        </p:nvSpPr>
        <p:spPr>
          <a:xfrm>
            <a:off x="11130740" y="2604931"/>
            <a:ext cx="8025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Kvalitetsgranskad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vetenskaplig litteratur – inga ”</a:t>
            </a:r>
            <a:r>
              <a:rPr lang="sv-SE" sz="2200" dirty="0" err="1">
                <a:solidFill>
                  <a:schemeClr val="tx1"/>
                </a:solidFill>
                <a:latin typeface="+mj-lt"/>
              </a:rPr>
              <a:t>fake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sv-SE" sz="2200" dirty="0" err="1">
                <a:solidFill>
                  <a:schemeClr val="tx1"/>
                </a:solidFill>
                <a:latin typeface="+mj-lt"/>
              </a:rPr>
              <a:t>news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”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0713421-7F7D-383F-2497-8CDFA1B83420}"/>
              </a:ext>
            </a:extLst>
          </p:cNvPr>
          <p:cNvSpPr txBox="1"/>
          <p:nvPr/>
        </p:nvSpPr>
        <p:spPr>
          <a:xfrm>
            <a:off x="11159669" y="3475313"/>
            <a:ext cx="8387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Utbildning/handledning 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i hur man söker i medicinska databaser, källkritiskt tänkande/värderande </a:t>
            </a:r>
            <a:r>
              <a:rPr lang="sv-SE" sz="2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 vård utifrån bästa möjliga kunskap, egen kompetensutveckling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4D02AD-A3BF-6768-2B34-463B664AAA27}"/>
              </a:ext>
            </a:extLst>
          </p:cNvPr>
          <p:cNvSpPr txBox="1"/>
          <p:nvPr/>
        </p:nvSpPr>
        <p:spPr>
          <a:xfrm>
            <a:off x="11159669" y="4958757"/>
            <a:ext cx="8387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Samverkan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med kliniker, Medicinsk teknik, Sjukvårds-farmaci, Kunskaps-styrning m.fl.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7072E7DD-EEBE-764A-2B09-B8856764553C}"/>
              </a:ext>
            </a:extLst>
          </p:cNvPr>
          <p:cNvSpPr txBox="1"/>
          <p:nvPr/>
        </p:nvSpPr>
        <p:spPr>
          <a:xfrm>
            <a:off x="11142416" y="6284540"/>
            <a:ext cx="823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Sökuppdrag - 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underlag för beslut, kunskapssamman-ställningar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94EE8DB-668F-230D-3B82-183159CD76C9}"/>
              </a:ext>
            </a:extLst>
          </p:cNvPr>
          <p:cNvSpPr txBox="1"/>
          <p:nvPr/>
        </p:nvSpPr>
        <p:spPr>
          <a:xfrm>
            <a:off x="11181575" y="7366264"/>
            <a:ext cx="8232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Patientservice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 – ring så kommer vi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30DA359B-D209-771E-C127-77ABF00F4C40}"/>
              </a:ext>
            </a:extLst>
          </p:cNvPr>
          <p:cNvSpPr txBox="1"/>
          <p:nvPr/>
        </p:nvSpPr>
        <p:spPr>
          <a:xfrm>
            <a:off x="11159669" y="8362185"/>
            <a:ext cx="8154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>
                <a:solidFill>
                  <a:schemeClr val="tx1"/>
                </a:solidFill>
                <a:latin typeface="+mj-lt"/>
              </a:rPr>
              <a:t>Patientdelaktighet</a:t>
            </a:r>
            <a:r>
              <a:rPr lang="sv-SE" sz="2200" dirty="0">
                <a:solidFill>
                  <a:schemeClr val="tx1"/>
                </a:solidFill>
                <a:latin typeface="+mj-lt"/>
              </a:rPr>
              <a:t>: Biblioterapiprojekt Läsning som läker, patientinformation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55B8B32-28B7-DF58-10A0-4E74C485D3C1}"/>
              </a:ext>
            </a:extLst>
          </p:cNvPr>
          <p:cNvSpPr txBox="1"/>
          <p:nvPr/>
        </p:nvSpPr>
        <p:spPr>
          <a:xfrm>
            <a:off x="11142416" y="9570605"/>
            <a:ext cx="6671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/>
              <a:t>Och självklart </a:t>
            </a:r>
            <a:r>
              <a:rPr lang="sv-SE" sz="2200" dirty="0"/>
              <a:t>har vi även </a:t>
            </a:r>
            <a:r>
              <a:rPr lang="sv-SE" sz="2200" b="1" dirty="0"/>
              <a:t>skönlitteratur</a:t>
            </a:r>
            <a:r>
              <a:rPr lang="sv-SE" sz="2200" dirty="0"/>
              <a:t>, vanliga romaner!</a:t>
            </a:r>
          </a:p>
        </p:txBody>
      </p:sp>
      <p:pic>
        <p:nvPicPr>
          <p:cNvPr id="25" name="Bild 24" descr="Berättelser kontur">
            <a:extLst>
              <a:ext uri="{FF2B5EF4-FFF2-40B4-BE49-F238E27FC236}">
                <a16:creationId xmlns:a16="http://schemas.microsoft.com/office/drawing/2014/main" id="{225AE7AE-547A-3DF5-F786-51BB74649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9729" y="9209021"/>
            <a:ext cx="900000" cy="900000"/>
          </a:xfrm>
          <a:prstGeom prst="rect">
            <a:avLst/>
          </a:prstGeom>
        </p:spPr>
      </p:pic>
      <p:pic>
        <p:nvPicPr>
          <p:cNvPr id="27" name="Bild 26" descr="Böcker kontur">
            <a:extLst>
              <a:ext uri="{FF2B5EF4-FFF2-40B4-BE49-F238E27FC236}">
                <a16:creationId xmlns:a16="http://schemas.microsoft.com/office/drawing/2014/main" id="{B87A52E8-818D-A1BF-A309-7C1405BA4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5400" y="2351809"/>
            <a:ext cx="900000" cy="900000"/>
          </a:xfrm>
          <a:prstGeom prst="rect">
            <a:avLst/>
          </a:prstGeom>
        </p:spPr>
      </p:pic>
      <p:pic>
        <p:nvPicPr>
          <p:cNvPr id="28" name="Bild 27" descr="Programmerare, kvinna kontur">
            <a:extLst>
              <a:ext uri="{FF2B5EF4-FFF2-40B4-BE49-F238E27FC236}">
                <a16:creationId xmlns:a16="http://schemas.microsoft.com/office/drawing/2014/main" id="{EA176A3C-1E34-6DEB-BCAC-9EC5E1F6E7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7598" y="3496559"/>
            <a:ext cx="900000" cy="900000"/>
          </a:xfrm>
          <a:prstGeom prst="rect">
            <a:avLst/>
          </a:prstGeom>
        </p:spPr>
      </p:pic>
      <p:pic>
        <p:nvPicPr>
          <p:cNvPr id="29" name="Bild 28" descr="Fem händer kontur">
            <a:extLst>
              <a:ext uri="{FF2B5EF4-FFF2-40B4-BE49-F238E27FC236}">
                <a16:creationId xmlns:a16="http://schemas.microsoft.com/office/drawing/2014/main" id="{B8DEA129-537C-3E6F-6EE6-852A03255E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32166" y="4828198"/>
            <a:ext cx="900000" cy="900000"/>
          </a:xfrm>
          <a:prstGeom prst="rect">
            <a:avLst/>
          </a:prstGeom>
        </p:spPr>
      </p:pic>
      <p:pic>
        <p:nvPicPr>
          <p:cNvPr id="30" name="Elemento grafico 42" descr="Förstoringsglas kontur">
            <a:extLst>
              <a:ext uri="{FF2B5EF4-FFF2-40B4-BE49-F238E27FC236}">
                <a16:creationId xmlns:a16="http://schemas.microsoft.com/office/drawing/2014/main" id="{E5747931-042E-BE91-A245-B4B20A7472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65400" y="6005415"/>
            <a:ext cx="900000" cy="900000"/>
          </a:xfrm>
          <a:prstGeom prst="rect">
            <a:avLst/>
          </a:prstGeom>
        </p:spPr>
      </p:pic>
      <p:pic>
        <p:nvPicPr>
          <p:cNvPr id="31" name="Bild 30" descr="Callcenter kontur">
            <a:extLst>
              <a:ext uri="{FF2B5EF4-FFF2-40B4-BE49-F238E27FC236}">
                <a16:creationId xmlns:a16="http://schemas.microsoft.com/office/drawing/2014/main" id="{09F2C279-888B-C978-0B66-BF9EE6B355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07598" y="7114230"/>
            <a:ext cx="844685" cy="900000"/>
          </a:xfrm>
          <a:prstGeom prst="rect">
            <a:avLst/>
          </a:prstGeom>
        </p:spPr>
      </p:pic>
      <p:pic>
        <p:nvPicPr>
          <p:cNvPr id="32" name="Bild 31" descr="Chatt kontur">
            <a:extLst>
              <a:ext uri="{FF2B5EF4-FFF2-40B4-BE49-F238E27FC236}">
                <a16:creationId xmlns:a16="http://schemas.microsoft.com/office/drawing/2014/main" id="{F09544A1-05DD-C720-6135-CA732AD1EB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32166" y="820188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2715C3D6-3426-4F0A-4373-8B79AECB49F4}"/>
              </a:ext>
            </a:extLst>
          </p:cNvPr>
          <p:cNvSpPr/>
          <p:nvPr/>
        </p:nvSpPr>
        <p:spPr>
          <a:xfrm>
            <a:off x="0" y="3654425"/>
            <a:ext cx="20104100" cy="7654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Platshållare för bild 18" descr="Person som använder smartphone">
            <a:extLst>
              <a:ext uri="{FF2B5EF4-FFF2-40B4-BE49-F238E27FC236}">
                <a16:creationId xmlns:a16="http://schemas.microsoft.com/office/drawing/2014/main" id="{09371017-60EF-F687-5C26-E363A0F59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30" b="35530"/>
          <a:stretch/>
        </p:blipFill>
        <p:spPr/>
      </p:pic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766F338-1B58-9D27-FE9D-39B2DBA88E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6725" y="4658964"/>
            <a:ext cx="13630650" cy="1551123"/>
          </a:xfrm>
        </p:spPr>
        <p:txBody>
          <a:bodyPr/>
          <a:lstStyle/>
          <a:p>
            <a:pPr algn="ctr"/>
            <a:r>
              <a:rPr lang="sv-SE" sz="10000" dirty="0">
                <a:solidFill>
                  <a:schemeClr val="bg1"/>
                </a:solidFill>
              </a:rPr>
              <a:t>Kontakta oss!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3" name="Bildobjekt 12" descr="En bild som visar en QR-kod. &#10;&#10;">
            <a:extLst>
              <a:ext uri="{FF2B5EF4-FFF2-40B4-BE49-F238E27FC236}">
                <a16:creationId xmlns:a16="http://schemas.microsoft.com/office/drawing/2014/main" id="{A701003F-89D9-7013-BDF9-B3871489F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500" y="8171244"/>
            <a:ext cx="2500745" cy="2500745"/>
          </a:xfrm>
          <a:prstGeom prst="rect">
            <a:avLst/>
          </a:prstGeom>
        </p:spPr>
      </p:pic>
      <p:grpSp>
        <p:nvGrpSpPr>
          <p:cNvPr id="20" name="Grupp 19">
            <a:extLst>
              <a:ext uri="{FF2B5EF4-FFF2-40B4-BE49-F238E27FC236}">
                <a16:creationId xmlns:a16="http://schemas.microsoft.com/office/drawing/2014/main" id="{F8D3E56F-B8C9-CE4F-5FED-6458C31142F1}"/>
              </a:ext>
            </a:extLst>
          </p:cNvPr>
          <p:cNvGrpSpPr/>
          <p:nvPr/>
        </p:nvGrpSpPr>
        <p:grpSpPr>
          <a:xfrm>
            <a:off x="4081259" y="6624153"/>
            <a:ext cx="11941581" cy="2728042"/>
            <a:chOff x="3415902" y="5654675"/>
            <a:chExt cx="11941581" cy="2728042"/>
          </a:xfrm>
        </p:grpSpPr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EE7F3BEE-7C75-A9E6-876E-248C46B343A7}"/>
                </a:ext>
              </a:extLst>
            </p:cNvPr>
            <p:cNvSpPr txBox="1"/>
            <p:nvPr/>
          </p:nvSpPr>
          <p:spPr>
            <a:xfrm>
              <a:off x="3415903" y="5654675"/>
              <a:ext cx="47315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CIFU Innovation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innovation@regionvastmanland.se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E52C81A6-23F5-3DB4-27DE-6C46B5D528CC}"/>
                </a:ext>
              </a:extLst>
            </p:cNvPr>
            <p:cNvSpPr txBox="1"/>
            <p:nvPr/>
          </p:nvSpPr>
          <p:spPr>
            <a:xfrm>
              <a:off x="10179786" y="5654675"/>
              <a:ext cx="47315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CIFU Forskning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forskning@regionvastmanland.se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87E7E3D3-FA88-C109-4184-91EF5E0840A0}"/>
                </a:ext>
              </a:extLst>
            </p:cNvPr>
            <p:cNvSpPr txBox="1"/>
            <p:nvPr/>
          </p:nvSpPr>
          <p:spPr>
            <a:xfrm>
              <a:off x="3415902" y="7519724"/>
              <a:ext cx="47315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CIFU Utbildning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utbildning@regionvastmanland.se</a:t>
              </a:r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A90ABF3E-40A7-4C08-208F-269406A66734}"/>
                </a:ext>
              </a:extLst>
            </p:cNvPr>
            <p:cNvSpPr txBox="1"/>
            <p:nvPr/>
          </p:nvSpPr>
          <p:spPr>
            <a:xfrm>
              <a:off x="9733677" y="7551720"/>
              <a:ext cx="56238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Sjukhusbiblioteket</a:t>
              </a:r>
            </a:p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sjukhusbiblioteket@regionvastmanland.se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29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96130-7D3A-E485-41E6-5D5E6C9B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00809F-B1EA-74A3-50AA-65EA8B91A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6827"/>
            <a:ext cx="20104100" cy="4525838"/>
          </a:xfrm>
        </p:spPr>
        <p:txBody>
          <a:bodyPr>
            <a:normAutofit/>
          </a:bodyPr>
          <a:lstStyle/>
          <a:p>
            <a:pPr algn="ctr"/>
            <a:r>
              <a:rPr lang="sv-SE" sz="10000" dirty="0"/>
              <a:t>Tack för uppmärksamheten!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9356AE-CE66-5811-9B71-0CEDF438FB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58775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12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E4DE6C0-545B-9DBA-4122-983AADD08C0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10561638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2025-08-06</a:t>
            </a:fld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ECE2749C-9BA7-B8CA-C30D-40D71CB48AF5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1856FF96-FD1A-514C-339C-C83C2F56A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9D939DE6-D636-C8D0-46BB-DE670F00B5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83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8C206-1E6B-4B7B-AF2E-6603044F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07" y="750959"/>
            <a:ext cx="15840000" cy="1508350"/>
          </a:xfrm>
        </p:spPr>
        <p:txBody>
          <a:bodyPr/>
          <a:lstStyle/>
          <a:p>
            <a:r>
              <a:rPr lang="sv-SE" dirty="0"/>
              <a:t>Organisation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C9A80BA-6C98-47F1-A01E-D7820E63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03288B-D085-47DF-98E0-112A7CAF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2</a:t>
            </a:fld>
            <a:endParaRPr lang="sv-SE"/>
          </a:p>
        </p:txBody>
      </p:sp>
      <p:pic>
        <p:nvPicPr>
          <p:cNvPr id="6" name="Bildobjekt 5" descr="En bild som visar Region Västmanlands organisationsschema. Centrum för innovation, forskning och utbildning är inringat. Från inringningen är det en linje som leder till en annan bild. Bilden visar CIFUs verksamhet.">
            <a:extLst>
              <a:ext uri="{FF2B5EF4-FFF2-40B4-BE49-F238E27FC236}">
                <a16:creationId xmlns:a16="http://schemas.microsoft.com/office/drawing/2014/main" id="{32113137-2C15-7673-001F-CE838374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22" y="2333565"/>
            <a:ext cx="18122402" cy="66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Grupp med fallskärmshoppare i solnedgången">
            <a:extLst>
              <a:ext uri="{FF2B5EF4-FFF2-40B4-BE49-F238E27FC236}">
                <a16:creationId xmlns:a16="http://schemas.microsoft.com/office/drawing/2014/main" id="{FB40BA2E-CBC5-127D-2DEB-8D7B58937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20104100" cy="11309349"/>
          </a:xfrm>
          <a:prstGeom prst="rect">
            <a:avLst/>
          </a:prstGeom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60C3EE49-D2E9-ACF5-68CC-9493E7FB46E9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ABC83015-1F09-1172-015D-CF37217795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E33A54CF-D9F3-AA26-067F-BC5089346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6" name="Rubrik 5">
            <a:extLst>
              <a:ext uri="{FF2B5EF4-FFF2-40B4-BE49-F238E27FC236}">
                <a16:creationId xmlns:a16="http://schemas.microsoft.com/office/drawing/2014/main" id="{903DE639-513C-44AD-AE97-F8E42B69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40" y="5036379"/>
            <a:ext cx="11858538" cy="4525838"/>
          </a:xfrm>
        </p:spPr>
        <p:txBody>
          <a:bodyPr>
            <a:normAutofit/>
          </a:bodyPr>
          <a:lstStyle/>
          <a:p>
            <a:r>
              <a:rPr lang="sv-SE" sz="19000" dirty="0"/>
              <a:t>CIFU</a:t>
            </a:r>
            <a:br>
              <a:rPr lang="sv-SE" sz="10000" dirty="0"/>
            </a:br>
            <a:r>
              <a:rPr lang="sv-SE" sz="10000" dirty="0"/>
              <a:t>- ett samverkanscentrum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8C3E3A-036C-4984-8F7A-2AC88735B5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58775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3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53FE9A1-8F4B-43FD-8951-6E852EDA4A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10547350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2025-08-06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42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C8117728-59F1-8E6C-850E-03C84B0B1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316" y="2934290"/>
            <a:ext cx="7740000" cy="4636213"/>
          </a:xfrm>
        </p:spPr>
        <p:txBody>
          <a:bodyPr/>
          <a:lstStyle/>
          <a:p>
            <a:pPr marL="0" marR="0" indent="0" algn="l" rtl="0">
              <a:lnSpc>
                <a:spcPct val="100000"/>
              </a:lnSpc>
              <a:buNone/>
            </a:pPr>
            <a:r>
              <a:rPr lang="sv-SE" sz="4400" b="1" i="0" u="none" strike="noStrike" baseline="30000" dirty="0">
                <a:latin typeface="+mj-lt"/>
              </a:rPr>
              <a:t>CIFU är ett kunskaps- och samverkanscentrum för att utveckla regionen genom innovation, forskning och utbildning</a:t>
            </a:r>
            <a:br>
              <a:rPr lang="sv-SE" sz="4400" b="0" i="0" u="none" strike="noStrike" baseline="30000" dirty="0">
                <a:latin typeface="+mj-lt"/>
              </a:rPr>
            </a:br>
            <a:br>
              <a:rPr lang="sv-SE" sz="4400" b="0" i="0" u="none" strike="noStrike" baseline="30000" dirty="0">
                <a:latin typeface="+mj-lt"/>
              </a:rPr>
            </a:br>
            <a:r>
              <a:rPr lang="sv-SE" sz="4400" b="0" i="0" u="none" strike="noStrike" baseline="30000" dirty="0">
                <a:latin typeface="+mj-lt"/>
              </a:rPr>
              <a:t>Har du ett behov eller en idé som kan göra skillnad för medarbetare, patienter och invånare?</a:t>
            </a:r>
            <a:br>
              <a:rPr lang="sv-SE" sz="4400" b="0" i="0" u="none" strike="noStrike" baseline="30000" dirty="0">
                <a:latin typeface="+mj-lt"/>
              </a:rPr>
            </a:br>
            <a:br>
              <a:rPr lang="sv-SE" sz="4400" b="0" i="0" u="none" strike="noStrike" baseline="30000" dirty="0">
                <a:latin typeface="+mj-lt"/>
              </a:rPr>
            </a:br>
            <a:r>
              <a:rPr lang="sv-SE" sz="4400" b="0" i="0" u="none" strike="noStrike" baseline="30000" dirty="0">
                <a:latin typeface="+mj-lt"/>
              </a:rPr>
              <a:t>CIFU stöttar dig och din verksamhet med forskning, kunskapsinhämtning, utbildning, utveckling, och nyttiggörande.</a:t>
            </a:r>
          </a:p>
          <a:p>
            <a:pPr marL="0" marR="0" indent="0" algn="l" rtl="0">
              <a:lnSpc>
                <a:spcPct val="100000"/>
              </a:lnSpc>
              <a:buNone/>
            </a:pPr>
            <a:endParaRPr lang="sv-SE" sz="4400" dirty="0">
              <a:latin typeface="+mj-lt"/>
            </a:endParaRP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697C05E9-A22F-766E-4C78-1B5904A6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666" y="349970"/>
            <a:ext cx="15840000" cy="2052000"/>
          </a:xfrm>
        </p:spPr>
        <p:txBody>
          <a:bodyPr/>
          <a:lstStyle/>
          <a:p>
            <a:r>
              <a:rPr lang="sv-SE" dirty="0"/>
              <a:t>Från behov till nytta – vårt uppdrag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D213EE73-F33C-B8BE-7FBB-4F800379A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34216" y="3047995"/>
            <a:ext cx="7740000" cy="7183489"/>
          </a:xfrm>
        </p:spPr>
        <p:txBody>
          <a:bodyPr/>
          <a:lstStyle/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stöder och driver </a:t>
            </a:r>
            <a:r>
              <a:rPr lang="sv-SE" sz="4400" b="1" i="0" u="none" strike="noStrike" baseline="30000" dirty="0">
                <a:latin typeface="+mj-lt"/>
              </a:rPr>
              <a:t>samverkan</a:t>
            </a:r>
            <a:r>
              <a:rPr lang="sv-SE" sz="4400" b="0" i="0" u="none" strike="noStrike" baseline="30000" dirty="0">
                <a:latin typeface="+mj-lt"/>
              </a:rPr>
              <a:t> med regionens verksamheter, företag och akademi för att tillsammans bidra till utveckling av framtidens hälso- och sjukvård, ett konkurrenskraftigt näringsliv och ett hållbart samhälle.</a:t>
            </a:r>
          </a:p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tillhandahåller </a:t>
            </a:r>
            <a:r>
              <a:rPr lang="sv-SE" sz="4400" b="1" i="0" u="none" strike="noStrike" baseline="30000" dirty="0">
                <a:latin typeface="+mj-lt"/>
              </a:rPr>
              <a:t>utbildning, expertis och kompetensstöd</a:t>
            </a:r>
            <a:r>
              <a:rPr lang="sv-SE" sz="4400" b="0" i="0" u="none" strike="noStrike" baseline="30000" dirty="0">
                <a:latin typeface="+mj-lt"/>
              </a:rPr>
              <a:t> för forsknings- och innovationsprocesser, tester, utveckling och framtidssäkring av teknologier, metoder, arbetssätt, produkter och tjänster.</a:t>
            </a:r>
          </a:p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tillhandahåller attraktiva </a:t>
            </a:r>
            <a:r>
              <a:rPr lang="sv-SE" sz="4400" b="1" i="0" u="none" strike="noStrike" baseline="30000" dirty="0">
                <a:latin typeface="+mj-lt"/>
              </a:rPr>
              <a:t>innovations-, forsknings- och utbildningsmiljöer.</a:t>
            </a:r>
            <a:endParaRPr lang="sv-SE" sz="4400" b="0" i="0" u="none" strike="noStrike" baseline="30000" dirty="0">
              <a:latin typeface="+mj-lt"/>
            </a:endParaRPr>
          </a:p>
          <a:p>
            <a:pPr marR="0" algn="l" rtl="0"/>
            <a:r>
              <a:rPr lang="sv-SE" sz="4400" b="0" i="0" u="none" strike="noStrike" baseline="30000" dirty="0">
                <a:latin typeface="+mj-lt"/>
              </a:rPr>
              <a:t>CIFU driver på </a:t>
            </a:r>
            <a:r>
              <a:rPr lang="sv-SE" sz="4400" b="1" i="0" u="none" strike="noStrike" baseline="30000" dirty="0">
                <a:latin typeface="+mj-lt"/>
              </a:rPr>
              <a:t>kunskapsutveckling</a:t>
            </a:r>
            <a:r>
              <a:rPr lang="sv-SE" sz="4400" b="0" i="0" u="none" strike="noStrike" baseline="30000" dirty="0">
                <a:latin typeface="+mj-lt"/>
              </a:rPr>
              <a:t> genom utbildningar, föreläsningar, seminarier, handledning, konsultation, informationssökning, omvärldsanalys och samverkansprojekt.</a:t>
            </a:r>
          </a:p>
          <a:p>
            <a:pPr marR="0" algn="l" rtl="0"/>
            <a:endParaRPr lang="sv-SE" sz="4400" dirty="0">
              <a:latin typeface="+mj-lt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EA7B4AE-9B44-B754-8BCA-C078D0B4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27502D7-621A-9172-AE53-F8C76445C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218E3858-B328-FBC2-9D00-F680F4F7B451}"/>
              </a:ext>
            </a:extLst>
          </p:cNvPr>
          <p:cNvGrpSpPr/>
          <p:nvPr/>
        </p:nvGrpSpPr>
        <p:grpSpPr>
          <a:xfrm>
            <a:off x="1187659" y="7555917"/>
            <a:ext cx="7672116" cy="2627549"/>
            <a:chOff x="1187659" y="7555917"/>
            <a:chExt cx="7672116" cy="2627549"/>
          </a:xfrm>
        </p:grpSpPr>
        <p:pic>
          <p:nvPicPr>
            <p:cNvPr id="9" name="Bild 8" descr="Bra idé kontur">
              <a:extLst>
                <a:ext uri="{FF2B5EF4-FFF2-40B4-BE49-F238E27FC236}">
                  <a16:creationId xmlns:a16="http://schemas.microsoft.com/office/drawing/2014/main" id="{BB2A5322-A579-090D-E795-DF59B8D7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7924" y="7705553"/>
              <a:ext cx="1361544" cy="1361545"/>
            </a:xfrm>
            <a:prstGeom prst="rect">
              <a:avLst/>
            </a:prstGeom>
          </p:spPr>
        </p:pic>
        <p:pic>
          <p:nvPicPr>
            <p:cNvPr id="10" name="Bild 9" descr="Omtanke kontur">
              <a:extLst>
                <a:ext uri="{FF2B5EF4-FFF2-40B4-BE49-F238E27FC236}">
                  <a16:creationId xmlns:a16="http://schemas.microsoft.com/office/drawing/2014/main" id="{BFA9ADB5-0C63-F446-45F4-C1B18E4FE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21169" y="7886405"/>
              <a:ext cx="1229429" cy="1229429"/>
            </a:xfrm>
            <a:prstGeom prst="rect">
              <a:avLst/>
            </a:prstGeom>
          </p:spPr>
        </p:pic>
        <p:pic>
          <p:nvPicPr>
            <p:cNvPr id="11" name="Bild 10" descr="Kugghjul kontur">
              <a:extLst>
                <a:ext uri="{FF2B5EF4-FFF2-40B4-BE49-F238E27FC236}">
                  <a16:creationId xmlns:a16="http://schemas.microsoft.com/office/drawing/2014/main" id="{142E18D9-7647-5A51-708E-AE7219E14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rot="2728267">
              <a:off x="4246397" y="7555917"/>
              <a:ext cx="1229429" cy="1229429"/>
            </a:xfrm>
            <a:prstGeom prst="rect">
              <a:avLst/>
            </a:prstGeom>
          </p:spPr>
        </p:pic>
        <p:pic>
          <p:nvPicPr>
            <p:cNvPr id="13" name="Bild 12" descr="Kugghjul kontur">
              <a:extLst>
                <a:ext uri="{FF2B5EF4-FFF2-40B4-BE49-F238E27FC236}">
                  <a16:creationId xmlns:a16="http://schemas.microsoft.com/office/drawing/2014/main" id="{F95499C1-B073-524C-2B4A-3BEFD392B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 rot="2728267">
              <a:off x="4539508" y="8021167"/>
              <a:ext cx="1229429" cy="1229429"/>
            </a:xfrm>
            <a:prstGeom prst="rect">
              <a:avLst/>
            </a:prstGeom>
          </p:spPr>
        </p:pic>
        <p:sp>
          <p:nvSpPr>
            <p:cNvPr id="15" name="Pil: höger 14">
              <a:extLst>
                <a:ext uri="{FF2B5EF4-FFF2-40B4-BE49-F238E27FC236}">
                  <a16:creationId xmlns:a16="http://schemas.microsoft.com/office/drawing/2014/main" id="{418A1810-A27D-3703-D637-C611324E1F18}"/>
                </a:ext>
              </a:extLst>
            </p:cNvPr>
            <p:cNvSpPr/>
            <p:nvPr/>
          </p:nvSpPr>
          <p:spPr>
            <a:xfrm>
              <a:off x="6108575" y="8242686"/>
              <a:ext cx="852626" cy="59975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Pil: höger 15">
              <a:extLst>
                <a:ext uri="{FF2B5EF4-FFF2-40B4-BE49-F238E27FC236}">
                  <a16:creationId xmlns:a16="http://schemas.microsoft.com/office/drawing/2014/main" id="{CA63711E-CB65-3673-F398-8593EBF098AE}"/>
                </a:ext>
              </a:extLst>
            </p:cNvPr>
            <p:cNvSpPr/>
            <p:nvPr/>
          </p:nvSpPr>
          <p:spPr>
            <a:xfrm>
              <a:off x="3225966" y="8242686"/>
              <a:ext cx="852626" cy="59975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B929403F-8186-BE17-C33C-9ACBF13BD594}"/>
                </a:ext>
              </a:extLst>
            </p:cNvPr>
            <p:cNvSpPr txBox="1"/>
            <p:nvPr/>
          </p:nvSpPr>
          <p:spPr>
            <a:xfrm>
              <a:off x="1187659" y="9067098"/>
              <a:ext cx="21004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ETT BEHOV, EN IDÉ,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ELLER EN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FORSKNINGSFRÅGA</a:t>
              </a:r>
              <a:endParaRPr lang="sv-SE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D3C89CC2-0E89-1826-D1C5-CB207E550D74}"/>
                </a:ext>
              </a:extLst>
            </p:cNvPr>
            <p:cNvSpPr txBox="1"/>
            <p:nvPr/>
          </p:nvSpPr>
          <p:spPr>
            <a:xfrm>
              <a:off x="3913269" y="9106248"/>
              <a:ext cx="21004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I SAMVERKAN TAR 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VI FRAM RÄTT 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METOD FÖR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GENOMFÖRANDE</a:t>
              </a:r>
              <a:endParaRPr lang="sv-SE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205C3F51-28EB-0395-80E2-C11B480C0F7D}"/>
                </a:ext>
              </a:extLst>
            </p:cNvPr>
            <p:cNvSpPr txBox="1"/>
            <p:nvPr/>
          </p:nvSpPr>
          <p:spPr>
            <a:xfrm>
              <a:off x="6759299" y="9106247"/>
              <a:ext cx="21004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NYTTA FÖR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MEDARBETARE,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PATIENTER och</a:t>
              </a:r>
            </a:p>
            <a:p>
              <a:pPr algn="ctr"/>
              <a:r>
                <a:rPr lang="sv-SE" sz="1600" b="1" i="0" u="none" strike="noStrike" baseline="0" dirty="0">
                  <a:solidFill>
                    <a:schemeClr val="accent1"/>
                  </a:solidFill>
                  <a:latin typeface="Calibri-Bold"/>
                </a:rPr>
                <a:t>INVÅNARE</a:t>
              </a:r>
              <a:endParaRPr lang="sv-SE" sz="16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2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7A979-8882-653B-1958-2587232F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Person som håller en handfull tomater">
            <a:extLst>
              <a:ext uri="{FF2B5EF4-FFF2-40B4-BE49-F238E27FC236}">
                <a16:creationId xmlns:a16="http://schemas.microsoft.com/office/drawing/2014/main" id="{33B82A61-AF89-A97C-24EB-88935A4E104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2" r="17992"/>
          <a:stretch/>
        </p:blipFill>
        <p:spPr/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0B1E5DB-1D72-A096-6283-A30116E96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657686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Acceptera och lära oss att leva och jobba utifrån osäkerhet, planera och agera för en framtid som vi inte känner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Tänka nytt i metodik och tillvägagångssätt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Det är OK att ”misslyckas”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Skapa tydliga och </a:t>
            </a:r>
            <a:r>
              <a:rPr lang="sv-SE" sz="2800" spc="0" dirty="0" err="1">
                <a:latin typeface="+mj-lt"/>
              </a:rPr>
              <a:t>relaterbara</a:t>
            </a:r>
            <a:r>
              <a:rPr lang="sv-SE" sz="2800" spc="0" dirty="0">
                <a:latin typeface="+mj-lt"/>
              </a:rPr>
              <a:t> framgångsexempel med </a:t>
            </a:r>
            <a:r>
              <a:rPr lang="sv-SE" sz="2800" spc="0" dirty="0" err="1">
                <a:latin typeface="+mj-lt"/>
              </a:rPr>
              <a:t>storytelling</a:t>
            </a:r>
            <a:endParaRPr lang="sv-SE" sz="2800" spc="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Nå ut, skapa engagemang, delaktighet bland aktörerna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Branschöverskridande och tvärvetenskapligt </a:t>
            </a:r>
          </a:p>
          <a:p>
            <a:pPr algn="l">
              <a:lnSpc>
                <a:spcPct val="100000"/>
              </a:lnSpc>
            </a:pPr>
            <a:r>
              <a:rPr lang="sv-SE" sz="2800" spc="0" dirty="0">
                <a:latin typeface="+mj-lt"/>
              </a:rPr>
              <a:t>Systematisera lärande över tid</a:t>
            </a:r>
          </a:p>
          <a:p>
            <a:pPr>
              <a:lnSpc>
                <a:spcPct val="100000"/>
              </a:lnSpc>
            </a:pPr>
            <a:endParaRPr lang="sv-SE" sz="2800" spc="0" dirty="0">
              <a:latin typeface="+mj-lt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A4DBDF22-0564-3EE5-4002-34FDAA31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Framgångsfaktorer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670765C-EC24-1133-1CDC-8ED1C7F0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45AADFC-F8BE-C97F-01CB-B4C5237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358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DE0B6-CCFF-7D19-1989-D93A3B4C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varta pussel bitar">
            <a:extLst>
              <a:ext uri="{FF2B5EF4-FFF2-40B4-BE49-F238E27FC236}">
                <a16:creationId xmlns:a16="http://schemas.microsoft.com/office/drawing/2014/main" id="{9D19AA26-EF09-AAD3-EC86-FDA40F275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0104100" cy="11309349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6D88D02C-CE87-05E8-2846-DEE12F344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40" y="5036379"/>
            <a:ext cx="11858538" cy="4525838"/>
          </a:xfrm>
        </p:spPr>
        <p:txBody>
          <a:bodyPr>
            <a:normAutofit/>
          </a:bodyPr>
          <a:lstStyle/>
          <a:p>
            <a:r>
              <a:rPr lang="sv-SE" sz="10000" dirty="0"/>
              <a:t>Våra olika verksamheter</a:t>
            </a:r>
            <a:endParaRPr lang="sv-SE" sz="10000" dirty="0">
              <a:highlight>
                <a:srgbClr val="00FFFF"/>
              </a:highlight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1959A3-1572-0766-C1E3-2C1F82A66C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0547350"/>
            <a:ext cx="358775" cy="187325"/>
          </a:xfrm>
        </p:spPr>
        <p:txBody>
          <a:bodyPr/>
          <a:lstStyle/>
          <a:p>
            <a:fld id="{38480145-259A-47DA-A30D-C906B9DB5C99}" type="slidenum">
              <a:rPr lang="sv-SE" smtClean="0"/>
              <a:t>6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3785B8C-7C2D-F8FD-1668-2964B81CD4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10547350"/>
            <a:ext cx="792163" cy="187325"/>
          </a:xfrm>
        </p:spPr>
        <p:txBody>
          <a:bodyPr/>
          <a:lstStyle/>
          <a:p>
            <a:fld id="{22A7701B-8AEB-47E6-B4CC-5A851E887FD1}" type="datetime1">
              <a:rPr lang="sv-SE" smtClean="0"/>
              <a:t>2025-08-06</a:t>
            </a:fld>
            <a:endParaRPr lang="sv-SE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45CCA007-0AEC-72BA-7DCF-B069A7AA6538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49681206-56FD-8315-3889-271721BD8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367E71C-99CB-14D5-1A30-C29CE84B83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17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AA59C4E1-82CE-56C7-3260-53BBD74D94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" b="236"/>
          <a:stretch/>
        </p:blipFill>
        <p:spPr/>
      </p:pic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DE5A6C80-45BE-F3ED-206E-CC92A36DB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02" y="268773"/>
            <a:ext cx="864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CIFU Innovation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pic>
        <p:nvPicPr>
          <p:cNvPr id="17" name="Bild 16" descr="Kontinuerlig förbättring kontur">
            <a:extLst>
              <a:ext uri="{FF2B5EF4-FFF2-40B4-BE49-F238E27FC236}">
                <a16:creationId xmlns:a16="http://schemas.microsoft.com/office/drawing/2014/main" id="{53C4416F-CA55-4361-86AE-2DEAD530E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0649" y="2730193"/>
            <a:ext cx="1449088" cy="14490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2057808" y="2810131"/>
            <a:ext cx="8471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Vi </a:t>
            </a:r>
            <a:r>
              <a:rPr lang="en-US" sz="2400" dirty="0" err="1">
                <a:latin typeface="+mj-lt"/>
              </a:rPr>
              <a:t>stöttar</a:t>
            </a:r>
            <a:r>
              <a:rPr lang="en-US" sz="2400" dirty="0">
                <a:latin typeface="+mj-lt"/>
              </a:rPr>
              <a:t> och driver </a:t>
            </a:r>
            <a:r>
              <a:rPr lang="en-US" sz="2400" dirty="0" err="1">
                <a:latin typeface="+mj-lt"/>
              </a:rPr>
              <a:t>på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utveckling</a:t>
            </a:r>
            <a:r>
              <a:rPr lang="en-US" sz="2400" b="1" dirty="0">
                <a:latin typeface="+mj-lt"/>
              </a:rPr>
              <a:t> av service, </a:t>
            </a:r>
            <a:r>
              <a:rPr lang="en-US" sz="2400" b="1" dirty="0" err="1">
                <a:latin typeface="+mj-lt"/>
              </a:rPr>
              <a:t>produkter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tjänster</a:t>
            </a:r>
            <a:r>
              <a:rPr lang="en-US" sz="2400" b="1" dirty="0">
                <a:latin typeface="+mj-lt"/>
              </a:rPr>
              <a:t> och processer </a:t>
            </a:r>
            <a:r>
              <a:rPr lang="en-US" sz="2400" dirty="0">
                <a:latin typeface="+mj-lt"/>
              </a:rPr>
              <a:t>i </a:t>
            </a:r>
            <a:r>
              <a:rPr lang="en-US" sz="2400" dirty="0" err="1">
                <a:latin typeface="+mj-lt"/>
              </a:rPr>
              <a:t>nära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samverkan</a:t>
            </a:r>
            <a:r>
              <a:rPr lang="en-US" sz="2400" dirty="0">
                <a:latin typeface="+mj-lt"/>
              </a:rPr>
              <a:t> med </a:t>
            </a:r>
            <a:r>
              <a:rPr lang="en-US" sz="2400" dirty="0" err="1">
                <a:latin typeface="+mj-lt"/>
              </a:rPr>
              <a:t>regionens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förvaltningar</a:t>
            </a:r>
            <a:r>
              <a:rPr lang="en-US" sz="2400" dirty="0">
                <a:latin typeface="+mj-lt"/>
              </a:rPr>
              <a:t> och </a:t>
            </a:r>
            <a:r>
              <a:rPr lang="en-US" sz="2400" dirty="0" err="1">
                <a:latin typeface="+mj-lt"/>
              </a:rPr>
              <a:t>omgivande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innovationsaktörer</a:t>
            </a:r>
            <a:r>
              <a:rPr lang="en-US" sz="2400" dirty="0">
                <a:latin typeface="+mj-lt"/>
              </a:rPr>
              <a:t> - </a:t>
            </a:r>
            <a:r>
              <a:rPr lang="en-US" sz="2400" dirty="0" err="1">
                <a:latin typeface="+mj-lt"/>
              </a:rPr>
              <a:t>näringsliv</a:t>
            </a:r>
            <a:r>
              <a:rPr lang="en-US" sz="2400" dirty="0">
                <a:latin typeface="+mj-lt"/>
              </a:rPr>
              <a:t> och </a:t>
            </a:r>
            <a:r>
              <a:rPr lang="en-US" sz="2400" dirty="0" err="1">
                <a:latin typeface="+mj-lt"/>
              </a:rPr>
              <a:t>akademi</a:t>
            </a:r>
            <a:r>
              <a:rPr lang="en-US" sz="2400" dirty="0">
                <a:latin typeface="+mj-lt"/>
              </a:rPr>
              <a:t>.</a:t>
            </a:r>
          </a:p>
          <a:p>
            <a:r>
              <a:rPr lang="sv-SE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16" name="Bild 15" descr="Bra idé kontur">
            <a:extLst>
              <a:ext uri="{FF2B5EF4-FFF2-40B4-BE49-F238E27FC236}">
                <a16:creationId xmlns:a16="http://schemas.microsoft.com/office/drawing/2014/main" id="{C406B5E8-08C7-40B3-9E73-2496910FF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841" y="4804394"/>
            <a:ext cx="1236940" cy="1236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2057808" y="4789211"/>
            <a:ext cx="847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Vi </a:t>
            </a:r>
            <a:r>
              <a:rPr lang="en-US" sz="2400" b="0" i="0" dirty="0" err="1">
                <a:latin typeface="+mj-lt"/>
              </a:rPr>
              <a:t>stöttar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1" i="0" dirty="0" err="1">
                <a:latin typeface="+mj-lt"/>
              </a:rPr>
              <a:t>medarbetare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utveckla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sina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idéer</a:t>
            </a:r>
            <a:r>
              <a:rPr lang="en-US" sz="2400" b="0" i="0" dirty="0">
                <a:latin typeface="+mj-lt"/>
              </a:rPr>
              <a:t> -  </a:t>
            </a:r>
            <a:r>
              <a:rPr lang="en-US" sz="2400" b="0" i="0" dirty="0" err="1">
                <a:latin typeface="+mj-lt"/>
              </a:rPr>
              <a:t>analysera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behov</a:t>
            </a:r>
            <a:r>
              <a:rPr lang="en-US" sz="2400" b="0" i="0" dirty="0">
                <a:latin typeface="+mj-lt"/>
              </a:rPr>
              <a:t> av </a:t>
            </a:r>
            <a:r>
              <a:rPr lang="en-US" sz="2400" b="0" i="0" dirty="0" err="1">
                <a:latin typeface="+mj-lt"/>
              </a:rPr>
              <a:t>idén</a:t>
            </a:r>
            <a:r>
              <a:rPr lang="en-US" sz="2400" b="0" i="0" dirty="0">
                <a:latin typeface="+mj-lt"/>
              </a:rPr>
              <a:t>, </a:t>
            </a:r>
            <a:r>
              <a:rPr lang="en-US" sz="2400" b="0" i="0" dirty="0" err="1">
                <a:latin typeface="+mj-lt"/>
              </a:rPr>
              <a:t>omvärldsanalys</a:t>
            </a:r>
            <a:r>
              <a:rPr lang="en-US" sz="2400" b="0" i="0" dirty="0">
                <a:latin typeface="+mj-lt"/>
              </a:rPr>
              <a:t> och strategi, </a:t>
            </a:r>
            <a:r>
              <a:rPr lang="en-US" sz="2400" b="0" i="0" dirty="0" err="1">
                <a:latin typeface="+mj-lt"/>
              </a:rPr>
              <a:t>fokusgrupper</a:t>
            </a:r>
            <a:r>
              <a:rPr lang="en-US" sz="2400" b="0" i="0" dirty="0">
                <a:latin typeface="+mj-lt"/>
              </a:rPr>
              <a:t> med </a:t>
            </a:r>
            <a:r>
              <a:rPr lang="en-US" sz="2400" b="0" i="0" dirty="0" err="1">
                <a:latin typeface="+mj-lt"/>
              </a:rPr>
              <a:t>experter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från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områden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som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är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relevanta</a:t>
            </a:r>
            <a:r>
              <a:rPr lang="en-US" sz="2400" b="0" i="0" dirty="0">
                <a:latin typeface="+mj-lt"/>
              </a:rPr>
              <a:t> för </a:t>
            </a:r>
            <a:r>
              <a:rPr lang="en-US" sz="2400" b="0" i="0" dirty="0" err="1">
                <a:latin typeface="+mj-lt"/>
              </a:rPr>
              <a:t>idén</a:t>
            </a:r>
            <a:r>
              <a:rPr lang="en-US" sz="2400" b="0" i="0" dirty="0">
                <a:latin typeface="+mj-lt"/>
              </a:rPr>
              <a:t>. ​</a:t>
            </a:r>
            <a:endParaRPr lang="en-US" sz="2400" dirty="0">
              <a:latin typeface="+mj-lt"/>
            </a:endParaRPr>
          </a:p>
        </p:txBody>
      </p:sp>
      <p:pic>
        <p:nvPicPr>
          <p:cNvPr id="15" name="Bild 14" descr="Gruppkreativitet kontur">
            <a:extLst>
              <a:ext uri="{FF2B5EF4-FFF2-40B4-BE49-F238E27FC236}">
                <a16:creationId xmlns:a16="http://schemas.microsoft.com/office/drawing/2014/main" id="{F4C1B79A-C0AA-446B-B2A3-AA2754951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86723" y="6666447"/>
            <a:ext cx="1236940" cy="12369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2057808" y="6698326"/>
            <a:ext cx="8294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Vi </a:t>
            </a:r>
            <a:r>
              <a:rPr lang="en-US" sz="2400" b="0" i="0" dirty="0" err="1">
                <a:latin typeface="+mj-lt"/>
              </a:rPr>
              <a:t>hjälper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1" i="0" dirty="0" err="1">
                <a:latin typeface="+mj-lt"/>
              </a:rPr>
              <a:t>företag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komma</a:t>
            </a:r>
            <a:r>
              <a:rPr lang="en-US" sz="2400" b="0" i="0" dirty="0">
                <a:latin typeface="+mj-lt"/>
              </a:rPr>
              <a:t> i </a:t>
            </a:r>
            <a:r>
              <a:rPr lang="en-US" sz="2400" b="0" i="0" dirty="0" err="1">
                <a:latin typeface="+mj-lt"/>
              </a:rPr>
              <a:t>kontakt</a:t>
            </a:r>
            <a:r>
              <a:rPr lang="en-US" sz="2400" b="0" i="0" dirty="0">
                <a:latin typeface="+mj-lt"/>
              </a:rPr>
              <a:t> med Region </a:t>
            </a:r>
            <a:r>
              <a:rPr lang="en-US" sz="2400" b="0" i="0" dirty="0" err="1">
                <a:latin typeface="+mj-lt"/>
              </a:rPr>
              <a:t>Västmanlands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verksamheter</a:t>
            </a:r>
            <a:r>
              <a:rPr lang="en-US" sz="2400" b="0" i="0" dirty="0">
                <a:latin typeface="+mj-lt"/>
              </a:rPr>
              <a:t> för </a:t>
            </a:r>
            <a:r>
              <a:rPr lang="en-US" sz="2400" b="0" i="0" dirty="0" err="1">
                <a:latin typeface="+mj-lt"/>
              </a:rPr>
              <a:t>att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testa</a:t>
            </a:r>
            <a:r>
              <a:rPr lang="en-US" sz="2400" b="0" i="0" dirty="0">
                <a:latin typeface="+mj-lt"/>
              </a:rPr>
              <a:t> och </a:t>
            </a:r>
            <a:r>
              <a:rPr lang="en-US" sz="2400" b="0" i="0" dirty="0" err="1">
                <a:latin typeface="+mj-lt"/>
              </a:rPr>
              <a:t>validera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idéer</a:t>
            </a:r>
            <a:r>
              <a:rPr lang="en-US" sz="2400" b="0" i="0" dirty="0">
                <a:latin typeface="+mj-lt"/>
              </a:rPr>
              <a:t> i </a:t>
            </a:r>
            <a:r>
              <a:rPr lang="en-US" sz="2400" b="0" i="0" dirty="0" err="1">
                <a:latin typeface="+mj-lt"/>
              </a:rPr>
              <a:t>verkliga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miljöer</a:t>
            </a:r>
            <a:r>
              <a:rPr lang="en-US" sz="2400" b="0" i="0" dirty="0">
                <a:latin typeface="+mj-lt"/>
              </a:rPr>
              <a:t> och </a:t>
            </a:r>
            <a:r>
              <a:rPr lang="en-US" sz="2400" b="0" i="0" dirty="0" err="1">
                <a:latin typeface="+mj-lt"/>
              </a:rPr>
              <a:t>relevanta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användningsområden</a:t>
            </a:r>
            <a:r>
              <a:rPr lang="en-US" sz="2400" b="0" i="0" dirty="0">
                <a:latin typeface="+mj-lt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14" name="Bild 13" descr="Jordglob kontur">
            <a:extLst>
              <a:ext uri="{FF2B5EF4-FFF2-40B4-BE49-F238E27FC236}">
                <a16:creationId xmlns:a16="http://schemas.microsoft.com/office/drawing/2014/main" id="{56462B37-E87A-4258-BC3D-ED42B4B0B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22841" y="8452725"/>
            <a:ext cx="1236940" cy="123694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2057808" y="8653510"/>
            <a:ext cx="829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>
                <a:latin typeface="+mj-lt"/>
              </a:rPr>
              <a:t>Brett </a:t>
            </a:r>
            <a:r>
              <a:rPr lang="en-US" sz="2400" b="0" i="0" dirty="0" err="1">
                <a:latin typeface="+mj-lt"/>
              </a:rPr>
              <a:t>kontaktnät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inom</a:t>
            </a:r>
            <a:r>
              <a:rPr lang="en-US" sz="2400" b="0" i="0" dirty="0">
                <a:latin typeface="+mj-lt"/>
              </a:rPr>
              <a:t> </a:t>
            </a:r>
            <a:r>
              <a:rPr lang="en-US" sz="2400" b="0" i="0" dirty="0" err="1">
                <a:latin typeface="+mj-lt"/>
              </a:rPr>
              <a:t>innovationssystemet</a:t>
            </a:r>
            <a:r>
              <a:rPr lang="en-US" sz="2400" b="0" i="0" dirty="0">
                <a:latin typeface="+mj-lt"/>
              </a:rPr>
              <a:t> </a:t>
            </a:r>
            <a:r>
              <a:rPr lang="en-US" sz="2400" b="1" i="0" dirty="0" err="1">
                <a:latin typeface="+mj-lt"/>
              </a:rPr>
              <a:t>lokalt</a:t>
            </a:r>
            <a:r>
              <a:rPr lang="en-US" sz="2400" b="1" i="0" dirty="0">
                <a:latin typeface="+mj-lt"/>
              </a:rPr>
              <a:t>, </a:t>
            </a:r>
            <a:br>
              <a:rPr lang="en-US" sz="2400" b="1" i="0" dirty="0">
                <a:latin typeface="+mj-lt"/>
              </a:rPr>
            </a:br>
            <a:r>
              <a:rPr lang="en-US" sz="2400" b="1" i="0" dirty="0" err="1">
                <a:latin typeface="+mj-lt"/>
              </a:rPr>
              <a:t>nationellt</a:t>
            </a:r>
            <a:r>
              <a:rPr lang="en-US" sz="2400" b="1" i="0" dirty="0">
                <a:latin typeface="+mj-lt"/>
              </a:rPr>
              <a:t> </a:t>
            </a:r>
            <a:r>
              <a:rPr lang="en-US" sz="2400" i="0" dirty="0">
                <a:latin typeface="+mj-lt"/>
              </a:rPr>
              <a:t>och</a:t>
            </a:r>
            <a:r>
              <a:rPr lang="en-US" sz="2400" b="1" i="0" dirty="0">
                <a:latin typeface="+mj-lt"/>
              </a:rPr>
              <a:t> </a:t>
            </a:r>
            <a:r>
              <a:rPr lang="en-US" sz="2400" b="1" i="0" dirty="0" err="1">
                <a:latin typeface="+mj-lt"/>
              </a:rPr>
              <a:t>internationellt</a:t>
            </a:r>
            <a:r>
              <a:rPr lang="en-US" sz="2400" dirty="0">
                <a:latin typeface="+mj-lt"/>
              </a:rPr>
              <a:t>.</a:t>
            </a:r>
            <a:r>
              <a:rPr lang="en-US" sz="2400" b="0" i="0" dirty="0">
                <a:latin typeface="+mj-lt"/>
              </a:rPr>
              <a:t> 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01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812" y="-535983"/>
            <a:ext cx="756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CIFU Utbildning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18540DDD-8159-754D-013F-05AE2CF2C9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1" r="23471"/>
          <a:stretch/>
        </p:blipFill>
        <p:spPr/>
      </p:pic>
      <p:pic>
        <p:nvPicPr>
          <p:cNvPr id="17" name="Bild 16" descr="Skola kontur">
            <a:extLst>
              <a:ext uri="{FF2B5EF4-FFF2-40B4-BE49-F238E27FC236}">
                <a16:creationId xmlns:a16="http://schemas.microsoft.com/office/drawing/2014/main" id="{53C4416F-CA55-4361-86AE-2DEAD530E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46664" y="1713557"/>
            <a:ext cx="1449088" cy="14490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11145204" y="1920875"/>
            <a:ext cx="847137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dirty="0">
                <a:latin typeface="+mj-lt"/>
              </a:rPr>
              <a:t>CIFU Utbildning</a:t>
            </a:r>
            <a:r>
              <a:rPr lang="sv-SE" sz="2400" dirty="0">
                <a:latin typeface="+mj-lt"/>
              </a:rPr>
              <a:t> </a:t>
            </a:r>
            <a:r>
              <a:rPr lang="sv-SE" sz="2400" baseline="0" dirty="0">
                <a:latin typeface="+mj-lt"/>
              </a:rPr>
              <a:t>är Region Västmanlands </a:t>
            </a:r>
            <a:r>
              <a:rPr lang="sv-SE" sz="2400" b="1" baseline="0" dirty="0">
                <a:latin typeface="+mj-lt"/>
              </a:rPr>
              <a:t>interna kompetensutvecklingsenhet</a:t>
            </a:r>
            <a:r>
              <a:rPr lang="sv-SE" sz="2400" b="1" dirty="0">
                <a:latin typeface="+mj-lt"/>
              </a:rPr>
              <a:t> </a:t>
            </a:r>
            <a:r>
              <a:rPr lang="sv-SE" sz="2400" dirty="0">
                <a:latin typeface="+mj-lt"/>
              </a:rPr>
              <a:t>och</a:t>
            </a:r>
            <a:r>
              <a:rPr lang="sv-SE" sz="2400" b="1" dirty="0">
                <a:latin typeface="+mj-lt"/>
              </a:rPr>
              <a:t> samordning av p</a:t>
            </a:r>
            <a:r>
              <a:rPr lang="sv-SE" sz="2400" b="1" baseline="0" dirty="0">
                <a:latin typeface="+mj-lt"/>
              </a:rPr>
              <a:t>raktik samt utbildningstjänster. </a:t>
            </a:r>
            <a:r>
              <a:rPr lang="sv-SE" sz="2400" baseline="0" dirty="0">
                <a:latin typeface="+mj-lt"/>
              </a:rPr>
              <a:t>Här finns också Västmanlands </a:t>
            </a:r>
            <a:r>
              <a:rPr lang="sv-SE" sz="2400" b="1" baseline="0" dirty="0">
                <a:latin typeface="+mj-lt"/>
              </a:rPr>
              <a:t>processledning av Vård- och omsorgscollege.</a:t>
            </a:r>
            <a:endParaRPr lang="sv-SE" sz="2400" dirty="0">
              <a:latin typeface="+mj-lt"/>
            </a:endParaRPr>
          </a:p>
        </p:txBody>
      </p:sp>
      <p:pic>
        <p:nvPicPr>
          <p:cNvPr id="16" name="Bild 15" descr="Handskakning kontur">
            <a:extLst>
              <a:ext uri="{FF2B5EF4-FFF2-40B4-BE49-F238E27FC236}">
                <a16:creationId xmlns:a16="http://schemas.microsoft.com/office/drawing/2014/main" id="{C406B5E8-08C7-40B3-9E73-2496910FF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58812" y="3699232"/>
            <a:ext cx="1236940" cy="1236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11134377" y="3795826"/>
            <a:ext cx="847136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baseline="0" dirty="0">
                <a:latin typeface="+mj-lt"/>
              </a:rPr>
              <a:t>Syfte</a:t>
            </a:r>
            <a:r>
              <a:rPr lang="sv-SE" sz="2400" baseline="0" dirty="0">
                <a:latin typeface="+mj-lt"/>
              </a:rPr>
              <a:t> att utveckla, organisera, samordna samt producera kompetensutvecklingsinsatser med kvalitet för chefer, medarbetare, studerande oc</a:t>
            </a:r>
            <a:r>
              <a:rPr lang="sv-SE" sz="2400" dirty="0">
                <a:latin typeface="+mj-lt"/>
              </a:rPr>
              <a:t>h utbildningsanordnare. </a:t>
            </a:r>
            <a:br>
              <a:rPr lang="sv-SE" sz="2400" baseline="0" dirty="0">
                <a:latin typeface="+mj-lt"/>
              </a:rPr>
            </a:br>
            <a:endParaRPr lang="sv-SE" sz="24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15" name="Bild 14" descr="Cirklar med pilar kontur">
            <a:extLst>
              <a:ext uri="{FF2B5EF4-FFF2-40B4-BE49-F238E27FC236}">
                <a16:creationId xmlns:a16="http://schemas.microsoft.com/office/drawing/2014/main" id="{F4C1B79A-C0AA-446B-B2A3-AA2754951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634342" y="5641081"/>
            <a:ext cx="1236940" cy="1236940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11134377" y="5330376"/>
            <a:ext cx="8294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 dirty="0">
                <a:latin typeface="+mj-lt"/>
              </a:rPr>
              <a:t>I</a:t>
            </a:r>
            <a:r>
              <a:rPr lang="sv-SE" sz="2400" baseline="0" dirty="0">
                <a:latin typeface="+mj-lt"/>
              </a:rPr>
              <a:t> </a:t>
            </a:r>
            <a:r>
              <a:rPr lang="sv-SE" sz="2400" b="1" baseline="0" dirty="0">
                <a:latin typeface="+mj-lt"/>
              </a:rPr>
              <a:t>samverkan</a:t>
            </a:r>
            <a:r>
              <a:rPr lang="sv-SE" sz="2400" baseline="0" dirty="0">
                <a:latin typeface="+mj-lt"/>
              </a:rPr>
              <a:t> </a:t>
            </a:r>
            <a:r>
              <a:rPr lang="sv-SE" sz="2400" b="1" baseline="0" dirty="0">
                <a:latin typeface="+mj-lt"/>
              </a:rPr>
              <a:t>med regionens kommuner </a:t>
            </a:r>
            <a:r>
              <a:rPr lang="sv-SE" sz="2400" baseline="0" dirty="0">
                <a:latin typeface="+mj-lt"/>
              </a:rPr>
              <a:t>identifiera gemensamma </a:t>
            </a:r>
            <a:r>
              <a:rPr lang="sv-SE" sz="2400" b="1" baseline="0" dirty="0">
                <a:latin typeface="+mj-lt"/>
              </a:rPr>
              <a:t>behov av kompetensutveckling </a:t>
            </a:r>
            <a:r>
              <a:rPr lang="sv-SE" sz="2400" baseline="0" dirty="0">
                <a:latin typeface="+mj-lt"/>
              </a:rPr>
              <a:t>utifrån </a:t>
            </a:r>
            <a:br>
              <a:rPr lang="sv-SE" sz="2400" baseline="0" dirty="0">
                <a:latin typeface="+mj-lt"/>
              </a:rPr>
            </a:br>
            <a:r>
              <a:rPr lang="sv-SE" sz="2400" baseline="0" dirty="0">
                <a:latin typeface="+mj-lt"/>
              </a:rPr>
              <a:t>en gemensam vårdkedja. Därtill samverkan med lärosäten och utbildningsanordnare för Region Västmanlands framtida  kompetensförsörjning.</a:t>
            </a:r>
            <a:endParaRPr lang="sv-SE" sz="2400" dirty="0">
              <a:latin typeface="+mj-lt"/>
            </a:endParaRPr>
          </a:p>
        </p:txBody>
      </p:sp>
      <p:pic>
        <p:nvPicPr>
          <p:cNvPr id="14" name="Bild 13" descr="Programmerare, kvinna kontur">
            <a:extLst>
              <a:ext uri="{FF2B5EF4-FFF2-40B4-BE49-F238E27FC236}">
                <a16:creationId xmlns:a16="http://schemas.microsoft.com/office/drawing/2014/main" id="{56462B37-E87A-4258-BC3D-ED42B4B0B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634342" y="7304451"/>
            <a:ext cx="1236940" cy="1236940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11145204" y="7617035"/>
            <a:ext cx="82949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dirty="0">
                <a:latin typeface="+mj-lt"/>
              </a:rPr>
              <a:t>Kompetensutvecklingsinsatser</a:t>
            </a:r>
            <a:r>
              <a:rPr lang="sv-SE" sz="2400" baseline="0" dirty="0">
                <a:latin typeface="+mj-lt"/>
              </a:rPr>
              <a:t> visas i </a:t>
            </a:r>
            <a:r>
              <a:rPr lang="sv-SE" sz="2400" b="1" baseline="0" dirty="0">
                <a:latin typeface="+mj-lt"/>
              </a:rPr>
              <a:t>utbildningskatalogen</a:t>
            </a:r>
            <a:r>
              <a:rPr lang="sv-SE" sz="2400" baseline="0" dirty="0">
                <a:latin typeface="+mj-lt"/>
              </a:rPr>
              <a:t> på Kompetensplatsen.</a:t>
            </a:r>
            <a:r>
              <a:rPr lang="sv-SE" sz="2400" dirty="0">
                <a:latin typeface="+mj-lt"/>
              </a:rPr>
              <a:t> </a:t>
            </a:r>
          </a:p>
        </p:txBody>
      </p:sp>
      <p:pic>
        <p:nvPicPr>
          <p:cNvPr id="19" name="Bild 18" descr="Märke hjärta kontur">
            <a:extLst>
              <a:ext uri="{FF2B5EF4-FFF2-40B4-BE49-F238E27FC236}">
                <a16:creationId xmlns:a16="http://schemas.microsoft.com/office/drawing/2014/main" id="{520CB532-8E0B-4240-8068-1DEE683E8F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634342" y="8967821"/>
            <a:ext cx="1236940" cy="1236940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65530E82-6982-4798-8E84-EC10E175C6D0}"/>
              </a:ext>
            </a:extLst>
          </p:cNvPr>
          <p:cNvSpPr txBox="1"/>
          <p:nvPr/>
        </p:nvSpPr>
        <p:spPr>
          <a:xfrm>
            <a:off x="11134377" y="9170792"/>
            <a:ext cx="829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2400" baseline="0" dirty="0">
                <a:latin typeface="+mj-lt"/>
              </a:rPr>
              <a:t>Vi skall vi vara </a:t>
            </a:r>
            <a:r>
              <a:rPr lang="sv-SE" sz="2400" b="1" baseline="0" dirty="0">
                <a:latin typeface="+mj-lt"/>
              </a:rPr>
              <a:t>ett nationellt föredöme </a:t>
            </a:r>
            <a:r>
              <a:rPr lang="sv-SE" sz="2400" baseline="0" dirty="0">
                <a:latin typeface="+mj-lt"/>
              </a:rPr>
              <a:t>för bästa möjliga </a:t>
            </a:r>
            <a:br>
              <a:rPr lang="sv-SE" sz="2400" baseline="0" dirty="0">
                <a:latin typeface="+mj-lt"/>
              </a:rPr>
            </a:br>
            <a:r>
              <a:rPr lang="sv-SE" sz="2400" baseline="0" dirty="0">
                <a:latin typeface="+mj-lt"/>
              </a:rPr>
              <a:t>lärande, oavsett tid plats och rum.</a:t>
            </a:r>
            <a:endParaRPr lang="sv-S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4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Medicinsk utrustning, sjukvård, medicinsk, inomhus&#10;&#10;AI-genererat innehåll kan vara felaktigt.">
            <a:extLst>
              <a:ext uri="{FF2B5EF4-FFF2-40B4-BE49-F238E27FC236}">
                <a16:creationId xmlns:a16="http://schemas.microsoft.com/office/drawing/2014/main" id="{7280EE9F-D8A7-CB04-2BC5-970E6D04FE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8" r="23478"/>
          <a:stretch>
            <a:fillRect/>
          </a:stretch>
        </p:blipFill>
        <p:spPr/>
      </p:pic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0D4F0BE8-4068-52D4-89FA-A74B94B7E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283F1B-7F8F-48A8-B7A8-631AF9F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69" y="-92294"/>
            <a:ext cx="8640000" cy="2052000"/>
          </a:xfrm>
        </p:spPr>
        <p:txBody>
          <a:bodyPr anchor="b">
            <a:normAutofit/>
          </a:bodyPr>
          <a:lstStyle/>
          <a:p>
            <a:r>
              <a:rPr lang="sv-SE" dirty="0"/>
              <a:t>CIFU Forskning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E90DA44-5101-499D-A44B-FA3EF1CA57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2025-08-06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169B14-D5EE-4C8F-9EBC-30174E85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pic>
        <p:nvPicPr>
          <p:cNvPr id="7" name="Bild 34" descr="Stetoskop kontur">
            <a:extLst>
              <a:ext uri="{FF2B5EF4-FFF2-40B4-BE49-F238E27FC236}">
                <a16:creationId xmlns:a16="http://schemas.microsoft.com/office/drawing/2014/main" id="{5AB12347-E739-4987-8BBB-FD1A48918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80897" y="2529361"/>
            <a:ext cx="1394788" cy="13947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E8D00FF-11E4-4D68-AE1E-ECAA7915B7BC}"/>
              </a:ext>
            </a:extLst>
          </p:cNvPr>
          <p:cNvSpPr txBox="1"/>
          <p:nvPr/>
        </p:nvSpPr>
        <p:spPr>
          <a:xfrm>
            <a:off x="3153581" y="2769080"/>
            <a:ext cx="689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Forskning </a:t>
            </a:r>
            <a:r>
              <a:rPr lang="sv-SE" sz="2400" b="1" i="0" dirty="0">
                <a:solidFill>
                  <a:schemeClr val="tx1"/>
                </a:solidFill>
                <a:effectLst/>
                <a:latin typeface="+mj-lt"/>
              </a:rPr>
              <a:t>framför allt inom hälso- och sjukvård</a:t>
            </a:r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b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sv-SE" sz="2400" b="0" i="0" dirty="0">
                <a:solidFill>
                  <a:schemeClr val="tx1"/>
                </a:solidFill>
                <a:effectLst/>
                <a:latin typeface="+mj-lt"/>
              </a:rPr>
              <a:t>men även övrig verksamhet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 inom Regionen.</a:t>
            </a:r>
          </a:p>
        </p:txBody>
      </p:sp>
      <p:pic>
        <p:nvPicPr>
          <p:cNvPr id="23" name="Bild 22" descr="Öppen hand kontur">
            <a:extLst>
              <a:ext uri="{FF2B5EF4-FFF2-40B4-BE49-F238E27FC236}">
                <a16:creationId xmlns:a16="http://schemas.microsoft.com/office/drawing/2014/main" id="{43D63A84-3E3A-478B-A43F-A78879D64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80897" y="4458281"/>
            <a:ext cx="1394788" cy="1394788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CA4A3B2-6FD7-402C-A11D-7B824F4ABAE8}"/>
              </a:ext>
            </a:extLst>
          </p:cNvPr>
          <p:cNvSpPr txBox="1"/>
          <p:nvPr/>
        </p:nvSpPr>
        <p:spPr>
          <a:xfrm>
            <a:off x="3153581" y="4576638"/>
            <a:ext cx="677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Regionens forskningsinfrastruktur ger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support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stöd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och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service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till de forskare och forskningsprojekt som är knutna till regionen.</a:t>
            </a:r>
            <a:endParaRPr lang="sv-SE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Bild 24" descr="Forskare kvinnligt kontur">
            <a:extLst>
              <a:ext uri="{FF2B5EF4-FFF2-40B4-BE49-F238E27FC236}">
                <a16:creationId xmlns:a16="http://schemas.microsoft.com/office/drawing/2014/main" id="{DEAF68F3-503C-4E0F-847C-268746F1E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379364" y="6174425"/>
            <a:ext cx="1597853" cy="1597853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8B57D8E0-53B3-4C2E-91B7-E5819BE7135B}"/>
              </a:ext>
            </a:extLst>
          </p:cNvPr>
          <p:cNvSpPr txBox="1"/>
          <p:nvPr/>
        </p:nvSpPr>
        <p:spPr>
          <a:xfrm>
            <a:off x="3153582" y="6753528"/>
            <a:ext cx="677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Vi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utbildar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handleder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 och driver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+mj-lt"/>
              </a:rPr>
              <a:t>egen forskning</a:t>
            </a:r>
            <a:r>
              <a:rPr lang="sv-SE" sz="240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sv-SE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Bild 7" descr="Styrelserum kontur">
            <a:extLst>
              <a:ext uri="{FF2B5EF4-FFF2-40B4-BE49-F238E27FC236}">
                <a16:creationId xmlns:a16="http://schemas.microsoft.com/office/drawing/2014/main" id="{E64B7A6C-C6F3-413B-8F4B-DC40520921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1672" y="8172600"/>
            <a:ext cx="1775545" cy="177554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3048557-E410-46C6-B5DB-D948367E73F1}"/>
              </a:ext>
            </a:extLst>
          </p:cNvPr>
          <p:cNvSpPr txBox="1"/>
          <p:nvPr/>
        </p:nvSpPr>
        <p:spPr>
          <a:xfrm>
            <a:off x="3153582" y="8275542"/>
            <a:ext cx="6770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  <a:latin typeface="+mj-lt"/>
              </a:rPr>
              <a:t>Vår primära kliniska forskningsverksamhet är 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Centrum för klinisk forskning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,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 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ett 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samarbete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 mellan </a:t>
            </a:r>
            <a:r>
              <a:rPr lang="sv-SE" sz="2400" b="1" dirty="0">
                <a:solidFill>
                  <a:schemeClr val="tx1"/>
                </a:solidFill>
                <a:latin typeface="+mj-lt"/>
              </a:rPr>
              <a:t>regionen och Uppsala universitet. </a:t>
            </a:r>
            <a:r>
              <a:rPr lang="sv-SE" sz="2400" dirty="0">
                <a:solidFill>
                  <a:schemeClr val="tx1"/>
                </a:solidFill>
                <a:latin typeface="+mj-lt"/>
              </a:rPr>
              <a:t>Bygger på ett avtal som ska leda till stärkt forskning och utbildning.</a:t>
            </a:r>
          </a:p>
        </p:txBody>
      </p:sp>
    </p:spTree>
    <p:extLst>
      <p:ext uri="{BB962C8B-B14F-4D97-AF65-F5344CB8AC3E}">
        <p14:creationId xmlns:p14="http://schemas.microsoft.com/office/powerpoint/2010/main" val="2409016198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lmän presentation CIFU" id="{02065F67-3542-4313-8459-BD6FDFBDA12C}" vid="{EC6FFFDF-0C30-4D71-8BF2-CA89E70746BE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lmän presentation CIFU" id="{02065F67-3542-4313-8459-BD6FDFBDA12C}" vid="{F3281545-23CF-4A26-885D-EC98E7AEE2B2}"/>
    </a:ext>
  </a:extLst>
</a:theme>
</file>

<file path=ppt/theme/theme3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lmän presentation CIFU" id="{02065F67-3542-4313-8459-BD6FDFBDA12C}" vid="{A1A365B1-4933-4981-9EC2-73B5A90B353D}"/>
    </a:ext>
  </a:extLst>
</a:theme>
</file>

<file path=ppt/theme/theme4.xml><?xml version="1.0" encoding="utf-8"?>
<a:theme xmlns:a="http://schemas.openxmlformats.org/drawingml/2006/main" name="Region Västmanland Medarbetare">
  <a:themeElements>
    <a:clrScheme name="ltv attraktivarbetsgivar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CF142B"/>
      </a:accent2>
      <a:accent3>
        <a:srgbClr val="CF142B"/>
      </a:accent3>
      <a:accent4>
        <a:srgbClr val="CF142B"/>
      </a:accent4>
      <a:accent5>
        <a:srgbClr val="CF142B"/>
      </a:accent5>
      <a:accent6>
        <a:srgbClr val="CF142B"/>
      </a:accent6>
      <a:hlink>
        <a:srgbClr val="A5A5A5"/>
      </a:hlink>
      <a:folHlink>
        <a:srgbClr val="BFBFBF"/>
      </a:folHlink>
    </a:clrScheme>
    <a:fontScheme name="ltv attraktiv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män presentation CIFU" id="{02065F67-3542-4313-8459-BD6FDFBDA12C}" vid="{5736F555-75E2-4CF2-83EF-FD19E671AB00}"/>
    </a:ext>
  </a:extLst>
</a:theme>
</file>

<file path=ppt/theme/theme5.xml><?xml version="1.0" encoding="utf-8"?>
<a:theme xmlns:a="http://schemas.openxmlformats.org/drawingml/2006/main" name="1_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B468A0C-3AD1-40F7-951D-9B6CF80846B1}" vid="{0039DAB0-7D38-4811-8BB1-C6C4965A58F0}"/>
    </a:ext>
  </a:extLst>
</a:theme>
</file>

<file path=ppt/theme/theme6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7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8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9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7C0485AF30A438CB7DADB211FB083" ma:contentTypeVersion="10" ma:contentTypeDescription="Create a new document." ma:contentTypeScope="" ma:versionID="181664c2009d49438d2d1607e7dd8c1c">
  <xsd:schema xmlns:xsd="http://www.w3.org/2001/XMLSchema" xmlns:xs="http://www.w3.org/2001/XMLSchema" xmlns:p="http://schemas.microsoft.com/office/2006/metadata/properties" xmlns:ns2="bb942ce5-b82b-45b7-8802-f4327971089c" xmlns:ns3="e6e73138-e128-49fa-93a7-0f01ee021943" targetNamespace="http://schemas.microsoft.com/office/2006/metadata/properties" ma:root="true" ma:fieldsID="31912027cf0dd1bb2eb6420ae4ebab24" ns2:_="" ns3:_="">
    <xsd:import namespace="bb942ce5-b82b-45b7-8802-f4327971089c"/>
    <xsd:import namespace="e6e73138-e128-49fa-93a7-0f01ee0219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42ce5-b82b-45b7-8802-f432797108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e73138-e128-49fa-93a7-0f01ee02194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0dcb613-4e9f-4f12-80fe-6837ba4f3ee7}" ma:internalName="TaxCatchAll" ma:showField="CatchAllData" ma:web="e6e73138-e128-49fa-93a7-0f01ee0219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e73138-e128-49fa-93a7-0f01ee021943" xsi:nil="true"/>
    <lcf76f155ced4ddcb4097134ff3c332f xmlns="bb942ce5-b82b-45b7-8802-f432797108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A89211-426A-4E4D-8CEC-4BABDEB67081}">
  <ds:schemaRefs>
    <ds:schemaRef ds:uri="bb942ce5-b82b-45b7-8802-f4327971089c"/>
    <ds:schemaRef ds:uri="e6e73138-e128-49fa-93a7-0f01ee0219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41836F-050D-448E-A7B6-564A2A1A1F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98639-A577-4F3F-91F2-8D6ABE55571D}">
  <ds:schemaRefs>
    <ds:schemaRef ds:uri="e6e73138-e128-49fa-93a7-0f01ee02194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bb942ce5-b82b-45b7-8802-f4327971089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1971</TotalTime>
  <Words>671</Words>
  <Application>Microsoft Office PowerPoint</Application>
  <PresentationFormat>Anpassad</PresentationFormat>
  <Paragraphs>93</Paragraphs>
  <Slides>12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9</vt:i4>
      </vt:variant>
      <vt:variant>
        <vt:lpstr>Bildrubriker</vt:lpstr>
      </vt:variant>
      <vt:variant>
        <vt:i4>12</vt:i4>
      </vt:variant>
    </vt:vector>
  </HeadingPairs>
  <TitlesOfParts>
    <vt:vector size="26" baseType="lpstr">
      <vt:lpstr>Arial</vt:lpstr>
      <vt:lpstr>Calibri</vt:lpstr>
      <vt:lpstr>Calibri Light</vt:lpstr>
      <vt:lpstr>Calibri-Bold</vt:lpstr>
      <vt:lpstr>Wingdings</vt:lpstr>
      <vt:lpstr>Region Västmanland Rosa</vt:lpstr>
      <vt:lpstr>Region Västmanland Blå</vt:lpstr>
      <vt:lpstr>Region Västmanland Grön</vt:lpstr>
      <vt:lpstr>Region Västmanland Medarbetare</vt:lpstr>
      <vt:lpstr>1_Region Västmanland Rosa</vt:lpstr>
      <vt:lpstr>RV-Vinröd_mörk</vt:lpstr>
      <vt:lpstr>RV-Vinröd_ljus</vt:lpstr>
      <vt:lpstr>RV-Turkos_mörk</vt:lpstr>
      <vt:lpstr>RV-Turkos_ljus</vt:lpstr>
      <vt:lpstr>CIFU</vt:lpstr>
      <vt:lpstr>Organisation</vt:lpstr>
      <vt:lpstr>CIFU - ett samverkanscentrum</vt:lpstr>
      <vt:lpstr>Från behov till nytta – vårt uppdrag</vt:lpstr>
      <vt:lpstr>Framgångsfaktorer</vt:lpstr>
      <vt:lpstr>Våra olika verksamheter</vt:lpstr>
      <vt:lpstr>CIFU Innovation</vt:lpstr>
      <vt:lpstr>CIFU Utbildning</vt:lpstr>
      <vt:lpstr>CIFU Forskning</vt:lpstr>
      <vt:lpstr>Sjukhusbiblioteket</vt:lpstr>
      <vt:lpstr>PowerPoint-presentation</vt:lpstr>
      <vt:lpstr>Tack för uppmärksamheten!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Kommunikationsansvarig CIFU Forskning/CKF RV</dc:title>
  <dc:creator>Catrine Lundgren</dc:creator>
  <cp:keywords>forskning</cp:keywords>
  <cp:lastModifiedBy>Catrine Lundgren</cp:lastModifiedBy>
  <cp:revision>88</cp:revision>
  <cp:lastPrinted>2022-12-14T12:53:38Z</cp:lastPrinted>
  <dcterms:created xsi:type="dcterms:W3CDTF">2020-05-26T09:02:51Z</dcterms:created>
  <dcterms:modified xsi:type="dcterms:W3CDTF">2025-08-06T11:31:16Z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0x0101000C67C0485AF30A438CB7DADB211FB083</vt:lpwstr>
  </property>
  <property fmtid="{D5CDD505-2E9C-101B-9397-08002B2CF9AE}" pid="3" name="MediaServiceImageTags">
    <vt:lpwstr/>
  </property>
  <property fmtid="{D5CDD505-2E9C-101B-9397-08002B2CF9AE}" pid="4" name="Order">
    <vt:lpwstr>7200.00000000000</vt:lpwstr>
  </property>
  <property fmtid="{D5CDD505-2E9C-101B-9397-08002B2CF9AE}" pid="5" name="xd_ProgID">
    <vt:lpwstr/>
  </property>
  <property fmtid="{D5CDD505-2E9C-101B-9397-08002B2CF9AE}" pid="6" name="_ColorH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_ColorTag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_Emoji">
    <vt:lpwstr/>
  </property>
</Properties>
</file>