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Lst>
  <p:notesMasterIdLst>
    <p:notesMasterId r:id="rId9"/>
  </p:notesMasterIdLst>
  <p:sldIdLst>
    <p:sldId id="256" r:id="rId6"/>
    <p:sldId id="259" r:id="rId7"/>
    <p:sldId id="258" r:id="rId8"/>
  </p:sldIdLst>
  <p:sldSz cx="25199975" cy="3599973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all" id="{FC370721-5B32-4D06-BDB7-FB09761C92A9}">
          <p14:sldIdLst>
            <p14:sldId id="256"/>
          </p14:sldIdLst>
        </p14:section>
        <p14:section name="Layoutexempel" id="{D30E6744-0887-4CC8-BE9C-465BDC68FEB1}">
          <p14:sldIdLst>
            <p14:sldId id="259"/>
            <p14:sldId id="258"/>
          </p14:sldIdLst>
        </p14:section>
      </p14:sectionLst>
    </p:ext>
    <p:ext uri="{EFAFB233-063F-42B5-8137-9DF3F51BA10A}">
      <p15:sldGuideLst xmlns:p15="http://schemas.microsoft.com/office/powerpoint/2012/main">
        <p15:guide id="1" orient="horz" pos="11384" userDrawn="1">
          <p15:clr>
            <a:srgbClr val="A4A3A4"/>
          </p15:clr>
        </p15:guide>
        <p15:guide id="2" pos="793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017" autoAdjust="0"/>
    <p:restoredTop sz="83414" autoAdjust="0"/>
  </p:normalViewPr>
  <p:slideViewPr>
    <p:cSldViewPr snapToGrid="0">
      <p:cViewPr>
        <p:scale>
          <a:sx n="28" d="100"/>
          <a:sy n="28" d="100"/>
        </p:scale>
        <p:origin x="2772" y="-2046"/>
      </p:cViewPr>
      <p:guideLst>
        <p:guide orient="horz" pos="11384"/>
        <p:guide pos="793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viewProps" Target="viewProps.xml"/><Relationship Id="rId5" Type="http://schemas.openxmlformats.org/officeDocument/2006/relationships/slideMaster" Target="slideMasters/slideMaster2.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B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v-SE" sz="1400" b="0" i="0" u="none" strike="noStrike" baseline="0"/>
              <a:t> Förändring i blodtryck</a:t>
            </a:r>
            <a:endParaRPr lang="sv-SE"/>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bar"/>
        <c:grouping val="clustered"/>
        <c:varyColors val="0"/>
        <c:ser>
          <c:idx val="0"/>
          <c:order val="0"/>
          <c:tx>
            <c:strRef>
              <c:f>Blad1!$D$7</c:f>
              <c:strCache>
                <c:ptCount val="1"/>
                <c:pt idx="0">
                  <c:v>Intervention</c:v>
                </c:pt>
              </c:strCache>
            </c:strRef>
          </c:tx>
          <c:spPr>
            <a:solidFill>
              <a:schemeClr val="accent1"/>
            </a:solidFill>
            <a:ln>
              <a:noFill/>
            </a:ln>
            <a:effectLst/>
          </c:spPr>
          <c:invertIfNegative val="0"/>
          <c:cat>
            <c:strRef>
              <c:f>Blad1!$E$6:$G$6</c:f>
              <c:strCache>
                <c:ptCount val="3"/>
                <c:pt idx="0">
                  <c:v>Baseline (mmHg)</c:v>
                </c:pt>
                <c:pt idx="1">
                  <c:v>6 månader (mmHg)</c:v>
                </c:pt>
                <c:pt idx="2">
                  <c:v>Förändring</c:v>
                </c:pt>
              </c:strCache>
            </c:strRef>
          </c:cat>
          <c:val>
            <c:numRef>
              <c:f>Blad1!$E$7:$G$7</c:f>
              <c:numCache>
                <c:formatCode>General</c:formatCode>
                <c:ptCount val="3"/>
                <c:pt idx="0">
                  <c:v>152</c:v>
                </c:pt>
                <c:pt idx="1">
                  <c:v>140</c:v>
                </c:pt>
                <c:pt idx="2">
                  <c:v>0</c:v>
                </c:pt>
              </c:numCache>
            </c:numRef>
          </c:val>
          <c:extLst>
            <c:ext xmlns:c16="http://schemas.microsoft.com/office/drawing/2014/chart" uri="{C3380CC4-5D6E-409C-BE32-E72D297353CC}">
              <c16:uniqueId val="{00000000-F9E0-43FD-A618-320AFB70DE2E}"/>
            </c:ext>
          </c:extLst>
        </c:ser>
        <c:ser>
          <c:idx val="1"/>
          <c:order val="1"/>
          <c:tx>
            <c:strRef>
              <c:f>Blad1!$D$8</c:f>
              <c:strCache>
                <c:ptCount val="1"/>
                <c:pt idx="0">
                  <c:v>Kontroll</c:v>
                </c:pt>
              </c:strCache>
            </c:strRef>
          </c:tx>
          <c:spPr>
            <a:solidFill>
              <a:schemeClr val="accent2"/>
            </a:solidFill>
            <a:ln>
              <a:noFill/>
            </a:ln>
            <a:effectLst/>
          </c:spPr>
          <c:invertIfNegative val="0"/>
          <c:cat>
            <c:strRef>
              <c:f>Blad1!$E$6:$G$6</c:f>
              <c:strCache>
                <c:ptCount val="3"/>
                <c:pt idx="0">
                  <c:v>Baseline (mmHg)</c:v>
                </c:pt>
                <c:pt idx="1">
                  <c:v>6 månader (mmHg)</c:v>
                </c:pt>
                <c:pt idx="2">
                  <c:v>Förändring</c:v>
                </c:pt>
              </c:strCache>
            </c:strRef>
          </c:cat>
          <c:val>
            <c:numRef>
              <c:f>Blad1!$E$8:$G$8</c:f>
              <c:numCache>
                <c:formatCode>General</c:formatCode>
                <c:ptCount val="3"/>
                <c:pt idx="0">
                  <c:v>150</c:v>
                </c:pt>
                <c:pt idx="1">
                  <c:v>145</c:v>
                </c:pt>
                <c:pt idx="2">
                  <c:v>0</c:v>
                </c:pt>
              </c:numCache>
            </c:numRef>
          </c:val>
          <c:extLst>
            <c:ext xmlns:c16="http://schemas.microsoft.com/office/drawing/2014/chart" uri="{C3380CC4-5D6E-409C-BE32-E72D297353CC}">
              <c16:uniqueId val="{00000001-F9E0-43FD-A618-320AFB70DE2E}"/>
            </c:ext>
          </c:extLst>
        </c:ser>
        <c:dLbls>
          <c:showLegendKey val="0"/>
          <c:showVal val="0"/>
          <c:showCatName val="0"/>
          <c:showSerName val="0"/>
          <c:showPercent val="0"/>
          <c:showBubbleSize val="0"/>
        </c:dLbls>
        <c:gapWidth val="182"/>
        <c:axId val="1672872687"/>
        <c:axId val="1672874127"/>
      </c:barChart>
      <c:catAx>
        <c:axId val="167287268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1672874127"/>
        <c:crosses val="autoZero"/>
        <c:auto val="1"/>
        <c:lblAlgn val="ctr"/>
        <c:lblOffset val="100"/>
        <c:noMultiLvlLbl val="0"/>
      </c:catAx>
      <c:valAx>
        <c:axId val="1672874127"/>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167287268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6E08D1-CB71-4E35-AF7B-38CDFB60B4E3}" type="datetimeFigureOut">
              <a:rPr lang="sv-SE" smtClean="0"/>
              <a:t>2026-02-18</a:t>
            </a:fld>
            <a:endParaRPr lang="sv-SE"/>
          </a:p>
        </p:txBody>
      </p:sp>
      <p:sp>
        <p:nvSpPr>
          <p:cNvPr id="4" name="Platshållare för bildobjekt 3"/>
          <p:cNvSpPr>
            <a:spLocks noGrp="1" noRot="1" noChangeAspect="1"/>
          </p:cNvSpPr>
          <p:nvPr>
            <p:ph type="sldImg" idx="2"/>
          </p:nvPr>
        </p:nvSpPr>
        <p:spPr>
          <a:xfrm>
            <a:off x="2349500" y="1143000"/>
            <a:ext cx="21590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487BFA-484E-45B4-872E-7242CFE6EB6C}" type="slidenum">
              <a:rPr lang="sv-SE" smtClean="0"/>
              <a:t>‹#›</a:t>
            </a:fld>
            <a:endParaRPr lang="sv-SE"/>
          </a:p>
        </p:txBody>
      </p:sp>
    </p:spTree>
    <p:extLst>
      <p:ext uri="{BB962C8B-B14F-4D97-AF65-F5344CB8AC3E}">
        <p14:creationId xmlns:p14="http://schemas.microsoft.com/office/powerpoint/2010/main" val="20523265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Populärvetenskaplig </a:t>
            </a:r>
          </a:p>
        </p:txBody>
      </p:sp>
      <p:sp>
        <p:nvSpPr>
          <p:cNvPr id="4" name="Platshållare för bildnummer 3"/>
          <p:cNvSpPr>
            <a:spLocks noGrp="1"/>
          </p:cNvSpPr>
          <p:nvPr>
            <p:ph type="sldNum" sz="quarter" idx="5"/>
          </p:nvPr>
        </p:nvSpPr>
        <p:spPr/>
        <p:txBody>
          <a:bodyPr/>
          <a:lstStyle/>
          <a:p>
            <a:fld id="{FE487BFA-484E-45B4-872E-7242CFE6EB6C}" type="slidenum">
              <a:rPr lang="sv-SE" smtClean="0"/>
              <a:t>3</a:t>
            </a:fld>
            <a:endParaRPr lang="sv-SE"/>
          </a:p>
        </p:txBody>
      </p:sp>
    </p:spTree>
    <p:extLst>
      <p:ext uri="{BB962C8B-B14F-4D97-AF65-F5344CB8AC3E}">
        <p14:creationId xmlns:p14="http://schemas.microsoft.com/office/powerpoint/2010/main" val="11547018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Title 1"/>
          <p:cNvSpPr>
            <a:spLocks noGrp="1"/>
          </p:cNvSpPr>
          <p:nvPr>
            <p:ph type="ctrTitle"/>
          </p:nvPr>
        </p:nvSpPr>
        <p:spPr>
          <a:xfrm>
            <a:off x="1889998" y="5891626"/>
            <a:ext cx="21419979" cy="12533242"/>
          </a:xfrm>
        </p:spPr>
        <p:txBody>
          <a:bodyPr anchor="b"/>
          <a:lstStyle>
            <a:lvl1pPr algn="ctr">
              <a:defRPr sz="16535"/>
            </a:lvl1pPr>
          </a:lstStyle>
          <a:p>
            <a:r>
              <a:rPr lang="sv-SE"/>
              <a:t>Klicka här för att ändra mall för rubrikformat</a:t>
            </a:r>
            <a:endParaRPr lang="en-US" dirty="0"/>
          </a:p>
        </p:txBody>
      </p:sp>
      <p:sp>
        <p:nvSpPr>
          <p:cNvPr id="3" name="Subtitle 2"/>
          <p:cNvSpPr>
            <a:spLocks noGrp="1"/>
          </p:cNvSpPr>
          <p:nvPr>
            <p:ph type="subTitle" idx="1"/>
          </p:nvPr>
        </p:nvSpPr>
        <p:spPr>
          <a:xfrm>
            <a:off x="3149997" y="18908198"/>
            <a:ext cx="18899981" cy="8691601"/>
          </a:xfrm>
        </p:spPr>
        <p:txBody>
          <a:bodyPr/>
          <a:lstStyle>
            <a:lvl1pPr marL="0" indent="0" algn="ctr">
              <a:buNone/>
              <a:defRPr sz="6614"/>
            </a:lvl1pPr>
            <a:lvl2pPr marL="1259997" indent="0" algn="ctr">
              <a:buNone/>
              <a:defRPr sz="5512"/>
            </a:lvl2pPr>
            <a:lvl3pPr marL="2519995" indent="0" algn="ctr">
              <a:buNone/>
              <a:defRPr sz="4961"/>
            </a:lvl3pPr>
            <a:lvl4pPr marL="3779992" indent="0" algn="ctr">
              <a:buNone/>
              <a:defRPr sz="4409"/>
            </a:lvl4pPr>
            <a:lvl5pPr marL="5039990" indent="0" algn="ctr">
              <a:buNone/>
              <a:defRPr sz="4409"/>
            </a:lvl5pPr>
            <a:lvl6pPr marL="6299987" indent="0" algn="ctr">
              <a:buNone/>
              <a:defRPr sz="4409"/>
            </a:lvl6pPr>
            <a:lvl7pPr marL="7559985" indent="0" algn="ctr">
              <a:buNone/>
              <a:defRPr sz="4409"/>
            </a:lvl7pPr>
            <a:lvl8pPr marL="8819982" indent="0" algn="ctr">
              <a:buNone/>
              <a:defRPr sz="4409"/>
            </a:lvl8pPr>
            <a:lvl9pPr marL="10079980" indent="0" algn="ctr">
              <a:buNone/>
              <a:defRPr sz="4409"/>
            </a:lvl9pPr>
          </a:lstStyle>
          <a:p>
            <a:r>
              <a:rPr lang="sv-SE"/>
              <a:t>Klicka här för att ändra mall för underrubrikformat</a:t>
            </a:r>
            <a:endParaRPr lang="en-US" dirty="0"/>
          </a:p>
        </p:txBody>
      </p:sp>
      <p:sp>
        <p:nvSpPr>
          <p:cNvPr id="4" name="Date Placeholder 3"/>
          <p:cNvSpPr>
            <a:spLocks noGrp="1"/>
          </p:cNvSpPr>
          <p:nvPr>
            <p:ph type="dt" sz="half" idx="10"/>
          </p:nvPr>
        </p:nvSpPr>
        <p:spPr/>
        <p:txBody>
          <a:bodyPr/>
          <a:lstStyle/>
          <a:p>
            <a:fld id="{B4162367-5604-47E8-99D2-D0EC1A650D25}" type="datetimeFigureOut">
              <a:rPr lang="sv-SE" smtClean="0"/>
              <a:t>2026-02-18</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DA48D13D-A973-4CA1-9C66-71BB2DADDFB5}" type="slidenum">
              <a:rPr lang="sv-SE" smtClean="0"/>
              <a:t>‹#›</a:t>
            </a:fld>
            <a:endParaRPr lang="sv-SE"/>
          </a:p>
        </p:txBody>
      </p:sp>
    </p:spTree>
    <p:extLst>
      <p:ext uri="{BB962C8B-B14F-4D97-AF65-F5344CB8AC3E}">
        <p14:creationId xmlns:p14="http://schemas.microsoft.com/office/powerpoint/2010/main" val="1945935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Vertical Text Placeholder 2"/>
          <p:cNvSpPr>
            <a:spLocks noGrp="1"/>
          </p:cNvSpPr>
          <p:nvPr>
            <p:ph type="body" orient="vert" idx="1"/>
          </p:nvPr>
        </p:nvSpPr>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B4162367-5604-47E8-99D2-D0EC1A650D25}" type="datetimeFigureOut">
              <a:rPr lang="sv-SE" smtClean="0"/>
              <a:t>2026-02-18</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DA48D13D-A973-4CA1-9C66-71BB2DADDFB5}" type="slidenum">
              <a:rPr lang="sv-SE" smtClean="0"/>
              <a:t>‹#›</a:t>
            </a:fld>
            <a:endParaRPr lang="sv-SE"/>
          </a:p>
        </p:txBody>
      </p:sp>
    </p:spTree>
    <p:extLst>
      <p:ext uri="{BB962C8B-B14F-4D97-AF65-F5344CB8AC3E}">
        <p14:creationId xmlns:p14="http://schemas.microsoft.com/office/powerpoint/2010/main" val="885071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8033733" y="1916653"/>
            <a:ext cx="5433745" cy="30508114"/>
          </a:xfrm>
        </p:spPr>
        <p:txBody>
          <a:bodyPr vert="eaVert"/>
          <a:lstStyle/>
          <a:p>
            <a:r>
              <a:rPr lang="sv-SE"/>
              <a:t>Klicka här för att ändra mall för rubrikformat</a:t>
            </a:r>
            <a:endParaRPr lang="en-US" dirty="0"/>
          </a:p>
        </p:txBody>
      </p:sp>
      <p:sp>
        <p:nvSpPr>
          <p:cNvPr id="3" name="Vertical Text Placeholder 2"/>
          <p:cNvSpPr>
            <a:spLocks noGrp="1"/>
          </p:cNvSpPr>
          <p:nvPr>
            <p:ph type="body" orient="vert" idx="1"/>
          </p:nvPr>
        </p:nvSpPr>
        <p:spPr>
          <a:xfrm>
            <a:off x="1732500" y="1916653"/>
            <a:ext cx="15986234" cy="30508114"/>
          </a:xfrm>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B4162367-5604-47E8-99D2-D0EC1A650D25}" type="datetimeFigureOut">
              <a:rPr lang="sv-SE" smtClean="0"/>
              <a:t>2026-02-18</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DA48D13D-A973-4CA1-9C66-71BB2DADDFB5}" type="slidenum">
              <a:rPr lang="sv-SE" smtClean="0"/>
              <a:t>‹#›</a:t>
            </a:fld>
            <a:endParaRPr lang="sv-SE"/>
          </a:p>
        </p:txBody>
      </p:sp>
    </p:spTree>
    <p:extLst>
      <p:ext uri="{BB962C8B-B14F-4D97-AF65-F5344CB8AC3E}">
        <p14:creationId xmlns:p14="http://schemas.microsoft.com/office/powerpoint/2010/main" val="35543640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Title 1"/>
          <p:cNvSpPr>
            <a:spLocks noGrp="1"/>
          </p:cNvSpPr>
          <p:nvPr>
            <p:ph type="ctrTitle"/>
          </p:nvPr>
        </p:nvSpPr>
        <p:spPr>
          <a:xfrm>
            <a:off x="1889998" y="5891629"/>
            <a:ext cx="21419979" cy="12533241"/>
          </a:xfrm>
        </p:spPr>
        <p:txBody>
          <a:bodyPr anchor="b"/>
          <a:lstStyle>
            <a:lvl1pPr algn="ctr">
              <a:defRPr sz="16536"/>
            </a:lvl1pPr>
          </a:lstStyle>
          <a:p>
            <a:r>
              <a:rPr lang="sv-SE"/>
              <a:t>Klicka här för att ändra mall för rubrikformat</a:t>
            </a:r>
            <a:endParaRPr lang="en-US" dirty="0"/>
          </a:p>
        </p:txBody>
      </p:sp>
      <p:sp>
        <p:nvSpPr>
          <p:cNvPr id="3" name="Subtitle 2"/>
          <p:cNvSpPr>
            <a:spLocks noGrp="1"/>
          </p:cNvSpPr>
          <p:nvPr>
            <p:ph type="subTitle" idx="1"/>
          </p:nvPr>
        </p:nvSpPr>
        <p:spPr>
          <a:xfrm>
            <a:off x="3149997" y="18908197"/>
            <a:ext cx="18899981" cy="8691602"/>
          </a:xfrm>
        </p:spPr>
        <p:txBody>
          <a:bodyPr/>
          <a:lstStyle>
            <a:lvl1pPr marL="0" indent="0" algn="ctr">
              <a:buNone/>
              <a:defRPr sz="6614"/>
            </a:lvl1pPr>
            <a:lvl2pPr marL="1260013" indent="0" algn="ctr">
              <a:buNone/>
              <a:defRPr sz="5512"/>
            </a:lvl2pPr>
            <a:lvl3pPr marL="2520027" indent="0" algn="ctr">
              <a:buNone/>
              <a:defRPr sz="4961"/>
            </a:lvl3pPr>
            <a:lvl4pPr marL="3780040" indent="0" algn="ctr">
              <a:buNone/>
              <a:defRPr sz="4409"/>
            </a:lvl4pPr>
            <a:lvl5pPr marL="5040054" indent="0" algn="ctr">
              <a:buNone/>
              <a:defRPr sz="4409"/>
            </a:lvl5pPr>
            <a:lvl6pPr marL="6300067" indent="0" algn="ctr">
              <a:buNone/>
              <a:defRPr sz="4409"/>
            </a:lvl6pPr>
            <a:lvl7pPr marL="7560081" indent="0" algn="ctr">
              <a:buNone/>
              <a:defRPr sz="4409"/>
            </a:lvl7pPr>
            <a:lvl8pPr marL="8820094" indent="0" algn="ctr">
              <a:buNone/>
              <a:defRPr sz="4409"/>
            </a:lvl8pPr>
            <a:lvl9pPr marL="10080108" indent="0" algn="ctr">
              <a:buNone/>
              <a:defRPr sz="4409"/>
            </a:lvl9pPr>
          </a:lstStyle>
          <a:p>
            <a:r>
              <a:rPr lang="sv-SE"/>
              <a:t>Klicka här för att ändra mall för underrubrikformat</a:t>
            </a:r>
            <a:endParaRPr lang="en-US" dirty="0"/>
          </a:p>
        </p:txBody>
      </p:sp>
      <p:sp>
        <p:nvSpPr>
          <p:cNvPr id="4" name="Date Placeholder 3"/>
          <p:cNvSpPr>
            <a:spLocks noGrp="1"/>
          </p:cNvSpPr>
          <p:nvPr>
            <p:ph type="dt" sz="half" idx="10"/>
          </p:nvPr>
        </p:nvSpPr>
        <p:spPr/>
        <p:txBody>
          <a:bodyPr/>
          <a:lstStyle/>
          <a:p>
            <a:fld id="{17767F0C-002C-4610-89B5-7B3685949732}" type="datetimeFigureOut">
              <a:rPr lang="sv-SE" smtClean="0"/>
              <a:t>2026-02-18</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F99D3950-0E41-438E-A927-0A0D83C2D229}" type="slidenum">
              <a:rPr lang="sv-SE" smtClean="0"/>
              <a:t>‹#›</a:t>
            </a:fld>
            <a:endParaRPr lang="sv-SE"/>
          </a:p>
        </p:txBody>
      </p:sp>
    </p:spTree>
    <p:extLst>
      <p:ext uri="{BB962C8B-B14F-4D97-AF65-F5344CB8AC3E}">
        <p14:creationId xmlns:p14="http://schemas.microsoft.com/office/powerpoint/2010/main" val="2935815622"/>
      </p:ext>
    </p:extLst>
  </p:cSld>
  <p:clrMapOvr>
    <a:masterClrMapping/>
  </p:clrMapOvr>
  <p:extLst>
    <p:ext uri="{DCECCB84-F9BA-43D5-87BE-67443E8EF086}">
      <p15:sldGuideLst xmlns:p15="http://schemas.microsoft.com/office/powerpoint/2012/main">
        <p15:guide id="1" orient="horz" pos="4032">
          <p15:clr>
            <a:srgbClr val="FBAE40"/>
          </p15:clr>
        </p15:guide>
        <p15:guide id="2" pos="302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Content Placeholder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17767F0C-002C-4610-89B5-7B3685949732}" type="datetimeFigureOut">
              <a:rPr lang="sv-SE" smtClean="0"/>
              <a:t>2026-02-18</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F99D3950-0E41-438E-A927-0A0D83C2D229}" type="slidenum">
              <a:rPr lang="sv-SE" smtClean="0"/>
              <a:t>‹#›</a:t>
            </a:fld>
            <a:endParaRPr lang="sv-SE"/>
          </a:p>
        </p:txBody>
      </p:sp>
    </p:spTree>
    <p:extLst>
      <p:ext uri="{BB962C8B-B14F-4D97-AF65-F5344CB8AC3E}">
        <p14:creationId xmlns:p14="http://schemas.microsoft.com/office/powerpoint/2010/main" val="634332324"/>
      </p:ext>
    </p:extLst>
  </p:cSld>
  <p:clrMapOvr>
    <a:masterClrMapping/>
  </p:clrMapOvr>
  <p:extLst>
    <p:ext uri="{DCECCB84-F9BA-43D5-87BE-67443E8EF086}">
      <p15:sldGuideLst xmlns:p15="http://schemas.microsoft.com/office/powerpoint/2012/main">
        <p15:guide id="1" orient="horz" pos="4032">
          <p15:clr>
            <a:srgbClr val="FBAE40"/>
          </p15:clr>
        </p15:guide>
        <p15:guide id="2" pos="302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Content Placeholder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B4162367-5604-47E8-99D2-D0EC1A650D25}" type="datetimeFigureOut">
              <a:rPr lang="sv-SE" smtClean="0"/>
              <a:t>2026-02-18</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DA48D13D-A973-4CA1-9C66-71BB2DADDFB5}" type="slidenum">
              <a:rPr lang="sv-SE" smtClean="0"/>
              <a:t>‹#›</a:t>
            </a:fld>
            <a:endParaRPr lang="sv-SE"/>
          </a:p>
        </p:txBody>
      </p:sp>
    </p:spTree>
    <p:extLst>
      <p:ext uri="{BB962C8B-B14F-4D97-AF65-F5344CB8AC3E}">
        <p14:creationId xmlns:p14="http://schemas.microsoft.com/office/powerpoint/2010/main" val="24993633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1719375" y="8974945"/>
            <a:ext cx="21734978" cy="14974888"/>
          </a:xfrm>
        </p:spPr>
        <p:txBody>
          <a:bodyPr anchor="b"/>
          <a:lstStyle>
            <a:lvl1pPr>
              <a:defRPr sz="16535"/>
            </a:lvl1pPr>
          </a:lstStyle>
          <a:p>
            <a:r>
              <a:rPr lang="sv-SE"/>
              <a:t>Klicka här för att ändra mall för rubrikformat</a:t>
            </a:r>
            <a:endParaRPr lang="en-US" dirty="0"/>
          </a:p>
        </p:txBody>
      </p:sp>
      <p:sp>
        <p:nvSpPr>
          <p:cNvPr id="3" name="Text Placeholder 2"/>
          <p:cNvSpPr>
            <a:spLocks noGrp="1"/>
          </p:cNvSpPr>
          <p:nvPr>
            <p:ph type="body" idx="1"/>
          </p:nvPr>
        </p:nvSpPr>
        <p:spPr>
          <a:xfrm>
            <a:off x="1719375" y="24091502"/>
            <a:ext cx="21734978" cy="7874940"/>
          </a:xfrm>
        </p:spPr>
        <p:txBody>
          <a:bodyPr/>
          <a:lstStyle>
            <a:lvl1pPr marL="0" indent="0">
              <a:buNone/>
              <a:defRPr sz="6614">
                <a:solidFill>
                  <a:schemeClr val="tx1"/>
                </a:solidFill>
              </a:defRPr>
            </a:lvl1pPr>
            <a:lvl2pPr marL="1259997" indent="0">
              <a:buNone/>
              <a:defRPr sz="5512">
                <a:solidFill>
                  <a:schemeClr val="tx1">
                    <a:tint val="75000"/>
                  </a:schemeClr>
                </a:solidFill>
              </a:defRPr>
            </a:lvl2pPr>
            <a:lvl3pPr marL="2519995" indent="0">
              <a:buNone/>
              <a:defRPr sz="4961">
                <a:solidFill>
                  <a:schemeClr val="tx1">
                    <a:tint val="75000"/>
                  </a:schemeClr>
                </a:solidFill>
              </a:defRPr>
            </a:lvl3pPr>
            <a:lvl4pPr marL="3779992" indent="0">
              <a:buNone/>
              <a:defRPr sz="4409">
                <a:solidFill>
                  <a:schemeClr val="tx1">
                    <a:tint val="75000"/>
                  </a:schemeClr>
                </a:solidFill>
              </a:defRPr>
            </a:lvl4pPr>
            <a:lvl5pPr marL="5039990" indent="0">
              <a:buNone/>
              <a:defRPr sz="4409">
                <a:solidFill>
                  <a:schemeClr val="tx1">
                    <a:tint val="75000"/>
                  </a:schemeClr>
                </a:solidFill>
              </a:defRPr>
            </a:lvl5pPr>
            <a:lvl6pPr marL="6299987" indent="0">
              <a:buNone/>
              <a:defRPr sz="4409">
                <a:solidFill>
                  <a:schemeClr val="tx1">
                    <a:tint val="75000"/>
                  </a:schemeClr>
                </a:solidFill>
              </a:defRPr>
            </a:lvl6pPr>
            <a:lvl7pPr marL="7559985" indent="0">
              <a:buNone/>
              <a:defRPr sz="4409">
                <a:solidFill>
                  <a:schemeClr val="tx1">
                    <a:tint val="75000"/>
                  </a:schemeClr>
                </a:solidFill>
              </a:defRPr>
            </a:lvl7pPr>
            <a:lvl8pPr marL="8819982" indent="0">
              <a:buNone/>
              <a:defRPr sz="4409">
                <a:solidFill>
                  <a:schemeClr val="tx1">
                    <a:tint val="75000"/>
                  </a:schemeClr>
                </a:solidFill>
              </a:defRPr>
            </a:lvl8pPr>
            <a:lvl9pPr marL="10079980" indent="0">
              <a:buNone/>
              <a:defRPr sz="4409">
                <a:solidFill>
                  <a:schemeClr val="tx1">
                    <a:tint val="75000"/>
                  </a:schemeClr>
                </a:solidFill>
              </a:defRPr>
            </a:lvl9pPr>
          </a:lstStyle>
          <a:p>
            <a:pPr lvl="0"/>
            <a:r>
              <a:rPr lang="sv-SE"/>
              <a:t>Redigera format för bakgrundstext</a:t>
            </a:r>
          </a:p>
        </p:txBody>
      </p:sp>
      <p:sp>
        <p:nvSpPr>
          <p:cNvPr id="4" name="Date Placeholder 3"/>
          <p:cNvSpPr>
            <a:spLocks noGrp="1"/>
          </p:cNvSpPr>
          <p:nvPr>
            <p:ph type="dt" sz="half" idx="10"/>
          </p:nvPr>
        </p:nvSpPr>
        <p:spPr/>
        <p:txBody>
          <a:bodyPr/>
          <a:lstStyle/>
          <a:p>
            <a:fld id="{B4162367-5604-47E8-99D2-D0EC1A650D25}" type="datetimeFigureOut">
              <a:rPr lang="sv-SE" smtClean="0"/>
              <a:t>2026-02-18</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DA48D13D-A973-4CA1-9C66-71BB2DADDFB5}" type="slidenum">
              <a:rPr lang="sv-SE" smtClean="0"/>
              <a:t>‹#›</a:t>
            </a:fld>
            <a:endParaRPr lang="sv-SE"/>
          </a:p>
        </p:txBody>
      </p:sp>
    </p:spTree>
    <p:extLst>
      <p:ext uri="{BB962C8B-B14F-4D97-AF65-F5344CB8AC3E}">
        <p14:creationId xmlns:p14="http://schemas.microsoft.com/office/powerpoint/2010/main" val="4291059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Content Placeholder 2"/>
          <p:cNvSpPr>
            <a:spLocks noGrp="1"/>
          </p:cNvSpPr>
          <p:nvPr>
            <p:ph sz="half" idx="1"/>
          </p:nvPr>
        </p:nvSpPr>
        <p:spPr>
          <a:xfrm>
            <a:off x="1732498" y="9583264"/>
            <a:ext cx="10709989" cy="22841503"/>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12757488" y="9583264"/>
            <a:ext cx="10709989" cy="22841503"/>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5" name="Date Placeholder 4"/>
          <p:cNvSpPr>
            <a:spLocks noGrp="1"/>
          </p:cNvSpPr>
          <p:nvPr>
            <p:ph type="dt" sz="half" idx="10"/>
          </p:nvPr>
        </p:nvSpPr>
        <p:spPr/>
        <p:txBody>
          <a:bodyPr/>
          <a:lstStyle/>
          <a:p>
            <a:fld id="{B4162367-5604-47E8-99D2-D0EC1A650D25}" type="datetimeFigureOut">
              <a:rPr lang="sv-SE" smtClean="0"/>
              <a:t>2026-02-18</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DA48D13D-A973-4CA1-9C66-71BB2DADDFB5}" type="slidenum">
              <a:rPr lang="sv-SE" smtClean="0"/>
              <a:t>‹#›</a:t>
            </a:fld>
            <a:endParaRPr lang="sv-SE"/>
          </a:p>
        </p:txBody>
      </p:sp>
    </p:spTree>
    <p:extLst>
      <p:ext uri="{BB962C8B-B14F-4D97-AF65-F5344CB8AC3E}">
        <p14:creationId xmlns:p14="http://schemas.microsoft.com/office/powerpoint/2010/main" val="3394105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Title 1"/>
          <p:cNvSpPr>
            <a:spLocks noGrp="1"/>
          </p:cNvSpPr>
          <p:nvPr>
            <p:ph type="title"/>
          </p:nvPr>
        </p:nvSpPr>
        <p:spPr>
          <a:xfrm>
            <a:off x="1735781" y="1916661"/>
            <a:ext cx="21734978" cy="6958285"/>
          </a:xfrm>
        </p:spPr>
        <p:txBody>
          <a:bodyPr/>
          <a:lstStyle/>
          <a:p>
            <a:r>
              <a:rPr lang="sv-SE"/>
              <a:t>Klicka här för att ändra mall för rubrikformat</a:t>
            </a:r>
            <a:endParaRPr lang="en-US" dirty="0"/>
          </a:p>
        </p:txBody>
      </p:sp>
      <p:sp>
        <p:nvSpPr>
          <p:cNvPr id="3" name="Text Placeholder 2"/>
          <p:cNvSpPr>
            <a:spLocks noGrp="1"/>
          </p:cNvSpPr>
          <p:nvPr>
            <p:ph type="body" idx="1"/>
          </p:nvPr>
        </p:nvSpPr>
        <p:spPr>
          <a:xfrm>
            <a:off x="1735783" y="8824938"/>
            <a:ext cx="10660769" cy="4324966"/>
          </a:xfrm>
        </p:spPr>
        <p:txBody>
          <a:bodyPr anchor="b"/>
          <a:lstStyle>
            <a:lvl1pPr marL="0" indent="0">
              <a:buNone/>
              <a:defRPr sz="6614" b="1"/>
            </a:lvl1pPr>
            <a:lvl2pPr marL="1259997" indent="0">
              <a:buNone/>
              <a:defRPr sz="5512" b="1"/>
            </a:lvl2pPr>
            <a:lvl3pPr marL="2519995" indent="0">
              <a:buNone/>
              <a:defRPr sz="4961" b="1"/>
            </a:lvl3pPr>
            <a:lvl4pPr marL="3779992" indent="0">
              <a:buNone/>
              <a:defRPr sz="4409" b="1"/>
            </a:lvl4pPr>
            <a:lvl5pPr marL="5039990" indent="0">
              <a:buNone/>
              <a:defRPr sz="4409" b="1"/>
            </a:lvl5pPr>
            <a:lvl6pPr marL="6299987" indent="0">
              <a:buNone/>
              <a:defRPr sz="4409" b="1"/>
            </a:lvl6pPr>
            <a:lvl7pPr marL="7559985" indent="0">
              <a:buNone/>
              <a:defRPr sz="4409" b="1"/>
            </a:lvl7pPr>
            <a:lvl8pPr marL="8819982" indent="0">
              <a:buNone/>
              <a:defRPr sz="4409" b="1"/>
            </a:lvl8pPr>
            <a:lvl9pPr marL="10079980" indent="0">
              <a:buNone/>
              <a:defRPr sz="4409" b="1"/>
            </a:lvl9pPr>
          </a:lstStyle>
          <a:p>
            <a:pPr lvl="0"/>
            <a:r>
              <a:rPr lang="sv-SE"/>
              <a:t>Redigera format för bakgrundstext</a:t>
            </a:r>
          </a:p>
        </p:txBody>
      </p:sp>
      <p:sp>
        <p:nvSpPr>
          <p:cNvPr id="4" name="Content Placeholder 3"/>
          <p:cNvSpPr>
            <a:spLocks noGrp="1"/>
          </p:cNvSpPr>
          <p:nvPr>
            <p:ph sz="half" idx="2"/>
          </p:nvPr>
        </p:nvSpPr>
        <p:spPr>
          <a:xfrm>
            <a:off x="1735783" y="13149904"/>
            <a:ext cx="10660769" cy="193415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12757489" y="8824938"/>
            <a:ext cx="10713272" cy="4324966"/>
          </a:xfrm>
        </p:spPr>
        <p:txBody>
          <a:bodyPr anchor="b"/>
          <a:lstStyle>
            <a:lvl1pPr marL="0" indent="0">
              <a:buNone/>
              <a:defRPr sz="6614" b="1"/>
            </a:lvl1pPr>
            <a:lvl2pPr marL="1259997" indent="0">
              <a:buNone/>
              <a:defRPr sz="5512" b="1"/>
            </a:lvl2pPr>
            <a:lvl3pPr marL="2519995" indent="0">
              <a:buNone/>
              <a:defRPr sz="4961" b="1"/>
            </a:lvl3pPr>
            <a:lvl4pPr marL="3779992" indent="0">
              <a:buNone/>
              <a:defRPr sz="4409" b="1"/>
            </a:lvl4pPr>
            <a:lvl5pPr marL="5039990" indent="0">
              <a:buNone/>
              <a:defRPr sz="4409" b="1"/>
            </a:lvl5pPr>
            <a:lvl6pPr marL="6299987" indent="0">
              <a:buNone/>
              <a:defRPr sz="4409" b="1"/>
            </a:lvl6pPr>
            <a:lvl7pPr marL="7559985" indent="0">
              <a:buNone/>
              <a:defRPr sz="4409" b="1"/>
            </a:lvl7pPr>
            <a:lvl8pPr marL="8819982" indent="0">
              <a:buNone/>
              <a:defRPr sz="4409" b="1"/>
            </a:lvl8pPr>
            <a:lvl9pPr marL="10079980" indent="0">
              <a:buNone/>
              <a:defRPr sz="4409" b="1"/>
            </a:lvl9pPr>
          </a:lstStyle>
          <a:p>
            <a:pPr lvl="0"/>
            <a:r>
              <a:rPr lang="sv-SE"/>
              <a:t>Redigera format för bakgrundstext</a:t>
            </a:r>
          </a:p>
        </p:txBody>
      </p:sp>
      <p:sp>
        <p:nvSpPr>
          <p:cNvPr id="6" name="Content Placeholder 5"/>
          <p:cNvSpPr>
            <a:spLocks noGrp="1"/>
          </p:cNvSpPr>
          <p:nvPr>
            <p:ph sz="quarter" idx="4"/>
          </p:nvPr>
        </p:nvSpPr>
        <p:spPr>
          <a:xfrm>
            <a:off x="12757489" y="13149904"/>
            <a:ext cx="10713272" cy="193415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7" name="Date Placeholder 6"/>
          <p:cNvSpPr>
            <a:spLocks noGrp="1"/>
          </p:cNvSpPr>
          <p:nvPr>
            <p:ph type="dt" sz="half" idx="10"/>
          </p:nvPr>
        </p:nvSpPr>
        <p:spPr/>
        <p:txBody>
          <a:bodyPr/>
          <a:lstStyle/>
          <a:p>
            <a:fld id="{B4162367-5604-47E8-99D2-D0EC1A650D25}" type="datetimeFigureOut">
              <a:rPr lang="sv-SE" smtClean="0"/>
              <a:t>2026-02-18</a:t>
            </a:fld>
            <a:endParaRPr lang="sv-SE"/>
          </a:p>
        </p:txBody>
      </p:sp>
      <p:sp>
        <p:nvSpPr>
          <p:cNvPr id="8" name="Footer Placeholder 7"/>
          <p:cNvSpPr>
            <a:spLocks noGrp="1"/>
          </p:cNvSpPr>
          <p:nvPr>
            <p:ph type="ftr" sz="quarter" idx="11"/>
          </p:nvPr>
        </p:nvSpPr>
        <p:spPr/>
        <p:txBody>
          <a:bodyPr/>
          <a:lstStyle/>
          <a:p>
            <a:endParaRPr lang="sv-SE"/>
          </a:p>
        </p:txBody>
      </p:sp>
      <p:sp>
        <p:nvSpPr>
          <p:cNvPr id="9" name="Slide Number Placeholder 8"/>
          <p:cNvSpPr>
            <a:spLocks noGrp="1"/>
          </p:cNvSpPr>
          <p:nvPr>
            <p:ph type="sldNum" sz="quarter" idx="12"/>
          </p:nvPr>
        </p:nvSpPr>
        <p:spPr/>
        <p:txBody>
          <a:bodyPr/>
          <a:lstStyle/>
          <a:p>
            <a:fld id="{DA48D13D-A973-4CA1-9C66-71BB2DADDFB5}" type="slidenum">
              <a:rPr lang="sv-SE" smtClean="0"/>
              <a:t>‹#›</a:t>
            </a:fld>
            <a:endParaRPr lang="sv-SE"/>
          </a:p>
        </p:txBody>
      </p:sp>
    </p:spTree>
    <p:extLst>
      <p:ext uri="{BB962C8B-B14F-4D97-AF65-F5344CB8AC3E}">
        <p14:creationId xmlns:p14="http://schemas.microsoft.com/office/powerpoint/2010/main" val="20599330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Date Placeholder 2"/>
          <p:cNvSpPr>
            <a:spLocks noGrp="1"/>
          </p:cNvSpPr>
          <p:nvPr>
            <p:ph type="dt" sz="half" idx="10"/>
          </p:nvPr>
        </p:nvSpPr>
        <p:spPr/>
        <p:txBody>
          <a:bodyPr/>
          <a:lstStyle/>
          <a:p>
            <a:fld id="{B4162367-5604-47E8-99D2-D0EC1A650D25}" type="datetimeFigureOut">
              <a:rPr lang="sv-SE" smtClean="0"/>
              <a:t>2026-02-18</a:t>
            </a:fld>
            <a:endParaRPr lang="sv-SE"/>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DA48D13D-A973-4CA1-9C66-71BB2DADDFB5}" type="slidenum">
              <a:rPr lang="sv-SE" smtClean="0"/>
              <a:t>‹#›</a:t>
            </a:fld>
            <a:endParaRPr lang="sv-SE"/>
          </a:p>
        </p:txBody>
      </p:sp>
    </p:spTree>
    <p:extLst>
      <p:ext uri="{BB962C8B-B14F-4D97-AF65-F5344CB8AC3E}">
        <p14:creationId xmlns:p14="http://schemas.microsoft.com/office/powerpoint/2010/main" val="3821689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162367-5604-47E8-99D2-D0EC1A650D25}" type="datetimeFigureOut">
              <a:rPr lang="sv-SE" smtClean="0"/>
              <a:t>2026-02-18</a:t>
            </a:fld>
            <a:endParaRPr lang="sv-SE"/>
          </a:p>
        </p:txBody>
      </p:sp>
      <p:sp>
        <p:nvSpPr>
          <p:cNvPr id="3" name="Footer Placeholder 2"/>
          <p:cNvSpPr>
            <a:spLocks noGrp="1"/>
          </p:cNvSpPr>
          <p:nvPr>
            <p:ph type="ftr" sz="quarter" idx="11"/>
          </p:nvPr>
        </p:nvSpPr>
        <p:spPr/>
        <p:txBody>
          <a:bodyPr/>
          <a:lstStyle/>
          <a:p>
            <a:endParaRPr lang="sv-SE"/>
          </a:p>
        </p:txBody>
      </p:sp>
      <p:sp>
        <p:nvSpPr>
          <p:cNvPr id="4" name="Slide Number Placeholder 3"/>
          <p:cNvSpPr>
            <a:spLocks noGrp="1"/>
          </p:cNvSpPr>
          <p:nvPr>
            <p:ph type="sldNum" sz="quarter" idx="12"/>
          </p:nvPr>
        </p:nvSpPr>
        <p:spPr/>
        <p:txBody>
          <a:bodyPr/>
          <a:lstStyle/>
          <a:p>
            <a:fld id="{DA48D13D-A973-4CA1-9C66-71BB2DADDFB5}" type="slidenum">
              <a:rPr lang="sv-SE" smtClean="0"/>
              <a:t>‹#›</a:t>
            </a:fld>
            <a:endParaRPr lang="sv-SE"/>
          </a:p>
        </p:txBody>
      </p:sp>
    </p:spTree>
    <p:extLst>
      <p:ext uri="{BB962C8B-B14F-4D97-AF65-F5344CB8AC3E}">
        <p14:creationId xmlns:p14="http://schemas.microsoft.com/office/powerpoint/2010/main" val="26939493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1735780" y="2399982"/>
            <a:ext cx="8127648" cy="8399939"/>
          </a:xfrm>
        </p:spPr>
        <p:txBody>
          <a:bodyPr anchor="b"/>
          <a:lstStyle>
            <a:lvl1pPr>
              <a:defRPr sz="8819"/>
            </a:lvl1pPr>
          </a:lstStyle>
          <a:p>
            <a:r>
              <a:rPr lang="sv-SE"/>
              <a:t>Klicka här för att ändra mall för rubrikformat</a:t>
            </a:r>
            <a:endParaRPr lang="en-US" dirty="0"/>
          </a:p>
        </p:txBody>
      </p:sp>
      <p:sp>
        <p:nvSpPr>
          <p:cNvPr id="3" name="Content Placeholder 2"/>
          <p:cNvSpPr>
            <a:spLocks noGrp="1"/>
          </p:cNvSpPr>
          <p:nvPr>
            <p:ph idx="1"/>
          </p:nvPr>
        </p:nvSpPr>
        <p:spPr>
          <a:xfrm>
            <a:off x="10713272" y="5183304"/>
            <a:ext cx="12757487" cy="25583147"/>
          </a:xfrm>
        </p:spPr>
        <p:txBody>
          <a:bodyPr/>
          <a:lstStyle>
            <a:lvl1pPr>
              <a:defRPr sz="8819"/>
            </a:lvl1pPr>
            <a:lvl2pPr>
              <a:defRPr sz="7717"/>
            </a:lvl2pPr>
            <a:lvl3pPr>
              <a:defRPr sz="6614"/>
            </a:lvl3pPr>
            <a:lvl4pPr>
              <a:defRPr sz="5512"/>
            </a:lvl4pPr>
            <a:lvl5pPr>
              <a:defRPr sz="5512"/>
            </a:lvl5pPr>
            <a:lvl6pPr>
              <a:defRPr sz="5512"/>
            </a:lvl6pPr>
            <a:lvl7pPr>
              <a:defRPr sz="5512"/>
            </a:lvl7pPr>
            <a:lvl8pPr>
              <a:defRPr sz="5512"/>
            </a:lvl8pPr>
            <a:lvl9pPr>
              <a:defRPr sz="5512"/>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Text Placeholder 3"/>
          <p:cNvSpPr>
            <a:spLocks noGrp="1"/>
          </p:cNvSpPr>
          <p:nvPr>
            <p:ph type="body" sz="half" idx="2"/>
          </p:nvPr>
        </p:nvSpPr>
        <p:spPr>
          <a:xfrm>
            <a:off x="1735780" y="10799922"/>
            <a:ext cx="8127648" cy="20008190"/>
          </a:xfrm>
        </p:spPr>
        <p:txBody>
          <a:bodyPr/>
          <a:lstStyle>
            <a:lvl1pPr marL="0" indent="0">
              <a:buNone/>
              <a:defRPr sz="4409"/>
            </a:lvl1pPr>
            <a:lvl2pPr marL="1259997" indent="0">
              <a:buNone/>
              <a:defRPr sz="3858"/>
            </a:lvl2pPr>
            <a:lvl3pPr marL="2519995" indent="0">
              <a:buNone/>
              <a:defRPr sz="3307"/>
            </a:lvl3pPr>
            <a:lvl4pPr marL="3779992" indent="0">
              <a:buNone/>
              <a:defRPr sz="2756"/>
            </a:lvl4pPr>
            <a:lvl5pPr marL="5039990" indent="0">
              <a:buNone/>
              <a:defRPr sz="2756"/>
            </a:lvl5pPr>
            <a:lvl6pPr marL="6299987" indent="0">
              <a:buNone/>
              <a:defRPr sz="2756"/>
            </a:lvl6pPr>
            <a:lvl7pPr marL="7559985" indent="0">
              <a:buNone/>
              <a:defRPr sz="2756"/>
            </a:lvl7pPr>
            <a:lvl8pPr marL="8819982" indent="0">
              <a:buNone/>
              <a:defRPr sz="2756"/>
            </a:lvl8pPr>
            <a:lvl9pPr marL="10079980" indent="0">
              <a:buNone/>
              <a:defRPr sz="2756"/>
            </a:lvl9pPr>
          </a:lstStyle>
          <a:p>
            <a:pPr lvl="0"/>
            <a:r>
              <a:rPr lang="sv-SE"/>
              <a:t>Redigera format för bakgrundstext</a:t>
            </a:r>
          </a:p>
        </p:txBody>
      </p:sp>
      <p:sp>
        <p:nvSpPr>
          <p:cNvPr id="5" name="Date Placeholder 4"/>
          <p:cNvSpPr>
            <a:spLocks noGrp="1"/>
          </p:cNvSpPr>
          <p:nvPr>
            <p:ph type="dt" sz="half" idx="10"/>
          </p:nvPr>
        </p:nvSpPr>
        <p:spPr/>
        <p:txBody>
          <a:bodyPr/>
          <a:lstStyle/>
          <a:p>
            <a:fld id="{B4162367-5604-47E8-99D2-D0EC1A650D25}" type="datetimeFigureOut">
              <a:rPr lang="sv-SE" smtClean="0"/>
              <a:t>2026-02-18</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DA48D13D-A973-4CA1-9C66-71BB2DADDFB5}" type="slidenum">
              <a:rPr lang="sv-SE" smtClean="0"/>
              <a:t>‹#›</a:t>
            </a:fld>
            <a:endParaRPr lang="sv-SE"/>
          </a:p>
        </p:txBody>
      </p:sp>
    </p:spTree>
    <p:extLst>
      <p:ext uri="{BB962C8B-B14F-4D97-AF65-F5344CB8AC3E}">
        <p14:creationId xmlns:p14="http://schemas.microsoft.com/office/powerpoint/2010/main" val="9758825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1735780" y="2399982"/>
            <a:ext cx="8127648" cy="8399939"/>
          </a:xfrm>
        </p:spPr>
        <p:txBody>
          <a:bodyPr anchor="b"/>
          <a:lstStyle>
            <a:lvl1pPr>
              <a:defRPr sz="8819"/>
            </a:lvl1pPr>
          </a:lstStyle>
          <a:p>
            <a:r>
              <a:rPr lang="sv-SE"/>
              <a:t>Klicka här för att ändra mall för rubrikformat</a:t>
            </a:r>
            <a:endParaRPr lang="en-US" dirty="0"/>
          </a:p>
        </p:txBody>
      </p:sp>
      <p:sp>
        <p:nvSpPr>
          <p:cNvPr id="3" name="Picture Placeholder 2"/>
          <p:cNvSpPr>
            <a:spLocks noGrp="1" noChangeAspect="1"/>
          </p:cNvSpPr>
          <p:nvPr>
            <p:ph type="pic" idx="1"/>
          </p:nvPr>
        </p:nvSpPr>
        <p:spPr>
          <a:xfrm>
            <a:off x="10713272" y="5183304"/>
            <a:ext cx="12757487" cy="25583147"/>
          </a:xfrm>
        </p:spPr>
        <p:txBody>
          <a:bodyPr anchor="t"/>
          <a:lstStyle>
            <a:lvl1pPr marL="0" indent="0">
              <a:buNone/>
              <a:defRPr sz="8819"/>
            </a:lvl1pPr>
            <a:lvl2pPr marL="1259997" indent="0">
              <a:buNone/>
              <a:defRPr sz="7717"/>
            </a:lvl2pPr>
            <a:lvl3pPr marL="2519995" indent="0">
              <a:buNone/>
              <a:defRPr sz="6614"/>
            </a:lvl3pPr>
            <a:lvl4pPr marL="3779992" indent="0">
              <a:buNone/>
              <a:defRPr sz="5512"/>
            </a:lvl4pPr>
            <a:lvl5pPr marL="5039990" indent="0">
              <a:buNone/>
              <a:defRPr sz="5512"/>
            </a:lvl5pPr>
            <a:lvl6pPr marL="6299987" indent="0">
              <a:buNone/>
              <a:defRPr sz="5512"/>
            </a:lvl6pPr>
            <a:lvl7pPr marL="7559985" indent="0">
              <a:buNone/>
              <a:defRPr sz="5512"/>
            </a:lvl7pPr>
            <a:lvl8pPr marL="8819982" indent="0">
              <a:buNone/>
              <a:defRPr sz="5512"/>
            </a:lvl8pPr>
            <a:lvl9pPr marL="10079980" indent="0">
              <a:buNone/>
              <a:defRPr sz="5512"/>
            </a:lvl9pPr>
          </a:lstStyle>
          <a:p>
            <a:r>
              <a:rPr lang="sv-SE"/>
              <a:t>Klicka på ikonen för att lägga till en bild</a:t>
            </a:r>
            <a:endParaRPr lang="en-US" dirty="0"/>
          </a:p>
        </p:txBody>
      </p:sp>
      <p:sp>
        <p:nvSpPr>
          <p:cNvPr id="4" name="Text Placeholder 3"/>
          <p:cNvSpPr>
            <a:spLocks noGrp="1"/>
          </p:cNvSpPr>
          <p:nvPr>
            <p:ph type="body" sz="half" idx="2"/>
          </p:nvPr>
        </p:nvSpPr>
        <p:spPr>
          <a:xfrm>
            <a:off x="1735780" y="10799922"/>
            <a:ext cx="8127648" cy="20008190"/>
          </a:xfrm>
        </p:spPr>
        <p:txBody>
          <a:bodyPr/>
          <a:lstStyle>
            <a:lvl1pPr marL="0" indent="0">
              <a:buNone/>
              <a:defRPr sz="4409"/>
            </a:lvl1pPr>
            <a:lvl2pPr marL="1259997" indent="0">
              <a:buNone/>
              <a:defRPr sz="3858"/>
            </a:lvl2pPr>
            <a:lvl3pPr marL="2519995" indent="0">
              <a:buNone/>
              <a:defRPr sz="3307"/>
            </a:lvl3pPr>
            <a:lvl4pPr marL="3779992" indent="0">
              <a:buNone/>
              <a:defRPr sz="2756"/>
            </a:lvl4pPr>
            <a:lvl5pPr marL="5039990" indent="0">
              <a:buNone/>
              <a:defRPr sz="2756"/>
            </a:lvl5pPr>
            <a:lvl6pPr marL="6299987" indent="0">
              <a:buNone/>
              <a:defRPr sz="2756"/>
            </a:lvl6pPr>
            <a:lvl7pPr marL="7559985" indent="0">
              <a:buNone/>
              <a:defRPr sz="2756"/>
            </a:lvl7pPr>
            <a:lvl8pPr marL="8819982" indent="0">
              <a:buNone/>
              <a:defRPr sz="2756"/>
            </a:lvl8pPr>
            <a:lvl9pPr marL="10079980" indent="0">
              <a:buNone/>
              <a:defRPr sz="2756"/>
            </a:lvl9pPr>
          </a:lstStyle>
          <a:p>
            <a:pPr lvl="0"/>
            <a:r>
              <a:rPr lang="sv-SE"/>
              <a:t>Redigera format för bakgrundstext</a:t>
            </a:r>
          </a:p>
        </p:txBody>
      </p:sp>
      <p:sp>
        <p:nvSpPr>
          <p:cNvPr id="5" name="Date Placeholder 4"/>
          <p:cNvSpPr>
            <a:spLocks noGrp="1"/>
          </p:cNvSpPr>
          <p:nvPr>
            <p:ph type="dt" sz="half" idx="10"/>
          </p:nvPr>
        </p:nvSpPr>
        <p:spPr/>
        <p:txBody>
          <a:bodyPr/>
          <a:lstStyle/>
          <a:p>
            <a:fld id="{B4162367-5604-47E8-99D2-D0EC1A650D25}" type="datetimeFigureOut">
              <a:rPr lang="sv-SE" smtClean="0"/>
              <a:t>2026-02-18</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DA48D13D-A973-4CA1-9C66-71BB2DADDFB5}" type="slidenum">
              <a:rPr lang="sv-SE" smtClean="0"/>
              <a:t>‹#›</a:t>
            </a:fld>
            <a:endParaRPr lang="sv-SE"/>
          </a:p>
        </p:txBody>
      </p:sp>
    </p:spTree>
    <p:extLst>
      <p:ext uri="{BB962C8B-B14F-4D97-AF65-F5344CB8AC3E}">
        <p14:creationId xmlns:p14="http://schemas.microsoft.com/office/powerpoint/2010/main" val="42502562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32499" y="1916661"/>
            <a:ext cx="21734978" cy="6958285"/>
          </a:xfrm>
          <a:prstGeom prst="rect">
            <a:avLst/>
          </a:prstGeom>
        </p:spPr>
        <p:txBody>
          <a:bodyPr vert="horz" lIns="91440" tIns="45720" rIns="91440" bIns="45720" rtlCol="0" anchor="ctr">
            <a:normAutofit/>
          </a:bodyPr>
          <a:lstStyle/>
          <a:p>
            <a:r>
              <a:rPr lang="sv-SE"/>
              <a:t>Klicka här för att ändra mall för rubrikformat</a:t>
            </a:r>
            <a:endParaRPr lang="en-US" dirty="0"/>
          </a:p>
        </p:txBody>
      </p:sp>
      <p:sp>
        <p:nvSpPr>
          <p:cNvPr id="3" name="Text Placeholder 2"/>
          <p:cNvSpPr>
            <a:spLocks noGrp="1"/>
          </p:cNvSpPr>
          <p:nvPr>
            <p:ph type="body" idx="1"/>
          </p:nvPr>
        </p:nvSpPr>
        <p:spPr>
          <a:xfrm>
            <a:off x="1732499" y="9583264"/>
            <a:ext cx="21734978" cy="22841503"/>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2"/>
          </p:nvPr>
        </p:nvSpPr>
        <p:spPr>
          <a:xfrm>
            <a:off x="1732498" y="33366432"/>
            <a:ext cx="5669994" cy="1916653"/>
          </a:xfrm>
          <a:prstGeom prst="rect">
            <a:avLst/>
          </a:prstGeom>
        </p:spPr>
        <p:txBody>
          <a:bodyPr vert="horz" lIns="91440" tIns="45720" rIns="91440" bIns="45720" rtlCol="0" anchor="ctr"/>
          <a:lstStyle>
            <a:lvl1pPr algn="l">
              <a:defRPr sz="3307">
                <a:solidFill>
                  <a:schemeClr val="tx1">
                    <a:tint val="75000"/>
                  </a:schemeClr>
                </a:solidFill>
              </a:defRPr>
            </a:lvl1pPr>
          </a:lstStyle>
          <a:p>
            <a:fld id="{B4162367-5604-47E8-99D2-D0EC1A650D25}" type="datetimeFigureOut">
              <a:rPr lang="sv-SE" smtClean="0"/>
              <a:t>2026-02-18</a:t>
            </a:fld>
            <a:endParaRPr lang="sv-SE"/>
          </a:p>
        </p:txBody>
      </p:sp>
      <p:sp>
        <p:nvSpPr>
          <p:cNvPr id="5" name="Footer Placeholder 4"/>
          <p:cNvSpPr>
            <a:spLocks noGrp="1"/>
          </p:cNvSpPr>
          <p:nvPr>
            <p:ph type="ftr" sz="quarter" idx="3"/>
          </p:nvPr>
        </p:nvSpPr>
        <p:spPr>
          <a:xfrm>
            <a:off x="8347492" y="33366432"/>
            <a:ext cx="8504992" cy="1916653"/>
          </a:xfrm>
          <a:prstGeom prst="rect">
            <a:avLst/>
          </a:prstGeom>
        </p:spPr>
        <p:txBody>
          <a:bodyPr vert="horz" lIns="91440" tIns="45720" rIns="91440" bIns="45720" rtlCol="0" anchor="ctr"/>
          <a:lstStyle>
            <a:lvl1pPr algn="ctr">
              <a:defRPr sz="3307">
                <a:solidFill>
                  <a:schemeClr val="tx1">
                    <a:tint val="75000"/>
                  </a:schemeClr>
                </a:solidFill>
              </a:defRPr>
            </a:lvl1pPr>
          </a:lstStyle>
          <a:p>
            <a:endParaRPr lang="sv-SE"/>
          </a:p>
        </p:txBody>
      </p:sp>
      <p:sp>
        <p:nvSpPr>
          <p:cNvPr id="6" name="Slide Number Placeholder 5"/>
          <p:cNvSpPr>
            <a:spLocks noGrp="1"/>
          </p:cNvSpPr>
          <p:nvPr>
            <p:ph type="sldNum" sz="quarter" idx="4"/>
          </p:nvPr>
        </p:nvSpPr>
        <p:spPr>
          <a:xfrm>
            <a:off x="17797483" y="33366432"/>
            <a:ext cx="5669994" cy="1916653"/>
          </a:xfrm>
          <a:prstGeom prst="rect">
            <a:avLst/>
          </a:prstGeom>
        </p:spPr>
        <p:txBody>
          <a:bodyPr vert="horz" lIns="91440" tIns="45720" rIns="91440" bIns="45720" rtlCol="0" anchor="ctr"/>
          <a:lstStyle>
            <a:lvl1pPr algn="r">
              <a:defRPr sz="3307">
                <a:solidFill>
                  <a:schemeClr val="tx1">
                    <a:tint val="75000"/>
                  </a:schemeClr>
                </a:solidFill>
              </a:defRPr>
            </a:lvl1pPr>
          </a:lstStyle>
          <a:p>
            <a:fld id="{DA48D13D-A973-4CA1-9C66-71BB2DADDFB5}" type="slidenum">
              <a:rPr lang="sv-SE" smtClean="0"/>
              <a:t>‹#›</a:t>
            </a:fld>
            <a:endParaRPr lang="sv-SE"/>
          </a:p>
        </p:txBody>
      </p:sp>
    </p:spTree>
    <p:extLst>
      <p:ext uri="{BB962C8B-B14F-4D97-AF65-F5344CB8AC3E}">
        <p14:creationId xmlns:p14="http://schemas.microsoft.com/office/powerpoint/2010/main" val="3565216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2519995" rtl="0" eaLnBrk="1" latinLnBrk="0" hangingPunct="1">
        <a:lnSpc>
          <a:spcPct val="90000"/>
        </a:lnSpc>
        <a:spcBef>
          <a:spcPct val="0"/>
        </a:spcBef>
        <a:buNone/>
        <a:defRPr sz="12126" kern="1200">
          <a:solidFill>
            <a:schemeClr val="tx1"/>
          </a:solidFill>
          <a:latin typeface="+mj-lt"/>
          <a:ea typeface="+mj-ea"/>
          <a:cs typeface="+mj-cs"/>
        </a:defRPr>
      </a:lvl1pPr>
    </p:titleStyle>
    <p:bodyStyle>
      <a:lvl1pPr marL="629999" indent="-629999" algn="l" defTabSz="2519995" rtl="0" eaLnBrk="1" latinLnBrk="0" hangingPunct="1">
        <a:lnSpc>
          <a:spcPct val="90000"/>
        </a:lnSpc>
        <a:spcBef>
          <a:spcPts val="2756"/>
        </a:spcBef>
        <a:buFont typeface="Arial" panose="020B0604020202020204" pitchFamily="34" charset="0"/>
        <a:buChar char="•"/>
        <a:defRPr sz="7717" kern="1200">
          <a:solidFill>
            <a:schemeClr val="tx1"/>
          </a:solidFill>
          <a:latin typeface="+mn-lt"/>
          <a:ea typeface="+mn-ea"/>
          <a:cs typeface="+mn-cs"/>
        </a:defRPr>
      </a:lvl1pPr>
      <a:lvl2pPr marL="1889996" indent="-629999" algn="l" defTabSz="2519995" rtl="0" eaLnBrk="1" latinLnBrk="0" hangingPunct="1">
        <a:lnSpc>
          <a:spcPct val="90000"/>
        </a:lnSpc>
        <a:spcBef>
          <a:spcPts val="1378"/>
        </a:spcBef>
        <a:buFont typeface="Arial" panose="020B0604020202020204" pitchFamily="34" charset="0"/>
        <a:buChar char="•"/>
        <a:defRPr sz="6614" kern="1200">
          <a:solidFill>
            <a:schemeClr val="tx1"/>
          </a:solidFill>
          <a:latin typeface="+mn-lt"/>
          <a:ea typeface="+mn-ea"/>
          <a:cs typeface="+mn-cs"/>
        </a:defRPr>
      </a:lvl2pPr>
      <a:lvl3pPr marL="3149994" indent="-629999" algn="l" defTabSz="2519995" rtl="0" eaLnBrk="1" latinLnBrk="0" hangingPunct="1">
        <a:lnSpc>
          <a:spcPct val="90000"/>
        </a:lnSpc>
        <a:spcBef>
          <a:spcPts val="1378"/>
        </a:spcBef>
        <a:buFont typeface="Arial" panose="020B0604020202020204" pitchFamily="34" charset="0"/>
        <a:buChar char="•"/>
        <a:defRPr sz="5512" kern="1200">
          <a:solidFill>
            <a:schemeClr val="tx1"/>
          </a:solidFill>
          <a:latin typeface="+mn-lt"/>
          <a:ea typeface="+mn-ea"/>
          <a:cs typeface="+mn-cs"/>
        </a:defRPr>
      </a:lvl3pPr>
      <a:lvl4pPr marL="4409991" indent="-629999" algn="l" defTabSz="2519995" rtl="0" eaLnBrk="1" latinLnBrk="0" hangingPunct="1">
        <a:lnSpc>
          <a:spcPct val="90000"/>
        </a:lnSpc>
        <a:spcBef>
          <a:spcPts val="1378"/>
        </a:spcBef>
        <a:buFont typeface="Arial" panose="020B0604020202020204" pitchFamily="34" charset="0"/>
        <a:buChar char="•"/>
        <a:defRPr sz="4961" kern="1200">
          <a:solidFill>
            <a:schemeClr val="tx1"/>
          </a:solidFill>
          <a:latin typeface="+mn-lt"/>
          <a:ea typeface="+mn-ea"/>
          <a:cs typeface="+mn-cs"/>
        </a:defRPr>
      </a:lvl4pPr>
      <a:lvl5pPr marL="5669989" indent="-629999" algn="l" defTabSz="2519995" rtl="0" eaLnBrk="1" latinLnBrk="0" hangingPunct="1">
        <a:lnSpc>
          <a:spcPct val="90000"/>
        </a:lnSpc>
        <a:spcBef>
          <a:spcPts val="1378"/>
        </a:spcBef>
        <a:buFont typeface="Arial" panose="020B0604020202020204" pitchFamily="34" charset="0"/>
        <a:buChar char="•"/>
        <a:defRPr sz="4961" kern="1200">
          <a:solidFill>
            <a:schemeClr val="tx1"/>
          </a:solidFill>
          <a:latin typeface="+mn-lt"/>
          <a:ea typeface="+mn-ea"/>
          <a:cs typeface="+mn-cs"/>
        </a:defRPr>
      </a:lvl5pPr>
      <a:lvl6pPr marL="6929986" indent="-629999" algn="l" defTabSz="2519995" rtl="0" eaLnBrk="1" latinLnBrk="0" hangingPunct="1">
        <a:lnSpc>
          <a:spcPct val="90000"/>
        </a:lnSpc>
        <a:spcBef>
          <a:spcPts val="1378"/>
        </a:spcBef>
        <a:buFont typeface="Arial" panose="020B0604020202020204" pitchFamily="34" charset="0"/>
        <a:buChar char="•"/>
        <a:defRPr sz="4961" kern="1200">
          <a:solidFill>
            <a:schemeClr val="tx1"/>
          </a:solidFill>
          <a:latin typeface="+mn-lt"/>
          <a:ea typeface="+mn-ea"/>
          <a:cs typeface="+mn-cs"/>
        </a:defRPr>
      </a:lvl6pPr>
      <a:lvl7pPr marL="8189984" indent="-629999" algn="l" defTabSz="2519995" rtl="0" eaLnBrk="1" latinLnBrk="0" hangingPunct="1">
        <a:lnSpc>
          <a:spcPct val="90000"/>
        </a:lnSpc>
        <a:spcBef>
          <a:spcPts val="1378"/>
        </a:spcBef>
        <a:buFont typeface="Arial" panose="020B0604020202020204" pitchFamily="34" charset="0"/>
        <a:buChar char="•"/>
        <a:defRPr sz="4961" kern="1200">
          <a:solidFill>
            <a:schemeClr val="tx1"/>
          </a:solidFill>
          <a:latin typeface="+mn-lt"/>
          <a:ea typeface="+mn-ea"/>
          <a:cs typeface="+mn-cs"/>
        </a:defRPr>
      </a:lvl7pPr>
      <a:lvl8pPr marL="9449981" indent="-629999" algn="l" defTabSz="2519995" rtl="0" eaLnBrk="1" latinLnBrk="0" hangingPunct="1">
        <a:lnSpc>
          <a:spcPct val="90000"/>
        </a:lnSpc>
        <a:spcBef>
          <a:spcPts val="1378"/>
        </a:spcBef>
        <a:buFont typeface="Arial" panose="020B0604020202020204" pitchFamily="34" charset="0"/>
        <a:buChar char="•"/>
        <a:defRPr sz="4961" kern="1200">
          <a:solidFill>
            <a:schemeClr val="tx1"/>
          </a:solidFill>
          <a:latin typeface="+mn-lt"/>
          <a:ea typeface="+mn-ea"/>
          <a:cs typeface="+mn-cs"/>
        </a:defRPr>
      </a:lvl8pPr>
      <a:lvl9pPr marL="10709979" indent="-629999" algn="l" defTabSz="2519995" rtl="0" eaLnBrk="1" latinLnBrk="0" hangingPunct="1">
        <a:lnSpc>
          <a:spcPct val="90000"/>
        </a:lnSpc>
        <a:spcBef>
          <a:spcPts val="1378"/>
        </a:spcBef>
        <a:buFont typeface="Arial" panose="020B0604020202020204" pitchFamily="34" charset="0"/>
        <a:buChar char="•"/>
        <a:defRPr sz="4961" kern="1200">
          <a:solidFill>
            <a:schemeClr val="tx1"/>
          </a:solidFill>
          <a:latin typeface="+mn-lt"/>
          <a:ea typeface="+mn-ea"/>
          <a:cs typeface="+mn-cs"/>
        </a:defRPr>
      </a:lvl9pPr>
    </p:bodyStyle>
    <p:otherStyle>
      <a:defPPr>
        <a:defRPr lang="en-US"/>
      </a:defPPr>
      <a:lvl1pPr marL="0" algn="l" defTabSz="2519995" rtl="0" eaLnBrk="1" latinLnBrk="0" hangingPunct="1">
        <a:defRPr sz="4961" kern="1200">
          <a:solidFill>
            <a:schemeClr val="tx1"/>
          </a:solidFill>
          <a:latin typeface="+mn-lt"/>
          <a:ea typeface="+mn-ea"/>
          <a:cs typeface="+mn-cs"/>
        </a:defRPr>
      </a:lvl1pPr>
      <a:lvl2pPr marL="1259997" algn="l" defTabSz="2519995" rtl="0" eaLnBrk="1" latinLnBrk="0" hangingPunct="1">
        <a:defRPr sz="4961" kern="1200">
          <a:solidFill>
            <a:schemeClr val="tx1"/>
          </a:solidFill>
          <a:latin typeface="+mn-lt"/>
          <a:ea typeface="+mn-ea"/>
          <a:cs typeface="+mn-cs"/>
        </a:defRPr>
      </a:lvl2pPr>
      <a:lvl3pPr marL="2519995" algn="l" defTabSz="2519995" rtl="0" eaLnBrk="1" latinLnBrk="0" hangingPunct="1">
        <a:defRPr sz="4961" kern="1200">
          <a:solidFill>
            <a:schemeClr val="tx1"/>
          </a:solidFill>
          <a:latin typeface="+mn-lt"/>
          <a:ea typeface="+mn-ea"/>
          <a:cs typeface="+mn-cs"/>
        </a:defRPr>
      </a:lvl3pPr>
      <a:lvl4pPr marL="3779992" algn="l" defTabSz="2519995" rtl="0" eaLnBrk="1" latinLnBrk="0" hangingPunct="1">
        <a:defRPr sz="4961" kern="1200">
          <a:solidFill>
            <a:schemeClr val="tx1"/>
          </a:solidFill>
          <a:latin typeface="+mn-lt"/>
          <a:ea typeface="+mn-ea"/>
          <a:cs typeface="+mn-cs"/>
        </a:defRPr>
      </a:lvl4pPr>
      <a:lvl5pPr marL="5039990" algn="l" defTabSz="2519995" rtl="0" eaLnBrk="1" latinLnBrk="0" hangingPunct="1">
        <a:defRPr sz="4961" kern="1200">
          <a:solidFill>
            <a:schemeClr val="tx1"/>
          </a:solidFill>
          <a:latin typeface="+mn-lt"/>
          <a:ea typeface="+mn-ea"/>
          <a:cs typeface="+mn-cs"/>
        </a:defRPr>
      </a:lvl5pPr>
      <a:lvl6pPr marL="6299987" algn="l" defTabSz="2519995" rtl="0" eaLnBrk="1" latinLnBrk="0" hangingPunct="1">
        <a:defRPr sz="4961" kern="1200">
          <a:solidFill>
            <a:schemeClr val="tx1"/>
          </a:solidFill>
          <a:latin typeface="+mn-lt"/>
          <a:ea typeface="+mn-ea"/>
          <a:cs typeface="+mn-cs"/>
        </a:defRPr>
      </a:lvl6pPr>
      <a:lvl7pPr marL="7559985" algn="l" defTabSz="2519995" rtl="0" eaLnBrk="1" latinLnBrk="0" hangingPunct="1">
        <a:defRPr sz="4961" kern="1200">
          <a:solidFill>
            <a:schemeClr val="tx1"/>
          </a:solidFill>
          <a:latin typeface="+mn-lt"/>
          <a:ea typeface="+mn-ea"/>
          <a:cs typeface="+mn-cs"/>
        </a:defRPr>
      </a:lvl7pPr>
      <a:lvl8pPr marL="8819982" algn="l" defTabSz="2519995" rtl="0" eaLnBrk="1" latinLnBrk="0" hangingPunct="1">
        <a:defRPr sz="4961" kern="1200">
          <a:solidFill>
            <a:schemeClr val="tx1"/>
          </a:solidFill>
          <a:latin typeface="+mn-lt"/>
          <a:ea typeface="+mn-ea"/>
          <a:cs typeface="+mn-cs"/>
        </a:defRPr>
      </a:lvl8pPr>
      <a:lvl9pPr marL="10079980" algn="l" defTabSz="2519995" rtl="0" eaLnBrk="1" latinLnBrk="0" hangingPunct="1">
        <a:defRPr sz="496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32501" y="1916662"/>
            <a:ext cx="21734978" cy="6958285"/>
          </a:xfrm>
          <a:prstGeom prst="rect">
            <a:avLst/>
          </a:prstGeom>
        </p:spPr>
        <p:txBody>
          <a:bodyPr vert="horz" lIns="91440" tIns="45720" rIns="91440" bIns="45720" rtlCol="0" anchor="ctr">
            <a:normAutofit/>
          </a:bodyPr>
          <a:lstStyle/>
          <a:p>
            <a:r>
              <a:rPr lang="sv-SE"/>
              <a:t>Klicka här för att ändra mall för rubrikformat</a:t>
            </a:r>
            <a:endParaRPr lang="en-US" dirty="0"/>
          </a:p>
        </p:txBody>
      </p:sp>
      <p:sp>
        <p:nvSpPr>
          <p:cNvPr id="3" name="Text Placeholder 2"/>
          <p:cNvSpPr>
            <a:spLocks noGrp="1"/>
          </p:cNvSpPr>
          <p:nvPr>
            <p:ph type="body" idx="1"/>
          </p:nvPr>
        </p:nvSpPr>
        <p:spPr>
          <a:xfrm>
            <a:off x="1732501" y="9583263"/>
            <a:ext cx="21734978" cy="22841504"/>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2"/>
          </p:nvPr>
        </p:nvSpPr>
        <p:spPr>
          <a:xfrm>
            <a:off x="1732500" y="33366432"/>
            <a:ext cx="5669994" cy="1916654"/>
          </a:xfrm>
          <a:prstGeom prst="rect">
            <a:avLst/>
          </a:prstGeom>
        </p:spPr>
        <p:txBody>
          <a:bodyPr vert="horz" lIns="91440" tIns="45720" rIns="91440" bIns="45720" rtlCol="0" anchor="ctr"/>
          <a:lstStyle>
            <a:lvl1pPr algn="l">
              <a:defRPr sz="3307">
                <a:solidFill>
                  <a:schemeClr val="tx1">
                    <a:tint val="75000"/>
                  </a:schemeClr>
                </a:solidFill>
              </a:defRPr>
            </a:lvl1pPr>
          </a:lstStyle>
          <a:p>
            <a:fld id="{17767F0C-002C-4610-89B5-7B3685949732}" type="datetimeFigureOut">
              <a:rPr lang="sv-SE" smtClean="0"/>
              <a:t>2026-02-18</a:t>
            </a:fld>
            <a:endParaRPr lang="sv-SE"/>
          </a:p>
        </p:txBody>
      </p:sp>
      <p:sp>
        <p:nvSpPr>
          <p:cNvPr id="5" name="Footer Placeholder 4"/>
          <p:cNvSpPr>
            <a:spLocks noGrp="1"/>
          </p:cNvSpPr>
          <p:nvPr>
            <p:ph type="ftr" sz="quarter" idx="3"/>
          </p:nvPr>
        </p:nvSpPr>
        <p:spPr>
          <a:xfrm>
            <a:off x="8347494" y="33366432"/>
            <a:ext cx="8504992" cy="1916654"/>
          </a:xfrm>
          <a:prstGeom prst="rect">
            <a:avLst/>
          </a:prstGeom>
        </p:spPr>
        <p:txBody>
          <a:bodyPr vert="horz" lIns="91440" tIns="45720" rIns="91440" bIns="45720" rtlCol="0" anchor="ctr"/>
          <a:lstStyle>
            <a:lvl1pPr algn="ctr">
              <a:defRPr sz="3307">
                <a:solidFill>
                  <a:schemeClr val="tx1">
                    <a:tint val="75000"/>
                  </a:schemeClr>
                </a:solidFill>
              </a:defRPr>
            </a:lvl1pPr>
          </a:lstStyle>
          <a:p>
            <a:endParaRPr lang="sv-SE"/>
          </a:p>
        </p:txBody>
      </p:sp>
      <p:sp>
        <p:nvSpPr>
          <p:cNvPr id="6" name="Slide Number Placeholder 5"/>
          <p:cNvSpPr>
            <a:spLocks noGrp="1"/>
          </p:cNvSpPr>
          <p:nvPr>
            <p:ph type="sldNum" sz="quarter" idx="4"/>
          </p:nvPr>
        </p:nvSpPr>
        <p:spPr>
          <a:xfrm>
            <a:off x="17797484" y="33366432"/>
            <a:ext cx="5669994" cy="1916654"/>
          </a:xfrm>
          <a:prstGeom prst="rect">
            <a:avLst/>
          </a:prstGeom>
        </p:spPr>
        <p:txBody>
          <a:bodyPr vert="horz" lIns="91440" tIns="45720" rIns="91440" bIns="45720" rtlCol="0" anchor="ctr"/>
          <a:lstStyle>
            <a:lvl1pPr algn="r">
              <a:defRPr sz="3307">
                <a:solidFill>
                  <a:schemeClr val="tx1">
                    <a:tint val="75000"/>
                  </a:schemeClr>
                </a:solidFill>
              </a:defRPr>
            </a:lvl1pPr>
          </a:lstStyle>
          <a:p>
            <a:fld id="{F99D3950-0E41-438E-A927-0A0D83C2D229}" type="slidenum">
              <a:rPr lang="sv-SE" smtClean="0"/>
              <a:t>‹#›</a:t>
            </a:fld>
            <a:endParaRPr lang="sv-SE"/>
          </a:p>
        </p:txBody>
      </p:sp>
    </p:spTree>
    <p:extLst>
      <p:ext uri="{BB962C8B-B14F-4D97-AF65-F5344CB8AC3E}">
        <p14:creationId xmlns:p14="http://schemas.microsoft.com/office/powerpoint/2010/main" val="1757611715"/>
      </p:ext>
    </p:extLst>
  </p:cSld>
  <p:clrMap bg1="lt1" tx1="dk1" bg2="lt2" tx2="dk2" accent1="accent1" accent2="accent2" accent3="accent3" accent4="accent4" accent5="accent5" accent6="accent6" hlink="hlink" folHlink="folHlink"/>
  <p:sldLayoutIdLst>
    <p:sldLayoutId id="2147483673" r:id="rId1"/>
    <p:sldLayoutId id="2147483674" r:id="rId2"/>
  </p:sldLayoutIdLst>
  <p:txStyles>
    <p:titleStyle>
      <a:lvl1pPr algn="l" defTabSz="2520027" rtl="0" eaLnBrk="1" latinLnBrk="0" hangingPunct="1">
        <a:lnSpc>
          <a:spcPct val="90000"/>
        </a:lnSpc>
        <a:spcBef>
          <a:spcPct val="0"/>
        </a:spcBef>
        <a:buNone/>
        <a:defRPr sz="12126" kern="1200">
          <a:solidFill>
            <a:schemeClr val="tx1"/>
          </a:solidFill>
          <a:latin typeface="+mj-lt"/>
          <a:ea typeface="+mj-ea"/>
          <a:cs typeface="+mj-cs"/>
        </a:defRPr>
      </a:lvl1pPr>
    </p:titleStyle>
    <p:bodyStyle>
      <a:lvl1pPr marL="630007" indent="-630007" algn="l" defTabSz="2520027" rtl="0" eaLnBrk="1" latinLnBrk="0" hangingPunct="1">
        <a:lnSpc>
          <a:spcPct val="90000"/>
        </a:lnSpc>
        <a:spcBef>
          <a:spcPts val="2756"/>
        </a:spcBef>
        <a:buFont typeface="Arial" panose="020B0604020202020204" pitchFamily="34" charset="0"/>
        <a:buChar char="•"/>
        <a:defRPr sz="7717" kern="1200">
          <a:solidFill>
            <a:schemeClr val="tx1"/>
          </a:solidFill>
          <a:latin typeface="+mn-lt"/>
          <a:ea typeface="+mn-ea"/>
          <a:cs typeface="+mn-cs"/>
        </a:defRPr>
      </a:lvl1pPr>
      <a:lvl2pPr marL="1890020" indent="-630007" algn="l" defTabSz="2520027" rtl="0" eaLnBrk="1" latinLnBrk="0" hangingPunct="1">
        <a:lnSpc>
          <a:spcPct val="90000"/>
        </a:lnSpc>
        <a:spcBef>
          <a:spcPts val="1378"/>
        </a:spcBef>
        <a:buFont typeface="Arial" panose="020B0604020202020204" pitchFamily="34" charset="0"/>
        <a:buChar char="•"/>
        <a:defRPr sz="6614" kern="1200">
          <a:solidFill>
            <a:schemeClr val="tx1"/>
          </a:solidFill>
          <a:latin typeface="+mn-lt"/>
          <a:ea typeface="+mn-ea"/>
          <a:cs typeface="+mn-cs"/>
        </a:defRPr>
      </a:lvl2pPr>
      <a:lvl3pPr marL="3150034" indent="-630007" algn="l" defTabSz="2520027" rtl="0" eaLnBrk="1" latinLnBrk="0" hangingPunct="1">
        <a:lnSpc>
          <a:spcPct val="90000"/>
        </a:lnSpc>
        <a:spcBef>
          <a:spcPts val="1378"/>
        </a:spcBef>
        <a:buFont typeface="Arial" panose="020B0604020202020204" pitchFamily="34" charset="0"/>
        <a:buChar char="•"/>
        <a:defRPr sz="5512" kern="1200">
          <a:solidFill>
            <a:schemeClr val="tx1"/>
          </a:solidFill>
          <a:latin typeface="+mn-lt"/>
          <a:ea typeface="+mn-ea"/>
          <a:cs typeface="+mn-cs"/>
        </a:defRPr>
      </a:lvl3pPr>
      <a:lvl4pPr marL="4410047" indent="-630007" algn="l" defTabSz="2520027" rtl="0" eaLnBrk="1" latinLnBrk="0" hangingPunct="1">
        <a:lnSpc>
          <a:spcPct val="90000"/>
        </a:lnSpc>
        <a:spcBef>
          <a:spcPts val="1378"/>
        </a:spcBef>
        <a:buFont typeface="Arial" panose="020B0604020202020204" pitchFamily="34" charset="0"/>
        <a:buChar char="•"/>
        <a:defRPr sz="4961" kern="1200">
          <a:solidFill>
            <a:schemeClr val="tx1"/>
          </a:solidFill>
          <a:latin typeface="+mn-lt"/>
          <a:ea typeface="+mn-ea"/>
          <a:cs typeface="+mn-cs"/>
        </a:defRPr>
      </a:lvl4pPr>
      <a:lvl5pPr marL="5670061" indent="-630007" algn="l" defTabSz="2520027" rtl="0" eaLnBrk="1" latinLnBrk="0" hangingPunct="1">
        <a:lnSpc>
          <a:spcPct val="90000"/>
        </a:lnSpc>
        <a:spcBef>
          <a:spcPts val="1378"/>
        </a:spcBef>
        <a:buFont typeface="Arial" panose="020B0604020202020204" pitchFamily="34" charset="0"/>
        <a:buChar char="•"/>
        <a:defRPr sz="4961" kern="1200">
          <a:solidFill>
            <a:schemeClr val="tx1"/>
          </a:solidFill>
          <a:latin typeface="+mn-lt"/>
          <a:ea typeface="+mn-ea"/>
          <a:cs typeface="+mn-cs"/>
        </a:defRPr>
      </a:lvl5pPr>
      <a:lvl6pPr marL="6930074" indent="-630007" algn="l" defTabSz="2520027" rtl="0" eaLnBrk="1" latinLnBrk="0" hangingPunct="1">
        <a:lnSpc>
          <a:spcPct val="90000"/>
        </a:lnSpc>
        <a:spcBef>
          <a:spcPts val="1378"/>
        </a:spcBef>
        <a:buFont typeface="Arial" panose="020B0604020202020204" pitchFamily="34" charset="0"/>
        <a:buChar char="•"/>
        <a:defRPr sz="4961" kern="1200">
          <a:solidFill>
            <a:schemeClr val="tx1"/>
          </a:solidFill>
          <a:latin typeface="+mn-lt"/>
          <a:ea typeface="+mn-ea"/>
          <a:cs typeface="+mn-cs"/>
        </a:defRPr>
      </a:lvl6pPr>
      <a:lvl7pPr marL="8190088" indent="-630007" algn="l" defTabSz="2520027" rtl="0" eaLnBrk="1" latinLnBrk="0" hangingPunct="1">
        <a:lnSpc>
          <a:spcPct val="90000"/>
        </a:lnSpc>
        <a:spcBef>
          <a:spcPts val="1378"/>
        </a:spcBef>
        <a:buFont typeface="Arial" panose="020B0604020202020204" pitchFamily="34" charset="0"/>
        <a:buChar char="•"/>
        <a:defRPr sz="4961" kern="1200">
          <a:solidFill>
            <a:schemeClr val="tx1"/>
          </a:solidFill>
          <a:latin typeface="+mn-lt"/>
          <a:ea typeface="+mn-ea"/>
          <a:cs typeface="+mn-cs"/>
        </a:defRPr>
      </a:lvl7pPr>
      <a:lvl8pPr marL="9450101" indent="-630007" algn="l" defTabSz="2520027" rtl="0" eaLnBrk="1" latinLnBrk="0" hangingPunct="1">
        <a:lnSpc>
          <a:spcPct val="90000"/>
        </a:lnSpc>
        <a:spcBef>
          <a:spcPts val="1378"/>
        </a:spcBef>
        <a:buFont typeface="Arial" panose="020B0604020202020204" pitchFamily="34" charset="0"/>
        <a:buChar char="•"/>
        <a:defRPr sz="4961" kern="1200">
          <a:solidFill>
            <a:schemeClr val="tx1"/>
          </a:solidFill>
          <a:latin typeface="+mn-lt"/>
          <a:ea typeface="+mn-ea"/>
          <a:cs typeface="+mn-cs"/>
        </a:defRPr>
      </a:lvl8pPr>
      <a:lvl9pPr marL="10710115" indent="-630007" algn="l" defTabSz="2520027" rtl="0" eaLnBrk="1" latinLnBrk="0" hangingPunct="1">
        <a:lnSpc>
          <a:spcPct val="90000"/>
        </a:lnSpc>
        <a:spcBef>
          <a:spcPts val="1378"/>
        </a:spcBef>
        <a:buFont typeface="Arial" panose="020B0604020202020204" pitchFamily="34" charset="0"/>
        <a:buChar char="•"/>
        <a:defRPr sz="4961" kern="1200">
          <a:solidFill>
            <a:schemeClr val="tx1"/>
          </a:solidFill>
          <a:latin typeface="+mn-lt"/>
          <a:ea typeface="+mn-ea"/>
          <a:cs typeface="+mn-cs"/>
        </a:defRPr>
      </a:lvl9pPr>
    </p:bodyStyle>
    <p:otherStyle>
      <a:defPPr>
        <a:defRPr lang="en-US"/>
      </a:defPPr>
      <a:lvl1pPr marL="0" algn="l" defTabSz="2520027" rtl="0" eaLnBrk="1" latinLnBrk="0" hangingPunct="1">
        <a:defRPr sz="4961" kern="1200">
          <a:solidFill>
            <a:schemeClr val="tx1"/>
          </a:solidFill>
          <a:latin typeface="+mn-lt"/>
          <a:ea typeface="+mn-ea"/>
          <a:cs typeface="+mn-cs"/>
        </a:defRPr>
      </a:lvl1pPr>
      <a:lvl2pPr marL="1260013" algn="l" defTabSz="2520027" rtl="0" eaLnBrk="1" latinLnBrk="0" hangingPunct="1">
        <a:defRPr sz="4961" kern="1200">
          <a:solidFill>
            <a:schemeClr val="tx1"/>
          </a:solidFill>
          <a:latin typeface="+mn-lt"/>
          <a:ea typeface="+mn-ea"/>
          <a:cs typeface="+mn-cs"/>
        </a:defRPr>
      </a:lvl2pPr>
      <a:lvl3pPr marL="2520027" algn="l" defTabSz="2520027" rtl="0" eaLnBrk="1" latinLnBrk="0" hangingPunct="1">
        <a:defRPr sz="4961" kern="1200">
          <a:solidFill>
            <a:schemeClr val="tx1"/>
          </a:solidFill>
          <a:latin typeface="+mn-lt"/>
          <a:ea typeface="+mn-ea"/>
          <a:cs typeface="+mn-cs"/>
        </a:defRPr>
      </a:lvl3pPr>
      <a:lvl4pPr marL="3780040" algn="l" defTabSz="2520027" rtl="0" eaLnBrk="1" latinLnBrk="0" hangingPunct="1">
        <a:defRPr sz="4961" kern="1200">
          <a:solidFill>
            <a:schemeClr val="tx1"/>
          </a:solidFill>
          <a:latin typeface="+mn-lt"/>
          <a:ea typeface="+mn-ea"/>
          <a:cs typeface="+mn-cs"/>
        </a:defRPr>
      </a:lvl4pPr>
      <a:lvl5pPr marL="5040054" algn="l" defTabSz="2520027" rtl="0" eaLnBrk="1" latinLnBrk="0" hangingPunct="1">
        <a:defRPr sz="4961" kern="1200">
          <a:solidFill>
            <a:schemeClr val="tx1"/>
          </a:solidFill>
          <a:latin typeface="+mn-lt"/>
          <a:ea typeface="+mn-ea"/>
          <a:cs typeface="+mn-cs"/>
        </a:defRPr>
      </a:lvl5pPr>
      <a:lvl6pPr marL="6300067" algn="l" defTabSz="2520027" rtl="0" eaLnBrk="1" latinLnBrk="0" hangingPunct="1">
        <a:defRPr sz="4961" kern="1200">
          <a:solidFill>
            <a:schemeClr val="tx1"/>
          </a:solidFill>
          <a:latin typeface="+mn-lt"/>
          <a:ea typeface="+mn-ea"/>
          <a:cs typeface="+mn-cs"/>
        </a:defRPr>
      </a:lvl6pPr>
      <a:lvl7pPr marL="7560081" algn="l" defTabSz="2520027" rtl="0" eaLnBrk="1" latinLnBrk="0" hangingPunct="1">
        <a:defRPr sz="4961" kern="1200">
          <a:solidFill>
            <a:schemeClr val="tx1"/>
          </a:solidFill>
          <a:latin typeface="+mn-lt"/>
          <a:ea typeface="+mn-ea"/>
          <a:cs typeface="+mn-cs"/>
        </a:defRPr>
      </a:lvl7pPr>
      <a:lvl8pPr marL="8820094" algn="l" defTabSz="2520027" rtl="0" eaLnBrk="1" latinLnBrk="0" hangingPunct="1">
        <a:defRPr sz="4961" kern="1200">
          <a:solidFill>
            <a:schemeClr val="tx1"/>
          </a:solidFill>
          <a:latin typeface="+mn-lt"/>
          <a:ea typeface="+mn-ea"/>
          <a:cs typeface="+mn-cs"/>
        </a:defRPr>
      </a:lvl8pPr>
      <a:lvl9pPr marL="10080108" algn="l" defTabSz="2520027" rtl="0" eaLnBrk="1" latinLnBrk="0" hangingPunct="1">
        <a:defRPr sz="496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32">
          <p15:clr>
            <a:srgbClr val="F26B43"/>
          </p15:clr>
        </p15:guide>
        <p15:guide id="2" pos="3024">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hyperlink" Target="https://regionvastmanland.se/intranat/stod-och-service/kommunikationsstod/film/#111023" TargetMode="External"/><Relationship Id="rId3" Type="http://schemas.openxmlformats.org/officeDocument/2006/relationships/hyperlink" Target="https://regionvastmanland.se/intranat/stod-och-service/kommunikationsstod/kommunikationsplatsen/" TargetMode="External"/><Relationship Id="rId7" Type="http://schemas.openxmlformats.org/officeDocument/2006/relationships/hyperlink" Target="https://regionvastmanland.se/intranat/stod-och-service/kommunikationsstod/film/#84441"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ledningssystemet.regionvastmanland.se/RegNo/74003" TargetMode="External"/><Relationship Id="rId11" Type="http://schemas.openxmlformats.org/officeDocument/2006/relationships/image" Target="../media/image3.jpeg"/><Relationship Id="rId5" Type="http://schemas.openxmlformats.org/officeDocument/2006/relationships/hyperlink" Target="https://regionvastmanland.bmc.nu/" TargetMode="External"/><Relationship Id="rId10" Type="http://schemas.openxmlformats.org/officeDocument/2006/relationships/image" Target="../media/image2.emf"/><Relationship Id="rId4" Type="http://schemas.openxmlformats.org/officeDocument/2006/relationships/hyperlink" Target="https://regionvastmanland.se/intranat/stod-och-service/kommunikationsstod/film/#138388" TargetMode="External"/><Relationship Id="rId9"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chart" Target="../charts/char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CB4E534-23F3-431E-874F-F0038B8A499B}"/>
              </a:ext>
            </a:extLst>
          </p:cNvPr>
          <p:cNvSpPr>
            <a:spLocks noGrp="1"/>
          </p:cNvSpPr>
          <p:nvPr>
            <p:ph type="ctrTitle"/>
          </p:nvPr>
        </p:nvSpPr>
        <p:spPr>
          <a:xfrm>
            <a:off x="1106906" y="777240"/>
            <a:ext cx="22811872" cy="3569259"/>
          </a:xfrm>
        </p:spPr>
        <p:txBody>
          <a:bodyPr>
            <a:noAutofit/>
          </a:bodyPr>
          <a:lstStyle/>
          <a:p>
            <a:pPr algn="l"/>
            <a:r>
              <a:rPr lang="sv-SE" sz="9600" b="1" dirty="0">
                <a:latin typeface="Arial" panose="020B0604020202020204" pitchFamily="34" charset="0"/>
                <a:cs typeface="Arial" panose="020B0604020202020204" pitchFamily="34" charset="0"/>
              </a:rPr>
              <a:t>Rubrik med passande storlek och </a:t>
            </a:r>
            <a:br>
              <a:rPr lang="sv-SE" sz="9600" b="1" dirty="0">
                <a:latin typeface="Arial" panose="020B0604020202020204" pitchFamily="34" charset="0"/>
                <a:cs typeface="Arial" panose="020B0604020202020204" pitchFamily="34" charset="0"/>
              </a:rPr>
            </a:br>
            <a:r>
              <a:rPr lang="sv-SE" sz="9600" b="1" dirty="0">
                <a:latin typeface="Arial" panose="020B0604020202020204" pitchFamily="34" charset="0"/>
                <a:cs typeface="Arial" panose="020B0604020202020204" pitchFamily="34" charset="0"/>
              </a:rPr>
              <a:t>i max två rader</a:t>
            </a:r>
          </a:p>
        </p:txBody>
      </p:sp>
      <p:pic>
        <p:nvPicPr>
          <p:cNvPr id="15" name="Bildobjekt 14">
            <a:extLst>
              <a:ext uri="{FF2B5EF4-FFF2-40B4-BE49-F238E27FC236}">
                <a16:creationId xmlns:a16="http://schemas.microsoft.com/office/drawing/2014/main" id="{6A66B60D-CB77-4EE2-A85F-4A7D602BE3D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1439258" y="32175787"/>
            <a:ext cx="2479520" cy="2375691"/>
          </a:xfrm>
          <a:prstGeom prst="rect">
            <a:avLst/>
          </a:prstGeom>
        </p:spPr>
      </p:pic>
      <p:sp>
        <p:nvSpPr>
          <p:cNvPr id="6" name="Underrubrik 2">
            <a:extLst>
              <a:ext uri="{FF2B5EF4-FFF2-40B4-BE49-F238E27FC236}">
                <a16:creationId xmlns:a16="http://schemas.microsoft.com/office/drawing/2014/main" id="{76DE9EF9-6D82-40BA-BD64-7BBDD9132129}"/>
              </a:ext>
            </a:extLst>
          </p:cNvPr>
          <p:cNvSpPr txBox="1">
            <a:spLocks/>
          </p:cNvSpPr>
          <p:nvPr/>
        </p:nvSpPr>
        <p:spPr>
          <a:xfrm>
            <a:off x="734419" y="32197842"/>
            <a:ext cx="13249471" cy="3014089"/>
          </a:xfrm>
          <a:prstGeom prst="rect">
            <a:avLst/>
          </a:prstGeom>
        </p:spPr>
        <p:txBody>
          <a:bodyPr vert="horz" lIns="349758" tIns="174879" rIns="349758" bIns="174879" rtlCol="0">
            <a:normAutofit/>
          </a:bodyPr>
          <a:lstStyle>
            <a:lvl1pPr marL="0" indent="0" algn="ctr" defTabSz="3497580" rtl="0" eaLnBrk="1" latinLnBrk="0" hangingPunct="1">
              <a:spcBef>
                <a:spcPct val="20000"/>
              </a:spcBef>
              <a:buFont typeface="Arial" panose="020B0604020202020204" pitchFamily="34" charset="0"/>
              <a:buNone/>
              <a:defRPr sz="12200" kern="1200">
                <a:solidFill>
                  <a:schemeClr val="tx1">
                    <a:tint val="75000"/>
                  </a:schemeClr>
                </a:solidFill>
                <a:latin typeface="+mn-lt"/>
                <a:ea typeface="+mn-ea"/>
                <a:cs typeface="+mn-cs"/>
              </a:defRPr>
            </a:lvl1pPr>
            <a:lvl2pPr marL="1748790" indent="0" algn="ctr" defTabSz="3497580" rtl="0" eaLnBrk="1" latinLnBrk="0" hangingPunct="1">
              <a:spcBef>
                <a:spcPct val="20000"/>
              </a:spcBef>
              <a:buFont typeface="Arial" panose="020B0604020202020204" pitchFamily="34" charset="0"/>
              <a:buNone/>
              <a:defRPr sz="10700" kern="1200">
                <a:solidFill>
                  <a:schemeClr val="tx1">
                    <a:tint val="75000"/>
                  </a:schemeClr>
                </a:solidFill>
                <a:latin typeface="+mn-lt"/>
                <a:ea typeface="+mn-ea"/>
                <a:cs typeface="+mn-cs"/>
              </a:defRPr>
            </a:lvl2pPr>
            <a:lvl3pPr marL="3497580" indent="0" algn="ctr" defTabSz="3497580" rtl="0" eaLnBrk="1" latinLnBrk="0" hangingPunct="1">
              <a:spcBef>
                <a:spcPct val="20000"/>
              </a:spcBef>
              <a:buFont typeface="Arial" panose="020B0604020202020204" pitchFamily="34" charset="0"/>
              <a:buNone/>
              <a:defRPr sz="9200" kern="1200">
                <a:solidFill>
                  <a:schemeClr val="tx1">
                    <a:tint val="75000"/>
                  </a:schemeClr>
                </a:solidFill>
                <a:latin typeface="+mn-lt"/>
                <a:ea typeface="+mn-ea"/>
                <a:cs typeface="+mn-cs"/>
              </a:defRPr>
            </a:lvl3pPr>
            <a:lvl4pPr marL="5246370" indent="0" algn="ctr" defTabSz="3497580" rtl="0" eaLnBrk="1" latinLnBrk="0" hangingPunct="1">
              <a:spcBef>
                <a:spcPct val="20000"/>
              </a:spcBef>
              <a:buFont typeface="Arial" panose="020B0604020202020204" pitchFamily="34" charset="0"/>
              <a:buNone/>
              <a:defRPr sz="7700" kern="1200">
                <a:solidFill>
                  <a:schemeClr val="tx1">
                    <a:tint val="75000"/>
                  </a:schemeClr>
                </a:solidFill>
                <a:latin typeface="+mn-lt"/>
                <a:ea typeface="+mn-ea"/>
                <a:cs typeface="+mn-cs"/>
              </a:defRPr>
            </a:lvl4pPr>
            <a:lvl5pPr marL="6995160" indent="0" algn="ctr" defTabSz="3497580" rtl="0" eaLnBrk="1" latinLnBrk="0" hangingPunct="1">
              <a:spcBef>
                <a:spcPct val="20000"/>
              </a:spcBef>
              <a:buFont typeface="Arial" panose="020B0604020202020204" pitchFamily="34" charset="0"/>
              <a:buNone/>
              <a:defRPr sz="7700" kern="1200">
                <a:solidFill>
                  <a:schemeClr val="tx1">
                    <a:tint val="75000"/>
                  </a:schemeClr>
                </a:solidFill>
                <a:latin typeface="+mn-lt"/>
                <a:ea typeface="+mn-ea"/>
                <a:cs typeface="+mn-cs"/>
              </a:defRPr>
            </a:lvl5pPr>
            <a:lvl6pPr marL="8743950" indent="0" algn="ctr" defTabSz="3497580" rtl="0" eaLnBrk="1" latinLnBrk="0" hangingPunct="1">
              <a:spcBef>
                <a:spcPct val="20000"/>
              </a:spcBef>
              <a:buFont typeface="Arial" panose="020B0604020202020204" pitchFamily="34" charset="0"/>
              <a:buNone/>
              <a:defRPr sz="7700" kern="1200">
                <a:solidFill>
                  <a:schemeClr val="tx1">
                    <a:tint val="75000"/>
                  </a:schemeClr>
                </a:solidFill>
                <a:latin typeface="+mn-lt"/>
                <a:ea typeface="+mn-ea"/>
                <a:cs typeface="+mn-cs"/>
              </a:defRPr>
            </a:lvl6pPr>
            <a:lvl7pPr marL="10492740" indent="0" algn="ctr" defTabSz="3497580" rtl="0" eaLnBrk="1" latinLnBrk="0" hangingPunct="1">
              <a:spcBef>
                <a:spcPct val="20000"/>
              </a:spcBef>
              <a:buFont typeface="Arial" panose="020B0604020202020204" pitchFamily="34" charset="0"/>
              <a:buNone/>
              <a:defRPr sz="7700" kern="1200">
                <a:solidFill>
                  <a:schemeClr val="tx1">
                    <a:tint val="75000"/>
                  </a:schemeClr>
                </a:solidFill>
                <a:latin typeface="+mn-lt"/>
                <a:ea typeface="+mn-ea"/>
                <a:cs typeface="+mn-cs"/>
              </a:defRPr>
            </a:lvl7pPr>
            <a:lvl8pPr marL="12241530" indent="0" algn="ctr" defTabSz="3497580" rtl="0" eaLnBrk="1" latinLnBrk="0" hangingPunct="1">
              <a:spcBef>
                <a:spcPct val="20000"/>
              </a:spcBef>
              <a:buFont typeface="Arial" panose="020B0604020202020204" pitchFamily="34" charset="0"/>
              <a:buNone/>
              <a:defRPr sz="7700" kern="1200">
                <a:solidFill>
                  <a:schemeClr val="tx1">
                    <a:tint val="75000"/>
                  </a:schemeClr>
                </a:solidFill>
                <a:latin typeface="+mn-lt"/>
                <a:ea typeface="+mn-ea"/>
                <a:cs typeface="+mn-cs"/>
              </a:defRPr>
            </a:lvl8pPr>
            <a:lvl9pPr marL="13990320" indent="0" algn="ctr" defTabSz="3497580" rtl="0" eaLnBrk="1" latinLnBrk="0" hangingPunct="1">
              <a:spcBef>
                <a:spcPct val="20000"/>
              </a:spcBef>
              <a:buFont typeface="Arial" panose="020B0604020202020204" pitchFamily="34" charset="0"/>
              <a:buNone/>
              <a:defRPr sz="7700" kern="1200">
                <a:solidFill>
                  <a:schemeClr val="tx1">
                    <a:tint val="75000"/>
                  </a:schemeClr>
                </a:solidFill>
                <a:latin typeface="+mn-lt"/>
                <a:ea typeface="+mn-ea"/>
                <a:cs typeface="+mn-cs"/>
              </a:defRPr>
            </a:lvl9pPr>
          </a:lstStyle>
          <a:p>
            <a:pPr algn="l"/>
            <a:r>
              <a:rPr lang="sv-SE" sz="2800" b="1" dirty="0">
                <a:solidFill>
                  <a:schemeClr val="tx1"/>
                </a:solidFill>
                <a:latin typeface="Arial" panose="020B0604020202020204" pitchFamily="34" charset="0"/>
                <a:cs typeface="Arial" panose="020B0604020202020204" pitchFamily="34" charset="0"/>
              </a:rPr>
              <a:t>Kontaktdetaljer med teckensnitt Arial kan med fördel skrivas med 28 pt</a:t>
            </a:r>
          </a:p>
          <a:p>
            <a:pPr algn="l"/>
            <a:r>
              <a:rPr lang="sv-SE" sz="2800" b="1" dirty="0">
                <a:solidFill>
                  <a:schemeClr val="tx1"/>
                </a:solidFill>
                <a:latin typeface="Arial" panose="020B0604020202020204" pitchFamily="34" charset="0"/>
                <a:cs typeface="Arial" panose="020B0604020202020204" pitchFamily="34" charset="0"/>
              </a:rPr>
              <a:t>Namn</a:t>
            </a:r>
            <a:r>
              <a:rPr lang="sv-SE" sz="2800" dirty="0">
                <a:solidFill>
                  <a:schemeClr val="tx1"/>
                </a:solidFill>
                <a:latin typeface="Arial" panose="020B0604020202020204" pitchFamily="34" charset="0"/>
                <a:cs typeface="Arial" panose="020B0604020202020204" pitchFamily="34" charset="0"/>
              </a:rPr>
              <a:t> 	</a:t>
            </a:r>
            <a:r>
              <a:rPr lang="sv-SE" sz="2800" dirty="0" err="1">
                <a:solidFill>
                  <a:schemeClr val="tx1"/>
                </a:solidFill>
                <a:latin typeface="Arial" panose="020B0604020202020204" pitchFamily="34" charset="0"/>
                <a:cs typeface="Arial" panose="020B0604020202020204" pitchFamily="34" charset="0"/>
              </a:rPr>
              <a:t>namn@epostadress</a:t>
            </a:r>
            <a:r>
              <a:rPr lang="sv-SE" sz="2800" dirty="0">
                <a:solidFill>
                  <a:schemeClr val="tx1"/>
                </a:solidFill>
                <a:latin typeface="Arial" panose="020B0604020202020204" pitchFamily="34" charset="0"/>
                <a:cs typeface="Arial" panose="020B0604020202020204" pitchFamily="34" charset="0"/>
              </a:rPr>
              <a:t> </a:t>
            </a:r>
          </a:p>
          <a:p>
            <a:pPr algn="l"/>
            <a:r>
              <a:rPr lang="sv-SE" sz="2800" b="1" dirty="0">
                <a:solidFill>
                  <a:schemeClr val="tx1"/>
                </a:solidFill>
                <a:latin typeface="Arial" panose="020B0604020202020204" pitchFamily="34" charset="0"/>
                <a:cs typeface="Arial" panose="020B0604020202020204" pitchFamily="34" charset="0"/>
              </a:rPr>
              <a:t>Namn</a:t>
            </a:r>
            <a:r>
              <a:rPr lang="sv-SE" sz="2800" dirty="0">
                <a:solidFill>
                  <a:schemeClr val="tx1"/>
                </a:solidFill>
                <a:latin typeface="Arial" panose="020B0604020202020204" pitchFamily="34" charset="0"/>
                <a:cs typeface="Arial" panose="020B0604020202020204" pitchFamily="34" charset="0"/>
              </a:rPr>
              <a:t>	</a:t>
            </a:r>
            <a:r>
              <a:rPr lang="sv-SE" sz="2800" dirty="0" err="1">
                <a:solidFill>
                  <a:schemeClr val="tx1"/>
                </a:solidFill>
                <a:latin typeface="Arial" panose="020B0604020202020204" pitchFamily="34" charset="0"/>
                <a:cs typeface="Arial" panose="020B0604020202020204" pitchFamily="34" charset="0"/>
              </a:rPr>
              <a:t>namn@epostadress</a:t>
            </a:r>
            <a:endParaRPr lang="sv-SE" sz="2800" dirty="0">
              <a:solidFill>
                <a:schemeClr val="tx1"/>
              </a:solidFill>
              <a:latin typeface="Arial" panose="020B0604020202020204" pitchFamily="34" charset="0"/>
              <a:cs typeface="Arial" panose="020B0604020202020204" pitchFamily="34" charset="0"/>
            </a:endParaRPr>
          </a:p>
          <a:p>
            <a:pPr algn="l"/>
            <a:r>
              <a:rPr lang="sv-SE" sz="2800" b="1" dirty="0">
                <a:solidFill>
                  <a:schemeClr val="tx1"/>
                </a:solidFill>
                <a:latin typeface="Arial" panose="020B0604020202020204" pitchFamily="34" charset="0"/>
                <a:cs typeface="Arial" panose="020B0604020202020204" pitchFamily="34" charset="0"/>
              </a:rPr>
              <a:t>Namn</a:t>
            </a:r>
            <a:r>
              <a:rPr lang="sv-SE" sz="2800" dirty="0">
                <a:solidFill>
                  <a:schemeClr val="tx1"/>
                </a:solidFill>
                <a:latin typeface="Arial" panose="020B0604020202020204" pitchFamily="34" charset="0"/>
                <a:cs typeface="Arial" panose="020B0604020202020204" pitchFamily="34" charset="0"/>
              </a:rPr>
              <a:t>	namn@epostadress </a:t>
            </a:r>
          </a:p>
        </p:txBody>
      </p:sp>
      <p:sp>
        <p:nvSpPr>
          <p:cNvPr id="14" name="Text Box 23">
            <a:extLst>
              <a:ext uri="{FF2B5EF4-FFF2-40B4-BE49-F238E27FC236}">
                <a16:creationId xmlns:a16="http://schemas.microsoft.com/office/drawing/2014/main" id="{CFA6538C-7184-4197-BDD8-29052D17EDE4}"/>
              </a:ext>
            </a:extLst>
          </p:cNvPr>
          <p:cNvSpPr txBox="1">
            <a:spLocks noChangeArrowheads="1"/>
          </p:cNvSpPr>
          <p:nvPr/>
        </p:nvSpPr>
        <p:spPr bwMode="auto">
          <a:xfrm>
            <a:off x="48126" y="4538693"/>
            <a:ext cx="25199976" cy="68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359359" tIns="71864" rIns="359359" bIns="179679">
            <a:spAutoFit/>
          </a:bodyPr>
          <a:lstStyle>
            <a:lvl1pPr algn="l" defTabSz="704850" eaLnBrk="0" hangingPunct="0">
              <a:buChar char="•"/>
              <a:defRPr sz="5400" b="1">
                <a:solidFill>
                  <a:schemeClr val="tx1"/>
                </a:solidFill>
                <a:latin typeface="Century Gothic" panose="020B0502020202020204" pitchFamily="34" charset="0"/>
              </a:defRPr>
            </a:lvl1pPr>
            <a:lvl2pPr marL="742950" indent="-285750" algn="l" defTabSz="704850" eaLnBrk="0" hangingPunct="0">
              <a:buChar char="–"/>
              <a:defRPr sz="3800">
                <a:solidFill>
                  <a:schemeClr val="tx1"/>
                </a:solidFill>
                <a:latin typeface="Arial" panose="020B0604020202020204" pitchFamily="34" charset="0"/>
              </a:defRPr>
            </a:lvl2pPr>
            <a:lvl3pPr marL="1143000" indent="-228600" algn="l" defTabSz="704850" eaLnBrk="0" hangingPunct="0">
              <a:buChar char="•"/>
              <a:defRPr sz="2700" i="1">
                <a:solidFill>
                  <a:schemeClr val="tx1"/>
                </a:solidFill>
                <a:latin typeface="Arial" panose="020B0604020202020204" pitchFamily="34" charset="0"/>
              </a:defRPr>
            </a:lvl3pPr>
            <a:lvl4pPr marL="1600200" indent="-228600" algn="l" defTabSz="704850" eaLnBrk="0" hangingPunct="0">
              <a:buChar char="–"/>
              <a:defRPr sz="7700">
                <a:solidFill>
                  <a:schemeClr val="tx1"/>
                </a:solidFill>
                <a:latin typeface="Arial" panose="020B0604020202020204" pitchFamily="34" charset="0"/>
              </a:defRPr>
            </a:lvl4pPr>
            <a:lvl5pPr marL="2057400" indent="-228600" algn="l" defTabSz="704850" eaLnBrk="0" hangingPunct="0">
              <a:buChar char="»"/>
              <a:defRPr sz="7700">
                <a:solidFill>
                  <a:schemeClr val="tx1"/>
                </a:solidFill>
                <a:latin typeface="Arial" panose="020B0604020202020204" pitchFamily="34" charset="0"/>
              </a:defRPr>
            </a:lvl5pPr>
            <a:lvl6pPr marL="2514600" indent="-228600" defTabSz="704850" eaLnBrk="0" fontAlgn="base" hangingPunct="0">
              <a:spcBef>
                <a:spcPct val="20000"/>
              </a:spcBef>
              <a:spcAft>
                <a:spcPct val="0"/>
              </a:spcAft>
              <a:buChar char="»"/>
              <a:defRPr sz="7700">
                <a:solidFill>
                  <a:schemeClr val="tx1"/>
                </a:solidFill>
                <a:latin typeface="Arial" panose="020B0604020202020204" pitchFamily="34" charset="0"/>
              </a:defRPr>
            </a:lvl6pPr>
            <a:lvl7pPr marL="2971800" indent="-228600" defTabSz="704850" eaLnBrk="0" fontAlgn="base" hangingPunct="0">
              <a:spcBef>
                <a:spcPct val="20000"/>
              </a:spcBef>
              <a:spcAft>
                <a:spcPct val="0"/>
              </a:spcAft>
              <a:buChar char="»"/>
              <a:defRPr sz="7700">
                <a:solidFill>
                  <a:schemeClr val="tx1"/>
                </a:solidFill>
                <a:latin typeface="Arial" panose="020B0604020202020204" pitchFamily="34" charset="0"/>
              </a:defRPr>
            </a:lvl7pPr>
            <a:lvl8pPr marL="3429000" indent="-228600" defTabSz="704850" eaLnBrk="0" fontAlgn="base" hangingPunct="0">
              <a:spcBef>
                <a:spcPct val="20000"/>
              </a:spcBef>
              <a:spcAft>
                <a:spcPct val="0"/>
              </a:spcAft>
              <a:buChar char="»"/>
              <a:defRPr sz="7700">
                <a:solidFill>
                  <a:schemeClr val="tx1"/>
                </a:solidFill>
                <a:latin typeface="Arial" panose="020B0604020202020204" pitchFamily="34" charset="0"/>
              </a:defRPr>
            </a:lvl8pPr>
            <a:lvl9pPr marL="3886200" indent="-228600" defTabSz="704850" eaLnBrk="0" fontAlgn="base" hangingPunct="0">
              <a:spcBef>
                <a:spcPct val="20000"/>
              </a:spcBef>
              <a:spcAft>
                <a:spcPct val="0"/>
              </a:spcAft>
              <a:buChar char="»"/>
              <a:defRPr sz="7700">
                <a:solidFill>
                  <a:schemeClr val="tx1"/>
                </a:solidFill>
                <a:latin typeface="Arial" panose="020B0604020202020204" pitchFamily="34" charset="0"/>
              </a:defRPr>
            </a:lvl9pPr>
          </a:lstStyle>
          <a:p>
            <a:pPr algn="ctr" eaLnBrk="1" hangingPunct="1">
              <a:buFontTx/>
              <a:buNone/>
            </a:pPr>
            <a:r>
              <a:rPr lang="sv-SE" altLang="sv-SE" sz="2800" b="0" dirty="0">
                <a:latin typeface="Arial" panose="020B0604020202020204" pitchFamily="34" charset="0"/>
                <a:cs typeface="Arial" panose="020B0604020202020204" pitchFamily="34" charset="0"/>
              </a:rPr>
              <a:t>Författarnas för- och efternamn och organisation 28pt</a:t>
            </a:r>
            <a:endParaRPr lang="en-US" altLang="sv-SE" sz="2800" b="0" dirty="0">
              <a:latin typeface="Arial" panose="020B0604020202020204" pitchFamily="34" charset="0"/>
              <a:cs typeface="Arial" panose="020B0604020202020204" pitchFamily="34" charset="0"/>
            </a:endParaRPr>
          </a:p>
        </p:txBody>
      </p:sp>
      <p:sp>
        <p:nvSpPr>
          <p:cNvPr id="3" name="textruta 2">
            <a:extLst>
              <a:ext uri="{FF2B5EF4-FFF2-40B4-BE49-F238E27FC236}">
                <a16:creationId xmlns:a16="http://schemas.microsoft.com/office/drawing/2014/main" id="{B85B1195-AE06-4894-9C03-55ED16096512}"/>
              </a:ext>
            </a:extLst>
          </p:cNvPr>
          <p:cNvSpPr txBox="1"/>
          <p:nvPr/>
        </p:nvSpPr>
        <p:spPr>
          <a:xfrm>
            <a:off x="979803" y="5551928"/>
            <a:ext cx="23299923" cy="3539430"/>
          </a:xfrm>
          <a:prstGeom prst="rect">
            <a:avLst/>
          </a:prstGeom>
          <a:noFill/>
        </p:spPr>
        <p:txBody>
          <a:bodyPr wrap="square" rtlCol="0">
            <a:spAutoFit/>
          </a:bodyPr>
          <a:lstStyle/>
          <a:p>
            <a:r>
              <a:rPr lang="sv-SE" sz="4400" b="1" dirty="0">
                <a:latin typeface="Arial" panose="020B0604020202020204" pitchFamily="34" charset="0"/>
                <a:cs typeface="Arial" panose="020B0604020202020204" pitchFamily="34" charset="0"/>
              </a:rPr>
              <a:t>Slutsats</a:t>
            </a:r>
          </a:p>
          <a:p>
            <a:r>
              <a:rPr lang="sv-SE" altLang="sv-SE" sz="3600" i="1" dirty="0">
                <a:latin typeface="Arial" panose="020B0604020202020204" pitchFamily="34" charset="0"/>
                <a:cs typeface="Arial" panose="020B0604020202020204" pitchFamily="34" charset="0"/>
              </a:rPr>
              <a:t>I den här mallen får du ett antal rubriker du kan använda. Berätta alltid det viktigaste först – vad som är gjort, av vem och vad den/de har kommit fram till. Utforma din poster som en annons så går innehållet lättare fram. Du kan placera avsnitten nedan enligt eget tycke och smak. Den här postermallen ska endast användas som vägledning. Den har dock rätt storlek (70 cm x 100 cm) och tryckvänlig logotyp. Använd dessa. Avstånd/marginaler är anpassade</a:t>
            </a:r>
            <a:r>
              <a:rPr lang="sv-SE" altLang="sv-SE" sz="3600" dirty="0">
                <a:latin typeface="Arial" panose="020B0604020202020204" pitchFamily="34" charset="0"/>
                <a:cs typeface="Arial" panose="020B0604020202020204" pitchFamily="34" charset="0"/>
              </a:rPr>
              <a:t>. </a:t>
            </a:r>
          </a:p>
        </p:txBody>
      </p:sp>
      <p:sp>
        <p:nvSpPr>
          <p:cNvPr id="16" name="textruta 15">
            <a:extLst>
              <a:ext uri="{FF2B5EF4-FFF2-40B4-BE49-F238E27FC236}">
                <a16:creationId xmlns:a16="http://schemas.microsoft.com/office/drawing/2014/main" id="{EC5B7F5D-38A1-461A-8350-03CD25EB4065}"/>
              </a:ext>
            </a:extLst>
          </p:cNvPr>
          <p:cNvSpPr txBox="1"/>
          <p:nvPr/>
        </p:nvSpPr>
        <p:spPr>
          <a:xfrm>
            <a:off x="13330530" y="15672312"/>
            <a:ext cx="10949196" cy="11849398"/>
          </a:xfrm>
          <a:prstGeom prst="rect">
            <a:avLst/>
          </a:prstGeom>
          <a:noFill/>
        </p:spPr>
        <p:txBody>
          <a:bodyPr wrap="square" rtlCol="0">
            <a:spAutoFit/>
          </a:bodyPr>
          <a:lstStyle/>
          <a:p>
            <a:r>
              <a:rPr lang="sv-SE" sz="4400" b="1" dirty="0">
                <a:latin typeface="Arial" panose="020B0604020202020204" pitchFamily="34" charset="0"/>
                <a:cs typeface="Arial" panose="020B0604020202020204" pitchFamily="34" charset="0"/>
              </a:rPr>
              <a:t>Bilder (Här kan rubriken vara Metod)</a:t>
            </a:r>
          </a:p>
          <a:p>
            <a:r>
              <a:rPr lang="sv-SE" sz="3600" dirty="0">
                <a:latin typeface="Arial" panose="020B0604020202020204" pitchFamily="34" charset="0"/>
                <a:cs typeface="Arial" panose="020B0604020202020204" pitchFamily="34" charset="0"/>
              </a:rPr>
              <a:t>När du väljer bilder så ska de stämma överens med </a:t>
            </a:r>
            <a:r>
              <a:rPr lang="sv-SE" sz="3600" dirty="0">
                <a:latin typeface="Arial" panose="020B0604020202020204" pitchFamily="34" charset="0"/>
                <a:cs typeface="Arial" panose="020B0604020202020204" pitchFamily="34" charset="0"/>
                <a:hlinkClick r:id="rId3"/>
              </a:rPr>
              <a:t>Region Västmanlands grafiska profil </a:t>
            </a:r>
            <a:r>
              <a:rPr lang="sv-SE" sz="3600" dirty="0">
                <a:latin typeface="Arial" panose="020B0604020202020204" pitchFamily="34" charset="0"/>
                <a:cs typeface="Arial" panose="020B0604020202020204" pitchFamily="34" charset="0"/>
              </a:rPr>
              <a:t>och vårt </a:t>
            </a:r>
            <a:r>
              <a:rPr lang="sv-SE" sz="3600" dirty="0">
                <a:latin typeface="Arial" panose="020B0604020202020204" pitchFamily="34" charset="0"/>
                <a:cs typeface="Arial" panose="020B0604020202020204" pitchFamily="34" charset="0"/>
                <a:hlinkClick r:id="rId4"/>
              </a:rPr>
              <a:t>bildmanér</a:t>
            </a:r>
            <a:r>
              <a:rPr lang="sv-SE" sz="3600" dirty="0">
                <a:latin typeface="Arial" panose="020B0604020202020204" pitchFamily="34" charset="0"/>
                <a:cs typeface="Arial" panose="020B0604020202020204" pitchFamily="34" charset="0"/>
              </a:rPr>
              <a:t>. Bildrättigheter och medverkansavtal måste alltid vara säkrade. I vår </a:t>
            </a:r>
            <a:r>
              <a:rPr lang="sv-SE" sz="3600" dirty="0" err="1">
                <a:latin typeface="Arial" panose="020B0604020202020204" pitchFamily="34" charset="0"/>
                <a:cs typeface="Arial" panose="020B0604020202020204" pitchFamily="34" charset="0"/>
              </a:rPr>
              <a:t>bildbank</a:t>
            </a:r>
            <a:r>
              <a:rPr lang="sv-SE" sz="3600" dirty="0">
                <a:latin typeface="Arial" panose="020B0604020202020204" pitchFamily="34" charset="0"/>
                <a:cs typeface="Arial" panose="020B0604020202020204" pitchFamily="34" charset="0"/>
              </a:rPr>
              <a:t> på </a:t>
            </a:r>
            <a:r>
              <a:rPr lang="sv-SE" sz="3600" dirty="0">
                <a:solidFill>
                  <a:srgbClr val="0070C0"/>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Kommunikationsplatsen</a:t>
            </a:r>
            <a:r>
              <a:rPr lang="sv-SE" sz="3600" dirty="0">
                <a:latin typeface="Arial" panose="020B0604020202020204" pitchFamily="34" charset="0"/>
                <a:cs typeface="Arial" panose="020B0604020202020204" pitchFamily="34" charset="0"/>
              </a:rPr>
              <a:t> är alla bilder säkra att använda. Du kan ladda ner bilder därifrån eller enkelt hämta direkt från bildbanken till PowerPoint via ett plugin/tillägg. </a:t>
            </a:r>
            <a:r>
              <a:rPr lang="sv-SE" sz="3600" dirty="0">
                <a:solidFill>
                  <a:srgbClr val="0070C0"/>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Instruktion Installera plugg-in/tillägg.</a:t>
            </a:r>
            <a:r>
              <a:rPr lang="sv-SE" sz="3600" dirty="0">
                <a:solidFill>
                  <a:srgbClr val="0070C0"/>
                </a:solidFill>
                <a:latin typeface="Arial" panose="020B0604020202020204" pitchFamily="34" charset="0"/>
                <a:cs typeface="Arial" panose="020B0604020202020204" pitchFamily="34" charset="0"/>
              </a:rPr>
              <a:t> </a:t>
            </a:r>
            <a:br>
              <a:rPr lang="sv-SE" sz="3600" dirty="0">
                <a:solidFill>
                  <a:srgbClr val="0070C0"/>
                </a:solidFill>
                <a:latin typeface="Arial" panose="020B0604020202020204" pitchFamily="34" charset="0"/>
                <a:cs typeface="Arial" panose="020B0604020202020204" pitchFamily="34" charset="0"/>
              </a:rPr>
            </a:br>
            <a:br>
              <a:rPr lang="sv-SE" sz="3600" dirty="0">
                <a:solidFill>
                  <a:srgbClr val="0070C0"/>
                </a:solidFill>
                <a:latin typeface="Arial" panose="020B0604020202020204" pitchFamily="34" charset="0"/>
                <a:cs typeface="Arial" panose="020B0604020202020204" pitchFamily="34" charset="0"/>
              </a:rPr>
            </a:br>
            <a:r>
              <a:rPr lang="sv-SE" sz="3600" dirty="0">
                <a:latin typeface="Arial" panose="020B0604020202020204" pitchFamily="34" charset="0"/>
                <a:cs typeface="Arial" panose="020B0604020202020204" pitchFamily="34" charset="0"/>
              </a:rPr>
              <a:t>När du väljer bild som </a:t>
            </a:r>
            <a:r>
              <a:rPr lang="sv-SE" sz="3600" b="1" dirty="0">
                <a:latin typeface="Arial" panose="020B0604020202020204" pitchFamily="34" charset="0"/>
                <a:cs typeface="Arial" panose="020B0604020202020204" pitchFamily="34" charset="0"/>
              </a:rPr>
              <a:t>inte</a:t>
            </a:r>
            <a:r>
              <a:rPr lang="sv-SE" sz="3600" dirty="0">
                <a:latin typeface="Arial" panose="020B0604020202020204" pitchFamily="34" charset="0"/>
                <a:cs typeface="Arial" panose="020B0604020202020204" pitchFamily="34" charset="0"/>
              </a:rPr>
              <a:t> finns i vår </a:t>
            </a:r>
            <a:r>
              <a:rPr lang="sv-SE" sz="3600" dirty="0" err="1">
                <a:latin typeface="Arial" panose="020B0604020202020204" pitchFamily="34" charset="0"/>
                <a:cs typeface="Arial" panose="020B0604020202020204" pitchFamily="34" charset="0"/>
              </a:rPr>
              <a:t>bildbank</a:t>
            </a:r>
            <a:r>
              <a:rPr lang="sv-SE" sz="3600" dirty="0">
                <a:latin typeface="Arial" panose="020B0604020202020204" pitchFamily="34" charset="0"/>
                <a:cs typeface="Arial" panose="020B0604020202020204" pitchFamily="34" charset="0"/>
              </a:rPr>
              <a:t> är det viktigt att du ser till att du har rättigheterna att använda bilden. </a:t>
            </a:r>
            <a:br>
              <a:rPr lang="sv-SE" sz="3600" dirty="0">
                <a:latin typeface="Arial" panose="020B0604020202020204" pitchFamily="34" charset="0"/>
                <a:cs typeface="Arial" panose="020B0604020202020204" pitchFamily="34" charset="0"/>
              </a:rPr>
            </a:br>
            <a:r>
              <a:rPr lang="sv-SE" sz="3600" dirty="0">
                <a:latin typeface="Arial" panose="020B0604020202020204" pitchFamily="34" charset="0"/>
                <a:cs typeface="Arial" panose="020B0604020202020204" pitchFamily="34" charset="0"/>
              </a:rPr>
              <a:t>Fotograferar du människor som går att identifiera på fotot måste du se till att </a:t>
            </a:r>
            <a:r>
              <a:rPr lang="sv-SE" sz="3600" dirty="0">
                <a:latin typeface="Arial" panose="020B0604020202020204" pitchFamily="34" charset="0"/>
                <a:cs typeface="Arial" panose="020B0604020202020204" pitchFamily="34" charset="0"/>
                <a:hlinkClick r:id="rId7"/>
              </a:rPr>
              <a:t>medverkansavtal</a:t>
            </a:r>
            <a:r>
              <a:rPr lang="sv-SE" sz="3600" dirty="0">
                <a:latin typeface="Arial" panose="020B0604020202020204" pitchFamily="34" charset="0"/>
                <a:cs typeface="Arial" panose="020B0604020202020204" pitchFamily="34" charset="0"/>
              </a:rPr>
              <a:t> finns för bilden. </a:t>
            </a:r>
            <a:br>
              <a:rPr lang="sv-SE" sz="3600" dirty="0">
                <a:latin typeface="Arial" panose="020B0604020202020204" pitchFamily="34" charset="0"/>
                <a:cs typeface="Arial" panose="020B0604020202020204" pitchFamily="34" charset="0"/>
              </a:rPr>
            </a:br>
            <a:r>
              <a:rPr lang="sv-SE" sz="3600" dirty="0">
                <a:latin typeface="Arial" panose="020B0604020202020204" pitchFamily="34" charset="0"/>
                <a:cs typeface="Arial" panose="020B0604020202020204" pitchFamily="34" charset="0"/>
              </a:rPr>
              <a:t>Använd högupplösta bilder. Förstora powerpoint-sidan till 300 % för att se om bilden håller god kvalitet i förstorat läge.</a:t>
            </a:r>
          </a:p>
          <a:p>
            <a:br>
              <a:rPr lang="sv-SE" sz="3600" dirty="0">
                <a:solidFill>
                  <a:srgbClr val="0070C0"/>
                </a:solidFill>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br>
            <a:r>
              <a:rPr lang="sv-SE" sz="3600" dirty="0">
                <a:solidFill>
                  <a:srgbClr val="0070C0"/>
                </a:solidFill>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FAQ Bilder - Region Västmanland intranät</a:t>
            </a:r>
            <a:endParaRPr lang="sv-SE" sz="3600" dirty="0">
              <a:latin typeface="Arial" panose="020B0604020202020204" pitchFamily="34" charset="0"/>
              <a:cs typeface="Arial" panose="020B0604020202020204" pitchFamily="34" charset="0"/>
            </a:endParaRPr>
          </a:p>
        </p:txBody>
      </p:sp>
      <p:sp>
        <p:nvSpPr>
          <p:cNvPr id="17" name="textruta 16">
            <a:extLst>
              <a:ext uri="{FF2B5EF4-FFF2-40B4-BE49-F238E27FC236}">
                <a16:creationId xmlns:a16="http://schemas.microsoft.com/office/drawing/2014/main" id="{849C3BD6-5D77-4C7F-9DC9-E9334092564B}"/>
              </a:ext>
            </a:extLst>
          </p:cNvPr>
          <p:cNvSpPr txBox="1"/>
          <p:nvPr/>
        </p:nvSpPr>
        <p:spPr>
          <a:xfrm>
            <a:off x="13330530" y="27772040"/>
            <a:ext cx="10949196" cy="3816429"/>
          </a:xfrm>
          <a:prstGeom prst="rect">
            <a:avLst/>
          </a:prstGeom>
          <a:noFill/>
        </p:spPr>
        <p:txBody>
          <a:bodyPr wrap="square" rtlCol="0">
            <a:spAutoFit/>
          </a:bodyPr>
          <a:lstStyle/>
          <a:p>
            <a:r>
              <a:rPr lang="sv-SE" sz="4400" b="1" dirty="0">
                <a:latin typeface="Arial" panose="020B0604020202020204" pitchFamily="34" charset="0"/>
                <a:cs typeface="Arial" panose="020B0604020202020204" pitchFamily="34" charset="0"/>
              </a:rPr>
              <a:t>Resultat</a:t>
            </a:r>
          </a:p>
          <a:p>
            <a:r>
              <a:rPr lang="sv-SE" altLang="sv-SE" sz="3600" dirty="0">
                <a:latin typeface="Arial" panose="020B0604020202020204" pitchFamily="34" charset="0"/>
                <a:cs typeface="Arial" panose="020B0604020202020204" pitchFamily="34" charset="0"/>
              </a:rPr>
              <a:t>Underlätta för läsaren att snabbt avläsa posterns avsändare. I den här postermallen finns kontaktuppgifter längst ner till vänster. En del författare väljer även att inkludera en bild på sig själv i sin poster. </a:t>
            </a:r>
            <a:endParaRPr lang="sv-SE" dirty="0"/>
          </a:p>
          <a:p>
            <a:endParaRPr lang="sv-SE" dirty="0"/>
          </a:p>
        </p:txBody>
      </p:sp>
      <p:sp>
        <p:nvSpPr>
          <p:cNvPr id="18" name="textruta 17">
            <a:extLst>
              <a:ext uri="{FF2B5EF4-FFF2-40B4-BE49-F238E27FC236}">
                <a16:creationId xmlns:a16="http://schemas.microsoft.com/office/drawing/2014/main" id="{C2CC5DD3-7D94-4B65-A510-C8882CE13582}"/>
              </a:ext>
            </a:extLst>
          </p:cNvPr>
          <p:cNvSpPr txBox="1"/>
          <p:nvPr/>
        </p:nvSpPr>
        <p:spPr>
          <a:xfrm>
            <a:off x="979803" y="9578072"/>
            <a:ext cx="10949196" cy="5632311"/>
          </a:xfrm>
          <a:prstGeom prst="rect">
            <a:avLst/>
          </a:prstGeom>
          <a:noFill/>
        </p:spPr>
        <p:txBody>
          <a:bodyPr wrap="square" rtlCol="0">
            <a:spAutoFit/>
          </a:bodyPr>
          <a:lstStyle/>
          <a:p>
            <a:r>
              <a:rPr lang="sv-SE" sz="4400" b="1" dirty="0">
                <a:latin typeface="Arial" panose="020B0604020202020204" pitchFamily="34" charset="0"/>
                <a:cs typeface="Arial" panose="020B0604020202020204" pitchFamily="34" charset="0"/>
              </a:rPr>
              <a:t>Bakgrund</a:t>
            </a:r>
          </a:p>
          <a:p>
            <a:pPr lvl="0"/>
            <a:r>
              <a:rPr lang="sv-SE" sz="3600" dirty="0">
                <a:latin typeface="Arial" panose="020B0604020202020204" pitchFamily="34" charset="0"/>
                <a:cs typeface="Arial" panose="020B0604020202020204" pitchFamily="34" charset="0"/>
              </a:rPr>
              <a:t>Texten bör delas upp i stycken med ca fem rader och 40–50 bokstäver per rad. Texten kan med fördel vara vänsterställd för att slippa stora ordmellanrum. </a:t>
            </a:r>
          </a:p>
          <a:p>
            <a:r>
              <a:rPr lang="sv-SE" sz="3600" dirty="0">
                <a:latin typeface="Arial" panose="020B0604020202020204" pitchFamily="34" charset="0"/>
                <a:cs typeface="Arial" panose="020B0604020202020204" pitchFamily="34" charset="0"/>
              </a:rPr>
              <a:t>Undvik förkortningar. </a:t>
            </a:r>
            <a:br>
              <a:rPr lang="sv-SE" sz="3600" dirty="0">
                <a:latin typeface="Arial" panose="020B0604020202020204" pitchFamily="34" charset="0"/>
                <a:cs typeface="Arial" panose="020B0604020202020204" pitchFamily="34" charset="0"/>
              </a:rPr>
            </a:br>
            <a:br>
              <a:rPr lang="sv-SE" sz="2800" dirty="0">
                <a:latin typeface="Arial" panose="020B0604020202020204" pitchFamily="34" charset="0"/>
                <a:cs typeface="Arial" panose="020B0604020202020204" pitchFamily="34" charset="0"/>
              </a:rPr>
            </a:br>
            <a:r>
              <a:rPr lang="sv-SE" sz="3600" dirty="0">
                <a:latin typeface="Arial" panose="020B0604020202020204" pitchFamily="34" charset="0"/>
                <a:cs typeface="Arial" panose="020B0604020202020204" pitchFamily="34" charset="0"/>
              </a:rPr>
              <a:t>Textens funktion ska så långt som möjligt bara vara som ett komplement till bilderna. Undvik</a:t>
            </a:r>
            <a:r>
              <a:rPr lang="sv-SE" dirty="0"/>
              <a:t> </a:t>
            </a:r>
            <a:r>
              <a:rPr lang="sv-SE" sz="3600" dirty="0"/>
              <a:t> </a:t>
            </a:r>
            <a:r>
              <a:rPr lang="sv-SE" sz="3600" dirty="0">
                <a:latin typeface="Arial" panose="020B0604020202020204" pitchFamily="34" charset="0"/>
                <a:cs typeface="Arial" panose="020B0604020202020204" pitchFamily="34" charset="0"/>
              </a:rPr>
              <a:t>text på bild, särskilt brödtext. Den blir svårläst om bilden är brokig och ger en sämre läsbarhet.</a:t>
            </a:r>
          </a:p>
        </p:txBody>
      </p:sp>
      <p:graphicFrame>
        <p:nvGraphicFramePr>
          <p:cNvPr id="19" name="Object 9">
            <a:extLst>
              <a:ext uri="{FF2B5EF4-FFF2-40B4-BE49-F238E27FC236}">
                <a16:creationId xmlns:a16="http://schemas.microsoft.com/office/drawing/2014/main" id="{DF4F3D48-AD96-43DF-8D7F-342F713B15A2}"/>
              </a:ext>
            </a:extLst>
          </p:cNvPr>
          <p:cNvGraphicFramePr>
            <a:graphicFrameLocks noChangeAspect="1"/>
          </p:cNvGraphicFramePr>
          <p:nvPr>
            <p:extLst>
              <p:ext uri="{D42A27DB-BD31-4B8C-83A1-F6EECF244321}">
                <p14:modId xmlns:p14="http://schemas.microsoft.com/office/powerpoint/2010/main" val="2133647777"/>
              </p:ext>
            </p:extLst>
          </p:nvPr>
        </p:nvGraphicFramePr>
        <p:xfrm>
          <a:off x="13295906" y="9671655"/>
          <a:ext cx="10877007" cy="4475665"/>
        </p:xfrm>
        <a:graphic>
          <a:graphicData uri="http://schemas.openxmlformats.org/presentationml/2006/ole">
            <mc:AlternateContent xmlns:mc="http://schemas.openxmlformats.org/markup-compatibility/2006">
              <mc:Choice xmlns:v="urn:schemas-microsoft-com:vml" Requires="v">
                <p:oleObj name="Chart" r:id="rId9" imgW="4524223" imgH="1905152" progId="Excel.Chart.8">
                  <p:embed/>
                </p:oleObj>
              </mc:Choice>
              <mc:Fallback>
                <p:oleObj name="Chart" r:id="rId9" imgW="4524223" imgH="1905152" progId="Excel.Chart.8">
                  <p:embed/>
                  <p:pic>
                    <p:nvPicPr>
                      <p:cNvPr id="3078" name="Object 9">
                        <a:extLst>
                          <a:ext uri="{FF2B5EF4-FFF2-40B4-BE49-F238E27FC236}">
                            <a16:creationId xmlns:a16="http://schemas.microsoft.com/office/drawing/2014/main" id="{64A4DF26-9704-404A-BCE8-CD8FEE95E43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295906" y="9671655"/>
                        <a:ext cx="10877007" cy="4475665"/>
                      </a:xfrm>
                      <a:prstGeom prst="rect">
                        <a:avLst/>
                      </a:prstGeom>
                      <a:noFill/>
                      <a:ln>
                        <a:noFill/>
                      </a:ln>
                      <a:effectLst/>
                    </p:spPr>
                  </p:pic>
                </p:oleObj>
              </mc:Fallback>
            </mc:AlternateContent>
          </a:graphicData>
        </a:graphic>
      </p:graphicFrame>
      <p:sp>
        <p:nvSpPr>
          <p:cNvPr id="20" name="textruta 19">
            <a:extLst>
              <a:ext uri="{FF2B5EF4-FFF2-40B4-BE49-F238E27FC236}">
                <a16:creationId xmlns:a16="http://schemas.microsoft.com/office/drawing/2014/main" id="{5C813B61-3B92-4C26-AB89-2B6C7B1846D0}"/>
              </a:ext>
            </a:extLst>
          </p:cNvPr>
          <p:cNvSpPr txBox="1"/>
          <p:nvPr/>
        </p:nvSpPr>
        <p:spPr>
          <a:xfrm>
            <a:off x="979803" y="15663947"/>
            <a:ext cx="10949196" cy="7694414"/>
          </a:xfrm>
          <a:prstGeom prst="rect">
            <a:avLst/>
          </a:prstGeom>
          <a:noFill/>
        </p:spPr>
        <p:txBody>
          <a:bodyPr wrap="square" rtlCol="0">
            <a:spAutoFit/>
          </a:bodyPr>
          <a:lstStyle/>
          <a:p>
            <a:r>
              <a:rPr lang="sv-SE" sz="4400" b="1" dirty="0">
                <a:latin typeface="Arial" panose="020B0604020202020204" pitchFamily="34" charset="0"/>
                <a:cs typeface="Arial" panose="020B0604020202020204" pitchFamily="34" charset="0"/>
              </a:rPr>
              <a:t>Syfte</a:t>
            </a:r>
          </a:p>
          <a:p>
            <a:r>
              <a:rPr lang="sv-SE" altLang="sv-SE" sz="3600" dirty="0">
                <a:latin typeface="Arial" panose="020B0604020202020204" pitchFamily="34" charset="0"/>
                <a:cs typeface="Arial" panose="020B0604020202020204" pitchFamily="34" charset="0"/>
              </a:rPr>
              <a:t>Syftet med en poster är att nå ut med ett budskap. Fånga läsarens intresse, börja med det viktigaste! Presentera vad som har gjorts, av vem samt resultat och slutsats. Fatta dig kort. För mycket text gör att budskapet går förlorat. </a:t>
            </a:r>
          </a:p>
          <a:p>
            <a:endParaRPr lang="sv-SE" altLang="sv-SE" sz="3600" dirty="0">
              <a:latin typeface="Arial" panose="020B0604020202020204" pitchFamily="34" charset="0"/>
              <a:cs typeface="Arial" panose="020B0604020202020204" pitchFamily="34" charset="0"/>
            </a:endParaRPr>
          </a:p>
          <a:p>
            <a:r>
              <a:rPr lang="sv-SE" altLang="sv-SE" sz="3600" dirty="0">
                <a:latin typeface="Arial" panose="020B0604020202020204" pitchFamily="34" charset="0"/>
                <a:cs typeface="Arial" panose="020B0604020202020204" pitchFamily="34" charset="0"/>
              </a:rPr>
              <a:t>Försök se till att postern ger ett luftigt intryck. Med en brödtext på ca 36 pt, som i den här postern. Va</a:t>
            </a:r>
            <a:r>
              <a:rPr lang="sv-SE" sz="3600" dirty="0">
                <a:latin typeface="Arial" panose="020B0604020202020204" pitchFamily="34" charset="0"/>
                <a:cs typeface="Arial" panose="020B0604020202020204" pitchFamily="34" charset="0"/>
              </a:rPr>
              <a:t>r noga med att kontrollera avstånd mellan posterns olika objekt, t.ex. textrutor, bilder och diagram. Justera och likrikta marginaler etc. Små avvikelser och avstånd syns mer i verklig storlek. </a:t>
            </a:r>
          </a:p>
          <a:p>
            <a:endParaRPr lang="sv-SE" dirty="0"/>
          </a:p>
        </p:txBody>
      </p:sp>
      <p:sp>
        <p:nvSpPr>
          <p:cNvPr id="4" name="textruta 3">
            <a:extLst>
              <a:ext uri="{FF2B5EF4-FFF2-40B4-BE49-F238E27FC236}">
                <a16:creationId xmlns:a16="http://schemas.microsoft.com/office/drawing/2014/main" id="{8CD6E871-18A6-469D-BD3A-600615F78249}"/>
              </a:ext>
            </a:extLst>
          </p:cNvPr>
          <p:cNvSpPr txBox="1"/>
          <p:nvPr/>
        </p:nvSpPr>
        <p:spPr>
          <a:xfrm>
            <a:off x="13330530" y="14289297"/>
            <a:ext cx="10588248" cy="954107"/>
          </a:xfrm>
          <a:prstGeom prst="rect">
            <a:avLst/>
          </a:prstGeom>
          <a:noFill/>
        </p:spPr>
        <p:txBody>
          <a:bodyPr wrap="square" rtlCol="0">
            <a:spAutoFit/>
          </a:bodyPr>
          <a:lstStyle/>
          <a:p>
            <a:pPr lvl="0"/>
            <a:r>
              <a:rPr lang="sv-SE" altLang="sv-SE" sz="2800" i="1" dirty="0">
                <a:latin typeface="Arial" panose="020B0604020202020204" pitchFamily="34" charset="0"/>
                <a:cs typeface="Arial" panose="020B0604020202020204" pitchFamily="34" charset="0"/>
              </a:rPr>
              <a:t>Tabell 1. </a:t>
            </a:r>
            <a:r>
              <a:rPr lang="sv-SE" sz="2800" i="1" dirty="0">
                <a:latin typeface="Arial" panose="020B0604020202020204" pitchFamily="34" charset="0"/>
                <a:cs typeface="Arial" panose="020B0604020202020204" pitchFamily="34" charset="0"/>
              </a:rPr>
              <a:t>Använd beskrivande texter på tabeller och diagram.</a:t>
            </a:r>
          </a:p>
          <a:p>
            <a:pPr lvl="0"/>
            <a:r>
              <a:rPr lang="sv-SE" sz="2800" i="1" dirty="0">
                <a:latin typeface="Arial" panose="020B0604020202020204" pitchFamily="34" charset="0"/>
                <a:cs typeface="Arial" panose="020B0604020202020204" pitchFamily="34" charset="0"/>
              </a:rPr>
              <a:t>All text i tabeller och diagram bör vara horisontell.</a:t>
            </a:r>
          </a:p>
        </p:txBody>
      </p:sp>
      <p:pic>
        <p:nvPicPr>
          <p:cNvPr id="25" name="Bildobjekt 24" descr="Sjukvårdsarbetare som undersöker ögon">
            <a:extLst>
              <a:ext uri="{FF2B5EF4-FFF2-40B4-BE49-F238E27FC236}">
                <a16:creationId xmlns:a16="http://schemas.microsoft.com/office/drawing/2014/main" id="{2E591629-A752-419F-A76A-461A559E2A97}"/>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1106906" y="23605316"/>
            <a:ext cx="10171816" cy="6796773"/>
          </a:xfrm>
          <a:prstGeom prst="rect">
            <a:avLst/>
          </a:prstGeom>
        </p:spPr>
      </p:pic>
      <p:sp>
        <p:nvSpPr>
          <p:cNvPr id="26" name="textruta 25">
            <a:extLst>
              <a:ext uri="{FF2B5EF4-FFF2-40B4-BE49-F238E27FC236}">
                <a16:creationId xmlns:a16="http://schemas.microsoft.com/office/drawing/2014/main" id="{DABDFEF6-B86A-408A-98B9-67E4ADF2137D}"/>
              </a:ext>
            </a:extLst>
          </p:cNvPr>
          <p:cNvSpPr txBox="1"/>
          <p:nvPr/>
        </p:nvSpPr>
        <p:spPr>
          <a:xfrm>
            <a:off x="979803" y="30601951"/>
            <a:ext cx="10588248" cy="523220"/>
          </a:xfrm>
          <a:prstGeom prst="rect">
            <a:avLst/>
          </a:prstGeom>
          <a:noFill/>
        </p:spPr>
        <p:txBody>
          <a:bodyPr wrap="square" rtlCol="0">
            <a:spAutoFit/>
          </a:bodyPr>
          <a:lstStyle/>
          <a:p>
            <a:pPr lvl="0"/>
            <a:r>
              <a:rPr lang="sv-SE" altLang="sv-SE" sz="2800" i="1" dirty="0">
                <a:latin typeface="Arial" panose="020B0604020202020204" pitchFamily="34" charset="0"/>
                <a:cs typeface="Arial" panose="020B0604020202020204" pitchFamily="34" charset="0"/>
              </a:rPr>
              <a:t>Bild 1. </a:t>
            </a:r>
            <a:r>
              <a:rPr lang="sv-SE" sz="2800" i="1" dirty="0">
                <a:latin typeface="Arial" panose="020B0604020202020204" pitchFamily="34" charset="0"/>
                <a:cs typeface="Arial" panose="020B0604020202020204" pitchFamily="34" charset="0"/>
              </a:rPr>
              <a:t>Använd beskrivande texter för bilder</a:t>
            </a:r>
          </a:p>
        </p:txBody>
      </p:sp>
      <p:sp>
        <p:nvSpPr>
          <p:cNvPr id="7" name="textruta 6">
            <a:extLst>
              <a:ext uri="{FF2B5EF4-FFF2-40B4-BE49-F238E27FC236}">
                <a16:creationId xmlns:a16="http://schemas.microsoft.com/office/drawing/2014/main" id="{0991E181-47CB-72EC-58D5-4D96F67C6052}"/>
              </a:ext>
            </a:extLst>
          </p:cNvPr>
          <p:cNvSpPr txBox="1"/>
          <p:nvPr/>
        </p:nvSpPr>
        <p:spPr>
          <a:xfrm>
            <a:off x="13330530" y="32978833"/>
            <a:ext cx="4812632" cy="1231106"/>
          </a:xfrm>
          <a:prstGeom prst="rect">
            <a:avLst/>
          </a:prstGeom>
          <a:noFill/>
        </p:spPr>
        <p:txBody>
          <a:bodyPr wrap="square" rtlCol="0">
            <a:spAutoFit/>
          </a:bodyPr>
          <a:lstStyle/>
          <a:p>
            <a:pPr algn="r"/>
            <a:r>
              <a:rPr lang="sv-SE" sz="2800" dirty="0">
                <a:highlight>
                  <a:srgbClr val="FFFF00"/>
                </a:highlight>
              </a:rPr>
              <a:t>Glöm ej att lägga till logotyp </a:t>
            </a:r>
            <a:br>
              <a:rPr lang="sv-SE" sz="2800" dirty="0">
                <a:highlight>
                  <a:srgbClr val="FFFF00"/>
                </a:highlight>
              </a:rPr>
            </a:br>
            <a:r>
              <a:rPr lang="sv-SE" sz="2800" dirty="0">
                <a:highlight>
                  <a:srgbClr val="FFFF00"/>
                </a:highlight>
              </a:rPr>
              <a:t>för din institution </a:t>
            </a:r>
            <a:r>
              <a:rPr lang="sv-SE" sz="2800" dirty="0">
                <a:highlight>
                  <a:srgbClr val="FFFF00"/>
                </a:highlight>
                <a:sym typeface="Wingdings" panose="05000000000000000000" pitchFamily="2" charset="2"/>
              </a:rPr>
              <a:t></a:t>
            </a:r>
            <a:r>
              <a:rPr lang="sv-SE" dirty="0">
                <a:highlight>
                  <a:srgbClr val="FFFF00"/>
                </a:highlight>
              </a:rPr>
              <a:t>. </a:t>
            </a:r>
            <a:br>
              <a:rPr lang="sv-SE" dirty="0">
                <a:highlight>
                  <a:srgbClr val="FFFF00"/>
                </a:highlight>
              </a:rPr>
            </a:br>
            <a:endParaRPr lang="sv-SE" dirty="0">
              <a:highlight>
                <a:srgbClr val="FFFF00"/>
              </a:highlight>
            </a:endParaRPr>
          </a:p>
        </p:txBody>
      </p:sp>
      <p:sp>
        <p:nvSpPr>
          <p:cNvPr id="8" name="Rektangel 7">
            <a:extLst>
              <a:ext uri="{FF2B5EF4-FFF2-40B4-BE49-F238E27FC236}">
                <a16:creationId xmlns:a16="http://schemas.microsoft.com/office/drawing/2014/main" id="{5840E949-7D58-833C-9694-754331253075}"/>
              </a:ext>
            </a:extLst>
          </p:cNvPr>
          <p:cNvSpPr/>
          <p:nvPr/>
        </p:nvSpPr>
        <p:spPr>
          <a:xfrm>
            <a:off x="18624654" y="32204452"/>
            <a:ext cx="2479520" cy="2375691"/>
          </a:xfrm>
          <a:prstGeom prst="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2697298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7EB26A-D721-FCDB-64E9-51F614673EFF}"/>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AD6FA9D3-59B6-6B9B-2854-65D0DA2EEC51}"/>
              </a:ext>
            </a:extLst>
          </p:cNvPr>
          <p:cNvSpPr>
            <a:spLocks noGrp="1"/>
          </p:cNvSpPr>
          <p:nvPr>
            <p:ph type="ctrTitle"/>
          </p:nvPr>
        </p:nvSpPr>
        <p:spPr>
          <a:xfrm>
            <a:off x="1106906" y="777240"/>
            <a:ext cx="22811872" cy="3569259"/>
          </a:xfrm>
        </p:spPr>
        <p:txBody>
          <a:bodyPr>
            <a:noAutofit/>
          </a:bodyPr>
          <a:lstStyle/>
          <a:p>
            <a:r>
              <a:rPr lang="sv-SE" sz="9600" b="1" dirty="0">
                <a:latin typeface="+mn-lt"/>
              </a:rPr>
              <a:t>Digital uppföljning förbättrar blodtryckskontroll i primärvården</a:t>
            </a:r>
            <a:endParaRPr lang="sv-SE" sz="9600" b="1" dirty="0">
              <a:latin typeface="+mn-lt"/>
              <a:cs typeface="Arial" panose="020B0604020202020204" pitchFamily="34" charset="0"/>
            </a:endParaRPr>
          </a:p>
        </p:txBody>
      </p:sp>
      <p:pic>
        <p:nvPicPr>
          <p:cNvPr id="15" name="Bildobjekt 14">
            <a:extLst>
              <a:ext uri="{FF2B5EF4-FFF2-40B4-BE49-F238E27FC236}">
                <a16:creationId xmlns:a16="http://schemas.microsoft.com/office/drawing/2014/main" id="{FED1B4DD-9D67-C89D-4AC2-88D97856CFB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1439258" y="32175787"/>
            <a:ext cx="2479520" cy="2375691"/>
          </a:xfrm>
          <a:prstGeom prst="rect">
            <a:avLst/>
          </a:prstGeom>
        </p:spPr>
      </p:pic>
      <p:sp>
        <p:nvSpPr>
          <p:cNvPr id="6" name="Underrubrik 2">
            <a:extLst>
              <a:ext uri="{FF2B5EF4-FFF2-40B4-BE49-F238E27FC236}">
                <a16:creationId xmlns:a16="http://schemas.microsoft.com/office/drawing/2014/main" id="{10149E6A-B934-E256-2D33-7504C226E941}"/>
              </a:ext>
            </a:extLst>
          </p:cNvPr>
          <p:cNvSpPr txBox="1">
            <a:spLocks/>
          </p:cNvSpPr>
          <p:nvPr/>
        </p:nvSpPr>
        <p:spPr>
          <a:xfrm>
            <a:off x="979803" y="32204452"/>
            <a:ext cx="13249471" cy="2236377"/>
          </a:xfrm>
          <a:prstGeom prst="rect">
            <a:avLst/>
          </a:prstGeom>
        </p:spPr>
        <p:txBody>
          <a:bodyPr vert="horz" lIns="349758" tIns="174879" rIns="349758" bIns="174879" rtlCol="0">
            <a:noAutofit/>
          </a:bodyPr>
          <a:lstStyle>
            <a:lvl1pPr marL="0" indent="0" algn="ctr" defTabSz="3497580" rtl="0" eaLnBrk="1" latinLnBrk="0" hangingPunct="1">
              <a:spcBef>
                <a:spcPct val="20000"/>
              </a:spcBef>
              <a:buFont typeface="Arial" panose="020B0604020202020204" pitchFamily="34" charset="0"/>
              <a:buNone/>
              <a:defRPr sz="12200" kern="1200">
                <a:solidFill>
                  <a:schemeClr val="tx1">
                    <a:tint val="75000"/>
                  </a:schemeClr>
                </a:solidFill>
                <a:latin typeface="+mn-lt"/>
                <a:ea typeface="+mn-ea"/>
                <a:cs typeface="+mn-cs"/>
              </a:defRPr>
            </a:lvl1pPr>
            <a:lvl2pPr marL="1748790" indent="0" algn="ctr" defTabSz="3497580" rtl="0" eaLnBrk="1" latinLnBrk="0" hangingPunct="1">
              <a:spcBef>
                <a:spcPct val="20000"/>
              </a:spcBef>
              <a:buFont typeface="Arial" panose="020B0604020202020204" pitchFamily="34" charset="0"/>
              <a:buNone/>
              <a:defRPr sz="10700" kern="1200">
                <a:solidFill>
                  <a:schemeClr val="tx1">
                    <a:tint val="75000"/>
                  </a:schemeClr>
                </a:solidFill>
                <a:latin typeface="+mn-lt"/>
                <a:ea typeface="+mn-ea"/>
                <a:cs typeface="+mn-cs"/>
              </a:defRPr>
            </a:lvl2pPr>
            <a:lvl3pPr marL="3497580" indent="0" algn="ctr" defTabSz="3497580" rtl="0" eaLnBrk="1" latinLnBrk="0" hangingPunct="1">
              <a:spcBef>
                <a:spcPct val="20000"/>
              </a:spcBef>
              <a:buFont typeface="Arial" panose="020B0604020202020204" pitchFamily="34" charset="0"/>
              <a:buNone/>
              <a:defRPr sz="9200" kern="1200">
                <a:solidFill>
                  <a:schemeClr val="tx1">
                    <a:tint val="75000"/>
                  </a:schemeClr>
                </a:solidFill>
                <a:latin typeface="+mn-lt"/>
                <a:ea typeface="+mn-ea"/>
                <a:cs typeface="+mn-cs"/>
              </a:defRPr>
            </a:lvl3pPr>
            <a:lvl4pPr marL="5246370" indent="0" algn="ctr" defTabSz="3497580" rtl="0" eaLnBrk="1" latinLnBrk="0" hangingPunct="1">
              <a:spcBef>
                <a:spcPct val="20000"/>
              </a:spcBef>
              <a:buFont typeface="Arial" panose="020B0604020202020204" pitchFamily="34" charset="0"/>
              <a:buNone/>
              <a:defRPr sz="7700" kern="1200">
                <a:solidFill>
                  <a:schemeClr val="tx1">
                    <a:tint val="75000"/>
                  </a:schemeClr>
                </a:solidFill>
                <a:latin typeface="+mn-lt"/>
                <a:ea typeface="+mn-ea"/>
                <a:cs typeface="+mn-cs"/>
              </a:defRPr>
            </a:lvl4pPr>
            <a:lvl5pPr marL="6995160" indent="0" algn="ctr" defTabSz="3497580" rtl="0" eaLnBrk="1" latinLnBrk="0" hangingPunct="1">
              <a:spcBef>
                <a:spcPct val="20000"/>
              </a:spcBef>
              <a:buFont typeface="Arial" panose="020B0604020202020204" pitchFamily="34" charset="0"/>
              <a:buNone/>
              <a:defRPr sz="7700" kern="1200">
                <a:solidFill>
                  <a:schemeClr val="tx1">
                    <a:tint val="75000"/>
                  </a:schemeClr>
                </a:solidFill>
                <a:latin typeface="+mn-lt"/>
                <a:ea typeface="+mn-ea"/>
                <a:cs typeface="+mn-cs"/>
              </a:defRPr>
            </a:lvl5pPr>
            <a:lvl6pPr marL="8743950" indent="0" algn="ctr" defTabSz="3497580" rtl="0" eaLnBrk="1" latinLnBrk="0" hangingPunct="1">
              <a:spcBef>
                <a:spcPct val="20000"/>
              </a:spcBef>
              <a:buFont typeface="Arial" panose="020B0604020202020204" pitchFamily="34" charset="0"/>
              <a:buNone/>
              <a:defRPr sz="7700" kern="1200">
                <a:solidFill>
                  <a:schemeClr val="tx1">
                    <a:tint val="75000"/>
                  </a:schemeClr>
                </a:solidFill>
                <a:latin typeface="+mn-lt"/>
                <a:ea typeface="+mn-ea"/>
                <a:cs typeface="+mn-cs"/>
              </a:defRPr>
            </a:lvl6pPr>
            <a:lvl7pPr marL="10492740" indent="0" algn="ctr" defTabSz="3497580" rtl="0" eaLnBrk="1" latinLnBrk="0" hangingPunct="1">
              <a:spcBef>
                <a:spcPct val="20000"/>
              </a:spcBef>
              <a:buFont typeface="Arial" panose="020B0604020202020204" pitchFamily="34" charset="0"/>
              <a:buNone/>
              <a:defRPr sz="7700" kern="1200">
                <a:solidFill>
                  <a:schemeClr val="tx1">
                    <a:tint val="75000"/>
                  </a:schemeClr>
                </a:solidFill>
                <a:latin typeface="+mn-lt"/>
                <a:ea typeface="+mn-ea"/>
                <a:cs typeface="+mn-cs"/>
              </a:defRPr>
            </a:lvl7pPr>
            <a:lvl8pPr marL="12241530" indent="0" algn="ctr" defTabSz="3497580" rtl="0" eaLnBrk="1" latinLnBrk="0" hangingPunct="1">
              <a:spcBef>
                <a:spcPct val="20000"/>
              </a:spcBef>
              <a:buFont typeface="Arial" panose="020B0604020202020204" pitchFamily="34" charset="0"/>
              <a:buNone/>
              <a:defRPr sz="7700" kern="1200">
                <a:solidFill>
                  <a:schemeClr val="tx1">
                    <a:tint val="75000"/>
                  </a:schemeClr>
                </a:solidFill>
                <a:latin typeface="+mn-lt"/>
                <a:ea typeface="+mn-ea"/>
                <a:cs typeface="+mn-cs"/>
              </a:defRPr>
            </a:lvl8pPr>
            <a:lvl9pPr marL="13990320" indent="0" algn="ctr" defTabSz="3497580" rtl="0" eaLnBrk="1" latinLnBrk="0" hangingPunct="1">
              <a:spcBef>
                <a:spcPct val="20000"/>
              </a:spcBef>
              <a:buFont typeface="Arial" panose="020B0604020202020204" pitchFamily="34" charset="0"/>
              <a:buNone/>
              <a:defRPr sz="7700" kern="1200">
                <a:solidFill>
                  <a:schemeClr val="tx1">
                    <a:tint val="75000"/>
                  </a:schemeClr>
                </a:solidFill>
                <a:latin typeface="+mn-lt"/>
                <a:ea typeface="+mn-ea"/>
                <a:cs typeface="+mn-cs"/>
              </a:defRPr>
            </a:lvl9pPr>
          </a:lstStyle>
          <a:p>
            <a:pPr algn="l"/>
            <a:r>
              <a:rPr lang="sv-SE" sz="2800" b="1" dirty="0">
                <a:solidFill>
                  <a:schemeClr val="tx1"/>
                </a:solidFill>
                <a:cs typeface="Arial" panose="020B0604020202020204" pitchFamily="34" charset="0"/>
              </a:rPr>
              <a:t>Kontakt</a:t>
            </a:r>
            <a:br>
              <a:rPr lang="sv-SE" sz="2800" b="1" dirty="0">
                <a:solidFill>
                  <a:schemeClr val="tx1"/>
                </a:solidFill>
                <a:cs typeface="Arial" panose="020B0604020202020204" pitchFamily="34" charset="0"/>
              </a:rPr>
            </a:br>
            <a:r>
              <a:rPr lang="sv-SE" sz="2800" dirty="0">
                <a:solidFill>
                  <a:schemeClr val="tx1"/>
                </a:solidFill>
              </a:rPr>
              <a:t>Anna Andersson 	anna.andersson@regionx.se</a:t>
            </a:r>
            <a:br>
              <a:rPr lang="sv-SE" sz="2800" dirty="0">
                <a:solidFill>
                  <a:schemeClr val="tx1"/>
                </a:solidFill>
              </a:rPr>
            </a:br>
            <a:r>
              <a:rPr lang="sv-SE" sz="2800" dirty="0">
                <a:solidFill>
                  <a:schemeClr val="tx1"/>
                </a:solidFill>
              </a:rPr>
              <a:t>Erik Nilsson  	erik.nilsson@regionx.se</a:t>
            </a:r>
            <a:br>
              <a:rPr lang="sv-SE" sz="2800" dirty="0">
                <a:solidFill>
                  <a:schemeClr val="tx1"/>
                </a:solidFill>
              </a:rPr>
            </a:br>
            <a:r>
              <a:rPr lang="sv-SE" sz="2800" dirty="0">
                <a:solidFill>
                  <a:schemeClr val="tx1"/>
                </a:solidFill>
              </a:rPr>
              <a:t>Maria Svensson  	maria.svensson@univy.se</a:t>
            </a:r>
            <a:endParaRPr lang="sv-SE" sz="2800" dirty="0">
              <a:solidFill>
                <a:schemeClr val="tx1"/>
              </a:solidFill>
              <a:cs typeface="Arial" panose="020B0604020202020204" pitchFamily="34" charset="0"/>
            </a:endParaRPr>
          </a:p>
        </p:txBody>
      </p:sp>
      <p:sp>
        <p:nvSpPr>
          <p:cNvPr id="14" name="Text Box 23">
            <a:extLst>
              <a:ext uri="{FF2B5EF4-FFF2-40B4-BE49-F238E27FC236}">
                <a16:creationId xmlns:a16="http://schemas.microsoft.com/office/drawing/2014/main" id="{5B675EF6-7C94-BDC5-3063-6DEBD3BE1971}"/>
              </a:ext>
            </a:extLst>
          </p:cNvPr>
          <p:cNvSpPr txBox="1">
            <a:spLocks noChangeArrowheads="1"/>
          </p:cNvSpPr>
          <p:nvPr/>
        </p:nvSpPr>
        <p:spPr bwMode="auto">
          <a:xfrm>
            <a:off x="0" y="4738052"/>
            <a:ext cx="25199976" cy="1115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359359" tIns="71864" rIns="359359" bIns="179679">
            <a:spAutoFit/>
          </a:bodyPr>
          <a:lstStyle>
            <a:lvl1pPr algn="l" defTabSz="704850" eaLnBrk="0" hangingPunct="0">
              <a:buChar char="•"/>
              <a:defRPr sz="5400" b="1">
                <a:solidFill>
                  <a:schemeClr val="tx1"/>
                </a:solidFill>
                <a:latin typeface="Century Gothic" panose="020B0502020202020204" pitchFamily="34" charset="0"/>
              </a:defRPr>
            </a:lvl1pPr>
            <a:lvl2pPr marL="742950" indent="-285750" algn="l" defTabSz="704850" eaLnBrk="0" hangingPunct="0">
              <a:buChar char="–"/>
              <a:defRPr sz="3800">
                <a:solidFill>
                  <a:schemeClr val="tx1"/>
                </a:solidFill>
                <a:latin typeface="Arial" panose="020B0604020202020204" pitchFamily="34" charset="0"/>
              </a:defRPr>
            </a:lvl2pPr>
            <a:lvl3pPr marL="1143000" indent="-228600" algn="l" defTabSz="704850" eaLnBrk="0" hangingPunct="0">
              <a:buChar char="•"/>
              <a:defRPr sz="2700" i="1">
                <a:solidFill>
                  <a:schemeClr val="tx1"/>
                </a:solidFill>
                <a:latin typeface="Arial" panose="020B0604020202020204" pitchFamily="34" charset="0"/>
              </a:defRPr>
            </a:lvl3pPr>
            <a:lvl4pPr marL="1600200" indent="-228600" algn="l" defTabSz="704850" eaLnBrk="0" hangingPunct="0">
              <a:buChar char="–"/>
              <a:defRPr sz="7700">
                <a:solidFill>
                  <a:schemeClr val="tx1"/>
                </a:solidFill>
                <a:latin typeface="Arial" panose="020B0604020202020204" pitchFamily="34" charset="0"/>
              </a:defRPr>
            </a:lvl4pPr>
            <a:lvl5pPr marL="2057400" indent="-228600" algn="l" defTabSz="704850" eaLnBrk="0" hangingPunct="0">
              <a:buChar char="»"/>
              <a:defRPr sz="7700">
                <a:solidFill>
                  <a:schemeClr val="tx1"/>
                </a:solidFill>
                <a:latin typeface="Arial" panose="020B0604020202020204" pitchFamily="34" charset="0"/>
              </a:defRPr>
            </a:lvl5pPr>
            <a:lvl6pPr marL="2514600" indent="-228600" defTabSz="704850" eaLnBrk="0" fontAlgn="base" hangingPunct="0">
              <a:spcBef>
                <a:spcPct val="20000"/>
              </a:spcBef>
              <a:spcAft>
                <a:spcPct val="0"/>
              </a:spcAft>
              <a:buChar char="»"/>
              <a:defRPr sz="7700">
                <a:solidFill>
                  <a:schemeClr val="tx1"/>
                </a:solidFill>
                <a:latin typeface="Arial" panose="020B0604020202020204" pitchFamily="34" charset="0"/>
              </a:defRPr>
            </a:lvl6pPr>
            <a:lvl7pPr marL="2971800" indent="-228600" defTabSz="704850" eaLnBrk="0" fontAlgn="base" hangingPunct="0">
              <a:spcBef>
                <a:spcPct val="20000"/>
              </a:spcBef>
              <a:spcAft>
                <a:spcPct val="0"/>
              </a:spcAft>
              <a:buChar char="»"/>
              <a:defRPr sz="7700">
                <a:solidFill>
                  <a:schemeClr val="tx1"/>
                </a:solidFill>
                <a:latin typeface="Arial" panose="020B0604020202020204" pitchFamily="34" charset="0"/>
              </a:defRPr>
            </a:lvl7pPr>
            <a:lvl8pPr marL="3429000" indent="-228600" defTabSz="704850" eaLnBrk="0" fontAlgn="base" hangingPunct="0">
              <a:spcBef>
                <a:spcPct val="20000"/>
              </a:spcBef>
              <a:spcAft>
                <a:spcPct val="0"/>
              </a:spcAft>
              <a:buChar char="»"/>
              <a:defRPr sz="7700">
                <a:solidFill>
                  <a:schemeClr val="tx1"/>
                </a:solidFill>
                <a:latin typeface="Arial" panose="020B0604020202020204" pitchFamily="34" charset="0"/>
              </a:defRPr>
            </a:lvl8pPr>
            <a:lvl9pPr marL="3886200" indent="-228600" defTabSz="704850" eaLnBrk="0" fontAlgn="base" hangingPunct="0">
              <a:spcBef>
                <a:spcPct val="20000"/>
              </a:spcBef>
              <a:spcAft>
                <a:spcPct val="0"/>
              </a:spcAft>
              <a:buChar char="»"/>
              <a:defRPr sz="7700">
                <a:solidFill>
                  <a:schemeClr val="tx1"/>
                </a:solidFill>
                <a:latin typeface="Arial" panose="020B0604020202020204" pitchFamily="34" charset="0"/>
              </a:defRPr>
            </a:lvl9pPr>
          </a:lstStyle>
          <a:p>
            <a:pPr algn="ctr" eaLnBrk="1" hangingPunct="1">
              <a:buFontTx/>
              <a:buNone/>
            </a:pPr>
            <a:r>
              <a:rPr lang="sv-SE" sz="2800" b="0" dirty="0">
                <a:latin typeface="Calibri Light" panose="020F0302020204030204" pitchFamily="34" charset="0"/>
                <a:ea typeface="Calibri Light" panose="020F0302020204030204" pitchFamily="34" charset="0"/>
                <a:cs typeface="Calibri Light" panose="020F0302020204030204" pitchFamily="34" charset="0"/>
              </a:rPr>
              <a:t>Anna Andersson¹, Erik Nilsson¹, Maria Svensson², </a:t>
            </a:r>
            <a:br>
              <a:rPr lang="sv-SE" sz="2800" b="0" dirty="0">
                <a:latin typeface="Calibri Light" panose="020F0302020204030204" pitchFamily="34" charset="0"/>
                <a:ea typeface="Calibri Light" panose="020F0302020204030204" pitchFamily="34" charset="0"/>
                <a:cs typeface="Calibri Light" panose="020F0302020204030204" pitchFamily="34" charset="0"/>
              </a:rPr>
            </a:br>
            <a:r>
              <a:rPr lang="sv-SE" sz="2800" b="0" dirty="0">
                <a:latin typeface="Calibri Light" panose="020F0302020204030204" pitchFamily="34" charset="0"/>
                <a:ea typeface="Calibri Light" panose="020F0302020204030204" pitchFamily="34" charset="0"/>
                <a:cs typeface="Calibri Light" panose="020F0302020204030204" pitchFamily="34" charset="0"/>
              </a:rPr>
              <a:t>¹Vårdcentralen Centrum, Region X, ²Institutionen för Folkhälsovetenskap, Universitet Y</a:t>
            </a:r>
            <a:endParaRPr lang="en-US" altLang="sv-SE" sz="2800" b="0"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3" name="textruta 2">
            <a:extLst>
              <a:ext uri="{FF2B5EF4-FFF2-40B4-BE49-F238E27FC236}">
                <a16:creationId xmlns:a16="http://schemas.microsoft.com/office/drawing/2014/main" id="{07FA16D5-A150-93AE-BB19-969A914C8E3F}"/>
              </a:ext>
            </a:extLst>
          </p:cNvPr>
          <p:cNvSpPr txBox="1"/>
          <p:nvPr/>
        </p:nvSpPr>
        <p:spPr>
          <a:xfrm>
            <a:off x="1106906" y="6610301"/>
            <a:ext cx="23299923" cy="1800493"/>
          </a:xfrm>
          <a:prstGeom prst="rect">
            <a:avLst/>
          </a:prstGeom>
          <a:noFill/>
        </p:spPr>
        <p:txBody>
          <a:bodyPr wrap="square" rtlCol="0">
            <a:spAutoFit/>
          </a:bodyPr>
          <a:lstStyle/>
          <a:p>
            <a:r>
              <a:rPr lang="sv-SE" sz="3700" i="1" dirty="0"/>
              <a:t>Digital egenmonitorering med strukturerad återkoppling förbättrade blodtryckskontrollen jämfört med sedvanlig vård.</a:t>
            </a:r>
          </a:p>
          <a:p>
            <a:r>
              <a:rPr lang="sv-SE" sz="3700" i="1" dirty="0"/>
              <a:t>Metoden är enkel att implementera i primärvården och kan bidra till minskad risk för hjärt-kärlsjukdom.</a:t>
            </a:r>
          </a:p>
          <a:p>
            <a:r>
              <a:rPr lang="sv-SE" sz="3700" i="1" dirty="0"/>
              <a:t>Digital uppföljning bör övervägas som komplement till traditionell behandling vid hypertoni.</a:t>
            </a:r>
          </a:p>
        </p:txBody>
      </p:sp>
      <p:sp>
        <p:nvSpPr>
          <p:cNvPr id="16" name="textruta 15">
            <a:extLst>
              <a:ext uri="{FF2B5EF4-FFF2-40B4-BE49-F238E27FC236}">
                <a16:creationId xmlns:a16="http://schemas.microsoft.com/office/drawing/2014/main" id="{2DF890E0-6D33-912C-ABAD-D7CF4F1B0BE2}"/>
              </a:ext>
            </a:extLst>
          </p:cNvPr>
          <p:cNvSpPr txBox="1"/>
          <p:nvPr/>
        </p:nvSpPr>
        <p:spPr>
          <a:xfrm>
            <a:off x="13143874" y="9163480"/>
            <a:ext cx="10949196" cy="9633406"/>
          </a:xfrm>
          <a:prstGeom prst="rect">
            <a:avLst/>
          </a:prstGeom>
          <a:noFill/>
        </p:spPr>
        <p:txBody>
          <a:bodyPr wrap="square" rtlCol="0">
            <a:spAutoFit/>
          </a:bodyPr>
          <a:lstStyle/>
          <a:p>
            <a:r>
              <a:rPr lang="sv-SE" sz="4400" b="1" dirty="0">
                <a:latin typeface="Arial" panose="020B0604020202020204" pitchFamily="34" charset="0"/>
                <a:cs typeface="Arial" panose="020B0604020202020204" pitchFamily="34" charset="0"/>
              </a:rPr>
              <a:t>Metod</a:t>
            </a:r>
          </a:p>
          <a:p>
            <a:r>
              <a:rPr lang="sv-SE" sz="3600" dirty="0"/>
              <a:t>Randomiserad kontrollerad studie under 6 månader.</a:t>
            </a:r>
          </a:p>
          <a:p>
            <a:br>
              <a:rPr lang="sv-SE" sz="3600" b="1" dirty="0"/>
            </a:br>
            <a:r>
              <a:rPr lang="sv-SE" sz="3600" b="1" dirty="0"/>
              <a:t>Deltagare: </a:t>
            </a:r>
            <a:r>
              <a:rPr lang="sv-SE" sz="3600" dirty="0"/>
              <a:t>120 patienter med diagnostiserad hypertoni.</a:t>
            </a:r>
          </a:p>
          <a:p>
            <a:br>
              <a:rPr lang="sv-SE" sz="3600" b="1" dirty="0"/>
            </a:br>
            <a:r>
              <a:rPr lang="sv-SE" sz="3600" b="1" dirty="0"/>
              <a:t>Intervention:</a:t>
            </a:r>
            <a:endParaRPr lang="sv-SE" sz="3600" dirty="0"/>
          </a:p>
          <a:p>
            <a:r>
              <a:rPr lang="sv-SE" sz="3600" dirty="0"/>
              <a:t>- Daglig blodtrycksmätning i hemmet</a:t>
            </a:r>
          </a:p>
          <a:p>
            <a:r>
              <a:rPr lang="sv-SE" sz="3600" dirty="0"/>
              <a:t>- Registrering via </a:t>
            </a:r>
            <a:r>
              <a:rPr lang="sv-SE" sz="3600" dirty="0" err="1"/>
              <a:t>mobilapp</a:t>
            </a:r>
            <a:endParaRPr lang="sv-SE" sz="3600" dirty="0"/>
          </a:p>
          <a:p>
            <a:r>
              <a:rPr lang="sv-SE" sz="3600" dirty="0"/>
              <a:t>- Månatlig digital återkoppling från sjuksköterska</a:t>
            </a:r>
          </a:p>
          <a:p>
            <a:br>
              <a:rPr lang="sv-SE" sz="3600" b="1" dirty="0"/>
            </a:br>
            <a:r>
              <a:rPr lang="sv-SE" sz="3600" b="1" dirty="0"/>
              <a:t>Kontrollgrupp:</a:t>
            </a:r>
            <a:endParaRPr lang="sv-SE" sz="3600" dirty="0"/>
          </a:p>
          <a:p>
            <a:r>
              <a:rPr lang="sv-SE" sz="3600" dirty="0"/>
              <a:t>Sedvanlig uppföljning enligt vårdcentralens rutiner</a:t>
            </a:r>
          </a:p>
          <a:p>
            <a:br>
              <a:rPr lang="sv-SE" sz="3600" b="1" dirty="0"/>
            </a:br>
            <a:r>
              <a:rPr lang="sv-SE" sz="3600" b="1" dirty="0"/>
              <a:t>Primärt utfall:</a:t>
            </a:r>
            <a:br>
              <a:rPr lang="sv-SE" sz="3600" dirty="0"/>
            </a:br>
            <a:r>
              <a:rPr lang="sv-SE" sz="3600" dirty="0"/>
              <a:t>Förändring i systoliskt blodtryck (</a:t>
            </a:r>
            <a:r>
              <a:rPr lang="sv-SE" sz="3600" dirty="0" err="1"/>
              <a:t>mmHg</a:t>
            </a:r>
            <a:r>
              <a:rPr lang="sv-SE" sz="3600" dirty="0"/>
              <a:t>).</a:t>
            </a:r>
          </a:p>
          <a:p>
            <a:r>
              <a:rPr lang="sv-SE" sz="3600" dirty="0"/>
              <a:t>Statistisk analys genomfördes med t-test och regressionsanalys.</a:t>
            </a:r>
          </a:p>
        </p:txBody>
      </p:sp>
      <p:sp>
        <p:nvSpPr>
          <p:cNvPr id="17" name="textruta 16">
            <a:extLst>
              <a:ext uri="{FF2B5EF4-FFF2-40B4-BE49-F238E27FC236}">
                <a16:creationId xmlns:a16="http://schemas.microsoft.com/office/drawing/2014/main" id="{FE26FDDC-6F86-D5FE-A20D-5000BCEB075A}"/>
              </a:ext>
            </a:extLst>
          </p:cNvPr>
          <p:cNvSpPr txBox="1"/>
          <p:nvPr/>
        </p:nvSpPr>
        <p:spPr>
          <a:xfrm>
            <a:off x="13143874" y="24926767"/>
            <a:ext cx="10949196" cy="6032421"/>
          </a:xfrm>
          <a:prstGeom prst="rect">
            <a:avLst/>
          </a:prstGeom>
          <a:noFill/>
        </p:spPr>
        <p:txBody>
          <a:bodyPr wrap="square" rtlCol="0">
            <a:spAutoFit/>
          </a:bodyPr>
          <a:lstStyle/>
          <a:p>
            <a:r>
              <a:rPr lang="sv-SE" sz="4400" b="1" dirty="0">
                <a:latin typeface="Arial" panose="020B0604020202020204" pitchFamily="34" charset="0"/>
                <a:cs typeface="Arial" panose="020B0604020202020204" pitchFamily="34" charset="0"/>
              </a:rPr>
              <a:t>Resultat</a:t>
            </a:r>
          </a:p>
          <a:p>
            <a:r>
              <a:rPr lang="sv-SE" sz="3600" dirty="0"/>
              <a:t>Efter 6 månader sågs en signifikant större minskning av systoliskt blodtryck i interventionsgruppen.</a:t>
            </a:r>
          </a:p>
          <a:p>
            <a:r>
              <a:rPr lang="sv-SE" sz="3600" b="1" dirty="0"/>
              <a:t>Medelvärdesförändring:</a:t>
            </a:r>
            <a:endParaRPr lang="sv-SE" sz="3600" dirty="0"/>
          </a:p>
          <a:p>
            <a:r>
              <a:rPr lang="sv-SE" sz="3600" dirty="0"/>
              <a:t>Interventionsgrupp: −12 </a:t>
            </a:r>
            <a:r>
              <a:rPr lang="sv-SE" sz="3600" dirty="0" err="1"/>
              <a:t>mmHg</a:t>
            </a:r>
            <a:endParaRPr lang="sv-SE" sz="3600" dirty="0"/>
          </a:p>
          <a:p>
            <a:r>
              <a:rPr lang="sv-SE" sz="3600" dirty="0"/>
              <a:t>Kontrollgrupp: −5 </a:t>
            </a:r>
            <a:r>
              <a:rPr lang="sv-SE" sz="3600" dirty="0" err="1"/>
              <a:t>mmHg</a:t>
            </a:r>
            <a:endParaRPr lang="sv-SE" sz="3600" dirty="0"/>
          </a:p>
          <a:p>
            <a:r>
              <a:rPr lang="sv-SE" sz="3600" dirty="0"/>
              <a:t>p &lt; 0,01</a:t>
            </a:r>
          </a:p>
          <a:p>
            <a:r>
              <a:rPr lang="sv-SE" sz="3600" b="1" dirty="0"/>
              <a:t>Andelen patienter som nådde målblodtryck:</a:t>
            </a:r>
          </a:p>
          <a:p>
            <a:r>
              <a:rPr lang="sv-SE" sz="3600" dirty="0"/>
              <a:t>Intervention: 68 %</a:t>
            </a:r>
          </a:p>
          <a:p>
            <a:r>
              <a:rPr lang="sv-SE" sz="3600" dirty="0"/>
              <a:t>Kontroll: 42 %</a:t>
            </a:r>
          </a:p>
          <a:p>
            <a:endParaRPr lang="sv-SE" dirty="0"/>
          </a:p>
        </p:txBody>
      </p:sp>
      <p:sp>
        <p:nvSpPr>
          <p:cNvPr id="18" name="textruta 17">
            <a:extLst>
              <a:ext uri="{FF2B5EF4-FFF2-40B4-BE49-F238E27FC236}">
                <a16:creationId xmlns:a16="http://schemas.microsoft.com/office/drawing/2014/main" id="{BEE91415-40AD-B021-DF57-868B9DBC1F87}"/>
              </a:ext>
            </a:extLst>
          </p:cNvPr>
          <p:cNvSpPr txBox="1"/>
          <p:nvPr/>
        </p:nvSpPr>
        <p:spPr>
          <a:xfrm>
            <a:off x="920249" y="19555107"/>
            <a:ext cx="10949196" cy="4647426"/>
          </a:xfrm>
          <a:prstGeom prst="rect">
            <a:avLst/>
          </a:prstGeom>
          <a:noFill/>
        </p:spPr>
        <p:txBody>
          <a:bodyPr wrap="square" rtlCol="0">
            <a:spAutoFit/>
          </a:bodyPr>
          <a:lstStyle/>
          <a:p>
            <a:r>
              <a:rPr lang="sv-SE" sz="4400" b="1" dirty="0">
                <a:latin typeface="Arial" panose="020B0604020202020204" pitchFamily="34" charset="0"/>
                <a:cs typeface="Arial" panose="020B0604020202020204" pitchFamily="34" charset="0"/>
              </a:rPr>
              <a:t>Bakgrund</a:t>
            </a:r>
          </a:p>
          <a:p>
            <a:r>
              <a:rPr lang="sv-SE" sz="3600" dirty="0"/>
              <a:t>Hypertoni är en av de vanligaste riskfaktorerna för hjärt-kärlsjukdom.</a:t>
            </a:r>
            <a:br>
              <a:rPr lang="sv-SE" sz="3600" dirty="0"/>
            </a:br>
            <a:r>
              <a:rPr lang="sv-SE" sz="3600" dirty="0"/>
              <a:t>Trots tillgängliga behandlingar når många patienter inte målblodtryck.</a:t>
            </a:r>
          </a:p>
          <a:p>
            <a:r>
              <a:rPr lang="sv-SE" sz="3600" dirty="0"/>
              <a:t>Digitala verktyg för egenmonitorering har ökat i användning, men det finns behov av att utvärdera deras effekt i klinisk vardag.</a:t>
            </a:r>
          </a:p>
        </p:txBody>
      </p:sp>
      <p:sp>
        <p:nvSpPr>
          <p:cNvPr id="20" name="textruta 19">
            <a:extLst>
              <a:ext uri="{FF2B5EF4-FFF2-40B4-BE49-F238E27FC236}">
                <a16:creationId xmlns:a16="http://schemas.microsoft.com/office/drawing/2014/main" id="{581FDC55-CCB5-0BC0-4639-C57661DFA8EB}"/>
              </a:ext>
            </a:extLst>
          </p:cNvPr>
          <p:cNvSpPr txBox="1"/>
          <p:nvPr/>
        </p:nvSpPr>
        <p:spPr>
          <a:xfrm>
            <a:off x="920249" y="24955218"/>
            <a:ext cx="10949196" cy="2431435"/>
          </a:xfrm>
          <a:prstGeom prst="rect">
            <a:avLst/>
          </a:prstGeom>
          <a:noFill/>
        </p:spPr>
        <p:txBody>
          <a:bodyPr wrap="square" rtlCol="0">
            <a:spAutoFit/>
          </a:bodyPr>
          <a:lstStyle/>
          <a:p>
            <a:r>
              <a:rPr lang="sv-SE" sz="4400" b="1" dirty="0">
                <a:latin typeface="Arial" panose="020B0604020202020204" pitchFamily="34" charset="0"/>
                <a:cs typeface="Arial" panose="020B0604020202020204" pitchFamily="34" charset="0"/>
              </a:rPr>
              <a:t>Syfte</a:t>
            </a:r>
          </a:p>
          <a:p>
            <a:r>
              <a:rPr lang="sv-SE" sz="3600" dirty="0"/>
              <a:t>Att undersöka om digital egenrapportering av blodtryck via en mobilapplikation förbättrar blodtryckskontroll jämfört med sedvanlig uppföljning i primärvården.</a:t>
            </a:r>
            <a:endParaRPr lang="sv-SE" dirty="0"/>
          </a:p>
        </p:txBody>
      </p:sp>
      <p:pic>
        <p:nvPicPr>
          <p:cNvPr id="25" name="Bildobjekt 24" descr="Läkare som kontrollerar en mans blodtryck">
            <a:extLst>
              <a:ext uri="{FF2B5EF4-FFF2-40B4-BE49-F238E27FC236}">
                <a16:creationId xmlns:a16="http://schemas.microsoft.com/office/drawing/2014/main" id="{D3BF4886-A347-487F-2B89-0EC44ED13026}"/>
              </a:ext>
            </a:extLst>
          </p:cNvPr>
          <p:cNvPicPr>
            <a:picLocks noChangeAspect="1"/>
          </p:cNvPicPr>
          <p:nvPr/>
        </p:nvPicPr>
        <p:blipFill>
          <a:blip r:embed="rId3">
            <a:extLst>
              <a:ext uri="{28A0092B-C50C-407E-A947-70E740481C1C}">
                <a14:useLocalDpi xmlns:a14="http://schemas.microsoft.com/office/drawing/2010/main" val="0"/>
              </a:ext>
            </a:extLst>
          </a:blip>
          <a:srcRect l="10196" t="386" r="3012" b="-386"/>
          <a:stretch>
            <a:fillRect/>
          </a:stretch>
        </p:blipFill>
        <p:spPr>
          <a:xfrm>
            <a:off x="979804" y="9374224"/>
            <a:ext cx="11076298" cy="8802452"/>
          </a:xfrm>
          <a:prstGeom prst="rect">
            <a:avLst/>
          </a:prstGeom>
        </p:spPr>
      </p:pic>
      <p:sp>
        <p:nvSpPr>
          <p:cNvPr id="26" name="textruta 25">
            <a:extLst>
              <a:ext uri="{FF2B5EF4-FFF2-40B4-BE49-F238E27FC236}">
                <a16:creationId xmlns:a16="http://schemas.microsoft.com/office/drawing/2014/main" id="{2D8BBD1F-C84A-30E5-EBEF-5C50C4C1F8EF}"/>
              </a:ext>
            </a:extLst>
          </p:cNvPr>
          <p:cNvSpPr txBox="1"/>
          <p:nvPr/>
        </p:nvSpPr>
        <p:spPr>
          <a:xfrm>
            <a:off x="920249" y="18406141"/>
            <a:ext cx="10588248" cy="523220"/>
          </a:xfrm>
          <a:prstGeom prst="rect">
            <a:avLst/>
          </a:prstGeom>
          <a:noFill/>
        </p:spPr>
        <p:txBody>
          <a:bodyPr wrap="square" rtlCol="0">
            <a:spAutoFit/>
          </a:bodyPr>
          <a:lstStyle/>
          <a:p>
            <a:pPr lvl="0"/>
            <a:r>
              <a:rPr lang="sv-SE" sz="2800" i="1" dirty="0"/>
              <a:t>Hypertoni är en av de vanligaste riskfaktorerna för hjärt-kärlsjukdom.</a:t>
            </a:r>
            <a:endParaRPr lang="sv-SE" sz="2800" i="1" dirty="0">
              <a:latin typeface="Arial" panose="020B0604020202020204" pitchFamily="34" charset="0"/>
              <a:cs typeface="Arial" panose="020B0604020202020204" pitchFamily="34" charset="0"/>
            </a:endParaRPr>
          </a:p>
        </p:txBody>
      </p:sp>
      <p:cxnSp>
        <p:nvCxnSpPr>
          <p:cNvPr id="9" name="Rak koppling 8">
            <a:extLst>
              <a:ext uri="{FF2B5EF4-FFF2-40B4-BE49-F238E27FC236}">
                <a16:creationId xmlns:a16="http://schemas.microsoft.com/office/drawing/2014/main" id="{451CAA15-07C2-64A7-7BCE-5615C0DD1506}"/>
              </a:ext>
            </a:extLst>
          </p:cNvPr>
          <p:cNvCxnSpPr/>
          <p:nvPr/>
        </p:nvCxnSpPr>
        <p:spPr>
          <a:xfrm>
            <a:off x="1065131" y="31482253"/>
            <a:ext cx="2317282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2" name="Diagram 11">
            <a:extLst>
              <a:ext uri="{FF2B5EF4-FFF2-40B4-BE49-F238E27FC236}">
                <a16:creationId xmlns:a16="http://schemas.microsoft.com/office/drawing/2014/main" id="{83FC8631-C30C-FC37-4EC7-58838FD0D79A}"/>
              </a:ext>
            </a:extLst>
          </p:cNvPr>
          <p:cNvGraphicFramePr>
            <a:graphicFrameLocks/>
          </p:cNvGraphicFramePr>
          <p:nvPr>
            <p:extLst>
              <p:ext uri="{D42A27DB-BD31-4B8C-83A1-F6EECF244321}">
                <p14:modId xmlns:p14="http://schemas.microsoft.com/office/powerpoint/2010/main" val="2000407210"/>
              </p:ext>
            </p:extLst>
          </p:nvPr>
        </p:nvGraphicFramePr>
        <p:xfrm>
          <a:off x="13330530" y="18929361"/>
          <a:ext cx="10949196" cy="5505041"/>
        </p:xfrm>
        <a:graphic>
          <a:graphicData uri="http://schemas.openxmlformats.org/drawingml/2006/chart">
            <c:chart xmlns:c="http://schemas.openxmlformats.org/drawingml/2006/chart" xmlns:r="http://schemas.openxmlformats.org/officeDocument/2006/relationships" r:id="rId4"/>
          </a:graphicData>
        </a:graphic>
      </p:graphicFrame>
      <p:pic>
        <p:nvPicPr>
          <p:cNvPr id="22" name="Bildobjekt 21" descr="En bild som visar text, Teckensnitt, cirkel, logotyp&#10;&#10;AI-genererat innehåll kan vara felaktigt.">
            <a:extLst>
              <a:ext uri="{FF2B5EF4-FFF2-40B4-BE49-F238E27FC236}">
                <a16:creationId xmlns:a16="http://schemas.microsoft.com/office/drawing/2014/main" id="{B14EFBBC-F34F-6FBE-FE09-5BFAEE7C5FE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049473" y="31978480"/>
            <a:ext cx="2877223" cy="2673214"/>
          </a:xfrm>
          <a:prstGeom prst="rect">
            <a:avLst/>
          </a:prstGeom>
        </p:spPr>
      </p:pic>
    </p:spTree>
    <p:extLst>
      <p:ext uri="{BB962C8B-B14F-4D97-AF65-F5344CB8AC3E}">
        <p14:creationId xmlns:p14="http://schemas.microsoft.com/office/powerpoint/2010/main" val="2175918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713973FB-1BF6-C272-40A3-4EEC05912598}"/>
              </a:ext>
            </a:extLst>
          </p:cNvPr>
          <p:cNvSpPr txBox="1">
            <a:spLocks/>
          </p:cNvSpPr>
          <p:nvPr/>
        </p:nvSpPr>
        <p:spPr>
          <a:xfrm>
            <a:off x="1217984" y="8724089"/>
            <a:ext cx="22683849" cy="4939429"/>
          </a:xfrm>
          <a:prstGeom prst="rect">
            <a:avLst/>
          </a:prstGeom>
          <a:noFill/>
        </p:spPr>
        <p:txBody>
          <a:bodyPr wrap="square" rtlCol="0">
            <a:spAutoFit/>
          </a:bodyPr>
          <a:lstStyle/>
          <a:p>
            <a:pPr defTabSz="1200013"/>
            <a:r>
              <a:rPr lang="sv-SE" sz="10499" b="1" dirty="0">
                <a:solidFill>
                  <a:srgbClr val="0A324B"/>
                </a:solidFill>
                <a:latin typeface="Calibri" panose="020F0502020204030204" pitchFamily="34" charset="0"/>
                <a:ea typeface="Calibri" panose="020F0502020204030204" pitchFamily="34" charset="0"/>
                <a:cs typeface="Times New Roman" panose="02020603050405020304" pitchFamily="18" charset="0"/>
              </a:rPr>
              <a:t>Biologisk känslighet för miljöpåverkan: 5HTTLPR-genens roll i depression och ungdomsbrottslighet</a:t>
            </a:r>
            <a:endParaRPr lang="sv-SE" sz="10499" b="1" dirty="0">
              <a:solidFill>
                <a:srgbClr val="0A324B"/>
              </a:solidFill>
              <a:latin typeface="Calibri" panose="020F0502020204030204"/>
            </a:endParaRPr>
          </a:p>
        </p:txBody>
      </p:sp>
      <p:sp>
        <p:nvSpPr>
          <p:cNvPr id="5" name="textruta 4">
            <a:extLst>
              <a:ext uri="{FF2B5EF4-FFF2-40B4-BE49-F238E27FC236}">
                <a16:creationId xmlns:a16="http://schemas.microsoft.com/office/drawing/2014/main" id="{98E8EECB-5B7A-3F8C-19D8-44C81CDF55FF}"/>
              </a:ext>
            </a:extLst>
          </p:cNvPr>
          <p:cNvSpPr txBox="1">
            <a:spLocks/>
          </p:cNvSpPr>
          <p:nvPr/>
        </p:nvSpPr>
        <p:spPr>
          <a:xfrm>
            <a:off x="1267739" y="13733044"/>
            <a:ext cx="21793530" cy="2031325"/>
          </a:xfrm>
          <a:prstGeom prst="rect">
            <a:avLst/>
          </a:prstGeom>
          <a:noFill/>
        </p:spPr>
        <p:txBody>
          <a:bodyPr wrap="square" rtlCol="0">
            <a:spAutoFit/>
          </a:bodyPr>
          <a:lstStyle/>
          <a:p>
            <a:pPr defTabSz="1200013"/>
            <a:r>
              <a:rPr lang="sv-SE" sz="4200" i="1" dirty="0">
                <a:solidFill>
                  <a:prstClr val="black"/>
                </a:solidFill>
                <a:latin typeface="Calibri" panose="020F0502020204030204" pitchFamily="34" charset="0"/>
                <a:ea typeface="Calibri" panose="020F0502020204030204" pitchFamily="34" charset="0"/>
                <a:cs typeface="Times New Roman" panose="02020603050405020304" pitchFamily="18" charset="0"/>
              </a:rPr>
              <a:t>Kan vissa genetiska faktorer göra ungdomar extra mottagliga för både positiva och negativa miljöpåverkan? Vår studie undersöker hur en specifik variant av serotonintransportörgenen, 5HTTLPR, påverkar ungdomars benägenhet för depression och brottsligt beteende</a:t>
            </a:r>
            <a:endParaRPr lang="sv-SE" sz="4200" i="1" dirty="0">
              <a:solidFill>
                <a:prstClr val="black"/>
              </a:solidFill>
              <a:latin typeface="Calibri" panose="020F0502020204030204"/>
            </a:endParaRPr>
          </a:p>
        </p:txBody>
      </p:sp>
      <p:sp>
        <p:nvSpPr>
          <p:cNvPr id="6" name="textruta 5">
            <a:extLst>
              <a:ext uri="{FF2B5EF4-FFF2-40B4-BE49-F238E27FC236}">
                <a16:creationId xmlns:a16="http://schemas.microsoft.com/office/drawing/2014/main" id="{71893801-14F7-D12C-79A1-D561F35DE5DA}"/>
              </a:ext>
            </a:extLst>
          </p:cNvPr>
          <p:cNvSpPr txBox="1">
            <a:spLocks/>
          </p:cNvSpPr>
          <p:nvPr/>
        </p:nvSpPr>
        <p:spPr>
          <a:xfrm>
            <a:off x="1296769" y="16370643"/>
            <a:ext cx="10877409" cy="12130116"/>
          </a:xfrm>
          <a:prstGeom prst="rect">
            <a:avLst/>
          </a:prstGeom>
          <a:noFill/>
        </p:spPr>
        <p:txBody>
          <a:bodyPr wrap="square" rtlCol="0">
            <a:spAutoFit/>
          </a:bodyPr>
          <a:lstStyle/>
          <a:p>
            <a:pPr defTabSz="1200013">
              <a:buSzPts val="1000"/>
              <a:tabLst>
                <a:tab pos="1200013" algn="l"/>
              </a:tabLst>
            </a:pPr>
            <a:r>
              <a:rPr lang="sv-SE" sz="4724" b="1" dirty="0">
                <a:solidFill>
                  <a:srgbClr val="0A324B"/>
                </a:solidFill>
                <a:latin typeface="Calibri" panose="020F0502020204030204" pitchFamily="34" charset="0"/>
                <a:ea typeface="Calibri" panose="020F0502020204030204" pitchFamily="34" charset="0"/>
                <a:cs typeface="Times New Roman" panose="02020603050405020304" pitchFamily="18" charset="0"/>
              </a:rPr>
              <a:t>Vad forskar vi om?</a:t>
            </a:r>
            <a:br>
              <a:rPr lang="sv-SE" sz="3675" b="1" dirty="0">
                <a:solidFill>
                  <a:prstClr val="black"/>
                </a:solidFill>
                <a:latin typeface="Calibri" panose="020F0502020204030204" pitchFamily="34" charset="0"/>
                <a:ea typeface="Calibri" panose="020F0502020204030204" pitchFamily="34" charset="0"/>
              </a:rPr>
            </a:br>
            <a:r>
              <a:rPr lang="sv-SE" sz="3675" b="1" dirty="0">
                <a:solidFill>
                  <a:prstClr val="black"/>
                </a:solidFill>
                <a:latin typeface="Calibri" panose="020F0502020204030204" pitchFamily="34" charset="0"/>
                <a:ea typeface="Calibri" panose="020F0502020204030204" pitchFamily="34" charset="0"/>
                <a:cs typeface="Times New Roman" panose="02020603050405020304" pitchFamily="18" charset="0"/>
              </a:rPr>
              <a:t>Differential känslighet och gen-miljöinteraktion:</a:t>
            </a:r>
            <a:br>
              <a:rPr lang="sv-SE" sz="3675" dirty="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sv-SE" sz="3675" dirty="0">
                <a:solidFill>
                  <a:prstClr val="black"/>
                </a:solidFill>
                <a:latin typeface="Calibri" panose="020F0502020204030204" pitchFamily="34" charset="0"/>
                <a:ea typeface="Calibri" panose="020F0502020204030204" pitchFamily="34" charset="0"/>
                <a:cs typeface="Times New Roman" panose="02020603050405020304" pitchFamily="18" charset="0"/>
              </a:rPr>
              <a:t>Forskning inom psykiatri har tidigare fokuserat på att vissa gener ökar risken för psykisk ohälsa vid stress. </a:t>
            </a:r>
            <a:br>
              <a:rPr lang="sv-SE" sz="3675" dirty="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sv-SE" sz="3675" dirty="0">
                <a:solidFill>
                  <a:prstClr val="black"/>
                </a:solidFill>
                <a:latin typeface="Calibri" panose="020F0502020204030204" pitchFamily="34" charset="0"/>
                <a:ea typeface="Calibri" panose="020F0502020204030204" pitchFamily="34" charset="0"/>
                <a:cs typeface="Times New Roman" panose="02020603050405020304" pitchFamily="18" charset="0"/>
              </a:rPr>
              <a:t>Nyare teorier om ’differential </a:t>
            </a:r>
            <a:r>
              <a:rPr lang="sv-SE" sz="3675"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susceptibility</a:t>
            </a:r>
            <a:r>
              <a:rPr lang="sv-SE" sz="3675" dirty="0">
                <a:solidFill>
                  <a:prstClr val="black"/>
                </a:solidFill>
                <a:latin typeface="Calibri" panose="020F0502020204030204" pitchFamily="34" charset="0"/>
                <a:ea typeface="Calibri" panose="020F0502020204030204" pitchFamily="34" charset="0"/>
                <a:cs typeface="Times New Roman" panose="02020603050405020304" pitchFamily="18" charset="0"/>
              </a:rPr>
              <a:t>’ föreslår istället att dessa gener påverkar känsligheten för både negativa och positiva miljöfaktorer.</a:t>
            </a:r>
            <a:br>
              <a:rPr lang="sv-SE" sz="3675" dirty="0">
                <a:solidFill>
                  <a:prstClr val="black"/>
                </a:solidFill>
                <a:latin typeface="Calibri" panose="020F0502020204030204" pitchFamily="34" charset="0"/>
                <a:ea typeface="Calibri" panose="020F0502020204030204" pitchFamily="34" charset="0"/>
                <a:cs typeface="Times New Roman" panose="02020603050405020304" pitchFamily="18" charset="0"/>
              </a:rPr>
            </a:br>
            <a:endParaRPr lang="sv-SE" sz="3675"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defTabSz="1200013">
              <a:buSzPts val="1000"/>
              <a:tabLst>
                <a:tab pos="1200013" algn="l"/>
              </a:tabLst>
            </a:pPr>
            <a:r>
              <a:rPr lang="sv-SE" sz="3675" b="1" dirty="0">
                <a:solidFill>
                  <a:prstClr val="black"/>
                </a:solidFill>
                <a:latin typeface="Calibri" panose="020F0502020204030204" pitchFamily="34" charset="0"/>
                <a:ea typeface="Calibri" panose="020F0502020204030204" pitchFamily="34" charset="0"/>
                <a:cs typeface="Times New Roman" panose="02020603050405020304" pitchFamily="18" charset="0"/>
              </a:rPr>
              <a:t>5HTTLPR-genens inverkan på ungdomars </a:t>
            </a:r>
            <a:br>
              <a:rPr lang="sv-SE" sz="3675" b="1" dirty="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sv-SE" sz="3675" b="1" dirty="0">
                <a:solidFill>
                  <a:prstClr val="black"/>
                </a:solidFill>
                <a:latin typeface="Calibri" panose="020F0502020204030204" pitchFamily="34" charset="0"/>
                <a:ea typeface="Calibri" panose="020F0502020204030204" pitchFamily="34" charset="0"/>
                <a:cs typeface="Times New Roman" panose="02020603050405020304" pitchFamily="18" charset="0"/>
              </a:rPr>
              <a:t>psykiska hälsa:</a:t>
            </a:r>
            <a:br>
              <a:rPr lang="sv-SE" sz="3675" dirty="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sv-SE" sz="3675" dirty="0">
                <a:solidFill>
                  <a:prstClr val="black"/>
                </a:solidFill>
                <a:latin typeface="Calibri" panose="020F0502020204030204" pitchFamily="34" charset="0"/>
                <a:ea typeface="Calibri" panose="020F0502020204030204" pitchFamily="34" charset="0"/>
                <a:cs typeface="Times New Roman" panose="02020603050405020304" pitchFamily="18" charset="0"/>
              </a:rPr>
              <a:t>Vi studerar hur denna genvariant påverkar känsligheten för familjemiljö, och om detta ökar benägenheten </a:t>
            </a:r>
            <a:br>
              <a:rPr lang="sv-SE" sz="3675" dirty="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sv-SE" sz="3675" dirty="0">
                <a:solidFill>
                  <a:prstClr val="black"/>
                </a:solidFill>
                <a:latin typeface="Calibri" panose="020F0502020204030204" pitchFamily="34" charset="0"/>
                <a:ea typeface="Calibri" panose="020F0502020204030204" pitchFamily="34" charset="0"/>
                <a:cs typeface="Times New Roman" panose="02020603050405020304" pitchFamily="18" charset="0"/>
              </a:rPr>
              <a:t>för depression och brottsligt beteende i både positiva och negativa sammanhang.</a:t>
            </a:r>
          </a:p>
          <a:p>
            <a:pPr defTabSz="1200013">
              <a:buSzPts val="1000"/>
              <a:tabLst>
                <a:tab pos="1200013" algn="l"/>
              </a:tabLst>
            </a:pPr>
            <a:endParaRPr lang="sv-SE" sz="3675"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defTabSz="1200013"/>
            <a:r>
              <a:rPr lang="sv-SE" sz="3675" b="1" dirty="0">
                <a:solidFill>
                  <a:prstClr val="black"/>
                </a:solidFill>
                <a:latin typeface="Calibri" panose="020F0502020204030204" pitchFamily="34" charset="0"/>
                <a:ea typeface="Calibri" panose="020F0502020204030204" pitchFamily="34" charset="0"/>
                <a:cs typeface="Times New Roman" panose="02020603050405020304" pitchFamily="18" charset="0"/>
              </a:rPr>
              <a:t>Genetiska skillnader mellan depressiva symptom och brottsligt beteende:</a:t>
            </a:r>
            <a:br>
              <a:rPr lang="sv-SE" sz="3675" dirty="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sv-SE" sz="3675" dirty="0">
                <a:solidFill>
                  <a:prstClr val="black"/>
                </a:solidFill>
                <a:latin typeface="Calibri" panose="020F0502020204030204" pitchFamily="34" charset="0"/>
                <a:ea typeface="Calibri" panose="020F0502020204030204" pitchFamily="34" charset="0"/>
                <a:cs typeface="Times New Roman" panose="02020603050405020304" pitchFamily="18" charset="0"/>
              </a:rPr>
              <a:t>Våra resultat visar att 5HTTLPR har en tydligare effekt på ungdomars brottsliga beteende än på depressiva symptom, vilket kan hjälpa oss att bättre förstå varför tidigare forskning har gett olika resultat.</a:t>
            </a:r>
            <a:endParaRPr lang="sv-SE" sz="3675" dirty="0">
              <a:solidFill>
                <a:prstClr val="black"/>
              </a:solidFill>
              <a:latin typeface="Calibri" panose="020F0502020204030204"/>
            </a:endParaRPr>
          </a:p>
        </p:txBody>
      </p:sp>
      <p:sp>
        <p:nvSpPr>
          <p:cNvPr id="8" name="textruta 7">
            <a:extLst>
              <a:ext uri="{FF2B5EF4-FFF2-40B4-BE49-F238E27FC236}">
                <a16:creationId xmlns:a16="http://schemas.microsoft.com/office/drawing/2014/main" id="{AFA3CFA4-C3E9-18C0-C9B3-D28631FF0E5E}"/>
              </a:ext>
            </a:extLst>
          </p:cNvPr>
          <p:cNvSpPr txBox="1">
            <a:spLocks/>
          </p:cNvSpPr>
          <p:nvPr/>
        </p:nvSpPr>
        <p:spPr>
          <a:xfrm>
            <a:off x="13024420" y="16370643"/>
            <a:ext cx="10877412" cy="7605800"/>
          </a:xfrm>
          <a:prstGeom prst="rect">
            <a:avLst/>
          </a:prstGeom>
          <a:noFill/>
        </p:spPr>
        <p:txBody>
          <a:bodyPr wrap="square" rtlCol="0">
            <a:spAutoFit/>
          </a:bodyPr>
          <a:lstStyle/>
          <a:p>
            <a:pPr defTabSz="1200013"/>
            <a:r>
              <a:rPr lang="sv-SE" sz="4724" b="1" dirty="0">
                <a:solidFill>
                  <a:srgbClr val="0A324B"/>
                </a:solidFill>
                <a:latin typeface="Calibri" panose="020F0502020204030204" pitchFamily="34" charset="0"/>
                <a:ea typeface="Calibri" panose="020F0502020204030204" pitchFamily="34" charset="0"/>
                <a:cs typeface="Times New Roman" panose="02020603050405020304" pitchFamily="18" charset="0"/>
              </a:rPr>
              <a:t>Hur kan vår forskning hjälpa?</a:t>
            </a:r>
            <a:br>
              <a:rPr lang="sv-SE" sz="3675" b="1" dirty="0">
                <a:solidFill>
                  <a:prstClr val="black"/>
                </a:solidFill>
                <a:latin typeface="Calibri" panose="020F0502020204030204" pitchFamily="34" charset="0"/>
                <a:ea typeface="Calibri" panose="020F0502020204030204" pitchFamily="34" charset="0"/>
              </a:rPr>
            </a:br>
            <a:r>
              <a:rPr lang="sv-SE" sz="3675" b="1" dirty="0">
                <a:solidFill>
                  <a:prstClr val="black"/>
                </a:solidFill>
                <a:latin typeface="Calibri" panose="020F0502020204030204" pitchFamily="34" charset="0"/>
                <a:ea typeface="Calibri" panose="020F0502020204030204" pitchFamily="34" charset="0"/>
                <a:cs typeface="Times New Roman" panose="02020603050405020304" pitchFamily="18" charset="0"/>
              </a:rPr>
              <a:t>Möjlighet till individanpassade förebyggande insatser:</a:t>
            </a:r>
            <a:br>
              <a:rPr lang="sv-SE" sz="3675" dirty="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sv-SE" sz="3675" dirty="0">
                <a:solidFill>
                  <a:prstClr val="black"/>
                </a:solidFill>
                <a:latin typeface="Calibri" panose="020F0502020204030204" pitchFamily="34" charset="0"/>
                <a:ea typeface="Calibri" panose="020F0502020204030204" pitchFamily="34" charset="0"/>
                <a:cs typeface="Times New Roman" panose="02020603050405020304" pitchFamily="18" charset="0"/>
              </a:rPr>
              <a:t>Med bättre förståelse för hur gener och miljö samverkar kan vår forskning bidra till att utveckla insatser som är bättre anpassade för ungdomar som är genetiskt känsliga.</a:t>
            </a:r>
          </a:p>
          <a:p>
            <a:pPr defTabSz="1200013">
              <a:buSzPts val="1000"/>
              <a:tabLst>
                <a:tab pos="1200013" algn="l"/>
              </a:tabLst>
            </a:pPr>
            <a:endParaRPr lang="sv-SE" sz="3675"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defTabSz="1200013">
              <a:buSzPts val="1000"/>
              <a:tabLst>
                <a:tab pos="1200013" algn="l"/>
              </a:tabLst>
            </a:pPr>
            <a:r>
              <a:rPr lang="sv-SE" sz="3675" b="1" dirty="0">
                <a:solidFill>
                  <a:prstClr val="black"/>
                </a:solidFill>
                <a:latin typeface="Calibri" panose="020F0502020204030204" pitchFamily="34" charset="0"/>
                <a:ea typeface="Calibri" panose="020F0502020204030204" pitchFamily="34" charset="0"/>
                <a:cs typeface="Times New Roman" panose="02020603050405020304" pitchFamily="18" charset="0"/>
              </a:rPr>
              <a:t>Ökad medvetenhet om miljöns betydelse för </a:t>
            </a:r>
            <a:br>
              <a:rPr lang="sv-SE" sz="3675" b="1" dirty="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sv-SE" sz="3675" b="1" dirty="0">
                <a:solidFill>
                  <a:prstClr val="black"/>
                </a:solidFill>
                <a:latin typeface="Calibri" panose="020F0502020204030204" pitchFamily="34" charset="0"/>
                <a:ea typeface="Calibri" panose="020F0502020204030204" pitchFamily="34" charset="0"/>
                <a:cs typeface="Times New Roman" panose="02020603050405020304" pitchFamily="18" charset="0"/>
              </a:rPr>
              <a:t>psykisk hälsa:</a:t>
            </a:r>
            <a:br>
              <a:rPr lang="sv-SE" sz="3675" dirty="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sv-SE" sz="3675" dirty="0">
                <a:solidFill>
                  <a:prstClr val="black"/>
                </a:solidFill>
                <a:latin typeface="Calibri" panose="020F0502020204030204" pitchFamily="34" charset="0"/>
                <a:ea typeface="Calibri" panose="020F0502020204030204" pitchFamily="34" charset="0"/>
                <a:cs typeface="Times New Roman" panose="02020603050405020304" pitchFamily="18" charset="0"/>
              </a:rPr>
              <a:t>Vi visar att både positiva och negativa faktorer i familjemiljön kan påverka ungdomars psykiska hälsa, vilket understryker vikten av stödjande hemmiljöer.</a:t>
            </a:r>
          </a:p>
          <a:p>
            <a:pPr defTabSz="1200013"/>
            <a:endParaRPr lang="sv-SE" sz="3675" dirty="0">
              <a:solidFill>
                <a:prstClr val="black"/>
              </a:solidFill>
              <a:latin typeface="Calibri" panose="020F0502020204030204"/>
            </a:endParaRPr>
          </a:p>
        </p:txBody>
      </p:sp>
      <p:sp>
        <p:nvSpPr>
          <p:cNvPr id="11" name="textruta 10">
            <a:extLst>
              <a:ext uri="{FF2B5EF4-FFF2-40B4-BE49-F238E27FC236}">
                <a16:creationId xmlns:a16="http://schemas.microsoft.com/office/drawing/2014/main" id="{7B05C6F6-6E01-3262-487B-3AF118A053AD}"/>
              </a:ext>
            </a:extLst>
          </p:cNvPr>
          <p:cNvSpPr txBox="1">
            <a:spLocks/>
          </p:cNvSpPr>
          <p:nvPr/>
        </p:nvSpPr>
        <p:spPr>
          <a:xfrm>
            <a:off x="4470856" y="30357774"/>
            <a:ext cx="13792112" cy="2354491"/>
          </a:xfrm>
          <a:prstGeom prst="rect">
            <a:avLst/>
          </a:prstGeom>
          <a:noFill/>
        </p:spPr>
        <p:txBody>
          <a:bodyPr wrap="square">
            <a:spAutoFit/>
          </a:bodyPr>
          <a:lstStyle/>
          <a:p>
            <a:pPr defTabSz="1200013">
              <a:buSzPts val="1000"/>
              <a:tabLst>
                <a:tab pos="1200013" algn="l"/>
              </a:tabLst>
            </a:pPr>
            <a:r>
              <a:rPr lang="sv-SE" sz="3675" b="1" i="1" dirty="0">
                <a:solidFill>
                  <a:srgbClr val="0A324B"/>
                </a:solidFill>
                <a:latin typeface="Calibri" panose="020F0502020204030204" pitchFamily="34" charset="0"/>
                <a:ea typeface="Times New Roman" panose="02020603050405020304" pitchFamily="18" charset="0"/>
              </a:rPr>
              <a:t>Kontakt:</a:t>
            </a:r>
            <a:r>
              <a:rPr lang="sv-SE" sz="3675" i="1" dirty="0">
                <a:solidFill>
                  <a:srgbClr val="0A324B"/>
                </a:solidFill>
                <a:latin typeface="Calibri" panose="020F0502020204030204" pitchFamily="34" charset="0"/>
                <a:ea typeface="Times New Roman" panose="02020603050405020304" pitchFamily="18" charset="0"/>
              </a:rPr>
              <a:t> </a:t>
            </a:r>
            <a:br>
              <a:rPr lang="sv-SE" sz="3675" i="1" dirty="0">
                <a:solidFill>
                  <a:srgbClr val="0A324B"/>
                </a:solidFill>
                <a:latin typeface="Calibri" panose="020F0502020204030204" pitchFamily="34" charset="0"/>
                <a:ea typeface="Times New Roman" panose="02020603050405020304" pitchFamily="18" charset="0"/>
              </a:rPr>
            </a:br>
            <a:r>
              <a:rPr lang="sv-SE" sz="3675" i="1" dirty="0">
                <a:solidFill>
                  <a:prstClr val="black"/>
                </a:solidFill>
                <a:latin typeface="Calibri" panose="020F0502020204030204" pitchFamily="34" charset="0"/>
                <a:ea typeface="Times New Roman" panose="02020603050405020304" pitchFamily="18" charset="0"/>
              </a:rPr>
              <a:t>Kent Nilsson, </a:t>
            </a:r>
            <a:r>
              <a:rPr lang="sv-SE" sz="3675" i="1" dirty="0" err="1">
                <a:solidFill>
                  <a:prstClr val="black"/>
                </a:solidFill>
                <a:latin typeface="Calibri" panose="020F0502020204030204" pitchFamily="34" charset="0"/>
                <a:ea typeface="Times New Roman" panose="02020603050405020304" pitchFamily="18" charset="0"/>
              </a:rPr>
              <a:t>a</a:t>
            </a:r>
            <a:r>
              <a:rPr lang="sv-SE" sz="3675" i="1" dirty="0" err="1">
                <a:solidFill>
                  <a:prstClr val="black"/>
                </a:solidFill>
                <a:latin typeface="Calibri" panose="020F0502020204030204" pitchFamily="34" charset="0"/>
              </a:rPr>
              <a:t>dj</a:t>
            </a:r>
            <a:r>
              <a:rPr lang="sv-SE" sz="3675" i="1" dirty="0">
                <a:solidFill>
                  <a:prstClr val="black"/>
                </a:solidFill>
                <a:latin typeface="Calibri" panose="020F0502020204030204" pitchFamily="34" charset="0"/>
              </a:rPr>
              <a:t> professor vid Institutionen för kirurgiska vetenskaper</a:t>
            </a:r>
            <a:br>
              <a:rPr lang="sv-SE" sz="3675" i="1" dirty="0">
                <a:solidFill>
                  <a:prstClr val="black"/>
                </a:solidFill>
                <a:latin typeface="Calibri" panose="020F0502020204030204" pitchFamily="34" charset="0"/>
                <a:ea typeface="Times New Roman" panose="02020603050405020304" pitchFamily="18" charset="0"/>
              </a:rPr>
            </a:br>
            <a:r>
              <a:rPr lang="sv-SE" sz="3675" i="1" dirty="0">
                <a:solidFill>
                  <a:prstClr val="black"/>
                </a:solidFill>
                <a:latin typeface="Calibri" panose="020F0502020204030204" pitchFamily="34" charset="0"/>
                <a:ea typeface="Times New Roman" panose="02020603050405020304" pitchFamily="18" charset="0"/>
              </a:rPr>
              <a:t>Cecilia Åslund, </a:t>
            </a:r>
            <a:r>
              <a:rPr lang="sv-SE" sz="3675" i="1" dirty="0" err="1">
                <a:solidFill>
                  <a:prstClr val="black"/>
                </a:solidFill>
                <a:latin typeface="Calibri" panose="020F0502020204030204" pitchFamily="34" charset="0"/>
                <a:ea typeface="Times New Roman" panose="02020603050405020304" pitchFamily="18" charset="0"/>
              </a:rPr>
              <a:t>a</a:t>
            </a:r>
            <a:r>
              <a:rPr lang="sv-SE" sz="3675" i="1" dirty="0" err="1">
                <a:solidFill>
                  <a:prstClr val="black"/>
                </a:solidFill>
                <a:latin typeface="Calibri" panose="020F0502020204030204" pitchFamily="34" charset="0"/>
              </a:rPr>
              <a:t>dj</a:t>
            </a:r>
            <a:r>
              <a:rPr lang="sv-SE" sz="3675" i="1" dirty="0">
                <a:solidFill>
                  <a:prstClr val="black"/>
                </a:solidFill>
                <a:latin typeface="Calibri" panose="020F0502020204030204" pitchFamily="34" charset="0"/>
              </a:rPr>
              <a:t> professor i socialmedicinsk forskning</a:t>
            </a:r>
          </a:p>
          <a:p>
            <a:pPr defTabSz="1200013">
              <a:buSzPts val="1000"/>
              <a:tabLst>
                <a:tab pos="1200013" algn="l"/>
              </a:tabLst>
            </a:pPr>
            <a:r>
              <a:rPr lang="sv-SE" sz="3675" b="1" i="1" dirty="0">
                <a:solidFill>
                  <a:srgbClr val="0A324B"/>
                </a:solidFill>
                <a:latin typeface="Calibri" panose="020F0502020204030204" pitchFamily="34" charset="0"/>
                <a:ea typeface="Calibri" panose="020F0502020204030204" pitchFamily="34" charset="0"/>
              </a:rPr>
              <a:t>Läs mer:</a:t>
            </a:r>
            <a:r>
              <a:rPr lang="sv-SE" sz="3675" b="1" i="1" dirty="0">
                <a:solidFill>
                  <a:prstClr val="black"/>
                </a:solidFill>
                <a:latin typeface="Calibri" panose="020F0502020204030204" pitchFamily="34" charset="0"/>
                <a:ea typeface="Calibri" panose="020F0502020204030204" pitchFamily="34" charset="0"/>
              </a:rPr>
              <a:t> </a:t>
            </a:r>
            <a:r>
              <a:rPr lang="sv-SE" sz="3675" i="1" dirty="0">
                <a:solidFill>
                  <a:prstClr val="black"/>
                </a:solidFill>
                <a:latin typeface="Calibri" panose="020F0502020204030204" pitchFamily="34" charset="0"/>
                <a:ea typeface="Calibri" panose="020F0502020204030204" pitchFamily="34" charset="0"/>
              </a:rPr>
              <a:t>https://pubmed.ncbi.nlm.nih.gov/29427067/</a:t>
            </a:r>
            <a:endParaRPr lang="sv-SE" sz="3675" i="1" dirty="0">
              <a:solidFill>
                <a:prstClr val="black"/>
              </a:solidFill>
              <a:latin typeface="Calibri" panose="020F0502020204030204" pitchFamily="34" charset="0"/>
              <a:ea typeface="Times New Roman" panose="02020603050405020304" pitchFamily="18" charset="0"/>
            </a:endParaRPr>
          </a:p>
        </p:txBody>
      </p:sp>
      <p:pic>
        <p:nvPicPr>
          <p:cNvPr id="13" name="Bildobjekt 12" descr="En bild som visar skärmbild, Grafik, cirkel, grafisk design&#10;&#10;Automatiskt genererad beskrivning">
            <a:extLst>
              <a:ext uri="{FF2B5EF4-FFF2-40B4-BE49-F238E27FC236}">
                <a16:creationId xmlns:a16="http://schemas.microsoft.com/office/drawing/2014/main" id="{5535BDEE-43B6-6D22-EEF0-AE11F327FB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13619" y="30390656"/>
            <a:ext cx="2109662" cy="2021056"/>
          </a:xfrm>
          <a:prstGeom prst="rect">
            <a:avLst/>
          </a:prstGeom>
        </p:spPr>
      </p:pic>
      <p:pic>
        <p:nvPicPr>
          <p:cNvPr id="15" name="Bildobjekt 14">
            <a:extLst>
              <a:ext uri="{FF2B5EF4-FFF2-40B4-BE49-F238E27FC236}">
                <a16:creationId xmlns:a16="http://schemas.microsoft.com/office/drawing/2014/main" id="{E36F1F4F-C356-A176-1D95-89C3BEB8290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1473933" y="30192257"/>
            <a:ext cx="2487333" cy="2310966"/>
          </a:xfrm>
          <a:prstGeom prst="rect">
            <a:avLst/>
          </a:prstGeom>
        </p:spPr>
      </p:pic>
      <p:cxnSp>
        <p:nvCxnSpPr>
          <p:cNvPr id="17" name="Rak koppling 16">
            <a:extLst>
              <a:ext uri="{FF2B5EF4-FFF2-40B4-BE49-F238E27FC236}">
                <a16:creationId xmlns:a16="http://schemas.microsoft.com/office/drawing/2014/main" id="{4DFF7A94-C7C6-8030-016A-1341C93BBF56}"/>
              </a:ext>
            </a:extLst>
          </p:cNvPr>
          <p:cNvCxnSpPr>
            <a:cxnSpLocks/>
          </p:cNvCxnSpPr>
          <p:nvPr/>
        </p:nvCxnSpPr>
        <p:spPr>
          <a:xfrm>
            <a:off x="1296767" y="29712427"/>
            <a:ext cx="22664497" cy="0"/>
          </a:xfrm>
          <a:prstGeom prst="line">
            <a:avLst/>
          </a:prstGeom>
          <a:ln w="19050">
            <a:solidFill>
              <a:srgbClr val="0A324B"/>
            </a:solidFill>
          </a:ln>
        </p:spPr>
        <p:style>
          <a:lnRef idx="1">
            <a:schemeClr val="accent1"/>
          </a:lnRef>
          <a:fillRef idx="0">
            <a:schemeClr val="accent1"/>
          </a:fillRef>
          <a:effectRef idx="0">
            <a:schemeClr val="accent1"/>
          </a:effectRef>
          <a:fontRef idx="minor">
            <a:schemeClr val="tx1"/>
          </a:fontRef>
        </p:style>
      </p:cxnSp>
      <p:pic>
        <p:nvPicPr>
          <p:cNvPr id="3" name="Bildobjekt 2">
            <a:extLst>
              <a:ext uri="{FF2B5EF4-FFF2-40B4-BE49-F238E27FC236}">
                <a16:creationId xmlns:a16="http://schemas.microsoft.com/office/drawing/2014/main" id="{176F918C-3834-17FE-7AA5-C535F22EF395}"/>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217984" y="30046987"/>
            <a:ext cx="3157695" cy="3157695"/>
          </a:xfrm>
          <a:prstGeom prst="rect">
            <a:avLst/>
          </a:prstGeom>
        </p:spPr>
      </p:pic>
      <p:sp>
        <p:nvSpPr>
          <p:cNvPr id="2" name="textruta 1">
            <a:extLst>
              <a:ext uri="{FF2B5EF4-FFF2-40B4-BE49-F238E27FC236}">
                <a16:creationId xmlns:a16="http://schemas.microsoft.com/office/drawing/2014/main" id="{304EB856-A3FC-1ABD-59FE-0AB5FEE9FBE2}"/>
              </a:ext>
            </a:extLst>
          </p:cNvPr>
          <p:cNvSpPr txBox="1">
            <a:spLocks/>
          </p:cNvSpPr>
          <p:nvPr/>
        </p:nvSpPr>
        <p:spPr>
          <a:xfrm>
            <a:off x="13024420" y="25201430"/>
            <a:ext cx="10877412" cy="3647024"/>
          </a:xfrm>
          <a:prstGeom prst="rect">
            <a:avLst/>
          </a:prstGeom>
          <a:noFill/>
        </p:spPr>
        <p:txBody>
          <a:bodyPr wrap="square" rtlCol="0">
            <a:spAutoFit/>
          </a:bodyPr>
          <a:lstStyle/>
          <a:p>
            <a:pPr defTabSz="1200013"/>
            <a:r>
              <a:rPr lang="sv-SE" sz="4724" b="1" dirty="0">
                <a:solidFill>
                  <a:srgbClr val="0A324B"/>
                </a:solidFill>
                <a:latin typeface="Calibri" panose="020F0502020204030204" pitchFamily="34" charset="0"/>
                <a:ea typeface="Calibri" panose="020F0502020204030204" pitchFamily="34" charset="0"/>
                <a:cs typeface="Times New Roman" panose="02020603050405020304" pitchFamily="18" charset="0"/>
              </a:rPr>
              <a:t>Vad kan du göra?</a:t>
            </a:r>
          </a:p>
          <a:p>
            <a:pPr defTabSz="1200013">
              <a:buSzPts val="1000"/>
              <a:tabLst>
                <a:tab pos="1200013" algn="l"/>
              </a:tabLst>
            </a:pPr>
            <a:r>
              <a:rPr lang="sv-SE" sz="3675" b="1" dirty="0">
                <a:solidFill>
                  <a:prstClr val="black"/>
                </a:solidFill>
                <a:latin typeface="Calibri" panose="020F0502020204030204" pitchFamily="34" charset="0"/>
                <a:ea typeface="Calibri" panose="020F0502020204030204" pitchFamily="34" charset="0"/>
                <a:cs typeface="Times New Roman" panose="02020603050405020304" pitchFamily="18" charset="0"/>
              </a:rPr>
              <a:t>Stöd positiva familjemiljöer</a:t>
            </a:r>
            <a:br>
              <a:rPr lang="sv-SE" sz="3675" dirty="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sv-SE" sz="3675" dirty="0">
                <a:solidFill>
                  <a:prstClr val="black"/>
                </a:solidFill>
                <a:latin typeface="Calibri" panose="020F0502020204030204" pitchFamily="34" charset="0"/>
                <a:ea typeface="Calibri" panose="020F0502020204030204" pitchFamily="34" charset="0"/>
                <a:cs typeface="Times New Roman" panose="02020603050405020304" pitchFamily="18" charset="0"/>
              </a:rPr>
              <a:t>Genom att skapa ett tryggt och stödjande hem kan du hjälpa ungdomar som är genetiskt känsliga att utvecklas positivt.</a:t>
            </a:r>
          </a:p>
          <a:p>
            <a:pPr defTabSz="1200013"/>
            <a:endParaRPr lang="sv-SE" sz="3675" dirty="0">
              <a:solidFill>
                <a:prstClr val="black"/>
              </a:solidFill>
              <a:latin typeface="Calibri" panose="020F0502020204030204"/>
            </a:endParaRPr>
          </a:p>
        </p:txBody>
      </p:sp>
      <p:pic>
        <p:nvPicPr>
          <p:cNvPr id="10" name="Bildobjekt 9" descr="En bild som visar text, konst&#10;&#10;Automatiskt genererad beskrivning">
            <a:extLst>
              <a:ext uri="{FF2B5EF4-FFF2-40B4-BE49-F238E27FC236}">
                <a16:creationId xmlns:a16="http://schemas.microsoft.com/office/drawing/2014/main" id="{5752DFA5-95B7-F5DB-254B-F412296DC813}"/>
              </a:ext>
            </a:extLst>
          </p:cNvPr>
          <p:cNvPicPr>
            <a:picLocks noChangeAspect="1"/>
          </p:cNvPicPr>
          <p:nvPr/>
        </p:nvPicPr>
        <p:blipFill rotWithShape="1">
          <a:blip r:embed="rId6">
            <a:extLst>
              <a:ext uri="{28A0092B-C50C-407E-A947-70E740481C1C}">
                <a14:useLocalDpi xmlns:a14="http://schemas.microsoft.com/office/drawing/2010/main" val="0"/>
              </a:ext>
            </a:extLst>
          </a:blip>
          <a:srcRect t="27386" b="27930"/>
          <a:stretch/>
        </p:blipFill>
        <p:spPr>
          <a:xfrm>
            <a:off x="1296769" y="2653790"/>
            <a:ext cx="22778405" cy="5858535"/>
          </a:xfrm>
          <a:prstGeom prst="rect">
            <a:avLst/>
          </a:prstGeom>
        </p:spPr>
      </p:pic>
    </p:spTree>
    <p:extLst>
      <p:ext uri="{BB962C8B-B14F-4D97-AF65-F5344CB8AC3E}">
        <p14:creationId xmlns:p14="http://schemas.microsoft.com/office/powerpoint/2010/main" val="2283158228"/>
      </p:ext>
    </p:extLst>
  </p:cSld>
  <p:clrMapOvr>
    <a:masterClrMapping/>
  </p:clrMapOvr>
</p:sld>
</file>

<file path=ppt/theme/theme1.xml><?xml version="1.0" encoding="utf-8"?>
<a:theme xmlns:a="http://schemas.openxmlformats.org/drawingml/2006/main" name="Office-tema">
  <a:themeElements>
    <a:clrScheme name="Office-t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stermall forskning 70x100 RV logo" id="{862463CC-951E-42EB-B187-8778909736C4}" vid="{0C6D03AF-50B1-4C5A-B80A-9B04108D48E7}"/>
    </a:ext>
  </a:extLst>
</a:theme>
</file>

<file path=ppt/theme/theme2.xml><?xml version="1.0" encoding="utf-8"?>
<a:theme xmlns:a="http://schemas.openxmlformats.org/drawingml/2006/main" name="1_Office-tema">
  <a:themeElements>
    <a:clrScheme name="Färgtema">
      <a:dk1>
        <a:sysClr val="windowText" lastClr="000000"/>
      </a:dk1>
      <a:lt1>
        <a:sysClr val="window" lastClr="FFFFFF"/>
      </a:lt1>
      <a:dk2>
        <a:srgbClr val="7F7F7F"/>
      </a:dk2>
      <a:lt2>
        <a:srgbClr val="FFFFFF"/>
      </a:lt2>
      <a:accent1>
        <a:srgbClr val="3C82AF"/>
      </a:accent1>
      <a:accent2>
        <a:srgbClr val="4B467D"/>
      </a:accent2>
      <a:accent3>
        <a:srgbClr val="339D94"/>
      </a:accent3>
      <a:accent4>
        <a:srgbClr val="670F3B"/>
      </a:accent4>
      <a:accent5>
        <a:srgbClr val="F5AA3C"/>
      </a:accent5>
      <a:accent6>
        <a:srgbClr val="B2A39A"/>
      </a:accent6>
      <a:hlink>
        <a:srgbClr val="31599B"/>
      </a:hlink>
      <a:folHlink>
        <a:srgbClr val="7F7F7F"/>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stermall forskning 70x100 RV logo" id="{862463CC-951E-42EB-B187-8778909736C4}" vid="{D604B1E2-1DB8-4E85-B8E3-FA088D90E333}"/>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6516D524A977344889DEE0A5FB6B961A" ma:contentTypeVersion="13" ma:contentTypeDescription="Skapa ett nytt dokument." ma:contentTypeScope="" ma:versionID="ff3e3a2cd78b6321ebbc6f7815794610">
  <xsd:schema xmlns:xsd="http://www.w3.org/2001/XMLSchema" xmlns:xs="http://www.w3.org/2001/XMLSchema" xmlns:p="http://schemas.microsoft.com/office/2006/metadata/properties" xmlns:ns2="f9927c5b-93a3-49be-a91a-210566bb23e1" xmlns:ns3="fda6e94d-fbb5-45bb-be85-d13c9af58948" targetNamespace="http://schemas.microsoft.com/office/2006/metadata/properties" ma:root="true" ma:fieldsID="d0b3a99de9f40cff0df380445a2b2206" ns2:_="" ns3:_="">
    <xsd:import namespace="f9927c5b-93a3-49be-a91a-210566bb23e1"/>
    <xsd:import namespace="fda6e94d-fbb5-45bb-be85-d13c9af5894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927c5b-93a3-49be-a91a-210566bb23e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da6e94d-fbb5-45bb-be85-d13c9af58948" elementFormDefault="qualified">
    <xsd:import namespace="http://schemas.microsoft.com/office/2006/documentManagement/types"/>
    <xsd:import namespace="http://schemas.microsoft.com/office/infopath/2007/PartnerControls"/>
    <xsd:element name="SharedWithUsers" ma:index="18"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5073B81-40A1-4FF0-A771-5469EC45FA6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9927c5b-93a3-49be-a91a-210566bb23e1"/>
    <ds:schemaRef ds:uri="fda6e94d-fbb5-45bb-be85-d13c9af5894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0A7145A-8B2F-4E44-964C-01BECDC784E9}">
  <ds:schemaRefs>
    <ds:schemaRef ds:uri="http://schemas.microsoft.com/office/2006/metadata/properties"/>
    <ds:schemaRef ds:uri="http://schemas.openxmlformats.org/package/2006/metadata/core-properties"/>
    <ds:schemaRef ds:uri="http://purl.org/dc/terms/"/>
    <ds:schemaRef ds:uri="http://schemas.microsoft.com/office/2006/documentManagement/types"/>
    <ds:schemaRef ds:uri="http://purl.org/dc/elements/1.1/"/>
    <ds:schemaRef ds:uri="http://purl.org/dc/dcmitype/"/>
    <ds:schemaRef ds:uri="http://schemas.microsoft.com/office/infopath/2007/PartnerControls"/>
    <ds:schemaRef ds:uri="a4c2303b-182b-47c3-9350-1937038199c0"/>
    <ds:schemaRef ds:uri="http://www.w3.org/XML/1998/namespace"/>
  </ds:schemaRefs>
</ds:datastoreItem>
</file>

<file path=customXml/itemProps3.xml><?xml version="1.0" encoding="utf-8"?>
<ds:datastoreItem xmlns:ds="http://schemas.openxmlformats.org/officeDocument/2006/customXml" ds:itemID="{93C1D1CC-6E12-46AF-9F63-8F7B6851632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253</TotalTime>
  <Words>1153</Words>
  <Application>Microsoft Office PowerPoint</Application>
  <PresentationFormat>Anpassad</PresentationFormat>
  <Paragraphs>72</Paragraphs>
  <Slides>3</Slides>
  <Notes>1</Notes>
  <HiddenSlides>0</HiddenSlides>
  <MMClips>0</MMClips>
  <ScaleCrop>false</ScaleCrop>
  <HeadingPairs>
    <vt:vector size="8" baseType="variant">
      <vt:variant>
        <vt:lpstr>Använt teckensnitt</vt:lpstr>
      </vt:variant>
      <vt:variant>
        <vt:i4>5</vt:i4>
      </vt:variant>
      <vt:variant>
        <vt:lpstr>Tema</vt:lpstr>
      </vt:variant>
      <vt:variant>
        <vt:i4>2</vt:i4>
      </vt:variant>
      <vt:variant>
        <vt:lpstr>Serverprogram för OLE-inbäddning</vt:lpstr>
      </vt:variant>
      <vt:variant>
        <vt:i4>1</vt:i4>
      </vt:variant>
      <vt:variant>
        <vt:lpstr>Bildrubriker</vt:lpstr>
      </vt:variant>
      <vt:variant>
        <vt:i4>3</vt:i4>
      </vt:variant>
    </vt:vector>
  </HeadingPairs>
  <TitlesOfParts>
    <vt:vector size="11" baseType="lpstr">
      <vt:lpstr>Aptos</vt:lpstr>
      <vt:lpstr>Arial</vt:lpstr>
      <vt:lpstr>Calibri</vt:lpstr>
      <vt:lpstr>Calibri Light</vt:lpstr>
      <vt:lpstr>Wingdings</vt:lpstr>
      <vt:lpstr>Office-tema</vt:lpstr>
      <vt:lpstr>1_Office-tema</vt:lpstr>
      <vt:lpstr>Chart</vt:lpstr>
      <vt:lpstr>Rubrik med passande storlek och  i max två rader</vt:lpstr>
      <vt:lpstr>Digital uppföljning förbättrar blodtryckskontroll i primärvården</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Mall poster</dc:title>
  <dc:subject>Postermall</dc:subject>
  <dc:creator>CIFU Forskning/CKF</dc:creator>
  <cp:lastModifiedBy>Catrine Lundgren</cp:lastModifiedBy>
  <cp:revision>41</cp:revision>
  <dcterms:created xsi:type="dcterms:W3CDTF">2018-11-09T08:12:21Z</dcterms:created>
  <dcterms:modified xsi:type="dcterms:W3CDTF">2026-02-18T07:14:14Z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0x0101006516D524A977344889DEE0A5FB6B961A</vt:lpwstr>
  </property>
</Properties>
</file>