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5.xml" ContentType="application/vnd.openxmlformats-officedocument.them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8" r:id="rId4"/>
    <p:sldMasterId id="2147483746" r:id="rId5"/>
    <p:sldMasterId id="2147483648" r:id="rId6"/>
    <p:sldMasterId id="2147483703" r:id="rId7"/>
  </p:sldMasterIdLst>
  <p:notesMasterIdLst>
    <p:notesMasterId r:id="rId23"/>
  </p:notesMasterIdLst>
  <p:sldIdLst>
    <p:sldId id="256" r:id="rId8"/>
    <p:sldId id="258" r:id="rId9"/>
    <p:sldId id="4081" r:id="rId10"/>
    <p:sldId id="4082" r:id="rId11"/>
    <p:sldId id="4087" r:id="rId12"/>
    <p:sldId id="4083" r:id="rId13"/>
    <p:sldId id="4084" r:id="rId14"/>
    <p:sldId id="4085" r:id="rId15"/>
    <p:sldId id="4088" r:id="rId16"/>
    <p:sldId id="4089" r:id="rId17"/>
    <p:sldId id="4090" r:id="rId18"/>
    <p:sldId id="4091" r:id="rId19"/>
    <p:sldId id="4092" r:id="rId20"/>
    <p:sldId id="4093" r:id="rId21"/>
    <p:sldId id="4086" r:id="rId22"/>
  </p:sldIdLst>
  <p:sldSz cx="20104100" cy="11309350"/>
  <p:notesSz cx="20104100" cy="113093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2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EDF2"/>
    <a:srgbClr val="DFECF9"/>
    <a:srgbClr val="DCEEEB"/>
    <a:srgbClr val="E9F6F7"/>
    <a:srgbClr val="F4DEE6"/>
    <a:srgbClr val="DFFFFF"/>
    <a:srgbClr val="E1F6FF"/>
    <a:srgbClr val="D2E6F5"/>
    <a:srgbClr val="E8F5F5"/>
    <a:srgbClr val="D1EB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Format med tema 2 - dekorfärg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14" autoAdjust="0"/>
    <p:restoredTop sz="96327" autoAdjust="0"/>
  </p:normalViewPr>
  <p:slideViewPr>
    <p:cSldViewPr>
      <p:cViewPr varScale="1">
        <p:scale>
          <a:sx n="76" d="100"/>
          <a:sy n="76" d="100"/>
        </p:scale>
        <p:origin x="138" y="798"/>
      </p:cViewPr>
      <p:guideLst>
        <p:guide orient="horz" pos="2880"/>
        <p:guide pos="220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8" d="100"/>
          <a:sy n="68" d="100"/>
        </p:scale>
        <p:origin x="4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EA50A-7ED8-4297-A6D8-C39D2C596180}" type="datetimeFigureOut">
              <a:rPr lang="sv-SE" smtClean="0"/>
              <a:t>2025-01-10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3DB10-64AD-4478-BAF2-10592BD0BA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7310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Systemisk behandling = vi behandlar hela kroppen även om vi vet var infektionen sitter. Hela tarmfloran </a:t>
            </a:r>
            <a:r>
              <a:rPr lang="sv-SE" dirty="0" err="1"/>
              <a:t>etc</a:t>
            </a:r>
            <a:r>
              <a:rPr lang="sv-SE" dirty="0"/>
              <a:t> påverkas.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A2CE76-B794-41B7-ACD4-B9419F348677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6041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Systemisk behandling = vi behandlar hela kroppen även om vi vet var infektionen sitter. Hela tarmfloran </a:t>
            </a:r>
            <a:r>
              <a:rPr lang="sv-SE" dirty="0" err="1"/>
              <a:t>etc</a:t>
            </a:r>
            <a:r>
              <a:rPr lang="sv-SE" dirty="0"/>
              <a:t> påverkas.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A2CE76-B794-41B7-ACD4-B9419F348677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7342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Systemisk behandling = vi behandlar hela kroppen även om vi vet var infektionen sitter. Hela tarmfloran </a:t>
            </a:r>
            <a:r>
              <a:rPr lang="sv-SE" dirty="0" err="1"/>
              <a:t>etc</a:t>
            </a:r>
            <a:r>
              <a:rPr lang="sv-SE" dirty="0"/>
              <a:t> påverkas.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A2CE76-B794-41B7-ACD4-B9419F348677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4036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Systemisk behandling = vi behandlar hela kroppen även om vi vet var infektionen sitter. Hela tarmfloran </a:t>
            </a:r>
            <a:r>
              <a:rPr lang="sv-SE" dirty="0" err="1"/>
              <a:t>etc</a:t>
            </a:r>
            <a:r>
              <a:rPr lang="sv-SE" dirty="0"/>
              <a:t> påverkas.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A2CE76-B794-41B7-ACD4-B9419F348677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4278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Systemisk behandling = vi behandlar hela kroppen även om vi vet var infektionen sitter. Hela tarmfloran </a:t>
            </a:r>
            <a:r>
              <a:rPr lang="sv-SE" dirty="0" err="1"/>
              <a:t>etc</a:t>
            </a:r>
            <a:r>
              <a:rPr lang="sv-SE" dirty="0"/>
              <a:t> påverkas.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A2CE76-B794-41B7-ACD4-B9419F348677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3028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Systemisk behandling = vi behandlar hela kroppen även om vi vet var infektionen sitter. Hela tarmfloran </a:t>
            </a:r>
            <a:r>
              <a:rPr lang="sv-SE" dirty="0" err="1"/>
              <a:t>etc</a:t>
            </a:r>
            <a:r>
              <a:rPr lang="sv-SE" dirty="0"/>
              <a:t> påverkas.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A2CE76-B794-41B7-ACD4-B9419F348677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5439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emf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FAED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ildobjekt 112">
            <a:extLst>
              <a:ext uri="{FF2B5EF4-FFF2-40B4-BE49-F238E27FC236}">
                <a16:creationId xmlns:a16="http://schemas.microsoft.com/office/drawing/2014/main" id="{213F865A-82E0-4DE6-BBD6-DA7B3D8F00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8" r="6671" b="4223"/>
          <a:stretch/>
        </p:blipFill>
        <p:spPr>
          <a:xfrm>
            <a:off x="10814050" y="-1"/>
            <a:ext cx="9290050" cy="11309351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7016142-5590-4F09-AF8B-DB6FD618E5B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Autofit/>
          </a:bodyPr>
          <a:lstStyle>
            <a:lvl1pPr algn="l">
              <a:lnSpc>
                <a:spcPct val="75000"/>
              </a:lnSpc>
              <a:defRPr sz="11900" spc="-400" baseline="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27A8EE4-92AA-495F-86F9-6A5C4BD31BD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115" name="object 38">
            <a:extLst>
              <a:ext uri="{FF2B5EF4-FFF2-40B4-BE49-F238E27FC236}">
                <a16:creationId xmlns:a16="http://schemas.microsoft.com/office/drawing/2014/main" id="{9BDBBCB9-81A0-4B48-8D85-87FE05F29E71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21304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62" userDrawn="1">
          <p15:clr>
            <a:srgbClr val="FBAE40"/>
          </p15:clr>
        </p15:guide>
        <p15:guide id="2" pos="633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15">
            <a:extLst>
              <a:ext uri="{FF2B5EF4-FFF2-40B4-BE49-F238E27FC236}">
                <a16:creationId xmlns:a16="http://schemas.microsoft.com/office/drawing/2014/main" id="{4A2BB9E4-4D0C-429C-86B2-73D19EAEC8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9" b="40999"/>
          <a:stretch/>
        </p:blipFill>
        <p:spPr>
          <a:xfrm>
            <a:off x="19008000" y="0"/>
            <a:ext cx="1096100" cy="3216275"/>
          </a:xfrm>
          <a:prstGeom prst="rect">
            <a:avLst/>
          </a:prstGeom>
        </p:spPr>
      </p:pic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C9E204E3-63A1-4474-A22C-5B6EBCE2EE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6" y="3399671"/>
            <a:ext cx="17616566" cy="59832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9A8E34-5052-4F38-988C-0D97C6615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307201E-B19A-4211-B823-348FBA9EC29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2025-01-10</a:t>
            </a:fld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AA7B2E-985F-4673-A4FB-6FC32C2C34E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B649E5A-1919-43B2-BBF2-01932005A46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0240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AutoShape 18">
            <a:extLst>
              <a:ext uri="{FF2B5EF4-FFF2-40B4-BE49-F238E27FC236}">
                <a16:creationId xmlns:a16="http://schemas.microsoft.com/office/drawing/2014/main" id="{3137100E-AD01-4413-A769-147ED2DBD7FF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6" name="AutoShape 18">
            <a:extLst>
              <a:ext uri="{FF2B5EF4-FFF2-40B4-BE49-F238E27FC236}">
                <a16:creationId xmlns:a16="http://schemas.microsoft.com/office/drawing/2014/main" id="{72A7E8A6-C02F-4DDB-893A-A2DE3452A3B3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152400" y="15240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7" name="AutoShape 18">
            <a:extLst>
              <a:ext uri="{FF2B5EF4-FFF2-40B4-BE49-F238E27FC236}">
                <a16:creationId xmlns:a16="http://schemas.microsoft.com/office/drawing/2014/main" id="{B680042A-CED3-424E-BC74-1F9AD53398B7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304800" y="30480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8" name="Platshållare för innehåll 2">
            <a:extLst>
              <a:ext uri="{FF2B5EF4-FFF2-40B4-BE49-F238E27FC236}">
                <a16:creationId xmlns:a16="http://schemas.microsoft.com/office/drawing/2014/main" id="{EDEB1E76-DA8C-4821-B2EB-EED0A44C4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90" name="Bildobjekt 89">
            <a:extLst>
              <a:ext uri="{FF2B5EF4-FFF2-40B4-BE49-F238E27FC236}">
                <a16:creationId xmlns:a16="http://schemas.microsoft.com/office/drawing/2014/main" id="{52C1F324-DEFA-416F-B72F-6051C31AFF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21" t="51033" b="-60375"/>
          <a:stretch/>
        </p:blipFill>
        <p:spPr>
          <a:xfrm>
            <a:off x="0" y="6264276"/>
            <a:ext cx="1238643" cy="5045074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199169CA-2D7A-43B7-AB45-92143F3B1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266FDE-E7E1-4894-A463-420093AA5D7B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10221915" y="3406776"/>
            <a:ext cx="8638421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AFD0371-4BC2-4B1E-AF08-C39AD685810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3929E917-5370-4653-ABC0-4F0AA954FE77}" type="datetime1">
              <a:rPr lang="sv-SE" smtClean="0"/>
              <a:t>2025-01-10</a:t>
            </a:fld>
            <a:endParaRPr lang="en-US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B503087-80B1-4939-BF99-75E89592FC5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7DA98C4-0904-4159-B0D2-48927D0D4B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7901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Bildobjekt 115">
            <a:extLst>
              <a:ext uri="{FF2B5EF4-FFF2-40B4-BE49-F238E27FC236}">
                <a16:creationId xmlns:a16="http://schemas.microsoft.com/office/drawing/2014/main" id="{C737B2F4-9EA7-4502-85F3-D663E2EA07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6239526" cy="979200"/>
          </a:xfrm>
          <a:prstGeom prst="rect">
            <a:avLst/>
          </a:prstGeom>
        </p:spPr>
      </p:pic>
      <p:sp>
        <p:nvSpPr>
          <p:cNvPr id="17" name="object 38">
            <a:extLst>
              <a:ext uri="{FF2B5EF4-FFF2-40B4-BE49-F238E27FC236}">
                <a16:creationId xmlns:a16="http://schemas.microsoft.com/office/drawing/2014/main" id="{ED408A77-E9D9-4ECD-9EAC-8F17AA6FF688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Platshållare för sidfot 5">
            <a:extLst>
              <a:ext uri="{FF2B5EF4-FFF2-40B4-BE49-F238E27FC236}">
                <a16:creationId xmlns:a16="http://schemas.microsoft.com/office/drawing/2014/main" id="{BB34CA2A-42E7-429D-A977-94E73516A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3903" y="478617"/>
            <a:ext cx="7704000" cy="187200"/>
          </a:xfrm>
        </p:spPr>
        <p:txBody>
          <a:bodyPr/>
          <a:lstStyle/>
          <a:p>
            <a:endParaRPr lang="sv-SE"/>
          </a:p>
        </p:txBody>
      </p:sp>
      <p:sp>
        <p:nvSpPr>
          <p:cNvPr id="112" name="Platshållare för datum 4">
            <a:extLst>
              <a:ext uri="{FF2B5EF4-FFF2-40B4-BE49-F238E27FC236}">
                <a16:creationId xmlns:a16="http://schemas.microsoft.com/office/drawing/2014/main" id="{D2CC2258-1CAC-42DF-AA86-10F59DEC79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fld id="{9D00964E-CD7C-4BCA-A53D-05A9094492BF}" type="datetime1">
              <a:rPr lang="sv-SE" smtClean="0"/>
              <a:t>2025-01-10</a:t>
            </a:fld>
            <a:endParaRPr lang="sv-SE"/>
          </a:p>
        </p:txBody>
      </p:sp>
      <p:sp>
        <p:nvSpPr>
          <p:cNvPr id="114" name="Platshållare för bildnummer 6">
            <a:extLst>
              <a:ext uri="{FF2B5EF4-FFF2-40B4-BE49-F238E27FC236}">
                <a16:creationId xmlns:a16="http://schemas.microsoft.com/office/drawing/2014/main" id="{0CFDA38F-887E-4A37-9D96-25B2B6B67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5E9C919A-0768-457E-8FE4-A8E97EA955FB}"/>
              </a:ext>
            </a:extLst>
          </p:cNvPr>
          <p:cNvSpPr/>
          <p:nvPr userDrawn="1"/>
        </p:nvSpPr>
        <p:spPr>
          <a:xfrm>
            <a:off x="10404000" y="702000"/>
            <a:ext cx="9007200" cy="9907200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A9A918AC-8D77-44A2-A4FE-5285D4086A1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2000"/>
            <a:ext cx="9007200" cy="99072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4" name="Platshållare för text 2">
            <a:extLst>
              <a:ext uri="{FF2B5EF4-FFF2-40B4-BE49-F238E27FC236}">
                <a16:creationId xmlns:a16="http://schemas.microsoft.com/office/drawing/2014/main" id="{F2DA647D-DDF5-4570-9F2E-0535FAD82A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4" cy="5400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17" name="Rubrik 7">
            <a:extLst>
              <a:ext uri="{FF2B5EF4-FFF2-40B4-BE49-F238E27FC236}">
                <a16:creationId xmlns:a16="http://schemas.microsoft.com/office/drawing/2014/main" id="{A8C94F33-3648-4C31-AEF3-2EBA53858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871591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 userDrawn="1">
          <p15:clr>
            <a:srgbClr val="FBAE40"/>
          </p15:clr>
        </p15:guide>
        <p15:guide id="2" pos="6332" userDrawn="1">
          <p15:clr>
            <a:srgbClr val="FBAE40"/>
          </p15:clr>
        </p15:guide>
        <p15:guide id="3" pos="2444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objekt 13">
            <a:extLst>
              <a:ext uri="{FF2B5EF4-FFF2-40B4-BE49-F238E27FC236}">
                <a16:creationId xmlns:a16="http://schemas.microsoft.com/office/drawing/2014/main" id="{7E25708F-A6F2-4D28-886A-05F63F7F1F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3" r="88989" b="40999"/>
          <a:stretch/>
        </p:blipFill>
        <p:spPr>
          <a:xfrm>
            <a:off x="19008000" y="0"/>
            <a:ext cx="1096100" cy="2395475"/>
          </a:xfrm>
          <a:prstGeom prst="rect">
            <a:avLst/>
          </a:prstGeom>
        </p:spPr>
      </p:pic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491C-47DC-4E17-80D1-CDD4BAF30723}" type="datetime1">
              <a:rPr lang="sv-SE" smtClean="0"/>
              <a:t>2025-01-10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EB7B88AC-ED67-40FC-B207-9A82E4376643}"/>
              </a:ext>
            </a:extLst>
          </p:cNvPr>
          <p:cNvSpPr/>
          <p:nvPr userDrawn="1"/>
        </p:nvSpPr>
        <p:spPr>
          <a:xfrm>
            <a:off x="1245600" y="2491200"/>
            <a:ext cx="17618400" cy="7923600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1" name="Platshållare för text 6">
            <a:extLst>
              <a:ext uri="{FF2B5EF4-FFF2-40B4-BE49-F238E27FC236}">
                <a16:creationId xmlns:a16="http://schemas.microsoft.com/office/drawing/2014/main" id="{7C6CF22E-C600-40EB-BB5D-A71AE04A4CA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5363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291435" y="2298648"/>
            <a:ext cx="13459939" cy="1686571"/>
          </a:xfrm>
        </p:spPr>
        <p:txBody>
          <a:bodyPr anchor="b">
            <a:noAutofit/>
          </a:bodyPr>
          <a:lstStyle>
            <a:lvl1pPr>
              <a:lnSpc>
                <a:spcPct val="80000"/>
              </a:lnSpc>
              <a:defRPr sz="5936"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3291435" y="4133672"/>
            <a:ext cx="13459939" cy="6550447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2025-01-10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661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och 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 hasCustomPrompt="1"/>
          </p:nvPr>
        </p:nvSpPr>
        <p:spPr>
          <a:xfrm>
            <a:off x="2700994" y="2298648"/>
            <a:ext cx="15315525" cy="1686571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5936"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2700994" y="4155668"/>
            <a:ext cx="7447097" cy="6555427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0" hasCustomPrompt="1"/>
          </p:nvPr>
        </p:nvSpPr>
        <p:spPr>
          <a:xfrm>
            <a:off x="10561005" y="4155668"/>
            <a:ext cx="7447097" cy="6555427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datum 9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739DF52-0477-4164-99CF-0384B3919D38}" type="datetime1">
              <a:rPr lang="sv-SE" smtClean="0"/>
              <a:t>2025-01-10</a:t>
            </a:fld>
            <a:endParaRPr lang="sv-SE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747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700994" y="2298648"/>
            <a:ext cx="15315525" cy="1686571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5936"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2700994" y="4155667"/>
            <a:ext cx="15315525" cy="6530333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2025-01-10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2903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 hasCustomPrompt="1"/>
          </p:nvPr>
        </p:nvSpPr>
        <p:spPr>
          <a:xfrm>
            <a:off x="2923677" y="2298648"/>
            <a:ext cx="15280341" cy="1686571"/>
          </a:xfrm>
        </p:spPr>
        <p:txBody>
          <a:bodyPr anchor="b">
            <a:noAutofit/>
          </a:bodyPr>
          <a:lstStyle>
            <a:lvl1pPr algn="ctr">
              <a:lnSpc>
                <a:spcPct val="80000"/>
              </a:lnSpc>
              <a:defRPr sz="5936"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2923676" y="4133671"/>
            <a:ext cx="7447097" cy="7175679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0" hasCustomPrompt="1"/>
          </p:nvPr>
        </p:nvSpPr>
        <p:spPr>
          <a:xfrm>
            <a:off x="10756921" y="4133671"/>
            <a:ext cx="7447097" cy="7175679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datum 9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2025-01-10</a:t>
            </a:fld>
            <a:endParaRPr lang="sv-SE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334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513013" y="1996900"/>
            <a:ext cx="15078075" cy="6910171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5936" b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2025-01-10</a:t>
            </a:fld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9853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D5FBC21F-AA3A-4105-A762-7A4A8EE1E9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64" b="4216"/>
          <a:stretch/>
        </p:blipFill>
        <p:spPr>
          <a:xfrm>
            <a:off x="10814401" y="0"/>
            <a:ext cx="9289700" cy="11309350"/>
          </a:xfrm>
          <a:prstGeom prst="rect">
            <a:avLst/>
          </a:prstGeom>
        </p:spPr>
      </p:pic>
      <p:sp>
        <p:nvSpPr>
          <p:cNvPr id="7" name="object 38">
            <a:extLst>
              <a:ext uri="{FF2B5EF4-FFF2-40B4-BE49-F238E27FC236}">
                <a16:creationId xmlns:a16="http://schemas.microsoft.com/office/drawing/2014/main" id="{58F464F6-1029-4CBD-B3D1-11214085E2B8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03BB08C3-1CD7-4C53-9E96-43671982CE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Autofit/>
          </a:bodyPr>
          <a:lstStyle>
            <a:lvl1pPr algn="l">
              <a:lnSpc>
                <a:spcPct val="75000"/>
              </a:lnSpc>
              <a:defRPr sz="11900" spc="-400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78CC841C-AA65-43FA-BB0E-1A120EBFED7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258731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E90990-52D6-401D-B150-7B54C6580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2025-01-10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280DC-5966-49BD-AB8E-60113DB5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4FA10E6-DC00-4A4C-A2EE-A3F53C17D5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60" r="88999" b="40995"/>
          <a:stretch/>
        </p:blipFill>
        <p:spPr>
          <a:xfrm>
            <a:off x="19009056" y="1"/>
            <a:ext cx="1095044" cy="3216274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7A2CC002-8FB6-40A7-A6F3-C046623D47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6" y="3399671"/>
            <a:ext cx="17616566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743160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6EBC20DB-E92A-4595-958F-8F6E1877F2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fld id="{27129ABF-34AF-4771-8C65-17474087DDAF}" type="datetime1">
              <a:rPr lang="sv-SE" smtClean="0"/>
              <a:t>2025-01-10</a:t>
            </a:fld>
            <a:endParaRPr lang="sv-SE"/>
          </a:p>
        </p:txBody>
      </p:sp>
      <p:sp>
        <p:nvSpPr>
          <p:cNvPr id="12" name="Platshållare för sidfot 4">
            <a:extLst>
              <a:ext uri="{FF2B5EF4-FFF2-40B4-BE49-F238E27FC236}">
                <a16:creationId xmlns:a16="http://schemas.microsoft.com/office/drawing/2014/main" id="{5382FAD0-A98D-43B4-B432-3582AE5A5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3903" y="478617"/>
            <a:ext cx="7704000" cy="187200"/>
          </a:xfrm>
        </p:spPr>
        <p:txBody>
          <a:bodyPr/>
          <a:lstStyle/>
          <a:p>
            <a:endParaRPr lang="sv-SE"/>
          </a:p>
        </p:txBody>
      </p:sp>
      <p:sp>
        <p:nvSpPr>
          <p:cNvPr id="13" name="Platshållare för bildnummer 5">
            <a:extLst>
              <a:ext uri="{FF2B5EF4-FFF2-40B4-BE49-F238E27FC236}">
                <a16:creationId xmlns:a16="http://schemas.microsoft.com/office/drawing/2014/main" id="{50F28032-0600-4C8E-B007-13E1C8110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55FC54DA-D224-4D4F-9D60-B924CADB66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7" b="40999"/>
          <a:stretch/>
        </p:blipFill>
        <p:spPr>
          <a:xfrm>
            <a:off x="19008000" y="0"/>
            <a:ext cx="1096100" cy="3216275"/>
          </a:xfrm>
          <a:prstGeom prst="rect">
            <a:avLst/>
          </a:prstGeom>
        </p:spPr>
      </p:pic>
      <p:sp>
        <p:nvSpPr>
          <p:cNvPr id="15" name="Platshållare för text 10">
            <a:extLst>
              <a:ext uri="{FF2B5EF4-FFF2-40B4-BE49-F238E27FC236}">
                <a16:creationId xmlns:a16="http://schemas.microsoft.com/office/drawing/2014/main" id="{36B6AA50-8739-41DE-A23A-5E3ECC5482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5600" y="3399671"/>
            <a:ext cx="17618075" cy="5983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F4246BC-36B1-4971-8889-F163FD2A0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7776257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93B712EA-797A-4EA2-BEB0-D486B28AB1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70C7B567-D67A-42BC-B7FD-E667F0583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1911" y="3406775"/>
            <a:ext cx="8638421" cy="597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EB806AAA-D73D-4CEE-9B56-C22AE8A537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74" t="51033" b="-60375"/>
          <a:stretch/>
        </p:blipFill>
        <p:spPr>
          <a:xfrm>
            <a:off x="-19050" y="6264274"/>
            <a:ext cx="1260000" cy="5045075"/>
          </a:xfrm>
          <a:prstGeom prst="rect">
            <a:avLst/>
          </a:prstGeom>
        </p:spPr>
      </p:pic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390AB69-5BC0-46B0-B233-B8ED7CBC0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084E-ABA3-4AA4-9862-3A3A8F7AC594}" type="datetime1">
              <a:rPr lang="sv-SE" smtClean="0"/>
              <a:t>2025-01-10</a:t>
            </a:fld>
            <a:endParaRPr lang="en-US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E6FFAF7-903A-4658-BEDF-CDBF6357E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32E55E-6E21-45F6-AFF0-C03FD2EA4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91A92F-5622-40E4-B88A-05148A900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423725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88FBE5C1-E706-49C0-BC48-7432DD5937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6239526" cy="979200"/>
          </a:xfrm>
          <a:prstGeom prst="rect">
            <a:avLst/>
          </a:prstGeom>
        </p:spPr>
      </p:pic>
      <p:sp>
        <p:nvSpPr>
          <p:cNvPr id="14" name="object 38">
            <a:extLst>
              <a:ext uri="{FF2B5EF4-FFF2-40B4-BE49-F238E27FC236}">
                <a16:creationId xmlns:a16="http://schemas.microsoft.com/office/drawing/2014/main" id="{1A5E282F-FC28-45E5-81A7-A28557C59E47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19CC616-6A81-4F3E-BF5F-34271257EE9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0D26B19-8998-4002-9818-0406EEBB00B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E32E934-0E34-41D0-99D0-BBB1DE02E0D8}" type="datetime1">
              <a:rPr lang="sv-SE" smtClean="0"/>
              <a:t>2025-01-10</a:t>
            </a:fld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0D7DA48-029C-41BC-BD3D-A195A10DF34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51345448-A017-46A4-AAEE-65BAAA13935B}"/>
              </a:ext>
            </a:extLst>
          </p:cNvPr>
          <p:cNvSpPr/>
          <p:nvPr userDrawn="1"/>
        </p:nvSpPr>
        <p:spPr>
          <a:xfrm>
            <a:off x="10404000" y="702000"/>
            <a:ext cx="9007200" cy="9907200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61A0B5-3A30-4187-8CDB-DBD6610369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2000"/>
            <a:ext cx="9007200" cy="99072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3DEFBAF8-794C-4460-BDFB-4AFAF7A4B3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4" cy="540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9" name="Rubrik 7">
            <a:extLst>
              <a:ext uri="{FF2B5EF4-FFF2-40B4-BE49-F238E27FC236}">
                <a16:creationId xmlns:a16="http://schemas.microsoft.com/office/drawing/2014/main" id="{6A68B911-846D-40C0-89C1-092024565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947213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7EC5BF2F-A06E-4DBE-BE34-10563FBAB941}"/>
              </a:ext>
            </a:extLst>
          </p:cNvPr>
          <p:cNvSpPr/>
          <p:nvPr userDrawn="1"/>
        </p:nvSpPr>
        <p:spPr>
          <a:xfrm>
            <a:off x="1245600" y="2491200"/>
            <a:ext cx="17618400" cy="7923600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76D3E448-F04D-42F2-A71F-AB7E9594DF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pic>
        <p:nvPicPr>
          <p:cNvPr id="19" name="Bildobjekt 18">
            <a:extLst>
              <a:ext uri="{FF2B5EF4-FFF2-40B4-BE49-F238E27FC236}">
                <a16:creationId xmlns:a16="http://schemas.microsoft.com/office/drawing/2014/main" id="{1F92EFCA-73A8-4BBA-8B6E-84A5162570A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66" r="88987" b="40999"/>
          <a:stretch/>
        </p:blipFill>
        <p:spPr>
          <a:xfrm>
            <a:off x="19008000" y="0"/>
            <a:ext cx="1096100" cy="2393950"/>
          </a:xfrm>
          <a:prstGeom prst="rect">
            <a:avLst/>
          </a:prstGeom>
        </p:spPr>
      </p:pic>
      <p:sp>
        <p:nvSpPr>
          <p:cNvPr id="21" name="Rubrik 12">
            <a:extLst>
              <a:ext uri="{FF2B5EF4-FFF2-40B4-BE49-F238E27FC236}">
                <a16:creationId xmlns:a16="http://schemas.microsoft.com/office/drawing/2014/main" id="{56F830A9-B7E5-4459-9325-1EB46228A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2" name="Platshållare för text 6">
            <a:extLst>
              <a:ext uri="{FF2B5EF4-FFF2-40B4-BE49-F238E27FC236}">
                <a16:creationId xmlns:a16="http://schemas.microsoft.com/office/drawing/2014/main" id="{75DB120C-DE3F-4D0F-9C20-C0178B697AC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09B9E0E-3BE5-4815-9771-B94D5C0DE40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EF6D5CF-9778-494C-91EA-967A5AD360D0}" type="datetime1">
              <a:rPr lang="sv-SE" smtClean="0"/>
              <a:t>2025-01-10</a:t>
            </a:fld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EF21FC5-B1ED-41D6-83B6-FD9D859FF93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605CF9C-A296-49D6-8F7C-7E99496CBAC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00291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58" userDrawn="1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Bildobjekt 71">
            <a:extLst>
              <a:ext uri="{FF2B5EF4-FFF2-40B4-BE49-F238E27FC236}">
                <a16:creationId xmlns:a16="http://schemas.microsoft.com/office/drawing/2014/main" id="{F9214C34-71FC-4B3B-B2DA-532B9C36A5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04" t="51088" b="-60520"/>
          <a:stretch/>
        </p:blipFill>
        <p:spPr>
          <a:xfrm>
            <a:off x="0" y="6264274"/>
            <a:ext cx="1247156" cy="5045075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CC9BDD-2A63-4704-82E4-11575AE255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7763FE-5C0D-4543-80BD-2B9936FC6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E9CB98B-6CDA-4906-9342-37A4C0ABF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1911" y="3406775"/>
            <a:ext cx="8638421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C9495B9-D494-4909-B0F6-C282E34AD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5F43-7351-4340-AB7C-1EB441B903A0}" type="datetime1">
              <a:rPr lang="sv-SE" smtClean="0"/>
              <a:t>2025-01-10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040E90E-D655-44FC-9710-9E80B0452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8CD1362-079A-44DB-8854-F2DD36BF5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925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Bildobjekt 105">
            <a:extLst>
              <a:ext uri="{FF2B5EF4-FFF2-40B4-BE49-F238E27FC236}">
                <a16:creationId xmlns:a16="http://schemas.microsoft.com/office/drawing/2014/main" id="{BEF2884E-1FD5-4C14-8812-60610C2A38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46" t="64200" r="1"/>
          <a:stretch/>
        </p:blipFill>
        <p:spPr>
          <a:xfrm>
            <a:off x="0" y="0"/>
            <a:ext cx="6240627" cy="979488"/>
          </a:xfrm>
          <a:prstGeom prst="rect">
            <a:avLst/>
          </a:prstGeom>
        </p:spPr>
      </p:pic>
      <p:sp>
        <p:nvSpPr>
          <p:cNvPr id="15" name="object 38">
            <a:extLst>
              <a:ext uri="{FF2B5EF4-FFF2-40B4-BE49-F238E27FC236}">
                <a16:creationId xmlns:a16="http://schemas.microsoft.com/office/drawing/2014/main" id="{FCB10ADE-7E5E-400B-8AA1-BCE8B82F9AC2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169D-E447-4789-8673-AFA93CC4C0FC}" type="datetime1">
              <a:rPr lang="sv-SE" smtClean="0"/>
              <a:t>2025-01-10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669B40A8-44D8-445B-8C02-75F7336F6216}"/>
              </a:ext>
            </a:extLst>
          </p:cNvPr>
          <p:cNvSpPr/>
          <p:nvPr userDrawn="1"/>
        </p:nvSpPr>
        <p:spPr>
          <a:xfrm>
            <a:off x="10404000" y="702000"/>
            <a:ext cx="9000000" cy="9900000"/>
          </a:xfrm>
          <a:prstGeom prst="rect">
            <a:avLst/>
          </a:prstGeom>
          <a:solidFill>
            <a:srgbClr val="FAED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29954143-B55D-450D-940A-BB896C139DC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1676"/>
            <a:ext cx="9000000" cy="99000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F05E6BAC-F8CD-4D8F-BF33-F04A9C43E4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3" cy="5400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7" name="Rubrik 106">
            <a:extLst>
              <a:ext uri="{FF2B5EF4-FFF2-40B4-BE49-F238E27FC236}">
                <a16:creationId xmlns:a16="http://schemas.microsoft.com/office/drawing/2014/main" id="{6CA9850E-4638-497B-BFB1-76C714BE1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42567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solidFill>
            <a:srgbClr val="FAEDF2"/>
          </a:solidFill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6FC7-5FC7-4CA8-94E2-9DAA9984D6D0}" type="datetime1">
              <a:rPr lang="sv-SE" smtClean="0"/>
              <a:t>2025-01-10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959AE0B8-EF77-4FED-9065-2B19EFE2C1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8" r="88999" b="40995"/>
          <a:stretch/>
        </p:blipFill>
        <p:spPr>
          <a:xfrm>
            <a:off x="19009056" y="0"/>
            <a:ext cx="1095044" cy="2395474"/>
          </a:xfrm>
          <a:prstGeom prst="rect">
            <a:avLst/>
          </a:prstGeom>
        </p:spPr>
      </p:pic>
      <p:sp>
        <p:nvSpPr>
          <p:cNvPr id="14" name="Platshållare för text 6">
            <a:extLst>
              <a:ext uri="{FF2B5EF4-FFF2-40B4-BE49-F238E27FC236}">
                <a16:creationId xmlns:a16="http://schemas.microsoft.com/office/drawing/2014/main" id="{4EB1276E-26FE-4592-99D9-92C82CD707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2392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984C6C-61A2-47CD-941D-B1808D2A7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118FBD2-C43C-4F9D-84A4-0D84715FB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736E282-8415-4561-8294-3CF34BC3D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5B601-AB1C-4A92-9FCC-BC63D422E79E}" type="datetimeFigureOut">
              <a:rPr lang="sv-SE" smtClean="0"/>
              <a:t>2025-01-10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542C65C-0DF2-489A-9532-B13197650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A21C7C3-82D4-4113-BC0C-FBC910E12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F4E0-ACA9-45D9-855E-4C6B0FF139B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511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E90990-52D6-401D-B150-7B54C6580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2025-01-10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280DC-5966-49BD-AB8E-60113DB5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4FA10E6-DC00-4A4C-A2EE-A3F53C17D5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60" r="88999" b="40995"/>
          <a:stretch/>
        </p:blipFill>
        <p:spPr>
          <a:xfrm>
            <a:off x="19009056" y="1"/>
            <a:ext cx="1095044" cy="321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71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2025-01-10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280DC-5966-49BD-AB8E-60113DB5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4FA10E6-DC00-4A4C-A2EE-A3F53C17D5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60" r="88999" b="40995"/>
          <a:stretch/>
        </p:blipFill>
        <p:spPr>
          <a:xfrm>
            <a:off x="19009056" y="1"/>
            <a:ext cx="1095044" cy="3216274"/>
          </a:xfrm>
          <a:prstGeom prst="rect">
            <a:avLst/>
          </a:prstGeom>
        </p:spPr>
      </p:pic>
      <p:sp>
        <p:nvSpPr>
          <p:cNvPr id="24" name="Platshållare för innehåll 1">
            <a:extLst>
              <a:ext uri="{FF2B5EF4-FFF2-40B4-BE49-F238E27FC236}">
                <a16:creationId xmlns:a16="http://schemas.microsoft.com/office/drawing/2014/main" id="{6349BD8C-2D4F-1E42-AF30-E092AF2FE87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243766" y="3406775"/>
            <a:ext cx="8638421" cy="597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3200" dirty="0"/>
              <a:t>Nästkommande sida innehåller våra illustrationer. </a:t>
            </a:r>
            <a:br>
              <a:rPr lang="sv-SE" sz="3200" dirty="0"/>
            </a:br>
            <a:r>
              <a:rPr lang="sv-SE" sz="3200" dirty="0"/>
              <a:t>Följ dessa steg för att använda någon av dem.</a:t>
            </a:r>
          </a:p>
          <a:p>
            <a:r>
              <a:rPr lang="sv-SE" sz="3200" dirty="0"/>
              <a:t>Markera önskad illustration</a:t>
            </a:r>
          </a:p>
          <a:p>
            <a:r>
              <a:rPr lang="sv-SE" sz="3200" dirty="0"/>
              <a:t>Kopiera genom att högerklicka och välj </a:t>
            </a:r>
            <a:r>
              <a:rPr lang="sv-SE" sz="3200" i="1" dirty="0"/>
              <a:t>kopiera</a:t>
            </a:r>
            <a:r>
              <a:rPr lang="sv-SE" sz="3200" dirty="0"/>
              <a:t>, alternativt </a:t>
            </a:r>
            <a:r>
              <a:rPr lang="sv-SE" sz="3200" dirty="0" err="1"/>
              <a:t>ctrl</a:t>
            </a:r>
            <a:r>
              <a:rPr lang="sv-SE" sz="3200" dirty="0"/>
              <a:t> + C (PC) eller </a:t>
            </a:r>
            <a:r>
              <a:rPr lang="sv-SE" sz="3200" dirty="0" err="1"/>
              <a:t>cmd</a:t>
            </a:r>
            <a:r>
              <a:rPr lang="sv-SE" sz="3200" dirty="0"/>
              <a:t> + C (Mac)</a:t>
            </a:r>
          </a:p>
          <a:p>
            <a:r>
              <a:rPr lang="sv-SE" sz="3200" dirty="0"/>
              <a:t>Klistra in på önskad sida genom att högerklicka och välj </a:t>
            </a:r>
            <a:r>
              <a:rPr lang="sv-SE" sz="3200" i="1" dirty="0"/>
              <a:t>klistra in</a:t>
            </a:r>
            <a:r>
              <a:rPr lang="sv-SE" sz="3200" dirty="0"/>
              <a:t>, alternativt </a:t>
            </a:r>
            <a:r>
              <a:rPr lang="sv-SE" sz="3200" dirty="0" err="1"/>
              <a:t>ctrl</a:t>
            </a:r>
            <a:r>
              <a:rPr lang="sv-SE" sz="3200" dirty="0"/>
              <a:t> + V (PC) eller </a:t>
            </a:r>
            <a:r>
              <a:rPr lang="sv-SE" sz="3200" dirty="0" err="1"/>
              <a:t>cmd</a:t>
            </a:r>
            <a:r>
              <a:rPr lang="sv-SE" sz="3200" dirty="0"/>
              <a:t> + V (Mac)</a:t>
            </a:r>
          </a:p>
          <a:p>
            <a:r>
              <a:rPr lang="sv-SE" sz="3200" dirty="0"/>
              <a:t>När du är klar med din presentation radera dessa två sidor från presentationen.</a:t>
            </a:r>
          </a:p>
          <a:p>
            <a:endParaRPr lang="sv-SE" sz="3200" dirty="0"/>
          </a:p>
          <a:p>
            <a:pPr marL="0" indent="0">
              <a:buNone/>
            </a:pPr>
            <a:endParaRPr lang="sv-SE" sz="3200" dirty="0"/>
          </a:p>
        </p:txBody>
      </p:sp>
      <p:sp>
        <p:nvSpPr>
          <p:cNvPr id="25" name="Rubrik 2">
            <a:extLst>
              <a:ext uri="{FF2B5EF4-FFF2-40B4-BE49-F238E27FC236}">
                <a16:creationId xmlns:a16="http://schemas.microsoft.com/office/drawing/2014/main" id="{25D11DB4-F685-5ADD-528A-F97CFE9933BD}"/>
              </a:ext>
            </a:extLst>
          </p:cNvPr>
          <p:cNvSpPr txBox="1">
            <a:spLocks/>
          </p:cNvSpPr>
          <p:nvPr userDrawn="1"/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>
            <a:lvl1pPr eaLnBrk="1" hangingPunct="1">
              <a:lnSpc>
                <a:spcPct val="85000"/>
              </a:lnSpc>
              <a:defRPr sz="6450" b="1" spc="-28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kern="0" dirty="0"/>
              <a:t>Illustrationer</a:t>
            </a:r>
          </a:p>
        </p:txBody>
      </p:sp>
      <p:sp>
        <p:nvSpPr>
          <p:cNvPr id="26" name="Platshållare för innehåll 3">
            <a:extLst>
              <a:ext uri="{FF2B5EF4-FFF2-40B4-BE49-F238E27FC236}">
                <a16:creationId xmlns:a16="http://schemas.microsoft.com/office/drawing/2014/main" id="{1386ADB5-5E0F-1BE1-C572-81D023299F4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221911" y="3406775"/>
            <a:ext cx="8638421" cy="5976000"/>
          </a:xfrm>
        </p:spPr>
        <p:txBody>
          <a:bodyPr>
            <a:noAutofit/>
          </a:bodyPr>
          <a:lstStyle/>
          <a:p>
            <a:r>
              <a:rPr lang="sv-SE" sz="3200" dirty="0"/>
              <a:t>För att ändra färg på illustrationen markera önskad illustration, gå till fliken </a:t>
            </a:r>
            <a:r>
              <a:rPr lang="sv-SE" sz="3200" i="1" dirty="0"/>
              <a:t>Bildformat (1)</a:t>
            </a:r>
            <a:r>
              <a:rPr lang="sv-SE" sz="3200" dirty="0"/>
              <a:t> i menyn och välj att visa </a:t>
            </a:r>
            <a:r>
              <a:rPr lang="sv-SE" sz="3200" i="1" dirty="0"/>
              <a:t>Formatfönster (2)</a:t>
            </a:r>
            <a:r>
              <a:rPr lang="sv-SE" sz="3200" dirty="0"/>
              <a:t>. Klicka på bildikonen (3) och välj </a:t>
            </a:r>
            <a:r>
              <a:rPr lang="sv-SE" sz="3200" i="1" dirty="0"/>
              <a:t>Ändra färg.</a:t>
            </a:r>
          </a:p>
        </p:txBody>
      </p:sp>
      <p:pic>
        <p:nvPicPr>
          <p:cNvPr id="27" name="Bildobjekt 26">
            <a:extLst>
              <a:ext uri="{FF2B5EF4-FFF2-40B4-BE49-F238E27FC236}">
                <a16:creationId xmlns:a16="http://schemas.microsoft.com/office/drawing/2014/main" id="{3659AAAE-E1F4-4898-7608-AE340C3B43F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"/>
          <a:stretch/>
        </p:blipFill>
        <p:spPr>
          <a:xfrm>
            <a:off x="10572262" y="5388581"/>
            <a:ext cx="7756244" cy="3984984"/>
          </a:xfrm>
          <a:prstGeom prst="rect">
            <a:avLst/>
          </a:prstGeom>
          <a:effectLst>
            <a:outerShdw blurRad="127000" dist="635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28" name="Grupp 27">
            <a:extLst>
              <a:ext uri="{FF2B5EF4-FFF2-40B4-BE49-F238E27FC236}">
                <a16:creationId xmlns:a16="http://schemas.microsoft.com/office/drawing/2014/main" id="{E21B6ECB-A26F-6835-6E0A-B7E2D67DEB0C}"/>
              </a:ext>
            </a:extLst>
          </p:cNvPr>
          <p:cNvGrpSpPr/>
          <p:nvPr userDrawn="1"/>
        </p:nvGrpSpPr>
        <p:grpSpPr>
          <a:xfrm>
            <a:off x="17597310" y="6028207"/>
            <a:ext cx="1229317" cy="468143"/>
            <a:chOff x="17597310" y="6028207"/>
            <a:chExt cx="1229317" cy="468143"/>
          </a:xfrm>
        </p:grpSpPr>
        <p:sp>
          <p:nvSpPr>
            <p:cNvPr id="29" name="Ellips 28">
              <a:extLst>
                <a:ext uri="{FF2B5EF4-FFF2-40B4-BE49-F238E27FC236}">
                  <a16:creationId xmlns:a16="http://schemas.microsoft.com/office/drawing/2014/main" id="{156EA171-C7BB-31A1-0A8A-DA7D4ABD745D}"/>
                </a:ext>
              </a:extLst>
            </p:cNvPr>
            <p:cNvSpPr/>
            <p:nvPr/>
          </p:nvSpPr>
          <p:spPr>
            <a:xfrm>
              <a:off x="17597310" y="6028207"/>
              <a:ext cx="468143" cy="468143"/>
            </a:xfrm>
            <a:prstGeom prst="ellipse">
              <a:avLst/>
            </a:prstGeom>
            <a:noFill/>
            <a:ln w="19050">
              <a:solidFill>
                <a:schemeClr val="accent5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cxnSp>
          <p:nvCxnSpPr>
            <p:cNvPr id="30" name="Rak 29">
              <a:extLst>
                <a:ext uri="{FF2B5EF4-FFF2-40B4-BE49-F238E27FC236}">
                  <a16:creationId xmlns:a16="http://schemas.microsoft.com/office/drawing/2014/main" id="{57C479BD-925E-A2BB-4DF6-D2BA660FCF25}"/>
                </a:ext>
              </a:extLst>
            </p:cNvPr>
            <p:cNvCxnSpPr>
              <a:cxnSpLocks/>
            </p:cNvCxnSpPr>
            <p:nvPr/>
          </p:nvCxnSpPr>
          <p:spPr>
            <a:xfrm>
              <a:off x="18065453" y="6262278"/>
              <a:ext cx="478827" cy="0"/>
            </a:xfrm>
            <a:prstGeom prst="line">
              <a:avLst/>
            </a:prstGeom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Ellips 30">
              <a:extLst>
                <a:ext uri="{FF2B5EF4-FFF2-40B4-BE49-F238E27FC236}">
                  <a16:creationId xmlns:a16="http://schemas.microsoft.com/office/drawing/2014/main" id="{A2D4A7AE-2B8B-4CCC-58A1-450717AE8E23}"/>
                </a:ext>
              </a:extLst>
            </p:cNvPr>
            <p:cNvSpPr/>
            <p:nvPr/>
          </p:nvSpPr>
          <p:spPr>
            <a:xfrm>
              <a:off x="18503091" y="6100510"/>
              <a:ext cx="323536" cy="323536"/>
            </a:xfrm>
            <a:prstGeom prst="ellipse">
              <a:avLst/>
            </a:prstGeom>
            <a:solidFill>
              <a:schemeClr val="accent5"/>
            </a:solidFill>
            <a:ln w="2857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/>
                <a:t>3</a:t>
              </a:r>
            </a:p>
          </p:txBody>
        </p:sp>
      </p:grpSp>
      <p:grpSp>
        <p:nvGrpSpPr>
          <p:cNvPr id="32" name="Grupp 31">
            <a:extLst>
              <a:ext uri="{FF2B5EF4-FFF2-40B4-BE49-F238E27FC236}">
                <a16:creationId xmlns:a16="http://schemas.microsoft.com/office/drawing/2014/main" id="{C4CCB5C1-35AB-6C0C-52AD-984CB456A80E}"/>
              </a:ext>
            </a:extLst>
          </p:cNvPr>
          <p:cNvGrpSpPr/>
          <p:nvPr userDrawn="1"/>
        </p:nvGrpSpPr>
        <p:grpSpPr>
          <a:xfrm>
            <a:off x="17377322" y="4938618"/>
            <a:ext cx="468143" cy="1070052"/>
            <a:chOff x="17377322" y="4938618"/>
            <a:chExt cx="468143" cy="1070052"/>
          </a:xfrm>
        </p:grpSpPr>
        <p:grpSp>
          <p:nvGrpSpPr>
            <p:cNvPr id="33" name="Grupp 32">
              <a:extLst>
                <a:ext uri="{FF2B5EF4-FFF2-40B4-BE49-F238E27FC236}">
                  <a16:creationId xmlns:a16="http://schemas.microsoft.com/office/drawing/2014/main" id="{D334538E-A401-C6D7-C46F-2582881C9233}"/>
                </a:ext>
              </a:extLst>
            </p:cNvPr>
            <p:cNvGrpSpPr/>
            <p:nvPr/>
          </p:nvGrpSpPr>
          <p:grpSpPr>
            <a:xfrm>
              <a:off x="17377322" y="5150619"/>
              <a:ext cx="468143" cy="858051"/>
              <a:chOff x="17377322" y="5150619"/>
              <a:chExt cx="468143" cy="858051"/>
            </a:xfrm>
          </p:grpSpPr>
          <p:sp>
            <p:nvSpPr>
              <p:cNvPr id="35" name="Ellips 34">
                <a:extLst>
                  <a:ext uri="{FF2B5EF4-FFF2-40B4-BE49-F238E27FC236}">
                    <a16:creationId xmlns:a16="http://schemas.microsoft.com/office/drawing/2014/main" id="{30E78345-734E-326B-9A77-2D62028EC4DC}"/>
                  </a:ext>
                </a:extLst>
              </p:cNvPr>
              <p:cNvSpPr/>
              <p:nvPr/>
            </p:nvSpPr>
            <p:spPr>
              <a:xfrm>
                <a:off x="17377322" y="5540527"/>
                <a:ext cx="468143" cy="468143"/>
              </a:xfrm>
              <a:prstGeom prst="ellipse">
                <a:avLst/>
              </a:prstGeom>
              <a:noFill/>
              <a:ln w="19050">
                <a:solidFill>
                  <a:schemeClr val="accent5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dirty="0"/>
              </a:p>
            </p:txBody>
          </p:sp>
          <p:cxnSp>
            <p:nvCxnSpPr>
              <p:cNvPr id="36" name="Rak 35">
                <a:extLst>
                  <a:ext uri="{FF2B5EF4-FFF2-40B4-BE49-F238E27FC236}">
                    <a16:creationId xmlns:a16="http://schemas.microsoft.com/office/drawing/2014/main" id="{1E2E6DE6-D067-B718-E7A0-A53CCF52B35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611393" y="5150619"/>
                <a:ext cx="0" cy="389908"/>
              </a:xfrm>
              <a:prstGeom prst="line">
                <a:avLst/>
              </a:prstGeom>
              <a:ln w="1905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Ellips 33">
              <a:extLst>
                <a:ext uri="{FF2B5EF4-FFF2-40B4-BE49-F238E27FC236}">
                  <a16:creationId xmlns:a16="http://schemas.microsoft.com/office/drawing/2014/main" id="{A51F1848-F037-B838-4A6E-AB0A86D91158}"/>
                </a:ext>
              </a:extLst>
            </p:cNvPr>
            <p:cNvSpPr/>
            <p:nvPr/>
          </p:nvSpPr>
          <p:spPr>
            <a:xfrm>
              <a:off x="17449625" y="4938618"/>
              <a:ext cx="323536" cy="323536"/>
            </a:xfrm>
            <a:prstGeom prst="ellipse">
              <a:avLst/>
            </a:prstGeom>
            <a:solidFill>
              <a:schemeClr val="accent5"/>
            </a:solidFill>
            <a:ln w="2857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/>
                <a:t>2</a:t>
              </a:r>
            </a:p>
          </p:txBody>
        </p:sp>
      </p:grpSp>
      <p:grpSp>
        <p:nvGrpSpPr>
          <p:cNvPr id="37" name="Grupp 36">
            <a:extLst>
              <a:ext uri="{FF2B5EF4-FFF2-40B4-BE49-F238E27FC236}">
                <a16:creationId xmlns:a16="http://schemas.microsoft.com/office/drawing/2014/main" id="{E4948501-C99C-6717-9C7B-C2D97D67AC4D}"/>
              </a:ext>
            </a:extLst>
          </p:cNvPr>
          <p:cNvGrpSpPr/>
          <p:nvPr userDrawn="1"/>
        </p:nvGrpSpPr>
        <p:grpSpPr>
          <a:xfrm>
            <a:off x="9981795" y="5322087"/>
            <a:ext cx="975190" cy="468143"/>
            <a:chOff x="9981795" y="5322087"/>
            <a:chExt cx="975190" cy="468143"/>
          </a:xfrm>
        </p:grpSpPr>
        <p:sp>
          <p:nvSpPr>
            <p:cNvPr id="38" name="Ellips 37">
              <a:extLst>
                <a:ext uri="{FF2B5EF4-FFF2-40B4-BE49-F238E27FC236}">
                  <a16:creationId xmlns:a16="http://schemas.microsoft.com/office/drawing/2014/main" id="{434E6A03-AB85-C33E-4C06-D15DED3B5628}"/>
                </a:ext>
              </a:extLst>
            </p:cNvPr>
            <p:cNvSpPr/>
            <p:nvPr/>
          </p:nvSpPr>
          <p:spPr>
            <a:xfrm>
              <a:off x="10488842" y="5322087"/>
              <a:ext cx="468143" cy="468143"/>
            </a:xfrm>
            <a:prstGeom prst="ellipse">
              <a:avLst/>
            </a:prstGeom>
            <a:noFill/>
            <a:ln w="19050">
              <a:solidFill>
                <a:schemeClr val="accent5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cxnSp>
          <p:nvCxnSpPr>
            <p:cNvPr id="39" name="Rak 38">
              <a:extLst>
                <a:ext uri="{FF2B5EF4-FFF2-40B4-BE49-F238E27FC236}">
                  <a16:creationId xmlns:a16="http://schemas.microsoft.com/office/drawing/2014/main" id="{B9674A31-B122-CF10-1475-95F17413B0D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279201" y="5556158"/>
              <a:ext cx="209641" cy="0"/>
            </a:xfrm>
            <a:prstGeom prst="line">
              <a:avLst/>
            </a:prstGeom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Ellips 39">
              <a:extLst>
                <a:ext uri="{FF2B5EF4-FFF2-40B4-BE49-F238E27FC236}">
                  <a16:creationId xmlns:a16="http://schemas.microsoft.com/office/drawing/2014/main" id="{9EAC4323-B557-A10D-E766-46B8CC85A79D}"/>
                </a:ext>
              </a:extLst>
            </p:cNvPr>
            <p:cNvSpPr/>
            <p:nvPr/>
          </p:nvSpPr>
          <p:spPr>
            <a:xfrm>
              <a:off x="9981795" y="5392841"/>
              <a:ext cx="323536" cy="323536"/>
            </a:xfrm>
            <a:prstGeom prst="ellipse">
              <a:avLst/>
            </a:prstGeom>
            <a:solidFill>
              <a:schemeClr val="accent5"/>
            </a:solidFill>
            <a:ln w="2857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92966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Bildobjekt 116">
            <a:extLst>
              <a:ext uri="{FF2B5EF4-FFF2-40B4-BE49-F238E27FC236}">
                <a16:creationId xmlns:a16="http://schemas.microsoft.com/office/drawing/2014/main" id="{33477E7E-42C3-4788-A1BB-FDC82EC597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74" b="4216"/>
          <a:stretch/>
        </p:blipFill>
        <p:spPr>
          <a:xfrm>
            <a:off x="10814400" y="0"/>
            <a:ext cx="9289700" cy="11309350"/>
          </a:xfrm>
          <a:prstGeom prst="rect">
            <a:avLst/>
          </a:prstGeom>
        </p:spPr>
      </p:pic>
      <p:sp>
        <p:nvSpPr>
          <p:cNvPr id="118" name="object 38">
            <a:extLst>
              <a:ext uri="{FF2B5EF4-FFF2-40B4-BE49-F238E27FC236}">
                <a16:creationId xmlns:a16="http://schemas.microsoft.com/office/drawing/2014/main" id="{72F77CA4-0BCE-4432-8426-61300A583404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Rubrik 1">
            <a:extLst>
              <a:ext uri="{FF2B5EF4-FFF2-40B4-BE49-F238E27FC236}">
                <a16:creationId xmlns:a16="http://schemas.microsoft.com/office/drawing/2014/main" id="{656A818D-9B35-4279-A10A-068A34BAA2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Autofit/>
          </a:bodyPr>
          <a:lstStyle>
            <a:lvl1pPr algn="l">
              <a:lnSpc>
                <a:spcPct val="75000"/>
              </a:lnSpc>
              <a:defRPr sz="11900" spc="-400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120" name="Underrubrik 2">
            <a:extLst>
              <a:ext uri="{FF2B5EF4-FFF2-40B4-BE49-F238E27FC236}">
                <a16:creationId xmlns:a16="http://schemas.microsoft.com/office/drawing/2014/main" id="{3DE99F72-0CDC-477B-85F2-1E356EF224F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114857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8.emf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slideLayout" Target="../slideLayouts/slideLayout2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noProof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1DA4E-B23A-42CD-82EE-75C65057215D}" type="datetime1">
              <a:rPr lang="sv-SE" noProof="0" smtClean="0"/>
              <a:t>2025-01-10</a:t>
            </a:fld>
            <a:endParaRPr lang="sv-SE" noProof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noProof="0" smtClean="0"/>
              <a:pPr/>
              <a:t>‹#›</a:t>
            </a:fld>
            <a:endParaRPr lang="sv-SE" noProof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sv-SE" noProof="0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7320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2" r:id="rId2"/>
    <p:sldLayoutId id="2147483735" r:id="rId3"/>
    <p:sldLayoutId id="2147483738" r:id="rId4"/>
    <p:sldLayoutId id="2147483741" r:id="rId5"/>
    <p:sldLayoutId id="2147483769" r:id="rId6"/>
  </p:sldLayoutIdLst>
  <p:hf hdr="0" ftr="0"/>
  <p:txStyles>
    <p:titleStyle>
      <a:lvl1pPr eaLnBrk="1" hangingPunct="1"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 eaLnBrk="1" hangingPunct="1">
        <a:lnSpc>
          <a:spcPct val="84000"/>
        </a:lnSpc>
        <a:spcAft>
          <a:spcPts val="2300"/>
        </a:spcAft>
        <a:buSzPct val="100000"/>
        <a:buFontTx/>
        <a:buBlip>
          <a:blip r:embed="rId9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 eaLnBrk="1" hangingPunct="1">
        <a:lnSpc>
          <a:spcPct val="84000"/>
        </a:lnSpc>
        <a:spcAft>
          <a:spcPts val="2400"/>
        </a:spcAft>
        <a:buFontTx/>
        <a:buBlip>
          <a:blip r:embed="rId9"/>
        </a:buBlip>
        <a:defRPr sz="3850" spc="-110" baseline="0">
          <a:latin typeface="+mn-lt"/>
          <a:ea typeface="+mn-ea"/>
          <a:cs typeface="+mn-cs"/>
        </a:defRPr>
      </a:lvl2pPr>
      <a:lvl3pPr marL="1116000" indent="-288000" eaLnBrk="1" hangingPunct="1">
        <a:lnSpc>
          <a:spcPct val="84000"/>
        </a:lnSpc>
        <a:spcAft>
          <a:spcPts val="2500"/>
        </a:spcAft>
        <a:buFontTx/>
        <a:buBlip>
          <a:blip r:embed="rId9"/>
        </a:buBlip>
        <a:defRPr sz="3400" spc="-110" baseline="0">
          <a:latin typeface="+mn-lt"/>
          <a:ea typeface="+mn-ea"/>
          <a:cs typeface="+mn-cs"/>
        </a:defRPr>
      </a:lvl3pPr>
      <a:lvl4pPr marL="1458000" indent="-259200" eaLnBrk="1" hangingPunct="1">
        <a:lnSpc>
          <a:spcPct val="84000"/>
        </a:lnSpc>
        <a:spcAft>
          <a:spcPts val="2600"/>
        </a:spcAft>
        <a:buFontTx/>
        <a:buBlip>
          <a:blip r:embed="rId9"/>
        </a:buBlip>
        <a:defRPr sz="3000" spc="-110" baseline="0">
          <a:latin typeface="+mn-lt"/>
          <a:ea typeface="+mn-ea"/>
          <a:cs typeface="+mn-cs"/>
        </a:defRPr>
      </a:lvl4pPr>
      <a:lvl5pPr marL="1764000" indent="-252000" eaLnBrk="1" hangingPunct="1">
        <a:lnSpc>
          <a:spcPct val="86000"/>
        </a:lnSpc>
        <a:spcAft>
          <a:spcPts val="1500"/>
        </a:spcAft>
        <a:buFontTx/>
        <a:buBlip>
          <a:blip r:embed="rId9"/>
        </a:buBlip>
        <a:defRPr sz="2800" spc="-110" baseline="0"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noProof="0" dirty="0"/>
              <a:t>Klicka här för att ändra format på bakgrundstexten</a:t>
            </a:r>
          </a:p>
          <a:p>
            <a:pPr lvl="1"/>
            <a:r>
              <a:rPr lang="sv-SE" noProof="0" dirty="0"/>
              <a:t>Nivå två</a:t>
            </a:r>
          </a:p>
          <a:p>
            <a:pPr lvl="2"/>
            <a:r>
              <a:rPr lang="sv-SE" noProof="0" dirty="0"/>
              <a:t>Nivå tre</a:t>
            </a:r>
          </a:p>
          <a:p>
            <a:pPr lvl="3"/>
            <a:r>
              <a:rPr lang="sv-SE" noProof="0" dirty="0"/>
              <a:t>Nivå fyra</a:t>
            </a:r>
          </a:p>
          <a:p>
            <a:pPr lvl="4"/>
            <a:r>
              <a:rPr lang="sv-SE" noProof="0" dirty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noProof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1DA4E-B23A-42CD-82EE-75C65057215D}" type="datetime1">
              <a:rPr lang="sv-SE" noProof="0" smtClean="0"/>
              <a:t>2025-01-10</a:t>
            </a:fld>
            <a:endParaRPr lang="sv-SE" noProof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noProof="0" smtClean="0"/>
              <a:pPr/>
              <a:t>‹#›</a:t>
            </a:fld>
            <a:endParaRPr lang="sv-SE" noProof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sv-SE" noProof="0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6916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</p:sldLayoutIdLst>
  <p:hf hdr="0" ftr="0"/>
  <p:txStyles>
    <p:titleStyle>
      <a:lvl1pPr eaLnBrk="1" hangingPunct="1"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 eaLnBrk="1" hangingPunct="1">
        <a:lnSpc>
          <a:spcPct val="84000"/>
        </a:lnSpc>
        <a:spcAft>
          <a:spcPts val="2300"/>
        </a:spcAft>
        <a:buSzPct val="100000"/>
        <a:buFontTx/>
        <a:buBlip>
          <a:blip r:embed="rId5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 eaLnBrk="1" hangingPunct="1">
        <a:lnSpc>
          <a:spcPct val="84000"/>
        </a:lnSpc>
        <a:spcAft>
          <a:spcPts val="2400"/>
        </a:spcAft>
        <a:buFontTx/>
        <a:buBlip>
          <a:blip r:embed="rId5"/>
        </a:buBlip>
        <a:defRPr sz="3850" spc="-110" baseline="0">
          <a:latin typeface="+mn-lt"/>
          <a:ea typeface="+mn-ea"/>
          <a:cs typeface="+mn-cs"/>
        </a:defRPr>
      </a:lvl2pPr>
      <a:lvl3pPr marL="1116000" indent="-288000" eaLnBrk="1" hangingPunct="1">
        <a:lnSpc>
          <a:spcPct val="84000"/>
        </a:lnSpc>
        <a:spcAft>
          <a:spcPts val="2500"/>
        </a:spcAft>
        <a:buFontTx/>
        <a:buBlip>
          <a:blip r:embed="rId5"/>
        </a:buBlip>
        <a:defRPr sz="3400" spc="-110" baseline="0">
          <a:latin typeface="+mn-lt"/>
          <a:ea typeface="+mn-ea"/>
          <a:cs typeface="+mn-cs"/>
        </a:defRPr>
      </a:lvl3pPr>
      <a:lvl4pPr marL="1458000" indent="-259200" eaLnBrk="1" hangingPunct="1">
        <a:lnSpc>
          <a:spcPct val="84000"/>
        </a:lnSpc>
        <a:spcAft>
          <a:spcPts val="2600"/>
        </a:spcAft>
        <a:buFontTx/>
        <a:buBlip>
          <a:blip r:embed="rId5"/>
        </a:buBlip>
        <a:defRPr sz="3000" spc="-110" baseline="0">
          <a:latin typeface="+mn-lt"/>
          <a:ea typeface="+mn-ea"/>
          <a:cs typeface="+mn-cs"/>
        </a:defRPr>
      </a:lvl4pPr>
      <a:lvl5pPr marL="1764000" indent="-252000" eaLnBrk="1" hangingPunct="1">
        <a:lnSpc>
          <a:spcPct val="86000"/>
        </a:lnSpc>
        <a:spcAft>
          <a:spcPts val="1500"/>
        </a:spcAft>
        <a:buFontTx/>
        <a:buBlip>
          <a:blip r:embed="rId5"/>
        </a:buBlip>
        <a:defRPr sz="2800" spc="-110" baseline="0"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3D5FD-A08D-49A7-8412-76F29BA46CE4}" type="datetime1">
              <a:rPr lang="sv-SE" smtClean="0"/>
              <a:t>2025-01-10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81" r:id="rId3"/>
    <p:sldLayoutId id="2147483685" r:id="rId4"/>
    <p:sldLayoutId id="2147483701" r:id="rId5"/>
    <p:sldLayoutId id="2147483702" r:id="rId6"/>
    <p:sldLayoutId id="2147483742" r:id="rId7"/>
    <p:sldLayoutId id="2147483743" r:id="rId8"/>
    <p:sldLayoutId id="2147483744" r:id="rId9"/>
    <p:sldLayoutId id="2147483745" r:id="rId10"/>
  </p:sldLayoutIdLst>
  <p:hf hdr="0" ftr="0"/>
  <p:txStyles>
    <p:titleStyle>
      <a:lvl1pPr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>
        <a:lnSpc>
          <a:spcPct val="84000"/>
        </a:lnSpc>
        <a:spcAft>
          <a:spcPts val="2300"/>
        </a:spcAft>
        <a:buSzPct val="100000"/>
        <a:buFontTx/>
        <a:buBlip>
          <a:blip r:embed="rId13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>
        <a:lnSpc>
          <a:spcPct val="84000"/>
        </a:lnSpc>
        <a:spcAft>
          <a:spcPts val="2400"/>
        </a:spcAft>
        <a:buFontTx/>
        <a:buBlip>
          <a:blip r:embed="rId13"/>
        </a:buBlip>
        <a:defRPr sz="3850" spc="-110" baseline="0">
          <a:latin typeface="+mn-lt"/>
          <a:ea typeface="+mn-ea"/>
          <a:cs typeface="+mn-cs"/>
        </a:defRPr>
      </a:lvl2pPr>
      <a:lvl3pPr marL="1116000" indent="-288000">
        <a:lnSpc>
          <a:spcPct val="84000"/>
        </a:lnSpc>
        <a:spcAft>
          <a:spcPts val="2500"/>
        </a:spcAft>
        <a:buFontTx/>
        <a:buBlip>
          <a:blip r:embed="rId13"/>
        </a:buBlip>
        <a:defRPr sz="3400" spc="-110" baseline="0">
          <a:latin typeface="+mn-lt"/>
          <a:ea typeface="+mn-ea"/>
          <a:cs typeface="+mn-cs"/>
        </a:defRPr>
      </a:lvl3pPr>
      <a:lvl4pPr marL="1458000" indent="-259200">
        <a:lnSpc>
          <a:spcPct val="84000"/>
        </a:lnSpc>
        <a:spcAft>
          <a:spcPts val="2600"/>
        </a:spcAft>
        <a:buFontTx/>
        <a:buBlip>
          <a:blip r:embed="rId13"/>
        </a:buBlip>
        <a:defRPr sz="3000" spc="-110" baseline="0">
          <a:latin typeface="+mn-lt"/>
          <a:ea typeface="+mn-ea"/>
          <a:cs typeface="+mn-cs"/>
        </a:defRPr>
      </a:lvl4pPr>
      <a:lvl5pPr marL="1764000" indent="-252000">
        <a:lnSpc>
          <a:spcPct val="86000"/>
        </a:lnSpc>
        <a:spcAft>
          <a:spcPts val="1500"/>
        </a:spcAft>
        <a:buFontTx/>
        <a:buBlip>
          <a:blip r:embed="rId13"/>
        </a:buBlip>
        <a:defRPr sz="2800" spc="-110" baseline="0"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C8A90-D85D-4561-9F0D-D91F6DA549C8}" type="datetime1">
              <a:rPr lang="sv-SE" smtClean="0"/>
              <a:t>2025-01-10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A5BA178A-7D73-4B39-A47A-E9668CC0B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2000"/>
            <a:ext cx="17618400" cy="5986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7878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7" r:id="rId2"/>
    <p:sldLayoutId id="2147483710" r:id="rId3"/>
    <p:sldLayoutId id="2147483713" r:id="rId4"/>
    <p:sldLayoutId id="2147483716" r:id="rId5"/>
  </p:sldLayoutIdLst>
  <p:hf hdr="0" ftr="0"/>
  <p:txStyles>
    <p:titleStyle>
      <a:lvl1pPr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lang="sv-SE" sz="4250" spc="-110" baseline="0" dirty="0" smtClean="0">
          <a:latin typeface="+mn-lt"/>
          <a:ea typeface="+mn-ea"/>
          <a:cs typeface="+mn-cs"/>
        </a:defRPr>
      </a:lvl1pPr>
      <a:lvl2pPr marL="756000" indent="-324000">
        <a:lnSpc>
          <a:spcPct val="84000"/>
        </a:lnSpc>
        <a:spcAft>
          <a:spcPts val="2400"/>
        </a:spcAft>
        <a:buFontTx/>
        <a:buBlip>
          <a:blip r:embed="rId8"/>
        </a:buBlip>
        <a:defRPr lang="sv-SE" sz="3850" spc="-110" baseline="0" dirty="0" smtClean="0">
          <a:latin typeface="+mn-lt"/>
          <a:ea typeface="+mn-ea"/>
          <a:cs typeface="+mn-cs"/>
        </a:defRPr>
      </a:lvl2pPr>
      <a:lvl3pPr marL="1116000" indent="-288000">
        <a:lnSpc>
          <a:spcPct val="84000"/>
        </a:lnSpc>
        <a:spcAft>
          <a:spcPts val="2500"/>
        </a:spcAft>
        <a:buFontTx/>
        <a:buBlip>
          <a:blip r:embed="rId8"/>
        </a:buBlip>
        <a:defRPr lang="sv-SE" sz="3400" spc="-110" baseline="0" dirty="0" smtClean="0">
          <a:latin typeface="+mn-lt"/>
          <a:ea typeface="+mn-ea"/>
          <a:cs typeface="+mn-cs"/>
        </a:defRPr>
      </a:lvl3pPr>
      <a:lvl4pPr marL="1458000" indent="-259200">
        <a:lnSpc>
          <a:spcPct val="84000"/>
        </a:lnSpc>
        <a:spcAft>
          <a:spcPts val="2600"/>
        </a:spcAft>
        <a:buFontTx/>
        <a:buBlip>
          <a:blip r:embed="rId8"/>
        </a:buBlip>
        <a:defRPr lang="sv-SE" sz="3000" spc="-110" baseline="0" dirty="0" smtClean="0">
          <a:latin typeface="+mn-lt"/>
          <a:ea typeface="+mn-ea"/>
          <a:cs typeface="+mn-cs"/>
        </a:defRPr>
      </a:lvl4pPr>
      <a:lvl5pPr marL="1764000" indent="-252000">
        <a:lnSpc>
          <a:spcPct val="86000"/>
        </a:lnSpc>
        <a:spcAft>
          <a:spcPts val="1500"/>
        </a:spcAft>
        <a:buFontTx/>
        <a:buBlip>
          <a:blip r:embed="rId8"/>
        </a:buBlip>
        <a:defRPr lang="sv-SE" sz="2800" spc="-110" baseline="0" dirty="0" smtClean="0"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415E9B-A599-43E8-870E-EE6B8DA6DE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v-SE" dirty="0"/>
              <a:t>Workshop handhygien</a:t>
            </a:r>
          </a:p>
        </p:txBody>
      </p:sp>
    </p:spTree>
    <p:extLst>
      <p:ext uri="{BB962C8B-B14F-4D97-AF65-F5344CB8AC3E}">
        <p14:creationId xmlns:p14="http://schemas.microsoft.com/office/powerpoint/2010/main" val="735337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22C68D-D730-F3B6-082E-9DFC1CB1F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Fråga 10</a:t>
            </a:r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D73445D-4884-FF37-FB93-27E94C38C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Handdesinfektion ger mindre hudirritation, är effektivare, enklare och går fortare än handtvätt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1. Sant</a:t>
            </a:r>
          </a:p>
          <a:p>
            <a:r>
              <a:rPr lang="sv-SE" dirty="0"/>
              <a:t>2. Falskt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E88EBA5-59A7-2F8E-BBF2-70FF5FD37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DC84-BC95-4FB3-81B6-DE97D6A95CCF}" type="datetime1">
              <a:rPr lang="sv-SE" smtClean="0"/>
              <a:t>2025-01-10</a:t>
            </a:fld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44A9DB9-4CD8-9AE3-E5A3-ACD9BC7CF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F4E0-ACA9-45D9-855E-4C6B0FF139BE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0173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4B4F32-BFDD-007A-877B-A1A2B647C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Fråga 10</a:t>
            </a:r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5D846A3-3341-4096-7454-EDECEF949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För att handdesinfektion ska ge optimal effekt måste du täcka hela hudområdet med desinfektionsmedel och gnida in medlet under 20 – 30 sekunder, till dess att handen är helt torr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1. Sant</a:t>
            </a:r>
          </a:p>
          <a:p>
            <a:r>
              <a:rPr lang="sv-SE" dirty="0"/>
              <a:t>2. Falskt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1CBF316-A8E2-7207-6704-D7DB565E8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BC43-8442-4291-B5D3-33ED8CF61134}" type="datetime1">
              <a:rPr lang="sv-SE" smtClean="0"/>
              <a:t>2025-01-10</a:t>
            </a:fld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AAAE3B1-D280-2D17-739F-268206804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F4E0-ACA9-45D9-855E-4C6B0FF139BE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3255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8292E3-FF63-0FD9-BCCB-64B530206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Fråga 11</a:t>
            </a:r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EEAE48B-2EB5-1507-803D-06A4C79E1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Om man använder för lite desinfektionsmedel eller om desinfektionen görs på fel sätt finns det fortsatt risk för smittspridning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1. Sant</a:t>
            </a:r>
          </a:p>
          <a:p>
            <a:r>
              <a:rPr lang="sv-SE" dirty="0"/>
              <a:t>2. Falskt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9053AD9-6E6D-2154-E723-8626ACF2B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DEF3-C1D3-4996-B883-A9090E72B165}" type="datetime1">
              <a:rPr lang="sv-SE" smtClean="0"/>
              <a:t>2025-01-10</a:t>
            </a:fld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84C89CB-E788-C2C5-FBB4-7EC5FD1F3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F4E0-ACA9-45D9-855E-4C6B0FF139BE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9179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21540C-B9CC-B03A-B946-5BA31FE0D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Fråga 12</a:t>
            </a:r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21340C2-9ED7-4933-29FF-A27380CD3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Risken för eksem kan öka om du tvättar händerna ofta med tvål och vatten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1. Sant</a:t>
            </a:r>
          </a:p>
          <a:p>
            <a:r>
              <a:rPr lang="sv-SE" dirty="0"/>
              <a:t>2. Falskt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2D69FE2-69A9-174A-AEB7-08FEC2AE2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DEB1-F7B7-4082-8B31-FDBC602D5C2F}" type="datetime1">
              <a:rPr lang="sv-SE" smtClean="0"/>
              <a:t>2025-01-10</a:t>
            </a:fld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0AB51F6-FC37-6958-CB94-FAC072EE0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F4E0-ACA9-45D9-855E-4C6B0FF139BE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9386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EC4292-C329-6095-3486-4B91A8EAF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Fråga 13</a:t>
            </a:r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B4CF9E8-283F-F841-50E2-BB0040DB0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Om du sätter på dig handskar när händerna fortfarande är fuktiga kan risken för hudirritation öka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1. Sant</a:t>
            </a:r>
          </a:p>
          <a:p>
            <a:r>
              <a:rPr lang="sv-SE" dirty="0"/>
              <a:t>2. Falskt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A4C72A5-0FE1-EDED-2CD7-7011BD732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9170-4B1D-43C4-BF5E-CF594FAA575F}" type="datetime1">
              <a:rPr lang="sv-SE" smtClean="0"/>
              <a:t>2025-01-10</a:t>
            </a:fld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0B49E71-B69E-979A-3B41-F42F10004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F4E0-ACA9-45D9-855E-4C6B0FF139BE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5583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E5E345-29A7-AF5A-E445-9A5BB8745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686123"/>
            <a:ext cx="17616567" cy="1043252"/>
          </a:xfrm>
        </p:spPr>
        <p:txBody>
          <a:bodyPr/>
          <a:lstStyle/>
          <a:p>
            <a:r>
              <a:rPr lang="sv-SE" dirty="0"/>
              <a:t>Facit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30B1E56-251B-5187-2914-47C698FDE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3766" y="1910259"/>
            <a:ext cx="17616567" cy="8823027"/>
          </a:xfrm>
        </p:spPr>
        <p:txBody>
          <a:bodyPr/>
          <a:lstStyle/>
          <a:p>
            <a:r>
              <a:rPr lang="sv-SE" sz="3200" dirty="0"/>
              <a:t>Fråga 1: Sant</a:t>
            </a:r>
          </a:p>
          <a:p>
            <a:r>
              <a:rPr lang="sv-SE" sz="3200" dirty="0"/>
              <a:t>Fråga 2: Sant</a:t>
            </a:r>
          </a:p>
          <a:p>
            <a:r>
              <a:rPr lang="sv-SE" sz="3200" dirty="0"/>
              <a:t>Fråga 3: Falskt</a:t>
            </a:r>
          </a:p>
          <a:p>
            <a:r>
              <a:rPr lang="sv-SE" sz="3200" dirty="0"/>
              <a:t>Fråga 4: Sant</a:t>
            </a:r>
          </a:p>
          <a:p>
            <a:r>
              <a:rPr lang="sv-SE" sz="3200" dirty="0"/>
              <a:t>Fråga 5: Sant</a:t>
            </a:r>
          </a:p>
          <a:p>
            <a:r>
              <a:rPr lang="sv-SE" sz="3200" dirty="0"/>
              <a:t>Fråga 6: Falskt</a:t>
            </a:r>
          </a:p>
          <a:p>
            <a:r>
              <a:rPr lang="sv-SE" sz="3200" dirty="0"/>
              <a:t>Fråga 7: Sant</a:t>
            </a:r>
          </a:p>
          <a:p>
            <a:r>
              <a:rPr lang="sv-SE" sz="3200" dirty="0"/>
              <a:t>Fråga 8: Sant</a:t>
            </a:r>
          </a:p>
          <a:p>
            <a:r>
              <a:rPr lang="sv-SE" sz="3200" dirty="0"/>
              <a:t>Fråga 9: Falskt</a:t>
            </a:r>
          </a:p>
          <a:p>
            <a:r>
              <a:rPr lang="sv-SE" sz="3200" dirty="0"/>
              <a:t>Fråga 10: sant</a:t>
            </a:r>
          </a:p>
          <a:p>
            <a:r>
              <a:rPr lang="sv-SE" sz="3200" dirty="0"/>
              <a:t>Fråga 11: Sant</a:t>
            </a:r>
          </a:p>
          <a:p>
            <a:r>
              <a:rPr lang="sv-SE" sz="3200" dirty="0"/>
              <a:t>Fråga 12: Falskt</a:t>
            </a:r>
          </a:p>
          <a:p>
            <a:r>
              <a:rPr lang="sv-SE" sz="3200" dirty="0"/>
              <a:t>Fråga 13: Sant</a:t>
            </a:r>
          </a:p>
          <a:p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1329458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F118C6-5097-43AD-B10F-281D8B93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Fråga 1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79056C0-A17F-465F-8441-BBC71036B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Jag bär aldrig ring, klocka, bandage, plåster eller stödskena på händer/underarmar under ett arbetspass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1. Sant</a:t>
            </a:r>
          </a:p>
          <a:p>
            <a:r>
              <a:rPr lang="sv-SE" dirty="0"/>
              <a:t>2. Falskt</a:t>
            </a:r>
          </a:p>
        </p:txBody>
      </p:sp>
    </p:spTree>
    <p:extLst>
      <p:ext uri="{BB962C8B-B14F-4D97-AF65-F5344CB8AC3E}">
        <p14:creationId xmlns:p14="http://schemas.microsoft.com/office/powerpoint/2010/main" val="1120066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F118C6-5097-43AD-B10F-281D8B93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Fråga 2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79056C0-A17F-465F-8441-BBC71036B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Jag spritar händerna före patientkontakt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1. Sant</a:t>
            </a:r>
          </a:p>
          <a:p>
            <a:r>
              <a:rPr lang="sv-SE" dirty="0"/>
              <a:t>2. Falskt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0100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F118C6-5097-43AD-B10F-281D8B93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Fråga 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79056C0-A17F-465F-8441-BBC71036B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Jag spritar händerna endast efter patientkontakt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1. Sant</a:t>
            </a:r>
          </a:p>
          <a:p>
            <a:r>
              <a:rPr lang="sv-SE" dirty="0"/>
              <a:t>2. Falskt</a:t>
            </a:r>
          </a:p>
        </p:txBody>
      </p:sp>
    </p:spTree>
    <p:extLst>
      <p:ext uri="{BB962C8B-B14F-4D97-AF65-F5344CB8AC3E}">
        <p14:creationId xmlns:p14="http://schemas.microsoft.com/office/powerpoint/2010/main" val="3944411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D52022-493E-2DDB-C35A-2263F902F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Fråga 4</a:t>
            </a:r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EEFD18B-A615-09C8-8217-E9093D83A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Jag spritar händerna innan jag hanterar rent gods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1. Sant</a:t>
            </a:r>
          </a:p>
          <a:p>
            <a:r>
              <a:rPr lang="sv-SE" dirty="0"/>
              <a:t>2. Falskt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26ECB24-C0A1-488B-6FDA-E0EBC7E99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03B65-8E41-434A-A800-F5F9D4CC23BD}" type="datetime1">
              <a:rPr lang="sv-SE" smtClean="0"/>
              <a:t>2025-01-10</a:t>
            </a:fld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39F09B6-C453-A475-395A-5EFAD2999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F4E0-ACA9-45D9-855E-4C6B0FF139BE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020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F118C6-5097-43AD-B10F-281D8B93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Fråga 5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79056C0-A17F-465F-8441-BBC71036B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Jag spritar händerna innan jag tar något från ett förråd, skåp, låda eller ur en väska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1. Sant</a:t>
            </a:r>
          </a:p>
          <a:p>
            <a:r>
              <a:rPr lang="sv-SE" dirty="0"/>
              <a:t>2. Falskt</a:t>
            </a:r>
          </a:p>
        </p:txBody>
      </p:sp>
    </p:spTree>
    <p:extLst>
      <p:ext uri="{BB962C8B-B14F-4D97-AF65-F5344CB8AC3E}">
        <p14:creationId xmlns:p14="http://schemas.microsoft.com/office/powerpoint/2010/main" val="23700685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F118C6-5097-43AD-B10F-281D8B93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Fråga 6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79056C0-A17F-465F-8441-BBC71036B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Jag tvättar alltid händerna med tvål och vatten före handdesinfektion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1. Sant</a:t>
            </a:r>
          </a:p>
          <a:p>
            <a:r>
              <a:rPr lang="sv-SE" dirty="0"/>
              <a:t>2. Falskt</a:t>
            </a:r>
          </a:p>
        </p:txBody>
      </p:sp>
    </p:spTree>
    <p:extLst>
      <p:ext uri="{BB962C8B-B14F-4D97-AF65-F5344CB8AC3E}">
        <p14:creationId xmlns:p14="http://schemas.microsoft.com/office/powerpoint/2010/main" val="16985563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F118C6-5097-43AD-B10F-281D8B93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Fråga 7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79056C0-A17F-465F-8441-BBC71036B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Jag spritar händerna före jag tar på mig handskar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1. Sant</a:t>
            </a:r>
          </a:p>
          <a:p>
            <a:r>
              <a:rPr lang="sv-SE" dirty="0"/>
              <a:t>2. Falskt</a:t>
            </a:r>
          </a:p>
          <a:p>
            <a:pPr marL="0" indent="0">
              <a:buNone/>
            </a:pPr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4068289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77C47F-AF55-CADB-D125-6C363143D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Fråga 9</a:t>
            </a:r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6193B5A-0EB1-5D4E-781C-E0508C706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Jag spritar händerna direkt efter att jag tagit av mig handskar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1. Sant</a:t>
            </a:r>
          </a:p>
          <a:p>
            <a:r>
              <a:rPr lang="sv-SE" dirty="0"/>
              <a:t>2. Falskt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774A390-F700-DECC-E0C7-B916A968A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5D1D0-BB33-450F-B48E-A185BF057D65}" type="datetime1">
              <a:rPr lang="sv-SE" smtClean="0"/>
              <a:t>2025-01-10</a:t>
            </a:fld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B0C7DA0-FE4B-860C-C9DE-51B5E8830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F4E0-ACA9-45D9-855E-4C6B0FF139BE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7030590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Västmanland Rosa">
  <a:themeElements>
    <a:clrScheme name="Region Västmanland Rosa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670F3B"/>
      </a:accent1>
      <a:accent2>
        <a:srgbClr val="4B467D"/>
      </a:accent2>
      <a:accent3>
        <a:srgbClr val="339D94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mall_RV_221103_v1" id="{E1367F60-1A97-6C46-B29C-413ADFCD4EE6}" vid="{8A52BC0C-180B-B94F-B66C-19578CCCCA2B}"/>
    </a:ext>
  </a:extLst>
</a:theme>
</file>

<file path=ppt/theme/theme2.xml><?xml version="1.0" encoding="utf-8"?>
<a:theme xmlns:a="http://schemas.openxmlformats.org/drawingml/2006/main" name="1_Region Västmanland Rosa">
  <a:themeElements>
    <a:clrScheme name="Region Västmanland Rosa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670F3B"/>
      </a:accent1>
      <a:accent2>
        <a:srgbClr val="4B467D"/>
      </a:accent2>
      <a:accent3>
        <a:srgbClr val="339D94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mall_RV_221103_v1" id="{E1367F60-1A97-6C46-B29C-413ADFCD4EE6}" vid="{170FAC92-FBF3-894F-B5AF-3E7789AD676C}"/>
    </a:ext>
  </a:extLst>
</a:theme>
</file>

<file path=ppt/theme/theme3.xml><?xml version="1.0" encoding="utf-8"?>
<a:theme xmlns:a="http://schemas.openxmlformats.org/drawingml/2006/main" name="Region Västmanland Blå">
  <a:themeElements>
    <a:clrScheme name="Region Västmanland Blå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C82AF"/>
      </a:accent1>
      <a:accent2>
        <a:srgbClr val="4B467D"/>
      </a:accent2>
      <a:accent3>
        <a:srgbClr val="339D94"/>
      </a:accent3>
      <a:accent4>
        <a:srgbClr val="670F3B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mall_RV_221103_v1" id="{E1367F60-1A97-6C46-B29C-413ADFCD4EE6}" vid="{235CE997-4548-B343-BFA3-1BC0952C09E1}"/>
    </a:ext>
  </a:extLst>
</a:theme>
</file>

<file path=ppt/theme/theme4.xml><?xml version="1.0" encoding="utf-8"?>
<a:theme xmlns:a="http://schemas.openxmlformats.org/drawingml/2006/main" name="Region Västmanland Grön">
  <a:themeElements>
    <a:clrScheme name="Region Västmanland Grön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39D94"/>
      </a:accent1>
      <a:accent2>
        <a:srgbClr val="4B467D"/>
      </a:accent2>
      <a:accent3>
        <a:srgbClr val="670F3B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mall_RV_221103_v1" id="{E1367F60-1A97-6C46-B29C-413ADFCD4EE6}" vid="{C65B36D0-C5C5-054A-A6E7-1CAE776398A3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gion Västmanland Grön">
    <a:dk1>
      <a:sysClr val="windowText" lastClr="000000"/>
    </a:dk1>
    <a:lt1>
      <a:sysClr val="window" lastClr="FFFFFF"/>
    </a:lt1>
    <a:dk2>
      <a:srgbClr val="7F7F7F"/>
    </a:dk2>
    <a:lt2>
      <a:srgbClr val="FFFFFF"/>
    </a:lt2>
    <a:accent1>
      <a:srgbClr val="339D94"/>
    </a:accent1>
    <a:accent2>
      <a:srgbClr val="4B467D"/>
    </a:accent2>
    <a:accent3>
      <a:srgbClr val="670F3B"/>
    </a:accent3>
    <a:accent4>
      <a:srgbClr val="3C82AF"/>
    </a:accent4>
    <a:accent5>
      <a:srgbClr val="F5AA3C"/>
    </a:accent5>
    <a:accent6>
      <a:srgbClr val="B2A39A"/>
    </a:accent6>
    <a:hlink>
      <a:srgbClr val="31599B"/>
    </a:hlink>
    <a:folHlink>
      <a:srgbClr val="7F7F7F"/>
    </a:folHlink>
  </a:clrScheme>
</a:themeOverride>
</file>

<file path=ppt/theme/themeOverride2.xml><?xml version="1.0" encoding="utf-8"?>
<a:themeOverride xmlns:a="http://schemas.openxmlformats.org/drawingml/2006/main">
  <a:clrScheme name="Region Västmanland Rosa">
    <a:dk1>
      <a:sysClr val="windowText" lastClr="000000"/>
    </a:dk1>
    <a:lt1>
      <a:sysClr val="window" lastClr="FFFFFF"/>
    </a:lt1>
    <a:dk2>
      <a:srgbClr val="7F7F7F"/>
    </a:dk2>
    <a:lt2>
      <a:srgbClr val="FFFFFF"/>
    </a:lt2>
    <a:accent1>
      <a:srgbClr val="670F3B"/>
    </a:accent1>
    <a:accent2>
      <a:srgbClr val="4B467D"/>
    </a:accent2>
    <a:accent3>
      <a:srgbClr val="339D94"/>
    </a:accent3>
    <a:accent4>
      <a:srgbClr val="3C82AF"/>
    </a:accent4>
    <a:accent5>
      <a:srgbClr val="F5AA3C"/>
    </a:accent5>
    <a:accent6>
      <a:srgbClr val="B2A39A"/>
    </a:accent6>
    <a:hlink>
      <a:srgbClr val="31599B"/>
    </a:hlink>
    <a:folHlink>
      <a:srgbClr val="7F7F7F"/>
    </a:folHlink>
  </a:clrScheme>
</a:themeOverride>
</file>

<file path=ppt/theme/themeOverride3.xml><?xml version="1.0" encoding="utf-8"?>
<a:themeOverride xmlns:a="http://schemas.openxmlformats.org/drawingml/2006/main">
  <a:clrScheme name="Region Västmanland Rosa">
    <a:dk1>
      <a:sysClr val="windowText" lastClr="000000"/>
    </a:dk1>
    <a:lt1>
      <a:sysClr val="window" lastClr="FFFFFF"/>
    </a:lt1>
    <a:dk2>
      <a:srgbClr val="7F7F7F"/>
    </a:dk2>
    <a:lt2>
      <a:srgbClr val="FFFFFF"/>
    </a:lt2>
    <a:accent1>
      <a:srgbClr val="670F3B"/>
    </a:accent1>
    <a:accent2>
      <a:srgbClr val="4B467D"/>
    </a:accent2>
    <a:accent3>
      <a:srgbClr val="339D94"/>
    </a:accent3>
    <a:accent4>
      <a:srgbClr val="3C82AF"/>
    </a:accent4>
    <a:accent5>
      <a:srgbClr val="F5AA3C"/>
    </a:accent5>
    <a:accent6>
      <a:srgbClr val="B2A39A"/>
    </a:accent6>
    <a:hlink>
      <a:srgbClr val="31599B"/>
    </a:hlink>
    <a:folHlink>
      <a:srgbClr val="7F7F7F"/>
    </a:folHlink>
  </a:clrScheme>
</a:themeOverride>
</file>

<file path=ppt/theme/themeOverride4.xml><?xml version="1.0" encoding="utf-8"?>
<a:themeOverride xmlns:a="http://schemas.openxmlformats.org/drawingml/2006/main">
  <a:clrScheme name="Region Västmanland Rosa">
    <a:dk1>
      <a:sysClr val="windowText" lastClr="000000"/>
    </a:dk1>
    <a:lt1>
      <a:sysClr val="window" lastClr="FFFFFF"/>
    </a:lt1>
    <a:dk2>
      <a:srgbClr val="7F7F7F"/>
    </a:dk2>
    <a:lt2>
      <a:srgbClr val="FFFFFF"/>
    </a:lt2>
    <a:accent1>
      <a:srgbClr val="670F3B"/>
    </a:accent1>
    <a:accent2>
      <a:srgbClr val="4B467D"/>
    </a:accent2>
    <a:accent3>
      <a:srgbClr val="339D94"/>
    </a:accent3>
    <a:accent4>
      <a:srgbClr val="3C82AF"/>
    </a:accent4>
    <a:accent5>
      <a:srgbClr val="F5AA3C"/>
    </a:accent5>
    <a:accent6>
      <a:srgbClr val="B2A39A"/>
    </a:accent6>
    <a:hlink>
      <a:srgbClr val="31599B"/>
    </a:hlink>
    <a:folHlink>
      <a:srgbClr val="7F7F7F"/>
    </a:folHlink>
  </a:clrScheme>
</a:themeOverride>
</file>

<file path=ppt/theme/themeOverride5.xml><?xml version="1.0" encoding="utf-8"?>
<a:themeOverride xmlns:a="http://schemas.openxmlformats.org/drawingml/2006/main">
  <a:clrScheme name="Region Västmanland Rosa">
    <a:dk1>
      <a:sysClr val="windowText" lastClr="000000"/>
    </a:dk1>
    <a:lt1>
      <a:sysClr val="window" lastClr="FFFFFF"/>
    </a:lt1>
    <a:dk2>
      <a:srgbClr val="7F7F7F"/>
    </a:dk2>
    <a:lt2>
      <a:srgbClr val="FFFFFF"/>
    </a:lt2>
    <a:accent1>
      <a:srgbClr val="670F3B"/>
    </a:accent1>
    <a:accent2>
      <a:srgbClr val="4B467D"/>
    </a:accent2>
    <a:accent3>
      <a:srgbClr val="339D94"/>
    </a:accent3>
    <a:accent4>
      <a:srgbClr val="3C82AF"/>
    </a:accent4>
    <a:accent5>
      <a:srgbClr val="F5AA3C"/>
    </a:accent5>
    <a:accent6>
      <a:srgbClr val="B2A39A"/>
    </a:accent6>
    <a:hlink>
      <a:srgbClr val="31599B"/>
    </a:hlink>
    <a:folHlink>
      <a:srgbClr val="7F7F7F"/>
    </a:folHlink>
  </a:clrScheme>
</a:themeOverride>
</file>

<file path=ppt/theme/themeOverride6.xml><?xml version="1.0" encoding="utf-8"?>
<a:themeOverride xmlns:a="http://schemas.openxmlformats.org/drawingml/2006/main">
  <a:clrScheme name="Region Västmanland Rosa">
    <a:dk1>
      <a:sysClr val="windowText" lastClr="000000"/>
    </a:dk1>
    <a:lt1>
      <a:sysClr val="window" lastClr="FFFFFF"/>
    </a:lt1>
    <a:dk2>
      <a:srgbClr val="7F7F7F"/>
    </a:dk2>
    <a:lt2>
      <a:srgbClr val="FFFFFF"/>
    </a:lt2>
    <a:accent1>
      <a:srgbClr val="670F3B"/>
    </a:accent1>
    <a:accent2>
      <a:srgbClr val="4B467D"/>
    </a:accent2>
    <a:accent3>
      <a:srgbClr val="339D94"/>
    </a:accent3>
    <a:accent4>
      <a:srgbClr val="3C82AF"/>
    </a:accent4>
    <a:accent5>
      <a:srgbClr val="F5AA3C"/>
    </a:accent5>
    <a:accent6>
      <a:srgbClr val="B2A39A"/>
    </a:accent6>
    <a:hlink>
      <a:srgbClr val="31599B"/>
    </a:hlink>
    <a:folHlink>
      <a:srgbClr val="7F7F7F"/>
    </a:folHlink>
  </a:clrScheme>
</a:themeOverride>
</file>

<file path=ppt/theme/themeOverride7.xml><?xml version="1.0" encoding="utf-8"?>
<a:themeOverride xmlns:a="http://schemas.openxmlformats.org/drawingml/2006/main">
  <a:clrScheme name="Region Västmanland Rosa">
    <a:dk1>
      <a:sysClr val="windowText" lastClr="000000"/>
    </a:dk1>
    <a:lt1>
      <a:sysClr val="window" lastClr="FFFFFF"/>
    </a:lt1>
    <a:dk2>
      <a:srgbClr val="7F7F7F"/>
    </a:dk2>
    <a:lt2>
      <a:srgbClr val="FFFFFF"/>
    </a:lt2>
    <a:accent1>
      <a:srgbClr val="670F3B"/>
    </a:accent1>
    <a:accent2>
      <a:srgbClr val="4B467D"/>
    </a:accent2>
    <a:accent3>
      <a:srgbClr val="339D94"/>
    </a:accent3>
    <a:accent4>
      <a:srgbClr val="3C82AF"/>
    </a:accent4>
    <a:accent5>
      <a:srgbClr val="F5AA3C"/>
    </a:accent5>
    <a:accent6>
      <a:srgbClr val="B2A39A"/>
    </a:accent6>
    <a:hlink>
      <a:srgbClr val="31599B"/>
    </a:hlink>
    <a:folHlink>
      <a:srgbClr val="7F7F7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1DFD5B49DF39E44833AD0D4F29574A8" ma:contentTypeVersion="15" ma:contentTypeDescription="Skapa ett nytt dokument." ma:contentTypeScope="" ma:versionID="8b661781b9c80644dfb8efd270c75a69">
  <xsd:schema xmlns:xsd="http://www.w3.org/2001/XMLSchema" xmlns:xs="http://www.w3.org/2001/XMLSchema" xmlns:p="http://schemas.microsoft.com/office/2006/metadata/properties" xmlns:ns1="http://schemas.microsoft.com/sharepoint/v3" xmlns:ns2="4eef37af-d196-4c77-8e83-69dd09245f3f" xmlns:ns3="24c22658-24ca-408a-8e20-e0a64f4d13bf" targetNamespace="http://schemas.microsoft.com/office/2006/metadata/properties" ma:root="true" ma:fieldsID="4b72571abcb8330bbda284644ca06ee7" ns1:_="" ns2:_="" ns3:_="">
    <xsd:import namespace="http://schemas.microsoft.com/sharepoint/v3"/>
    <xsd:import namespace="4eef37af-d196-4c77-8e83-69dd09245f3f"/>
    <xsd:import namespace="24c22658-24ca-408a-8e20-e0a64f4d13b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DateTaken" minOccurs="0"/>
                <xsd:element ref="ns3:MediaServiceAutoTag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malagt startdatum" ma:description="Schemalagt startdatum är en webbplatskolumn som skapas via publiceringsfunktionen. Den används för att ange datum och tid för när sidan ska visas för besökare på webbplatsen för första gången." ma:hidden="true" ma:internalName="PublishingStartDate">
      <xsd:simpleType>
        <xsd:restriction base="dms:Unknown"/>
      </xsd:simpleType>
    </xsd:element>
    <xsd:element name="PublishingExpirationDate" ma:index="9" nillable="true" ma:displayName="Schemalagt slutdatum" ma:description="Schemalagt slutdatum är en webbplatskolumn som skapas via publiceringsfunktionen. Den används för att ange datum och tid för när sidan inte längre ska visas för besökare på webbplatsen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ef37af-d196-4c77-8e83-69dd09245f3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2" nillable="true" ma:displayName="Senast delad per användare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3" nillable="true" ma:displayName="Senast delad per tid" ma:description="" ma:internalName="LastSharedByTime" ma:readOnly="true">
      <xsd:simpleType>
        <xsd:restriction base="dms:DateTime"/>
      </xsd:simpleType>
    </xsd:element>
    <xsd:element name="TaxCatchAll" ma:index="21" nillable="true" ma:displayName="Taxonomy Catch All Column" ma:hidden="true" ma:list="{325a9667-f816-4d00-9a6f-ebaa15f34944}" ma:internalName="TaxCatchAll" ma:showField="CatchAllData" ma:web="4eef37af-d196-4c77-8e83-69dd09245f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c22658-24ca-408a-8e20-e0a64f4d13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Bildmarkeringar" ma:readOnly="false" ma:fieldId="{5cf76f15-5ced-4ddc-b409-7134ff3c332f}" ma:taxonomyMulti="true" ma:sspId="e12c2e29-3876-4f0c-ba25-f8f57cb655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TaxCatchAll xmlns="4eef37af-d196-4c77-8e83-69dd09245f3f" xsi:nil="true"/>
    <lcf76f155ced4ddcb4097134ff3c332f xmlns="24c22658-24ca-408a-8e20-e0a64f4d13b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B7151A5-58EB-418E-849C-086220E942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eef37af-d196-4c77-8e83-69dd09245f3f"/>
    <ds:schemaRef ds:uri="24c22658-24ca-408a-8e20-e0a64f4d13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41836F-050D-448E-A7B6-564A2A1A1F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298639-A577-4F3F-91F2-8D6ABE55571D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purl.org/dc/terms/"/>
    <ds:schemaRef ds:uri="24c22658-24ca-408a-8e20-e0a64f4d13bf"/>
    <ds:schemaRef ds:uri="4eef37af-d196-4c77-8e83-69dd09245f3f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Region Västmanland</Template>
  <TotalTime>2454</TotalTime>
  <Words>479</Words>
  <Application>Microsoft Office PowerPoint</Application>
  <PresentationFormat>Anpassad</PresentationFormat>
  <Paragraphs>106</Paragraphs>
  <Slides>15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15</vt:i4>
      </vt:variant>
    </vt:vector>
  </HeadingPairs>
  <TitlesOfParts>
    <vt:vector size="21" baseType="lpstr">
      <vt:lpstr>Calibri</vt:lpstr>
      <vt:lpstr>Calibri Light</vt:lpstr>
      <vt:lpstr>Region Västmanland Rosa</vt:lpstr>
      <vt:lpstr>1_Region Västmanland Rosa</vt:lpstr>
      <vt:lpstr>Region Västmanland Blå</vt:lpstr>
      <vt:lpstr>Region Västmanland Grön</vt:lpstr>
      <vt:lpstr>Workshop handhygien</vt:lpstr>
      <vt:lpstr>Fråga 1</vt:lpstr>
      <vt:lpstr>Fråga 2</vt:lpstr>
      <vt:lpstr>Fråga 3</vt:lpstr>
      <vt:lpstr>Fråga 4</vt:lpstr>
      <vt:lpstr>Fråga 5</vt:lpstr>
      <vt:lpstr>Fråga 6</vt:lpstr>
      <vt:lpstr>Fråga 7</vt:lpstr>
      <vt:lpstr>Fråga 9</vt:lpstr>
      <vt:lpstr>Fråga 10</vt:lpstr>
      <vt:lpstr>Fråga 10</vt:lpstr>
      <vt:lpstr>Fråga 11</vt:lpstr>
      <vt:lpstr>Fråga 12</vt:lpstr>
      <vt:lpstr>Fråga 13</vt:lpstr>
      <vt:lpstr>Facit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Multiresistenta bakterier</dc:title>
  <dc:creator>Elisabeth Freyhult</dc:creator>
  <cp:lastModifiedBy>Ulrika Toresson Silfvernagel</cp:lastModifiedBy>
  <cp:revision>12</cp:revision>
  <dcterms:created xsi:type="dcterms:W3CDTF">2023-05-23T12:29:23Z</dcterms:created>
  <dcterms:modified xsi:type="dcterms:W3CDTF">2025-01-10T12:55:27Z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0x01010001DFD5B49DF39E44833AD0D4F29574A8</vt:lpwstr>
  </property>
</Properties>
</file>