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5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746" r:id="rId5"/>
    <p:sldMasterId id="2147483648" r:id="rId6"/>
    <p:sldMasterId id="2147483703" r:id="rId7"/>
  </p:sldMasterIdLst>
  <p:notesMasterIdLst>
    <p:notesMasterId r:id="rId23"/>
  </p:notesMasterIdLst>
  <p:sldIdLst>
    <p:sldId id="256" r:id="rId8"/>
    <p:sldId id="258" r:id="rId9"/>
    <p:sldId id="4081" r:id="rId10"/>
    <p:sldId id="4082" r:id="rId11"/>
    <p:sldId id="4083" r:id="rId12"/>
    <p:sldId id="4084" r:id="rId13"/>
    <p:sldId id="4085" r:id="rId14"/>
    <p:sldId id="4087" r:id="rId15"/>
    <p:sldId id="4088" r:id="rId16"/>
    <p:sldId id="4089" r:id="rId17"/>
    <p:sldId id="4090" r:id="rId18"/>
    <p:sldId id="4091" r:id="rId19"/>
    <p:sldId id="4092" r:id="rId20"/>
    <p:sldId id="4093" r:id="rId21"/>
    <p:sldId id="4086" r:id="rId22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F2"/>
    <a:srgbClr val="DFECF9"/>
    <a:srgbClr val="DCEEEB"/>
    <a:srgbClr val="E9F6F7"/>
    <a:srgbClr val="F4DEE6"/>
    <a:srgbClr val="DFFFFF"/>
    <a:srgbClr val="E1F6FF"/>
    <a:srgbClr val="D2E6F5"/>
    <a:srgbClr val="E8F5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14" autoAdjust="0"/>
    <p:restoredTop sz="96327" autoAdjust="0"/>
  </p:normalViewPr>
  <p:slideViewPr>
    <p:cSldViewPr>
      <p:cViewPr varScale="1">
        <p:scale>
          <a:sx n="74" d="100"/>
          <a:sy n="74" d="100"/>
        </p:scale>
        <p:origin x="102" y="840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041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342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03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27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028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43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2025-01-10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91435" y="2298648"/>
            <a:ext cx="13459939" cy="1686571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3291435" y="4133672"/>
            <a:ext cx="13459939" cy="655044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6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561005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739DF52-0477-4164-99CF-0384B3919D38}" type="datetime1">
              <a:rPr lang="sv-SE" smtClean="0"/>
              <a:t>2025-01-10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4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7"/>
            <a:ext cx="15315525" cy="6530333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0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923677" y="2298648"/>
            <a:ext cx="15280341" cy="1686571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923676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756921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3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5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2025-01-10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2025-01-10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984C6C-61A2-47CD-941D-B1808D2A7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18FBD2-C43C-4F9D-84A4-0D84715F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36E282-8415-4561-8294-3CF34BC3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B601-AB1C-4A92-9FCC-BC63D422E79E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42C65C-0DF2-489A-9532-B1319765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21C7C3-82D4-4113-BC0C-FBC910E1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1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24" name="Platshållare för innehåll 1">
            <a:extLst>
              <a:ext uri="{FF2B5EF4-FFF2-40B4-BE49-F238E27FC236}">
                <a16:creationId xmlns:a16="http://schemas.microsoft.com/office/drawing/2014/main" id="{6349BD8C-2D4F-1E42-AF30-E092AF2FE87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243766" y="3406775"/>
            <a:ext cx="8638421" cy="597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200" dirty="0"/>
              <a:t>Nästkommande sida innehåller våra illustrationer. </a:t>
            </a:r>
            <a:br>
              <a:rPr lang="sv-SE" sz="3200" dirty="0"/>
            </a:br>
            <a:r>
              <a:rPr lang="sv-SE" sz="3200" dirty="0"/>
              <a:t>Följ dessa steg för att använda någon av dem.</a:t>
            </a:r>
          </a:p>
          <a:p>
            <a:r>
              <a:rPr lang="sv-SE" sz="3200" dirty="0"/>
              <a:t>Markera önskad illustration</a:t>
            </a:r>
          </a:p>
          <a:p>
            <a:r>
              <a:rPr lang="sv-SE" sz="3200" dirty="0"/>
              <a:t>Kopiera genom att högerklicka och välj </a:t>
            </a:r>
            <a:r>
              <a:rPr lang="sv-SE" sz="3200" i="1" dirty="0"/>
              <a:t>kopiera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C (PC) eller </a:t>
            </a:r>
            <a:r>
              <a:rPr lang="sv-SE" sz="3200" dirty="0" err="1"/>
              <a:t>cmd</a:t>
            </a:r>
            <a:r>
              <a:rPr lang="sv-SE" sz="3200" dirty="0"/>
              <a:t> + C (Mac)</a:t>
            </a:r>
          </a:p>
          <a:p>
            <a:r>
              <a:rPr lang="sv-SE" sz="3200" dirty="0"/>
              <a:t>Klistra in på önskad sida genom att högerklicka och välj </a:t>
            </a:r>
            <a:r>
              <a:rPr lang="sv-SE" sz="3200" i="1" dirty="0"/>
              <a:t>klistra in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V (PC) eller </a:t>
            </a:r>
            <a:r>
              <a:rPr lang="sv-SE" sz="3200" dirty="0" err="1"/>
              <a:t>cmd</a:t>
            </a:r>
            <a:r>
              <a:rPr lang="sv-SE" sz="3200" dirty="0"/>
              <a:t> + V (Mac)</a:t>
            </a:r>
          </a:p>
          <a:p>
            <a:r>
              <a:rPr lang="sv-SE" sz="3200" dirty="0"/>
              <a:t>När du är klar med din presentation radera dessa två sidor från presentationen.</a:t>
            </a:r>
          </a:p>
          <a:p>
            <a:endParaRPr lang="sv-SE" sz="3200" dirty="0"/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25" name="Rubrik 2">
            <a:extLst>
              <a:ext uri="{FF2B5EF4-FFF2-40B4-BE49-F238E27FC236}">
                <a16:creationId xmlns:a16="http://schemas.microsoft.com/office/drawing/2014/main" id="{25D11DB4-F685-5ADD-528A-F97CFE9933BD}"/>
              </a:ext>
            </a:extLst>
          </p:cNvPr>
          <p:cNvSpPr txBox="1">
            <a:spLocks/>
          </p:cNvSpPr>
          <p:nvPr userDrawn="1"/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eaLnBrk="1" hangingPunct="1">
              <a:lnSpc>
                <a:spcPct val="85000"/>
              </a:lnSpc>
              <a:defRPr sz="6450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kern="0" dirty="0"/>
              <a:t>Illustrationer</a:t>
            </a:r>
          </a:p>
        </p:txBody>
      </p:sp>
      <p:sp>
        <p:nvSpPr>
          <p:cNvPr id="26" name="Platshållare för innehåll 3">
            <a:extLst>
              <a:ext uri="{FF2B5EF4-FFF2-40B4-BE49-F238E27FC236}">
                <a16:creationId xmlns:a16="http://schemas.microsoft.com/office/drawing/2014/main" id="{1386ADB5-5E0F-1BE1-C572-81D023299F4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221911" y="3406775"/>
            <a:ext cx="8638421" cy="5976000"/>
          </a:xfrm>
        </p:spPr>
        <p:txBody>
          <a:bodyPr>
            <a:noAutofit/>
          </a:bodyPr>
          <a:lstStyle/>
          <a:p>
            <a:r>
              <a:rPr lang="sv-SE" sz="3200" dirty="0"/>
              <a:t>För att ändra färg på illustrationen markera önskad illustration, gå till fliken </a:t>
            </a:r>
            <a:r>
              <a:rPr lang="sv-SE" sz="3200" i="1" dirty="0"/>
              <a:t>Bildformat (1)</a:t>
            </a:r>
            <a:r>
              <a:rPr lang="sv-SE" sz="3200" dirty="0"/>
              <a:t> i menyn och välj att visa </a:t>
            </a:r>
            <a:r>
              <a:rPr lang="sv-SE" sz="3200" i="1" dirty="0"/>
              <a:t>Formatfönster (2)</a:t>
            </a:r>
            <a:r>
              <a:rPr lang="sv-SE" sz="3200" dirty="0"/>
              <a:t>. Klicka på bildikonen (3) och välj </a:t>
            </a:r>
            <a:r>
              <a:rPr lang="sv-SE" sz="3200" i="1" dirty="0"/>
              <a:t>Ändra färg.</a:t>
            </a:r>
          </a:p>
        </p:txBody>
      </p:sp>
      <p:pic>
        <p:nvPicPr>
          <p:cNvPr id="27" name="Bildobjekt 26">
            <a:extLst>
              <a:ext uri="{FF2B5EF4-FFF2-40B4-BE49-F238E27FC236}">
                <a16:creationId xmlns:a16="http://schemas.microsoft.com/office/drawing/2014/main" id="{3659AAAE-E1F4-4898-7608-AE340C3B43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"/>
          <a:stretch/>
        </p:blipFill>
        <p:spPr>
          <a:xfrm>
            <a:off x="10572262" y="5388581"/>
            <a:ext cx="7756244" cy="398498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Grupp 27">
            <a:extLst>
              <a:ext uri="{FF2B5EF4-FFF2-40B4-BE49-F238E27FC236}">
                <a16:creationId xmlns:a16="http://schemas.microsoft.com/office/drawing/2014/main" id="{E21B6ECB-A26F-6835-6E0A-B7E2D67DEB0C}"/>
              </a:ext>
            </a:extLst>
          </p:cNvPr>
          <p:cNvGrpSpPr/>
          <p:nvPr userDrawn="1"/>
        </p:nvGrpSpPr>
        <p:grpSpPr>
          <a:xfrm>
            <a:off x="17597310" y="6028207"/>
            <a:ext cx="1229317" cy="468143"/>
            <a:chOff x="17597310" y="6028207"/>
            <a:chExt cx="1229317" cy="468143"/>
          </a:xfrm>
        </p:grpSpPr>
        <p:sp>
          <p:nvSpPr>
            <p:cNvPr id="29" name="Ellips 28">
              <a:extLst>
                <a:ext uri="{FF2B5EF4-FFF2-40B4-BE49-F238E27FC236}">
                  <a16:creationId xmlns:a16="http://schemas.microsoft.com/office/drawing/2014/main" id="{156EA171-C7BB-31A1-0A8A-DA7D4ABD745D}"/>
                </a:ext>
              </a:extLst>
            </p:cNvPr>
            <p:cNvSpPr/>
            <p:nvPr/>
          </p:nvSpPr>
          <p:spPr>
            <a:xfrm>
              <a:off x="17597310" y="602820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57C479BD-925E-A2BB-4DF6-D2BA660FCF25}"/>
                </a:ext>
              </a:extLst>
            </p:cNvPr>
            <p:cNvCxnSpPr>
              <a:cxnSpLocks/>
            </p:cNvCxnSpPr>
            <p:nvPr/>
          </p:nvCxnSpPr>
          <p:spPr>
            <a:xfrm>
              <a:off x="18065453" y="6262278"/>
              <a:ext cx="478827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 30">
              <a:extLst>
                <a:ext uri="{FF2B5EF4-FFF2-40B4-BE49-F238E27FC236}">
                  <a16:creationId xmlns:a16="http://schemas.microsoft.com/office/drawing/2014/main" id="{A2D4A7AE-2B8B-4CCC-58A1-450717AE8E23}"/>
                </a:ext>
              </a:extLst>
            </p:cNvPr>
            <p:cNvSpPr/>
            <p:nvPr/>
          </p:nvSpPr>
          <p:spPr>
            <a:xfrm>
              <a:off x="18503091" y="6100510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3</a:t>
              </a:r>
            </a:p>
          </p:txBody>
        </p:sp>
      </p:grpSp>
      <p:grpSp>
        <p:nvGrpSpPr>
          <p:cNvPr id="32" name="Grupp 31">
            <a:extLst>
              <a:ext uri="{FF2B5EF4-FFF2-40B4-BE49-F238E27FC236}">
                <a16:creationId xmlns:a16="http://schemas.microsoft.com/office/drawing/2014/main" id="{C4CCB5C1-35AB-6C0C-52AD-984CB456A80E}"/>
              </a:ext>
            </a:extLst>
          </p:cNvPr>
          <p:cNvGrpSpPr/>
          <p:nvPr userDrawn="1"/>
        </p:nvGrpSpPr>
        <p:grpSpPr>
          <a:xfrm>
            <a:off x="17377322" y="4938618"/>
            <a:ext cx="468143" cy="1070052"/>
            <a:chOff x="17377322" y="4938618"/>
            <a:chExt cx="468143" cy="1070052"/>
          </a:xfrm>
        </p:grpSpPr>
        <p:grpSp>
          <p:nvGrpSpPr>
            <p:cNvPr id="33" name="Grupp 32">
              <a:extLst>
                <a:ext uri="{FF2B5EF4-FFF2-40B4-BE49-F238E27FC236}">
                  <a16:creationId xmlns:a16="http://schemas.microsoft.com/office/drawing/2014/main" id="{D334538E-A401-C6D7-C46F-2582881C9233}"/>
                </a:ext>
              </a:extLst>
            </p:cNvPr>
            <p:cNvGrpSpPr/>
            <p:nvPr/>
          </p:nvGrpSpPr>
          <p:grpSpPr>
            <a:xfrm>
              <a:off x="17377322" y="5150619"/>
              <a:ext cx="468143" cy="858051"/>
              <a:chOff x="17377322" y="5150619"/>
              <a:chExt cx="468143" cy="858051"/>
            </a:xfrm>
          </p:grpSpPr>
          <p:sp>
            <p:nvSpPr>
              <p:cNvPr id="35" name="Ellips 34">
                <a:extLst>
                  <a:ext uri="{FF2B5EF4-FFF2-40B4-BE49-F238E27FC236}">
                    <a16:creationId xmlns:a16="http://schemas.microsoft.com/office/drawing/2014/main" id="{30E78345-734E-326B-9A77-2D62028EC4DC}"/>
                  </a:ext>
                </a:extLst>
              </p:cNvPr>
              <p:cNvSpPr/>
              <p:nvPr/>
            </p:nvSpPr>
            <p:spPr>
              <a:xfrm>
                <a:off x="17377322" y="5540527"/>
                <a:ext cx="468143" cy="468143"/>
              </a:xfrm>
              <a:prstGeom prst="ellipse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cxnSp>
            <p:nvCxnSpPr>
              <p:cNvPr id="36" name="Rak 35">
                <a:extLst>
                  <a:ext uri="{FF2B5EF4-FFF2-40B4-BE49-F238E27FC236}">
                    <a16:creationId xmlns:a16="http://schemas.microsoft.com/office/drawing/2014/main" id="{1E2E6DE6-D067-B718-E7A0-A53CCF52B3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1393" y="5150619"/>
                <a:ext cx="0" cy="389908"/>
              </a:xfrm>
              <a:prstGeom prst="line">
                <a:avLst/>
              </a:prstGeom>
              <a:ln w="1905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Ellips 33">
              <a:extLst>
                <a:ext uri="{FF2B5EF4-FFF2-40B4-BE49-F238E27FC236}">
                  <a16:creationId xmlns:a16="http://schemas.microsoft.com/office/drawing/2014/main" id="{A51F1848-F037-B838-4A6E-AB0A86D91158}"/>
                </a:ext>
              </a:extLst>
            </p:cNvPr>
            <p:cNvSpPr/>
            <p:nvPr/>
          </p:nvSpPr>
          <p:spPr>
            <a:xfrm>
              <a:off x="17449625" y="4938618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2</a:t>
              </a:r>
            </a:p>
          </p:txBody>
        </p:sp>
      </p:grpSp>
      <p:grpSp>
        <p:nvGrpSpPr>
          <p:cNvPr id="37" name="Grupp 36">
            <a:extLst>
              <a:ext uri="{FF2B5EF4-FFF2-40B4-BE49-F238E27FC236}">
                <a16:creationId xmlns:a16="http://schemas.microsoft.com/office/drawing/2014/main" id="{E4948501-C99C-6717-9C7B-C2D97D67AC4D}"/>
              </a:ext>
            </a:extLst>
          </p:cNvPr>
          <p:cNvGrpSpPr/>
          <p:nvPr userDrawn="1"/>
        </p:nvGrpSpPr>
        <p:grpSpPr>
          <a:xfrm>
            <a:off x="9981795" y="5322087"/>
            <a:ext cx="975190" cy="468143"/>
            <a:chOff x="9981795" y="5322087"/>
            <a:chExt cx="975190" cy="468143"/>
          </a:xfrm>
        </p:grpSpPr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E6A03-AB85-C33E-4C06-D15DED3B5628}"/>
                </a:ext>
              </a:extLst>
            </p:cNvPr>
            <p:cNvSpPr/>
            <p:nvPr/>
          </p:nvSpPr>
          <p:spPr>
            <a:xfrm>
              <a:off x="10488842" y="532208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B9674A31-B122-CF10-1475-95F17413B0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9201" y="5556158"/>
              <a:ext cx="209641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9EAC4323-B557-A10D-E766-46B8CC85A79D}"/>
                </a:ext>
              </a:extLst>
            </p:cNvPr>
            <p:cNvSpPr/>
            <p:nvPr/>
          </p:nvSpPr>
          <p:spPr>
            <a:xfrm>
              <a:off x="9981795" y="5392841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96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2025-01-10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  <p:sldLayoutId id="2147483769" r:id="rId6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9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9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9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9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9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2025-01-10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69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5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5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5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5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5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  <p:sldLayoutId id="2147483702" r:id="rId6"/>
    <p:sldLayoutId id="2147483742" r:id="rId7"/>
    <p:sldLayoutId id="2147483743" r:id="rId8"/>
    <p:sldLayoutId id="2147483744" r:id="rId9"/>
    <p:sldLayoutId id="2147483745" r:id="rId10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13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13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13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13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13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15E9B-A599-43E8-870E-EE6B8DA6DE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Tipspromenad vinterkräksjuka</a:t>
            </a:r>
          </a:p>
        </p:txBody>
      </p:sp>
    </p:spTree>
    <p:extLst>
      <p:ext uri="{BB962C8B-B14F-4D97-AF65-F5344CB8AC3E}">
        <p14:creationId xmlns:p14="http://schemas.microsoft.com/office/powerpoint/2010/main" val="73533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BFDFFE-5338-66AB-2F48-1DE39355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9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76BBBD-1D7B-50E2-4246-50EE9B363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Calicivirus</a:t>
            </a:r>
            <a:r>
              <a:rPr lang="sv-SE" dirty="0"/>
              <a:t> kan överleva länge i miljön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  <a:p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84C56B-187C-7A36-ACE7-66946DD8A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F1AC-A407-4646-B320-BB8975818A83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036238A-3AD6-EEF4-1478-811D3156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24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DB2319-4464-ABBC-0226-4AC65AE1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10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8FA847-5A27-C097-D2AB-471B1EDA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Personal som varit magsjuk ska inte återgå i tjänst förrän 48 timmar efter sista symtom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  <a:p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B80432-0092-2BC4-F9F3-7CF34145B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5C06-623A-40B5-9C5F-B18445C3D2F8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E7D2AA-12BC-F286-E765-4DCF3F36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74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E34195-41A7-DD0F-3FFD-C275FB0E9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11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654DC5-F483-8E1D-9E72-3D5970E4C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Ett </a:t>
            </a:r>
            <a:r>
              <a:rPr lang="sv-SE" dirty="0" err="1"/>
              <a:t>caliciutbrott</a:t>
            </a:r>
            <a:r>
              <a:rPr lang="sv-SE" dirty="0"/>
              <a:t> innebär att minst tio patienter/brukare och/eller personal har insjuknat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  <a:p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ECFD81-077F-0081-6FE1-92A87C7C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6188-009E-4CEE-A8E4-52EC7D80C132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6EE644-4DF4-B6F3-2AD9-E68FD982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67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2BEE54-E667-0D9E-A325-669F1D51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12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5075D0-0DBD-3B3B-F2DE-6A43EBC6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Slutrapport skickas endast om utbrottet varit större än förväntat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86DAC8-AC18-2AE3-BC18-777B1565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7515-D31C-4230-8FFB-CA27316DCCF7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3D77B19-EEC0-A193-E102-A973A8409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077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64CAC2-2447-3832-ABD8-76EDBAB7F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13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012C5A-E35F-2495-4A2F-44312C738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Slutrapporten fylls i elektroniskt på </a:t>
            </a:r>
            <a:r>
              <a:rPr lang="sv-SE" dirty="0" err="1"/>
              <a:t>Vårdhygiens</a:t>
            </a:r>
            <a:r>
              <a:rPr lang="sv-SE" dirty="0"/>
              <a:t> hemsida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  <a:p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6565EB-11C9-510F-8203-310BFEEF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B693-B477-4223-88D0-4996B3DB2D7D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8CD0452-4EED-6970-465C-63250978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041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E5E345-29A7-AF5A-E445-9A5BB874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1115260"/>
          </a:xfrm>
        </p:spPr>
        <p:txBody>
          <a:bodyPr/>
          <a:lstStyle/>
          <a:p>
            <a:r>
              <a:rPr lang="sv-SE" dirty="0"/>
              <a:t>Facit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0B1E56-251B-5187-2914-47C698FDE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766" y="2486324"/>
            <a:ext cx="17616567" cy="8568952"/>
          </a:xfrm>
        </p:spPr>
        <p:txBody>
          <a:bodyPr/>
          <a:lstStyle/>
          <a:p>
            <a:r>
              <a:rPr lang="sv-SE" sz="2800" dirty="0"/>
              <a:t>Fråga 1: Falskt		</a:t>
            </a:r>
          </a:p>
          <a:p>
            <a:r>
              <a:rPr lang="sv-SE" sz="2800" dirty="0"/>
              <a:t>Fråga 2: Sant</a:t>
            </a:r>
          </a:p>
          <a:p>
            <a:r>
              <a:rPr lang="sv-SE" sz="2800" dirty="0"/>
              <a:t>Fråga 3: Falskt</a:t>
            </a:r>
          </a:p>
          <a:p>
            <a:r>
              <a:rPr lang="sv-SE" sz="2800" dirty="0"/>
              <a:t>Fråga 4: Sant</a:t>
            </a:r>
          </a:p>
          <a:p>
            <a:r>
              <a:rPr lang="sv-SE" sz="2800" dirty="0"/>
              <a:t>Fråga 5: Sant</a:t>
            </a:r>
          </a:p>
          <a:p>
            <a:r>
              <a:rPr lang="sv-SE" sz="2800" dirty="0"/>
              <a:t>Fråga 6: Falskt</a:t>
            </a:r>
          </a:p>
          <a:p>
            <a:r>
              <a:rPr lang="sv-SE" sz="2800" dirty="0"/>
              <a:t>Fråga 7: Falskt</a:t>
            </a:r>
          </a:p>
          <a:p>
            <a:r>
              <a:rPr lang="sv-SE" sz="2800" dirty="0"/>
              <a:t>Fråga 8: Sant</a:t>
            </a:r>
          </a:p>
          <a:p>
            <a:r>
              <a:rPr lang="sv-SE" sz="2800" dirty="0"/>
              <a:t>Fråga 9: Sant</a:t>
            </a:r>
          </a:p>
          <a:p>
            <a:r>
              <a:rPr lang="sv-SE" sz="2800" dirty="0"/>
              <a:t>Fråga 10: Sant</a:t>
            </a:r>
          </a:p>
          <a:p>
            <a:r>
              <a:rPr lang="sv-SE" sz="2800" dirty="0"/>
              <a:t>Fråga 11: Falskt</a:t>
            </a:r>
          </a:p>
          <a:p>
            <a:r>
              <a:rPr lang="sv-SE" sz="2800" dirty="0"/>
              <a:t>Fråga 12: Falskt</a:t>
            </a:r>
          </a:p>
          <a:p>
            <a:r>
              <a:rPr lang="sv-SE" sz="2800" dirty="0"/>
              <a:t>Fråga 13: Sant</a:t>
            </a:r>
          </a:p>
          <a:p>
            <a:pPr marL="0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32945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Caliciutbrott</a:t>
            </a:r>
            <a:r>
              <a:rPr lang="sv-SE" dirty="0"/>
              <a:t> uppträder bara under vinterhalvåret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112006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Smittdosen för </a:t>
            </a:r>
            <a:r>
              <a:rPr lang="sv-SE" dirty="0" err="1"/>
              <a:t>calici</a:t>
            </a:r>
            <a:r>
              <a:rPr lang="sv-SE" dirty="0"/>
              <a:t> är bara ett tiotal viruspartiklar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422010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sv-SE" dirty="0"/>
            </a:br>
            <a:r>
              <a:rPr lang="sv-SE" dirty="0"/>
              <a:t>Inkubationstiden för </a:t>
            </a:r>
            <a:r>
              <a:rPr lang="sv-SE" dirty="0" err="1"/>
              <a:t>calici</a:t>
            </a:r>
            <a:r>
              <a:rPr lang="sv-SE" dirty="0"/>
              <a:t> är cirka en vecka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3944411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Calicivirus</a:t>
            </a:r>
            <a:r>
              <a:rPr lang="sv-SE" dirty="0"/>
              <a:t> finns i avföring och kräkningar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2370068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Vid misstänkt </a:t>
            </a:r>
            <a:r>
              <a:rPr lang="sv-SE" dirty="0" err="1"/>
              <a:t>calici</a:t>
            </a:r>
            <a:r>
              <a:rPr lang="sv-SE" dirty="0"/>
              <a:t> vid en avdelning behövs förstärkta hygienrutiner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1698556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Avdelningen ska invänta provsvar innan åtgärder vidtas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4068289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9C34D4-5B2A-A0A3-95EB-C4CAABBB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7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509CB9-9BA1-95EC-5D28-85FFA8323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 flesta typer av handdesinfektion har tillräcklig effekt på </a:t>
            </a:r>
            <a:r>
              <a:rPr lang="sv-SE" dirty="0" err="1"/>
              <a:t>calicivirus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  <a:p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300401-48F5-8D51-126B-35717B96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C2B6-517B-469E-9C5D-776E14F9B73C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BE719A-7BBC-B351-B422-2DEBD6FF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3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DE6A91-B0E4-7AC5-E10E-D0D556DB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8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58AE5B-2E4B-3354-08F8-A6DC294F5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Personal som insjuknar med kräkningar och diarré på arbetsplatsen ska informera sin chef och sedan gå hem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  <a:p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4363B2-913F-AB28-7FCB-83894A98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F2F-C188-4345-98BB-DE49107A1653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337E7A-9F5E-5702-6E4B-0933CA37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055489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8A52BC0C-180B-B94F-B66C-19578CCCCA2B}"/>
    </a:ext>
  </a:extLst>
</a:theme>
</file>

<file path=ppt/theme/theme2.xml><?xml version="1.0" encoding="utf-8"?>
<a:theme xmlns:a="http://schemas.openxmlformats.org/drawingml/2006/main" name="1_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170FAC92-FBF3-894F-B5AF-3E7789AD676C}"/>
    </a:ext>
  </a:extLst>
</a:theme>
</file>

<file path=ppt/theme/theme3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235CE997-4548-B343-BFA3-1BC0952C09E1}"/>
    </a:ext>
  </a:extLst>
</a:theme>
</file>

<file path=ppt/theme/theme4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C65B36D0-C5C5-054A-A6E7-1CAE776398A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3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4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5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6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7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15" ma:contentTypeDescription="Skapa ett nytt dokument." ma:contentTypeScope="" ma:versionID="8b661781b9c80644dfb8efd270c75a6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4b72571abcb8330bbda284644ca06ee7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  <xsd:element name="TaxCatchAll" ma:index="21" nillable="true" ma:displayName="Taxonomy Catch All Column" ma:hidden="true" ma:list="{325a9667-f816-4d00-9a6f-ebaa15f34944}" ma:internalName="TaxCatchAll" ma:showField="CatchAllData" ma:web="4eef37af-d196-4c77-8e83-69dd09245f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4eef37af-d196-4c77-8e83-69dd09245f3f" xsi:nil="true"/>
    <lcf76f155ced4ddcb4097134ff3c332f xmlns="24c22658-24ca-408a-8e20-e0a64f4d13b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7151A5-58EB-418E-849C-086220E94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298639-A577-4F3F-91F2-8D6ABE55571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24c22658-24ca-408a-8e20-e0a64f4d13bf"/>
    <ds:schemaRef ds:uri="4eef37af-d196-4c77-8e83-69dd09245f3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Västmanland</Template>
  <TotalTime>2508</TotalTime>
  <Words>423</Words>
  <Application>Microsoft Office PowerPoint</Application>
  <PresentationFormat>Anpassad</PresentationFormat>
  <Paragraphs>106</Paragraphs>
  <Slides>15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Region Västmanland Rosa</vt:lpstr>
      <vt:lpstr>1_Region Västmanland Rosa</vt:lpstr>
      <vt:lpstr>Region Västmanland Blå</vt:lpstr>
      <vt:lpstr>Region Västmanland Grön</vt:lpstr>
      <vt:lpstr>Tipspromenad vinterkräksjuka</vt:lpstr>
      <vt:lpstr>Fråga 1</vt:lpstr>
      <vt:lpstr>Fråga 2</vt:lpstr>
      <vt:lpstr>Fråga 3</vt:lpstr>
      <vt:lpstr>Fråga 4</vt:lpstr>
      <vt:lpstr>Fråga 5</vt:lpstr>
      <vt:lpstr>Fråga 6</vt:lpstr>
      <vt:lpstr>Fråga 7</vt:lpstr>
      <vt:lpstr>Fråga 8</vt:lpstr>
      <vt:lpstr>Fråga 9</vt:lpstr>
      <vt:lpstr>Fråga 10</vt:lpstr>
      <vt:lpstr>Fråga 11</vt:lpstr>
      <vt:lpstr>Fråga 12</vt:lpstr>
      <vt:lpstr>Fråga 13</vt:lpstr>
      <vt:lpstr>Facit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Multiresistenta bakterier</dc:title>
  <dc:creator>Elisabeth Freyhult</dc:creator>
  <cp:lastModifiedBy>Ulrika Toresson Silfvernagel</cp:lastModifiedBy>
  <cp:revision>13</cp:revision>
  <dcterms:created xsi:type="dcterms:W3CDTF">2023-05-23T12:29:23Z</dcterms:created>
  <dcterms:modified xsi:type="dcterms:W3CDTF">2025-01-10T09:40:12Z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0x01010001DFD5B49DF39E44833AD0D4F29574A8</vt:lpwstr>
  </property>
</Properties>
</file>