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648" r:id="rId5"/>
    <p:sldMasterId id="2147483703" r:id="rId6"/>
  </p:sldMasterIdLst>
  <p:notesMasterIdLst>
    <p:notesMasterId r:id="rId20"/>
  </p:notesMasterIdLst>
  <p:sldIdLst>
    <p:sldId id="1272" r:id="rId7"/>
    <p:sldId id="1285" r:id="rId8"/>
    <p:sldId id="308" r:id="rId9"/>
    <p:sldId id="1320" r:id="rId10"/>
    <p:sldId id="1321" r:id="rId11"/>
    <p:sldId id="389" r:id="rId12"/>
    <p:sldId id="1291" r:id="rId13"/>
    <p:sldId id="1323" r:id="rId14"/>
    <p:sldId id="1311" r:id="rId15"/>
    <p:sldId id="1318" r:id="rId16"/>
    <p:sldId id="1322" r:id="rId17"/>
    <p:sldId id="1319" r:id="rId18"/>
    <p:sldId id="1282" r:id="rId19"/>
  </p:sldIdLst>
  <p:sldSz cx="20104100" cy="11309350"/>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mnlöst avsnitt" id="{047DCEB0-A5B3-4247-9898-E31C736F6B0B}">
          <p14:sldIdLst>
            <p14:sldId id="1272"/>
            <p14:sldId id="1285"/>
            <p14:sldId id="308"/>
            <p14:sldId id="1320"/>
            <p14:sldId id="1321"/>
            <p14:sldId id="389"/>
            <p14:sldId id="1291"/>
            <p14:sldId id="1323"/>
            <p14:sldId id="1311"/>
            <p14:sldId id="1318"/>
            <p14:sldId id="1322"/>
            <p14:sldId id="1319"/>
            <p14:sldId id="1282"/>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us Jonasson" initials="MJ" lastIdx="2" clrIdx="0">
    <p:extLst>
      <p:ext uri="{19B8F6BF-5375-455C-9EA6-DF929625EA0E}">
        <p15:presenceInfo xmlns:p15="http://schemas.microsoft.com/office/powerpoint/2012/main" userId="S::marcus.jonasson@regionvastmanland.se::7e98e742-3d64-4490-a37f-b607e22e97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D94"/>
    <a:srgbClr val="DFFFFF"/>
    <a:srgbClr val="CAE7E5"/>
    <a:srgbClr val="4B9B7D"/>
    <a:srgbClr val="E9F6F7"/>
    <a:srgbClr val="DCEEEB"/>
    <a:srgbClr val="FAEDF2"/>
    <a:srgbClr val="DFECF9"/>
    <a:srgbClr val="F4DEE6"/>
    <a:srgbClr val="E1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2735" autoAdjust="0"/>
  </p:normalViewPr>
  <p:slideViewPr>
    <p:cSldViewPr>
      <p:cViewPr varScale="1">
        <p:scale>
          <a:sx n="38" d="100"/>
          <a:sy n="38" d="100"/>
        </p:scale>
        <p:origin x="696" y="78"/>
      </p:cViewPr>
      <p:guideLst>
        <p:guide orient="horz" pos="2880"/>
        <p:guide pos="2204"/>
      </p:guideLst>
    </p:cSldViewPr>
  </p:slideViewPr>
  <p:notesTextViewPr>
    <p:cViewPr>
      <p:scale>
        <a:sx n="100" d="100"/>
        <a:sy n="100" d="100"/>
      </p:scale>
      <p:origin x="0" y="0"/>
    </p:cViewPr>
  </p:notesTextViewPr>
  <p:sorterViewPr>
    <p:cViewPr>
      <p:scale>
        <a:sx n="100" d="100"/>
        <a:sy n="100" d="100"/>
      </p:scale>
      <p:origin x="0" y="-144"/>
    </p:cViewPr>
  </p:sorterViewPr>
  <p:notesViewPr>
    <p:cSldViewPr showGuides="1">
      <p:cViewPr varScale="1">
        <p:scale>
          <a:sx n="68" d="100"/>
          <a:sy n="68" d="100"/>
        </p:scale>
        <p:origin x="4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B5979D-E74B-4C2D-9D4B-79869AFE5EA8}" type="doc">
      <dgm:prSet loTypeId="urn:microsoft.com/office/officeart/2005/8/layout/arrow2" loCatId="process" qsTypeId="urn:microsoft.com/office/officeart/2005/8/quickstyle/3d3" qsCatId="3D" csTypeId="urn:microsoft.com/office/officeart/2005/8/colors/colorful5" csCatId="colorful" phldr="1"/>
      <dgm:spPr/>
      <dgm:t>
        <a:bodyPr/>
        <a:lstStyle/>
        <a:p>
          <a:endParaRPr lang="sv-SE"/>
        </a:p>
      </dgm:t>
    </dgm:pt>
    <dgm:pt modelId="{4B75D73D-EC6A-4BC9-9074-E9ED94D0FE2E}">
      <dgm:prSet phldrT="[Text]" custT="1"/>
      <dgm:spPr/>
      <dgm:t>
        <a:bodyPr/>
        <a:lstStyle/>
        <a:p>
          <a:pPr rtl="0"/>
          <a:r>
            <a:rPr lang="sv-SE" sz="3600" b="1" u="none" dirty="0">
              <a:solidFill>
                <a:schemeClr val="tx1"/>
              </a:solidFill>
              <a:latin typeface="+mn-lt"/>
            </a:rPr>
            <a:t>Daglig översyn </a:t>
          </a:r>
          <a:r>
            <a:rPr lang="sv-SE" sz="3600" b="0" u="none" dirty="0">
              <a:latin typeface="+mn-lt"/>
            </a:rPr>
            <a:t>Vårdpersonalens ansvar</a:t>
          </a:r>
          <a:endParaRPr lang="en-US" sz="3600" b="0" u="none" dirty="0">
            <a:latin typeface="+mn-lt"/>
          </a:endParaRPr>
        </a:p>
      </dgm:t>
    </dgm:pt>
    <dgm:pt modelId="{099F249F-A469-4C42-8FAE-02AF2E10FCE8}" type="parTrans" cxnId="{965BEC04-8000-47A5-A8EA-9483155929E4}">
      <dgm:prSet/>
      <dgm:spPr/>
      <dgm:t>
        <a:bodyPr/>
        <a:lstStyle/>
        <a:p>
          <a:endParaRPr lang="sv-SE"/>
        </a:p>
      </dgm:t>
    </dgm:pt>
    <dgm:pt modelId="{DB344316-4B99-4B2E-B958-39A3C697FEC9}" type="sibTrans" cxnId="{965BEC04-8000-47A5-A8EA-9483155929E4}">
      <dgm:prSet/>
      <dgm:spPr/>
      <dgm:t>
        <a:bodyPr/>
        <a:lstStyle/>
        <a:p>
          <a:endParaRPr lang="sv-SE"/>
        </a:p>
      </dgm:t>
    </dgm:pt>
    <dgm:pt modelId="{D178EFF7-82BC-42EA-BD61-78411238FA37}">
      <dgm:prSet phldr="0" custT="1"/>
      <dgm:spPr/>
      <dgm:t>
        <a:bodyPr/>
        <a:lstStyle/>
        <a:p>
          <a:r>
            <a:rPr lang="sv-SE" sz="3600" b="1" u="none" dirty="0">
              <a:solidFill>
                <a:schemeClr val="tx1"/>
              </a:solidFill>
              <a:latin typeface="+mn-lt"/>
            </a:rPr>
            <a:t>Punktstädning och punktdesinfektion</a:t>
          </a:r>
          <a:br>
            <a:rPr lang="sv-SE" sz="2800" b="1" u="none" dirty="0">
              <a:latin typeface="+mn-lt"/>
            </a:rPr>
          </a:br>
          <a:r>
            <a:rPr lang="sv-SE" sz="2800" b="0" u="none" dirty="0">
              <a:latin typeface="+mn-lt"/>
            </a:rPr>
            <a:t>Den som upptäcker spill och stänk i miljön ansvarar för att utföra detta.</a:t>
          </a:r>
        </a:p>
      </dgm:t>
    </dgm:pt>
    <dgm:pt modelId="{2FB1C619-8AFC-4648-AEBE-FC8DCBE8EFE2}" type="parTrans" cxnId="{D292CBA6-1BFA-40F7-B1CB-21A37D6B6402}">
      <dgm:prSet/>
      <dgm:spPr/>
      <dgm:t>
        <a:bodyPr/>
        <a:lstStyle/>
        <a:p>
          <a:endParaRPr lang="sv-SE"/>
        </a:p>
      </dgm:t>
    </dgm:pt>
    <dgm:pt modelId="{379551AB-6B61-400B-B1A4-C545E4C7FF12}" type="sibTrans" cxnId="{D292CBA6-1BFA-40F7-B1CB-21A37D6B6402}">
      <dgm:prSet/>
      <dgm:spPr/>
      <dgm:t>
        <a:bodyPr/>
        <a:lstStyle/>
        <a:p>
          <a:endParaRPr lang="sv-SE"/>
        </a:p>
      </dgm:t>
    </dgm:pt>
    <dgm:pt modelId="{BB0925F4-BF39-4923-81A6-68922E6A23A7}" type="pres">
      <dgm:prSet presAssocID="{7DB5979D-E74B-4C2D-9D4B-79869AFE5EA8}" presName="arrowDiagram" presStyleCnt="0">
        <dgm:presLayoutVars>
          <dgm:chMax val="5"/>
          <dgm:dir/>
          <dgm:resizeHandles val="exact"/>
        </dgm:presLayoutVars>
      </dgm:prSet>
      <dgm:spPr/>
    </dgm:pt>
    <dgm:pt modelId="{123E7E59-E110-4711-B5A4-72B7776999CB}" type="pres">
      <dgm:prSet presAssocID="{7DB5979D-E74B-4C2D-9D4B-79869AFE5EA8}" presName="arrow" presStyleLbl="bgShp" presStyleIdx="0" presStyleCnt="1" custScaleX="81086" custScaleY="89692" custLinFactNeighborX="10755" custLinFactNeighborY="-19627"/>
      <dgm:spPr/>
    </dgm:pt>
    <dgm:pt modelId="{9C3F3C25-5A42-41A5-93FB-CB72C2367255}" type="pres">
      <dgm:prSet presAssocID="{7DB5979D-E74B-4C2D-9D4B-79869AFE5EA8}" presName="arrowDiagram2" presStyleCnt="0"/>
      <dgm:spPr/>
    </dgm:pt>
    <dgm:pt modelId="{F5FE8E9C-5ABA-4CF9-A513-D52B2539A11E}" type="pres">
      <dgm:prSet presAssocID="{4B75D73D-EC6A-4BC9-9074-E9ED94D0FE2E}" presName="bullet2a" presStyleLbl="node1" presStyleIdx="0" presStyleCnt="2" custLinFactX="-152850" custLinFactY="-700000" custLinFactNeighborX="-200000" custLinFactNeighborY="-758300"/>
      <dgm:spPr/>
    </dgm:pt>
    <dgm:pt modelId="{E935FB0B-DFCC-4E14-B867-AB80092BC015}" type="pres">
      <dgm:prSet presAssocID="{4B75D73D-EC6A-4BC9-9074-E9ED94D0FE2E}" presName="textBox2a" presStyleLbl="revTx" presStyleIdx="0" presStyleCnt="2" custScaleX="218047" custScaleY="82735" custLinFactY="-100000" custLinFactNeighborX="37159" custLinFactNeighborY="-115436">
        <dgm:presLayoutVars>
          <dgm:bulletEnabled val="1"/>
        </dgm:presLayoutVars>
      </dgm:prSet>
      <dgm:spPr/>
    </dgm:pt>
    <dgm:pt modelId="{2A53EF3B-5890-415F-8EFD-6B0C92A78CE2}" type="pres">
      <dgm:prSet presAssocID="{D178EFF7-82BC-42EA-BD61-78411238FA37}" presName="bullet2b" presStyleLbl="node1" presStyleIdx="1" presStyleCnt="2" custLinFactX="-246853" custLinFactY="200000" custLinFactNeighborX="-300000" custLinFactNeighborY="225986"/>
      <dgm:spPr/>
    </dgm:pt>
    <dgm:pt modelId="{45CBCF40-DD78-4A7D-BB90-7391480A302F}" type="pres">
      <dgm:prSet presAssocID="{D178EFF7-82BC-42EA-BD61-78411238FA37}" presName="textBox2b" presStyleLbl="revTx" presStyleIdx="1" presStyleCnt="2" custScaleX="236858" custScaleY="60110" custLinFactNeighborX="-17771" custLinFactNeighborY="40120">
        <dgm:presLayoutVars>
          <dgm:bulletEnabled val="1"/>
        </dgm:presLayoutVars>
      </dgm:prSet>
      <dgm:spPr/>
    </dgm:pt>
  </dgm:ptLst>
  <dgm:cxnLst>
    <dgm:cxn modelId="{965BEC04-8000-47A5-A8EA-9483155929E4}" srcId="{7DB5979D-E74B-4C2D-9D4B-79869AFE5EA8}" destId="{4B75D73D-EC6A-4BC9-9074-E9ED94D0FE2E}" srcOrd="0" destOrd="0" parTransId="{099F249F-A469-4C42-8FAE-02AF2E10FCE8}" sibTransId="{DB344316-4B99-4B2E-B958-39A3C697FEC9}"/>
    <dgm:cxn modelId="{8D5B7D55-6B8F-44FA-A834-701E1B2A70A9}" type="presOf" srcId="{7DB5979D-E74B-4C2D-9D4B-79869AFE5EA8}" destId="{BB0925F4-BF39-4923-81A6-68922E6A23A7}" srcOrd="0" destOrd="0" presId="urn:microsoft.com/office/officeart/2005/8/layout/arrow2"/>
    <dgm:cxn modelId="{19E6F155-524C-4B84-A51D-A5E9F585A971}" type="presOf" srcId="{D178EFF7-82BC-42EA-BD61-78411238FA37}" destId="{45CBCF40-DD78-4A7D-BB90-7391480A302F}" srcOrd="0" destOrd="0" presId="urn:microsoft.com/office/officeart/2005/8/layout/arrow2"/>
    <dgm:cxn modelId="{D292CBA6-1BFA-40F7-B1CB-21A37D6B6402}" srcId="{7DB5979D-E74B-4C2D-9D4B-79869AFE5EA8}" destId="{D178EFF7-82BC-42EA-BD61-78411238FA37}" srcOrd="1" destOrd="0" parTransId="{2FB1C619-8AFC-4648-AEBE-FC8DCBE8EFE2}" sibTransId="{379551AB-6B61-400B-B1A4-C545E4C7FF12}"/>
    <dgm:cxn modelId="{943BCDDB-0D61-4E85-92E1-CCC7C805A155}" type="presOf" srcId="{4B75D73D-EC6A-4BC9-9074-E9ED94D0FE2E}" destId="{E935FB0B-DFCC-4E14-B867-AB80092BC015}" srcOrd="0" destOrd="0" presId="urn:microsoft.com/office/officeart/2005/8/layout/arrow2"/>
    <dgm:cxn modelId="{99C01188-1AF7-493F-8330-D158B9A929A8}" type="presParOf" srcId="{BB0925F4-BF39-4923-81A6-68922E6A23A7}" destId="{123E7E59-E110-4711-B5A4-72B7776999CB}" srcOrd="0" destOrd="0" presId="urn:microsoft.com/office/officeart/2005/8/layout/arrow2"/>
    <dgm:cxn modelId="{6A95B59C-010B-43C1-9B68-D65D2419EC22}" type="presParOf" srcId="{BB0925F4-BF39-4923-81A6-68922E6A23A7}" destId="{9C3F3C25-5A42-41A5-93FB-CB72C2367255}" srcOrd="1" destOrd="0" presId="urn:microsoft.com/office/officeart/2005/8/layout/arrow2"/>
    <dgm:cxn modelId="{64827ED0-CBE7-478A-A0C2-27D3A50BEF75}" type="presParOf" srcId="{9C3F3C25-5A42-41A5-93FB-CB72C2367255}" destId="{F5FE8E9C-5ABA-4CF9-A513-D52B2539A11E}" srcOrd="0" destOrd="0" presId="urn:microsoft.com/office/officeart/2005/8/layout/arrow2"/>
    <dgm:cxn modelId="{E6D26E3B-160B-4CFF-A94A-EA319E129B3E}" type="presParOf" srcId="{9C3F3C25-5A42-41A5-93FB-CB72C2367255}" destId="{E935FB0B-DFCC-4E14-B867-AB80092BC015}" srcOrd="1" destOrd="0" presId="urn:microsoft.com/office/officeart/2005/8/layout/arrow2"/>
    <dgm:cxn modelId="{B62576B2-429C-4521-BB05-578B01D5C862}" type="presParOf" srcId="{9C3F3C25-5A42-41A5-93FB-CB72C2367255}" destId="{2A53EF3B-5890-415F-8EFD-6B0C92A78CE2}" srcOrd="2" destOrd="0" presId="urn:microsoft.com/office/officeart/2005/8/layout/arrow2"/>
    <dgm:cxn modelId="{2689A9AD-FC92-4495-AE86-AE900A940BA5}" type="presParOf" srcId="{9C3F3C25-5A42-41A5-93FB-CB72C2367255}" destId="{45CBCF40-DD78-4A7D-BB90-7391480A302F}" srcOrd="3"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E7E59-E110-4711-B5A4-72B7776999CB}">
      <dsp:nvSpPr>
        <dsp:cNvPr id="0" name=""/>
        <dsp:cNvSpPr/>
      </dsp:nvSpPr>
      <dsp:spPr>
        <a:xfrm>
          <a:off x="610996" y="1016825"/>
          <a:ext cx="4637317" cy="3205934"/>
        </a:xfrm>
        <a:prstGeom prst="swooshArrow">
          <a:avLst>
            <a:gd name="adj1" fmla="val 25000"/>
            <a:gd name="adj2" fmla="val 25000"/>
          </a:avLst>
        </a:prstGeom>
        <a:solidFill>
          <a:schemeClr val="accent5">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5FE8E9C-5ABA-4CF9-A513-D52B2539A11E}">
      <dsp:nvSpPr>
        <dsp:cNvPr id="0" name=""/>
        <dsp:cNvSpPr/>
      </dsp:nvSpPr>
      <dsp:spPr>
        <a:xfrm>
          <a:off x="78456" y="563171"/>
          <a:ext cx="200165" cy="200165"/>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935FB0B-DFCC-4E14-B867-AB80092BC015}">
      <dsp:nvSpPr>
        <dsp:cNvPr id="0" name=""/>
        <dsp:cNvSpPr/>
      </dsp:nvSpPr>
      <dsp:spPr>
        <a:xfrm>
          <a:off x="478432" y="425905"/>
          <a:ext cx="4052792" cy="126275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063" tIns="0" rIns="0" bIns="0" numCol="1" spcCol="1270" anchor="t" anchorCtr="0">
          <a:noAutofit/>
        </a:bodyPr>
        <a:lstStyle/>
        <a:p>
          <a:pPr marL="0" lvl="0" indent="0" algn="l" defTabSz="1600200" rtl="0">
            <a:lnSpc>
              <a:spcPct val="90000"/>
            </a:lnSpc>
            <a:spcBef>
              <a:spcPct val="0"/>
            </a:spcBef>
            <a:spcAft>
              <a:spcPct val="35000"/>
            </a:spcAft>
            <a:buNone/>
          </a:pPr>
          <a:r>
            <a:rPr lang="sv-SE" sz="3600" b="1" u="none" kern="1200" dirty="0">
              <a:solidFill>
                <a:schemeClr val="tx1"/>
              </a:solidFill>
              <a:latin typeface="+mn-lt"/>
            </a:rPr>
            <a:t>Daglig översyn </a:t>
          </a:r>
          <a:r>
            <a:rPr lang="sv-SE" sz="3600" b="0" u="none" kern="1200" dirty="0">
              <a:latin typeface="+mn-lt"/>
            </a:rPr>
            <a:t>Vårdpersonalens ansvar</a:t>
          </a:r>
          <a:endParaRPr lang="en-US" sz="3600" b="0" u="none" kern="1200" dirty="0">
            <a:latin typeface="+mn-lt"/>
          </a:endParaRPr>
        </a:p>
      </dsp:txBody>
      <dsp:txXfrm>
        <a:off x="478432" y="425905"/>
        <a:ext cx="4052792" cy="1262752"/>
      </dsp:txXfrm>
    </dsp:sp>
    <dsp:sp modelId="{2A53EF3B-5890-415F-8EFD-6B0C92A78CE2}">
      <dsp:nvSpPr>
        <dsp:cNvPr id="0" name=""/>
        <dsp:cNvSpPr/>
      </dsp:nvSpPr>
      <dsp:spPr>
        <a:xfrm>
          <a:off x="752646" y="4032447"/>
          <a:ext cx="343140" cy="343140"/>
        </a:xfrm>
        <a:prstGeom prst="ellipse">
          <a:avLst/>
        </a:prstGeom>
        <a:solidFill>
          <a:schemeClr val="accent5">
            <a:hueOff val="-790527"/>
            <a:satOff val="-76761"/>
            <a:lumOff val="529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5CBCF40-DD78-4A7D-BB90-7391480A302F}">
      <dsp:nvSpPr>
        <dsp:cNvPr id="0" name=""/>
        <dsp:cNvSpPr/>
      </dsp:nvSpPr>
      <dsp:spPr>
        <a:xfrm>
          <a:off x="1198510" y="4163569"/>
          <a:ext cx="4402428" cy="142234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81823" tIns="0" rIns="0" bIns="0" numCol="1" spcCol="1270" anchor="t" anchorCtr="0">
          <a:noAutofit/>
        </a:bodyPr>
        <a:lstStyle/>
        <a:p>
          <a:pPr marL="0" lvl="0" indent="0" algn="l" defTabSz="1600200">
            <a:lnSpc>
              <a:spcPct val="90000"/>
            </a:lnSpc>
            <a:spcBef>
              <a:spcPct val="0"/>
            </a:spcBef>
            <a:spcAft>
              <a:spcPct val="35000"/>
            </a:spcAft>
            <a:buNone/>
          </a:pPr>
          <a:r>
            <a:rPr lang="sv-SE" sz="3600" b="1" u="none" kern="1200" dirty="0">
              <a:solidFill>
                <a:schemeClr val="tx1"/>
              </a:solidFill>
              <a:latin typeface="+mn-lt"/>
            </a:rPr>
            <a:t>Punktstädning och punktdesinfektion</a:t>
          </a:r>
          <a:br>
            <a:rPr lang="sv-SE" sz="2800" b="1" u="none" kern="1200" dirty="0">
              <a:latin typeface="+mn-lt"/>
            </a:rPr>
          </a:br>
          <a:r>
            <a:rPr lang="sv-SE" sz="2800" b="0" u="none" kern="1200" dirty="0">
              <a:latin typeface="+mn-lt"/>
            </a:rPr>
            <a:t>Den som upptäcker spill och stänk i miljön ansvarar för att utföra detta.</a:t>
          </a:r>
        </a:p>
      </dsp:txBody>
      <dsp:txXfrm>
        <a:off x="1198510" y="4163569"/>
        <a:ext cx="4402428" cy="142234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5802" cy="497526"/>
          </a:xfrm>
          <a:prstGeom prst="rect">
            <a:avLst/>
          </a:prstGeom>
        </p:spPr>
        <p:txBody>
          <a:bodyPr vert="horz" lIns="48683" tIns="24341" rIns="48683" bIns="24341" rtlCol="0"/>
          <a:lstStyle>
            <a:lvl1pPr algn="l">
              <a:defRPr sz="600"/>
            </a:lvl1pPr>
          </a:lstStyle>
          <a:p>
            <a:endParaRPr lang="sv-SE"/>
          </a:p>
        </p:txBody>
      </p:sp>
      <p:sp>
        <p:nvSpPr>
          <p:cNvPr id="3" name="Platshållare för datum 2"/>
          <p:cNvSpPr>
            <a:spLocks noGrp="1"/>
          </p:cNvSpPr>
          <p:nvPr>
            <p:ph type="dt" idx="1"/>
          </p:nvPr>
        </p:nvSpPr>
        <p:spPr>
          <a:xfrm>
            <a:off x="3850262" y="1"/>
            <a:ext cx="2945802" cy="497526"/>
          </a:xfrm>
          <a:prstGeom prst="rect">
            <a:avLst/>
          </a:prstGeom>
        </p:spPr>
        <p:txBody>
          <a:bodyPr vert="horz" lIns="48683" tIns="24341" rIns="48683" bIns="24341" rtlCol="0"/>
          <a:lstStyle>
            <a:lvl1pPr algn="r">
              <a:defRPr sz="600"/>
            </a:lvl1pPr>
          </a:lstStyle>
          <a:p>
            <a:fld id="{991EA50A-7ED8-4297-A6D8-C39D2C596180}" type="datetimeFigureOut">
              <a:rPr lang="sv-SE" smtClean="0"/>
              <a:t>2025-03-17</a:t>
            </a:fld>
            <a:endParaRPr lang="sv-SE"/>
          </a:p>
        </p:txBody>
      </p:sp>
      <p:sp>
        <p:nvSpPr>
          <p:cNvPr id="4" name="Platshållare för bildobjekt 3"/>
          <p:cNvSpPr>
            <a:spLocks noGrp="1" noRot="1" noChangeAspect="1"/>
          </p:cNvSpPr>
          <p:nvPr>
            <p:ph type="sldImg" idx="2"/>
          </p:nvPr>
        </p:nvSpPr>
        <p:spPr>
          <a:xfrm>
            <a:off x="422275" y="1243013"/>
            <a:ext cx="5953125" cy="3349625"/>
          </a:xfrm>
          <a:prstGeom prst="rect">
            <a:avLst/>
          </a:prstGeom>
          <a:noFill/>
          <a:ln w="12700">
            <a:solidFill>
              <a:prstClr val="black"/>
            </a:solidFill>
          </a:ln>
        </p:spPr>
        <p:txBody>
          <a:bodyPr vert="horz" lIns="48683" tIns="24341" rIns="48683" bIns="24341" rtlCol="0" anchor="ctr"/>
          <a:lstStyle/>
          <a:p>
            <a:endParaRPr lang="sv-SE"/>
          </a:p>
        </p:txBody>
      </p:sp>
      <p:sp>
        <p:nvSpPr>
          <p:cNvPr id="5" name="Platshållare för anteckningar 4"/>
          <p:cNvSpPr>
            <a:spLocks noGrp="1"/>
          </p:cNvSpPr>
          <p:nvPr>
            <p:ph type="body" sz="quarter" idx="3"/>
          </p:nvPr>
        </p:nvSpPr>
        <p:spPr>
          <a:xfrm>
            <a:off x="679553" y="4777368"/>
            <a:ext cx="5438569" cy="3910527"/>
          </a:xfrm>
          <a:prstGeom prst="rect">
            <a:avLst/>
          </a:prstGeom>
        </p:spPr>
        <p:txBody>
          <a:bodyPr vert="horz" lIns="48683" tIns="24341" rIns="48683" bIns="24341"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700"/>
            <a:ext cx="2945802" cy="497526"/>
          </a:xfrm>
          <a:prstGeom prst="rect">
            <a:avLst/>
          </a:prstGeom>
        </p:spPr>
        <p:txBody>
          <a:bodyPr vert="horz" lIns="48683" tIns="24341" rIns="48683" bIns="24341" rtlCol="0" anchor="b"/>
          <a:lstStyle>
            <a:lvl1pPr algn="l">
              <a:defRPr sz="600"/>
            </a:lvl1pPr>
          </a:lstStyle>
          <a:p>
            <a:endParaRPr lang="sv-SE"/>
          </a:p>
        </p:txBody>
      </p:sp>
      <p:sp>
        <p:nvSpPr>
          <p:cNvPr id="7" name="Platshållare för bildnummer 6"/>
          <p:cNvSpPr>
            <a:spLocks noGrp="1"/>
          </p:cNvSpPr>
          <p:nvPr>
            <p:ph type="sldNum" sz="quarter" idx="5"/>
          </p:nvPr>
        </p:nvSpPr>
        <p:spPr>
          <a:xfrm>
            <a:off x="3850262" y="9430700"/>
            <a:ext cx="2945802" cy="497526"/>
          </a:xfrm>
          <a:prstGeom prst="rect">
            <a:avLst/>
          </a:prstGeom>
        </p:spPr>
        <p:txBody>
          <a:bodyPr vert="horz" lIns="48683" tIns="24341" rIns="48683" bIns="24341" rtlCol="0" anchor="b"/>
          <a:lstStyle>
            <a:lvl1pPr algn="r">
              <a:defRPr sz="6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cs typeface="Calibri"/>
              </a:rPr>
              <a:t>Regelmässig städning- </a:t>
            </a:r>
            <a:r>
              <a:rPr lang="sv-SE" dirty="0">
                <a:cs typeface="Calibri"/>
              </a:rPr>
              <a:t>städning som utförs med en viss frekvens</a:t>
            </a:r>
          </a:p>
          <a:p>
            <a:endParaRPr lang="sv-SE" dirty="0"/>
          </a:p>
          <a:p>
            <a:r>
              <a:rPr lang="en-US" b="1" dirty="0" err="1"/>
              <a:t>Punktstädning</a:t>
            </a:r>
            <a:r>
              <a:rPr lang="en-US" b="1" dirty="0"/>
              <a:t>- </a:t>
            </a:r>
            <a:r>
              <a:rPr lang="en-US" dirty="0" err="1"/>
              <a:t>avser</a:t>
            </a:r>
            <a:r>
              <a:rPr lang="en-US" dirty="0"/>
              <a:t> </a:t>
            </a:r>
            <a:r>
              <a:rPr lang="en-US" dirty="0" err="1"/>
              <a:t>övrigt</a:t>
            </a:r>
            <a:r>
              <a:rPr lang="en-US" dirty="0"/>
              <a:t> spill och </a:t>
            </a:r>
            <a:r>
              <a:rPr lang="en-US" dirty="0" err="1"/>
              <a:t>stänk</a:t>
            </a:r>
            <a:r>
              <a:rPr lang="en-US" dirty="0"/>
              <a:t>( mat, </a:t>
            </a:r>
            <a:r>
              <a:rPr lang="en-US" dirty="0" err="1"/>
              <a:t>dryck,eller</a:t>
            </a:r>
            <a:r>
              <a:rPr lang="en-US" dirty="0"/>
              <a:t> </a:t>
            </a:r>
            <a:r>
              <a:rPr lang="en-US" dirty="0" err="1"/>
              <a:t>läkemedel</a:t>
            </a:r>
            <a:r>
              <a:rPr lang="en-US" dirty="0"/>
              <a:t>) och </a:t>
            </a:r>
            <a:r>
              <a:rPr lang="en-US" dirty="0" err="1"/>
              <a:t>innebär</a:t>
            </a:r>
            <a:r>
              <a:rPr lang="en-US" dirty="0"/>
              <a:t> </a:t>
            </a:r>
            <a:r>
              <a:rPr lang="en-US" dirty="0" err="1"/>
              <a:t>att</a:t>
            </a:r>
            <a:r>
              <a:rPr lang="en-US" dirty="0"/>
              <a:t> </a:t>
            </a:r>
            <a:r>
              <a:rPr lang="en-US" dirty="0" err="1"/>
              <a:t>detta</a:t>
            </a:r>
            <a:r>
              <a:rPr lang="en-US" dirty="0"/>
              <a:t> </a:t>
            </a:r>
            <a:r>
              <a:rPr lang="en-US" dirty="0" err="1"/>
              <a:t>torkas</a:t>
            </a:r>
            <a:r>
              <a:rPr lang="en-US" dirty="0"/>
              <a:t> </a:t>
            </a:r>
            <a:r>
              <a:rPr lang="en-US" dirty="0" err="1"/>
              <a:t>upp</a:t>
            </a:r>
            <a:r>
              <a:rPr lang="en-US" dirty="0"/>
              <a:t> </a:t>
            </a:r>
            <a:r>
              <a:rPr lang="en-US" u="sng" dirty="0" err="1"/>
              <a:t>direkt</a:t>
            </a:r>
            <a:r>
              <a:rPr lang="en-US" u="sng" dirty="0"/>
              <a:t> </a:t>
            </a:r>
            <a:r>
              <a:rPr lang="en-US" dirty="0"/>
              <a:t>med </a:t>
            </a:r>
            <a:r>
              <a:rPr lang="en-US" dirty="0" err="1"/>
              <a:t>rengörningsmedel</a:t>
            </a:r>
            <a:r>
              <a:rPr lang="en-US" dirty="0"/>
              <a:t> och </a:t>
            </a:r>
            <a:r>
              <a:rPr lang="en-US" dirty="0" err="1"/>
              <a:t>vatten</a:t>
            </a:r>
            <a:r>
              <a:rPr lang="en-US" dirty="0"/>
              <a:t>. </a:t>
            </a:r>
            <a:r>
              <a:rPr lang="en-US" dirty="0" err="1"/>
              <a:t>Använd</a:t>
            </a:r>
            <a:r>
              <a:rPr lang="en-US" dirty="0"/>
              <a:t> </a:t>
            </a:r>
            <a:r>
              <a:rPr lang="en-US" dirty="0" err="1"/>
              <a:t>engångstorkduk</a:t>
            </a:r>
            <a:r>
              <a:rPr lang="en-US" dirty="0"/>
              <a:t>.</a:t>
            </a:r>
          </a:p>
          <a:p>
            <a:endParaRPr lang="en-US" dirty="0"/>
          </a:p>
          <a:p>
            <a:r>
              <a:rPr lang="en-US" b="1" dirty="0" err="1"/>
              <a:t>Punktdesinfektion</a:t>
            </a:r>
            <a:r>
              <a:rPr lang="en-US" dirty="0"/>
              <a:t>- </a:t>
            </a:r>
            <a:r>
              <a:rPr lang="en-US" dirty="0" err="1"/>
              <a:t>innebär</a:t>
            </a:r>
            <a:r>
              <a:rPr lang="en-US" dirty="0"/>
              <a:t> </a:t>
            </a:r>
            <a:r>
              <a:rPr lang="en-US" dirty="0" err="1"/>
              <a:t>att</a:t>
            </a:r>
            <a:r>
              <a:rPr lang="en-US" dirty="0"/>
              <a:t> spill och </a:t>
            </a:r>
            <a:r>
              <a:rPr lang="en-US" dirty="0" err="1"/>
              <a:t>stänk</a:t>
            </a:r>
            <a:r>
              <a:rPr lang="en-US" dirty="0"/>
              <a:t> av </a:t>
            </a:r>
            <a:r>
              <a:rPr lang="en-US" dirty="0" err="1"/>
              <a:t>smittsamt</a:t>
            </a:r>
            <a:r>
              <a:rPr lang="en-US" dirty="0"/>
              <a:t> material och </a:t>
            </a:r>
            <a:r>
              <a:rPr lang="en-US" dirty="0" err="1"/>
              <a:t>kroppsvätskor</a:t>
            </a:r>
            <a:r>
              <a:rPr lang="en-US" dirty="0"/>
              <a:t> </a:t>
            </a:r>
            <a:r>
              <a:rPr lang="en-US" dirty="0" err="1"/>
              <a:t>torkas</a:t>
            </a:r>
            <a:r>
              <a:rPr lang="en-US" dirty="0"/>
              <a:t> </a:t>
            </a:r>
            <a:r>
              <a:rPr lang="en-US" dirty="0" err="1"/>
              <a:t>upp</a:t>
            </a:r>
            <a:r>
              <a:rPr lang="en-US" dirty="0"/>
              <a:t> </a:t>
            </a:r>
            <a:r>
              <a:rPr lang="en-US" dirty="0" err="1"/>
              <a:t>direkt</a:t>
            </a:r>
            <a:r>
              <a:rPr lang="en-US" dirty="0"/>
              <a:t>. </a:t>
            </a:r>
            <a:r>
              <a:rPr lang="en-US" dirty="0" err="1"/>
              <a:t>Torka</a:t>
            </a:r>
            <a:r>
              <a:rPr lang="en-US" dirty="0"/>
              <a:t> </a:t>
            </a:r>
            <a:r>
              <a:rPr lang="en-US" dirty="0" err="1"/>
              <a:t>först</a:t>
            </a:r>
            <a:r>
              <a:rPr lang="en-US" dirty="0"/>
              <a:t> </a:t>
            </a:r>
            <a:r>
              <a:rPr lang="en-US" dirty="0" err="1"/>
              <a:t>upp</a:t>
            </a:r>
            <a:r>
              <a:rPr lang="en-US" dirty="0"/>
              <a:t> spill/</a:t>
            </a:r>
            <a:r>
              <a:rPr lang="en-US" dirty="0" err="1"/>
              <a:t>stänk</a:t>
            </a:r>
            <a:r>
              <a:rPr lang="en-US" dirty="0"/>
              <a:t> med </a:t>
            </a:r>
            <a:r>
              <a:rPr lang="en-US" dirty="0" err="1"/>
              <a:t>torkpapper</a:t>
            </a:r>
            <a:r>
              <a:rPr lang="en-US" dirty="0"/>
              <a:t>. </a:t>
            </a:r>
            <a:r>
              <a:rPr lang="en-US" dirty="0" err="1"/>
              <a:t>Desinfektera</a:t>
            </a:r>
            <a:r>
              <a:rPr lang="en-US" dirty="0"/>
              <a:t> </a:t>
            </a:r>
            <a:r>
              <a:rPr lang="en-US" dirty="0" err="1"/>
              <a:t>därefter</a:t>
            </a:r>
            <a:r>
              <a:rPr lang="en-US" dirty="0"/>
              <a:t> </a:t>
            </a:r>
            <a:r>
              <a:rPr lang="en-US" dirty="0" err="1"/>
              <a:t>ytan</a:t>
            </a:r>
            <a:r>
              <a:rPr lang="en-US" dirty="0"/>
              <a:t> med </a:t>
            </a:r>
            <a:r>
              <a:rPr lang="en-US" dirty="0" err="1"/>
              <a:t>alkoholbaserat</a:t>
            </a:r>
            <a:r>
              <a:rPr lang="en-US" dirty="0"/>
              <a:t> </a:t>
            </a:r>
            <a:r>
              <a:rPr lang="en-US" dirty="0" err="1"/>
              <a:t>ytdesinfektion</a:t>
            </a:r>
            <a:r>
              <a:rPr lang="en-US" dirty="0"/>
              <a:t> med </a:t>
            </a:r>
            <a:r>
              <a:rPr lang="en-US" dirty="0" err="1"/>
              <a:t>rengörande</a:t>
            </a:r>
            <a:r>
              <a:rPr lang="en-US" dirty="0"/>
              <a:t> </a:t>
            </a:r>
            <a:r>
              <a:rPr lang="en-US" dirty="0" err="1"/>
              <a:t>effekt</a:t>
            </a:r>
            <a:r>
              <a:rPr lang="en-US" dirty="0"/>
              <a:t>.</a:t>
            </a:r>
          </a:p>
          <a:p>
            <a:endParaRPr lang="en-US" dirty="0"/>
          </a:p>
          <a:p>
            <a:r>
              <a:rPr lang="sv-SE" dirty="0"/>
              <a:t>Daglig översyn av de ytor/rum som nämns i punkt 7, </a:t>
            </a:r>
            <a:r>
              <a:rPr lang="sv-SE" i="1" dirty="0"/>
              <a:t>Ansvarsområden för vård- och städpersonal. V</a:t>
            </a:r>
            <a:r>
              <a:rPr lang="sv-SE" dirty="0"/>
              <a:t>årdpersonalens ansvarar också för punktstädning och punktdesinfektion.</a:t>
            </a:r>
            <a:endParaRPr lang="en-US" dirty="0"/>
          </a:p>
          <a:p>
            <a:endParaRPr lang="sv-SE" dirty="0"/>
          </a:p>
          <a:p>
            <a:pPr lvl="1"/>
            <a:r>
              <a:rPr lang="sv-SE" sz="1300" b="1" dirty="0"/>
              <a:t>Punktdesinfektion och punktstädning</a:t>
            </a:r>
            <a:r>
              <a:rPr lang="sv-SE" b="1" dirty="0"/>
              <a:t> </a:t>
            </a:r>
            <a:endParaRPr lang="sv-SE" sz="1300" dirty="0">
              <a:cs typeface="Calibri" panose="020F0502020204030204"/>
            </a:endParaRPr>
          </a:p>
          <a:p>
            <a:r>
              <a:rPr lang="sv-SE" dirty="0"/>
              <a:t>Den som upptäcker spill och stänk </a:t>
            </a:r>
            <a:r>
              <a:rPr lang="sv-SE" sz="1300" dirty="0"/>
              <a:t>ansvarar för att utföra punktdesinfektion och punktstädning.</a:t>
            </a:r>
            <a:endParaRPr lang="sv-SE" sz="1300" dirty="0">
              <a:cs typeface="Calibri"/>
            </a:endParaRPr>
          </a:p>
          <a:p>
            <a:r>
              <a:rPr lang="sv-SE" sz="1300" dirty="0"/>
              <a:t>Punktdesinfektion innebär att spill och stänk av smittsamt material och kroppsvätskor torkas upp </a:t>
            </a:r>
            <a:r>
              <a:rPr lang="sv-SE" sz="1300" u="sng" dirty="0"/>
              <a:t>direkt</a:t>
            </a:r>
            <a:r>
              <a:rPr lang="sv-SE" sz="1300" dirty="0"/>
              <a:t>. Torka först upp spill/stänk med torkpapper. Desinfektera därefter ytan med ett alkoholbaserat ytdesinfektionsmedel med rengörande effekt.</a:t>
            </a:r>
            <a:r>
              <a:rPr lang="sv-SE" dirty="0"/>
              <a:t> </a:t>
            </a:r>
            <a:endParaRPr lang="sv-SE" sz="1300" dirty="0">
              <a:cs typeface="Calibri"/>
            </a:endParaRPr>
          </a:p>
          <a:p>
            <a:r>
              <a:rPr lang="sv-SE" sz="1300" dirty="0"/>
              <a:t>Punktstädning avser övrigt spill och stänk (mat, dryck eller läkemedel) och innebär att detta torkas upp </a:t>
            </a:r>
            <a:r>
              <a:rPr lang="sv-SE" sz="1300" u="sng" dirty="0"/>
              <a:t>direkt</a:t>
            </a:r>
            <a:r>
              <a:rPr lang="sv-SE" sz="1300" dirty="0"/>
              <a:t> med rengöringsmedel och vatten. Använd engångs torkduk.</a:t>
            </a:r>
            <a:endParaRPr lang="sv-SE" sz="1300" dirty="0">
              <a:cs typeface="Calibri"/>
            </a:endParaRPr>
          </a:p>
          <a:p>
            <a:endParaRPr lang="sv-SE" sz="1300" dirty="0">
              <a:cs typeface="Calibri"/>
            </a:endParaRPr>
          </a:p>
          <a:p>
            <a:pPr lvl="1"/>
            <a:endParaRPr lang="sv-SE" dirty="0">
              <a:cs typeface="Calibri"/>
            </a:endParaRPr>
          </a:p>
          <a:p>
            <a:pPr lvl="1"/>
            <a:r>
              <a:rPr lang="sv-SE" sz="1300" dirty="0"/>
              <a:t>Daglig översyn av de ytor/rum som nämns i punkt 7, </a:t>
            </a:r>
            <a:r>
              <a:rPr lang="sv-SE" sz="1300" i="1" dirty="0"/>
              <a:t>Ansvarsområden för vård- och städpersonal. V</a:t>
            </a:r>
            <a:r>
              <a:rPr lang="sv-SE" sz="1300" dirty="0"/>
              <a:t>årdpersonalens ansvarar också för punktstädning och punktdesinfektion.</a:t>
            </a:r>
            <a:endParaRPr lang="sv-SE" sz="1300" dirty="0">
              <a:cs typeface="Calibri"/>
            </a:endParaRPr>
          </a:p>
          <a:p>
            <a:pPr lvl="1"/>
            <a:r>
              <a:rPr lang="sv-SE" sz="1300" dirty="0"/>
              <a:t>Daglig översyn</a:t>
            </a:r>
            <a:r>
              <a:rPr lang="sv-SE" dirty="0"/>
              <a:t> </a:t>
            </a:r>
            <a:endParaRPr lang="sv-SE" sz="1300" dirty="0">
              <a:cs typeface="Calibri"/>
            </a:endParaRPr>
          </a:p>
          <a:p>
            <a:endParaRPr lang="sv-SE" dirty="0"/>
          </a:p>
        </p:txBody>
      </p:sp>
      <p:sp>
        <p:nvSpPr>
          <p:cNvPr id="4" name="Platshållare för bildnummer 3"/>
          <p:cNvSpPr>
            <a:spLocks noGrp="1"/>
          </p:cNvSpPr>
          <p:nvPr>
            <p:ph type="sldNum" sz="quarter" idx="5"/>
          </p:nvPr>
        </p:nvSpPr>
        <p:spPr/>
        <p:txBody>
          <a:bodyPr/>
          <a:lstStyle/>
          <a:p>
            <a:fld id="{A30CAC72-AD78-4286-90B1-11626F05E7D3}" type="slidenum">
              <a:rPr lang="sv-SE" smtClean="0"/>
              <a:t>6</a:t>
            </a:fld>
            <a:endParaRPr lang="sv-SE"/>
          </a:p>
        </p:txBody>
      </p:sp>
    </p:spTree>
    <p:extLst>
      <p:ext uri="{BB962C8B-B14F-4D97-AF65-F5344CB8AC3E}">
        <p14:creationId xmlns:p14="http://schemas.microsoft.com/office/powerpoint/2010/main" val="370380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3517583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AEDF2"/>
        </a:solidFill>
        <a:effectLst/>
      </p:bgPr>
    </p:bg>
    <p:spTree>
      <p:nvGrpSpPr>
        <p:cNvPr id="1" name=""/>
        <p:cNvGrpSpPr/>
        <p:nvPr/>
      </p:nvGrpSpPr>
      <p:grpSpPr>
        <a:xfrm>
          <a:off x="0" y="0"/>
          <a:ext cx="0" cy="0"/>
          <a:chOff x="0" y="0"/>
          <a:chExt cx="0" cy="0"/>
        </a:xfrm>
      </p:grpSpPr>
      <p:pic>
        <p:nvPicPr>
          <p:cNvPr id="113" name="Bildobjekt 112">
            <a:extLst>
              <a:ext uri="{FF2B5EF4-FFF2-40B4-BE49-F238E27FC236}">
                <a16:creationId xmlns:a16="http://schemas.microsoft.com/office/drawing/2014/main" id="{213F865A-82E0-4DE6-BBD6-DA7B3D8F0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88" r="6671" b="4223"/>
          <a:stretch/>
        </p:blipFill>
        <p:spPr>
          <a:xfrm>
            <a:off x="10814050" y="-1"/>
            <a:ext cx="9290050" cy="11309351"/>
          </a:xfrm>
          <a:prstGeom prst="rect">
            <a:avLst/>
          </a:prstGeom>
        </p:spPr>
      </p:pic>
      <p:sp>
        <p:nvSpPr>
          <p:cNvPr id="2" name="Rubrik 1">
            <a:extLst>
              <a:ext uri="{FF2B5EF4-FFF2-40B4-BE49-F238E27FC236}">
                <a16:creationId xmlns:a16="http://schemas.microsoft.com/office/drawing/2014/main" id="{57016142-5590-4F09-AF8B-DB6FD618E5BC}"/>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lvl1pPr>
          </a:lstStyle>
          <a:p>
            <a:r>
              <a:rPr lang="sv-SE" dirty="0"/>
              <a:t>Rubrik på en eller två rader</a:t>
            </a:r>
          </a:p>
        </p:txBody>
      </p:sp>
      <p:sp>
        <p:nvSpPr>
          <p:cNvPr id="3" name="Underrubrik 2">
            <a:extLst>
              <a:ext uri="{FF2B5EF4-FFF2-40B4-BE49-F238E27FC236}">
                <a16:creationId xmlns:a16="http://schemas.microsoft.com/office/drawing/2014/main" id="{D27A8EE4-92AA-495F-86F9-6A5C4BD31BDC}"/>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5" name="object 38">
            <a:extLst>
              <a:ext uri="{FF2B5EF4-FFF2-40B4-BE49-F238E27FC236}">
                <a16:creationId xmlns:a16="http://schemas.microsoft.com/office/drawing/2014/main" id="{9BDBBCB9-81A0-4B48-8D85-87FE05F29E71}"/>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32130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9008000" y="0"/>
            <a:ext cx="1096100" cy="2395475"/>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2AB491C-47DC-4E17-80D1-CDD4BAF30723}" type="datetime1">
              <a:rPr lang="sv-SE" smtClean="0"/>
              <a:t>2025-03-17</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dirty="0"/>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1245600" y="2491200"/>
            <a:ext cx="17618400" cy="79236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dirty="0"/>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dirty="0"/>
              <a:t> 4,42</a:t>
            </a:r>
          </a:p>
          <a:p>
            <a:pPr lvl="0"/>
            <a:endParaRPr lang="sv-SE" dirty="0"/>
          </a:p>
        </p:txBody>
      </p:sp>
    </p:spTree>
    <p:extLst>
      <p:ext uri="{BB962C8B-B14F-4D97-AF65-F5344CB8AC3E}">
        <p14:creationId xmlns:p14="http://schemas.microsoft.com/office/powerpoint/2010/main" val="2625363474"/>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1368502" y="478617"/>
            <a:ext cx="792000" cy="187200"/>
          </a:xfrm>
        </p:spPr>
        <p:txBody>
          <a:bodyPr/>
          <a:lstStyle/>
          <a:p>
            <a:fld id="{27129ABF-34AF-4771-8C65-17474087DDAF}" type="datetime1">
              <a:rPr lang="sv-SE" smtClean="0"/>
              <a:t>2025-03-17</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2333903" y="478617"/>
            <a:ext cx="7704000" cy="187200"/>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9008000" y="0"/>
            <a:ext cx="1096100" cy="3216275"/>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1245600" y="3399671"/>
            <a:ext cx="17618075" cy="59832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240008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10814401" y="0"/>
            <a:ext cx="9289700" cy="1130935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dirty="0"/>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2513013" y="6279773"/>
            <a:ext cx="13635037" cy="2406650"/>
          </a:xfrm>
          <a:prstGeom prst="rect">
            <a:avLst/>
          </a:prstGeo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258731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1368502" y="478617"/>
            <a:ext cx="792000" cy="187200"/>
          </a:xfrm>
        </p:spPr>
        <p:txBody>
          <a:bodyPr/>
          <a:lstStyle/>
          <a:p>
            <a:fld id="{27129ABF-34AF-4771-8C65-17474087DDAF}" type="datetime1">
              <a:rPr lang="sv-SE" smtClean="0"/>
              <a:t>2025-03-17</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2333903" y="478617"/>
            <a:ext cx="7704000" cy="187200"/>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9008000" y="0"/>
            <a:ext cx="1096100" cy="3216275"/>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1245600" y="3399671"/>
            <a:ext cx="17618075" cy="59832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77625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1243766"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10221911"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9050" y="6264274"/>
            <a:ext cx="1260000" cy="5045075"/>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2025-03-17</a:t>
            </a:fld>
            <a:endParaRPr lang="en-US" dirty="0"/>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dirty="0"/>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dirty="0"/>
              <a:t>Klicka här för att ändra mall för rubrikformat</a:t>
            </a:r>
          </a:p>
        </p:txBody>
      </p:sp>
    </p:spTree>
    <p:extLst>
      <p:ext uri="{BB962C8B-B14F-4D97-AF65-F5344CB8AC3E}">
        <p14:creationId xmlns:p14="http://schemas.microsoft.com/office/powerpoint/2010/main" val="342372529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dirty="0"/>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2025-03-17</a:t>
            </a:fld>
            <a:endParaRPr lang="en-US" dirty="0"/>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dirty="0"/>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10404000" y="702000"/>
            <a:ext cx="9007200" cy="99072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dirty="0"/>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1243767" y="3408147"/>
            <a:ext cx="7828734" cy="5400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dirty="0"/>
              <a:t>Klicka här för att ändra mall för rubrikformat</a:t>
            </a:r>
          </a:p>
        </p:txBody>
      </p:sp>
    </p:spTree>
    <p:extLst>
      <p:ext uri="{BB962C8B-B14F-4D97-AF65-F5344CB8AC3E}">
        <p14:creationId xmlns:p14="http://schemas.microsoft.com/office/powerpoint/2010/main" val="49472131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1245600" y="2491200"/>
            <a:ext cx="17618400" cy="79236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1245600" y="2491200"/>
            <a:ext cx="17618400" cy="79236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dirty="0"/>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9008000" y="0"/>
            <a:ext cx="1096100" cy="2393950"/>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dirty="0"/>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7640000" y="8791200"/>
            <a:ext cx="1987200" cy="1987200"/>
          </a:xfrm>
          <a:prstGeom prst="rect">
            <a:avLst/>
          </a:prstGeom>
          <a:blipFill>
            <a:blip r:embed="rId3" cstate="print"/>
            <a:stretch>
              <a:fillRect/>
            </a:stretch>
          </a:blipFill>
        </p:spPr>
        <p:txBody>
          <a:bodyPr>
            <a:normAutofit/>
          </a:bodyPr>
          <a:lstStyle>
            <a:lvl1pPr>
              <a:buNone/>
              <a:defRPr sz="200"/>
            </a:lvl1pPr>
          </a:lstStyle>
          <a:p>
            <a:pPr lvl="0"/>
            <a:r>
              <a:rPr lang="sv-SE" dirty="0"/>
              <a:t> 4,42</a:t>
            </a:r>
          </a:p>
          <a:p>
            <a:pPr lvl="0"/>
            <a:endParaRPr lang="sv-SE" dirty="0"/>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2025-03-17</a:t>
            </a:fld>
            <a:endParaRPr lang="en-US" dirty="0"/>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dirty="0"/>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dirty="0"/>
          </a:p>
        </p:txBody>
      </p:sp>
    </p:spTree>
    <p:extLst>
      <p:ext uri="{BB962C8B-B14F-4D97-AF65-F5344CB8AC3E}">
        <p14:creationId xmlns:p14="http://schemas.microsoft.com/office/powerpoint/2010/main" val="3670029104"/>
      </p:ext>
    </p:extLst>
  </p:cSld>
  <p:clrMapOvr>
    <a:masterClrMapping/>
  </p:clrMapOvr>
  <p:extLst>
    <p:ext uri="{DCECCB84-F9BA-43D5-87BE-67443E8EF086}">
      <p15:sldGuideLst xmlns:p15="http://schemas.microsoft.com/office/powerpoint/2012/main">
        <p15:guide id="1" orient="horz" pos="1258" userDrawn="1">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fld id="{22A7701B-8AEB-47E6-B4CC-5A851E887FD1}" type="datetime1">
              <a:rPr lang="sv-SE" smtClean="0"/>
              <a:t>2025-03-17</a:t>
            </a:fld>
            <a:endParaRPr lang="sv-SE"/>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6" y="1"/>
            <a:ext cx="1095044" cy="3216274"/>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hasCustomPrompt="1"/>
          </p:nvPr>
        </p:nvSpPr>
        <p:spPr>
          <a:xfrm>
            <a:off x="1243766" y="3399671"/>
            <a:ext cx="17616566"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07431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pic>
        <p:nvPicPr>
          <p:cNvPr id="72" name="Bildobjekt 71">
            <a:extLst>
              <a:ext uri="{FF2B5EF4-FFF2-40B4-BE49-F238E27FC236}">
                <a16:creationId xmlns:a16="http://schemas.microsoft.com/office/drawing/2014/main" id="{F9214C34-71FC-4B3B-B2DA-532B9C36A5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004" t="51088" b="-60520"/>
          <a:stretch/>
        </p:blipFill>
        <p:spPr>
          <a:xfrm>
            <a:off x="0" y="6264274"/>
            <a:ext cx="1247156" cy="5045075"/>
          </a:xfrm>
          <a:prstGeom prst="rect">
            <a:avLst/>
          </a:prstGeom>
        </p:spPr>
      </p:pic>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10221911"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FC9495B9-D494-4909-B0F6-C282E34AD721}"/>
              </a:ext>
            </a:extLst>
          </p:cNvPr>
          <p:cNvSpPr>
            <a:spLocks noGrp="1"/>
          </p:cNvSpPr>
          <p:nvPr>
            <p:ph type="dt" sz="half" idx="10"/>
          </p:nvPr>
        </p:nvSpPr>
        <p:spPr/>
        <p:txBody>
          <a:bodyPr/>
          <a:lstStyle/>
          <a:p>
            <a:fld id="{37F15F43-7351-4340-AB7C-1EB441B903A0}" type="datetime1">
              <a:rPr lang="sv-SE" smtClean="0"/>
              <a:t>2025-03-17</a:t>
            </a:fld>
            <a:endParaRPr lang="sv-SE"/>
          </a:p>
        </p:txBody>
      </p:sp>
      <p:sp>
        <p:nvSpPr>
          <p:cNvPr id="6" name="Platshållare för sidfot 5">
            <a:extLst>
              <a:ext uri="{FF2B5EF4-FFF2-40B4-BE49-F238E27FC236}">
                <a16:creationId xmlns:a16="http://schemas.microsoft.com/office/drawing/2014/main" id="{A040E90E-D655-44FC-9710-9E80B045248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8CD1362-079A-44DB-8854-F2DD36BF5797}"/>
              </a:ext>
            </a:extLst>
          </p:cNvPr>
          <p:cNvSpPr>
            <a:spLocks noGrp="1"/>
          </p:cNvSpPr>
          <p:nvPr>
            <p:ph type="sldNum" sz="quarter" idx="12"/>
          </p:nvPr>
        </p:nvSpPr>
        <p:spPr/>
        <p:txBody>
          <a:bodyPr/>
          <a:lstStyle/>
          <a:p>
            <a:fld id="{38480145-259A-47DA-A30D-C906B9DB5C99}" type="slidenum">
              <a:rPr lang="sv-SE" smtClean="0"/>
              <a:t>‹#›</a:t>
            </a:fld>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06" name="Bildobjekt 105">
            <a:extLst>
              <a:ext uri="{FF2B5EF4-FFF2-40B4-BE49-F238E27FC236}">
                <a16:creationId xmlns:a16="http://schemas.microsoft.com/office/drawing/2014/main" id="{BEF2884E-1FD5-4C14-8812-60610C2A38CA}"/>
              </a:ext>
            </a:extLst>
          </p:cNvPr>
          <p:cNvPicPr>
            <a:picLocks noChangeAspect="1"/>
          </p:cNvPicPr>
          <p:nvPr userDrawn="1"/>
        </p:nvPicPr>
        <p:blipFill rotWithShape="1">
          <a:blip r:embed="rId2"/>
          <a:srcRect l="-135146" t="64200" r="1"/>
          <a:stretch/>
        </p:blipFill>
        <p:spPr>
          <a:xfrm>
            <a:off x="0" y="0"/>
            <a:ext cx="6240627" cy="979488"/>
          </a:xfrm>
          <a:prstGeom prst="rect">
            <a:avLst/>
          </a:prstGeom>
        </p:spPr>
      </p:pic>
      <p:sp>
        <p:nvSpPr>
          <p:cNvPr id="15" name="object 38">
            <a:extLst>
              <a:ext uri="{FF2B5EF4-FFF2-40B4-BE49-F238E27FC236}">
                <a16:creationId xmlns:a16="http://schemas.microsoft.com/office/drawing/2014/main" id="{FCB10ADE-7E5E-400B-8AA1-BCE8B82F9AC2}"/>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62DD169D-E447-4789-8673-AFA93CC4C0FC}" type="datetime1">
              <a:rPr lang="sv-SE" smtClean="0"/>
              <a:t>2025-03-17</a:t>
            </a:fld>
            <a:endParaRPr lang="sv-SE"/>
          </a:p>
        </p:txBody>
      </p:sp>
      <p:sp>
        <p:nvSpPr>
          <p:cNvPr id="12" name="Rektangel 11">
            <a:extLst>
              <a:ext uri="{FF2B5EF4-FFF2-40B4-BE49-F238E27FC236}">
                <a16:creationId xmlns:a16="http://schemas.microsoft.com/office/drawing/2014/main" id="{669B40A8-44D8-445B-8C02-75F7336F6216}"/>
              </a:ext>
            </a:extLst>
          </p:cNvPr>
          <p:cNvSpPr/>
          <p:nvPr userDrawn="1"/>
        </p:nvSpPr>
        <p:spPr>
          <a:xfrm>
            <a:off x="10404000" y="702000"/>
            <a:ext cx="9000000" cy="9900000"/>
          </a:xfrm>
          <a:prstGeom prst="rect">
            <a:avLst/>
          </a:prstGeom>
          <a:solidFill>
            <a:srgbClr val="F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4" name="Platshållare för innehåll 2">
            <a:extLst>
              <a:ext uri="{FF2B5EF4-FFF2-40B4-BE49-F238E27FC236}">
                <a16:creationId xmlns:a16="http://schemas.microsoft.com/office/drawing/2014/main" id="{29954143-B55D-450D-940A-BB896C139DC6}"/>
              </a:ext>
            </a:extLst>
          </p:cNvPr>
          <p:cNvSpPr>
            <a:spLocks noGrp="1"/>
          </p:cNvSpPr>
          <p:nvPr>
            <p:ph idx="1" hasCustomPrompt="1"/>
          </p:nvPr>
        </p:nvSpPr>
        <p:spPr>
          <a:xfrm>
            <a:off x="10404000" y="701676"/>
            <a:ext cx="9000000" cy="99000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dirty="0"/>
              <a:t>Klicka på en ikon för att infoga innehåll</a:t>
            </a:r>
          </a:p>
        </p:txBody>
      </p:sp>
      <p:sp>
        <p:nvSpPr>
          <p:cNvPr id="11" name="Platshållare för text 2">
            <a:extLst>
              <a:ext uri="{FF2B5EF4-FFF2-40B4-BE49-F238E27FC236}">
                <a16:creationId xmlns:a16="http://schemas.microsoft.com/office/drawing/2014/main" id="{F05E6BAC-F8CD-4D8F-BF33-F04A9C43E4B1}"/>
              </a:ext>
            </a:extLst>
          </p:cNvPr>
          <p:cNvSpPr>
            <a:spLocks noGrp="1"/>
          </p:cNvSpPr>
          <p:nvPr>
            <p:ph type="body" sz="quarter" idx="13"/>
          </p:nvPr>
        </p:nvSpPr>
        <p:spPr>
          <a:xfrm>
            <a:off x="1243767" y="3408147"/>
            <a:ext cx="7828733"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07" name="Rubrik 106">
            <a:extLst>
              <a:ext uri="{FF2B5EF4-FFF2-40B4-BE49-F238E27FC236}">
                <a16:creationId xmlns:a16="http://schemas.microsoft.com/office/drawing/2014/main" id="{6CA9850E-4638-497B-BFB1-76C714BE18EA}"/>
              </a:ext>
            </a:extLst>
          </p:cNvPr>
          <p:cNvSpPr>
            <a:spLocks noGrp="1"/>
          </p:cNvSpPr>
          <p:nvPr>
            <p:ph type="title"/>
          </p:nvPr>
        </p:nvSpPr>
        <p:spPr>
          <a:xfrm>
            <a:off x="1243767" y="1227047"/>
            <a:ext cx="7828734" cy="2043642"/>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420425671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dirty="0"/>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2025-03-17</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endParaRPr lang="sv-SE" dirty="0"/>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dirty="0"/>
              <a:t> 4,42</a:t>
            </a:r>
          </a:p>
          <a:p>
            <a:pPr lvl="0"/>
            <a:endParaRPr lang="sv-SE" dirty="0"/>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10814400" y="0"/>
            <a:ext cx="9289700" cy="1130935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dirty="0"/>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114857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9008000" y="0"/>
            <a:ext cx="1096100" cy="3216275"/>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1243766" y="3399671"/>
            <a:ext cx="17616566" cy="59832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fld id="{995C967C-67C7-4621-A3F4-421FC821AE41}" type="datetime1">
              <a:rPr lang="sv-SE" smtClean="0"/>
              <a:t>2025-03-17</a:t>
            </a:fld>
            <a:endParaRPr lang="en-US" dirty="0"/>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dirty="0"/>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dirty="0"/>
          </a:p>
        </p:txBody>
      </p:sp>
    </p:spTree>
    <p:extLst>
      <p:ext uri="{BB962C8B-B14F-4D97-AF65-F5344CB8AC3E}">
        <p14:creationId xmlns:p14="http://schemas.microsoft.com/office/powerpoint/2010/main" val="4200240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152400" y="1524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304800" y="3048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6264276"/>
            <a:ext cx="1238643" cy="5045074"/>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10221915" y="3406776"/>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3929E917-5370-4653-ABC0-4F0AA954FE77}" type="datetime1">
              <a:rPr lang="sv-SE" smtClean="0"/>
              <a:t>2025-03-17</a:t>
            </a:fld>
            <a:endParaRPr lang="en-US" dirty="0"/>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dirty="0"/>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dirty="0"/>
          </a:p>
        </p:txBody>
      </p:sp>
    </p:spTree>
    <p:extLst>
      <p:ext uri="{BB962C8B-B14F-4D97-AF65-F5344CB8AC3E}">
        <p14:creationId xmlns:p14="http://schemas.microsoft.com/office/powerpoint/2010/main" val="2957901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2333903" y="478617"/>
            <a:ext cx="7704000" cy="187200"/>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1368502" y="478617"/>
            <a:ext cx="792000" cy="187200"/>
          </a:xfrm>
        </p:spPr>
        <p:txBody>
          <a:bodyPr/>
          <a:lstStyle/>
          <a:p>
            <a:fld id="{9D00964E-CD7C-4BCA-A53D-05A9094492BF}" type="datetime1">
              <a:rPr lang="sv-SE" smtClean="0"/>
              <a:t>2025-03-17</a:t>
            </a:fld>
            <a:endParaRPr lang="sv-SE"/>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10404000" y="702000"/>
            <a:ext cx="9007200" cy="99072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dirty="0"/>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1243767" y="3408147"/>
            <a:ext cx="7828734"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dirty="0"/>
              <a:t>Klicka här för att ändra mall för rubrikformat</a:t>
            </a:r>
          </a:p>
        </p:txBody>
      </p:sp>
    </p:spTree>
    <p:extLst>
      <p:ext uri="{BB962C8B-B14F-4D97-AF65-F5344CB8AC3E}">
        <p14:creationId xmlns:p14="http://schemas.microsoft.com/office/powerpoint/2010/main" val="871591192"/>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2" userDrawn="1">
          <p15:clr>
            <a:srgbClr val="FBAE40"/>
          </p15:clr>
        </p15:guide>
        <p15:guide id="3" pos="24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noProof="0"/>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fld id="{93E1DA4E-B23A-42CD-82EE-75C65057215D}" type="datetime1">
              <a:rPr lang="sv-SE" noProof="0" smtClean="0"/>
              <a:t>2025-03-17</a:t>
            </a:fld>
            <a:endParaRPr lang="sv-SE" noProof="0"/>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noProof="0" smtClean="0"/>
              <a:pPr/>
              <a:t>‹#›</a:t>
            </a:fld>
            <a:endParaRPr lang="sv-SE" noProof="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noProof="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35" r:id="rId3"/>
    <p:sldLayoutId id="2147483738" r:id="rId4"/>
    <p:sldLayoutId id="2147483741" r:id="rId5"/>
  </p:sldLayoutIdLst>
  <p:hf hdr="0" ftr="0"/>
  <p:txStyles>
    <p:titleStyle>
      <a:lvl1pPr eaLnBrk="1" hangingPunct="1">
        <a:lnSpc>
          <a:spcPct val="85000"/>
        </a:lnSpc>
        <a:defRPr sz="6450" b="1" spc="-280" baseline="0">
          <a:solidFill>
            <a:schemeClr val="accent1"/>
          </a:solidFill>
          <a:latin typeface="+mj-lt"/>
          <a:ea typeface="+mj-ea"/>
          <a:cs typeface="+mj-cs"/>
        </a:defRPr>
      </a:lvl1pPr>
    </p:titleStyle>
    <p:bodyStyle>
      <a:lvl1pPr marL="345600" indent="-345600" eaLnBrk="1" hangingPunct="1">
        <a:lnSpc>
          <a:spcPct val="84000"/>
        </a:lnSpc>
        <a:spcAft>
          <a:spcPts val="2300"/>
        </a:spcAft>
        <a:buSzPct val="100000"/>
        <a:buFontTx/>
        <a:buBlip>
          <a:blip r:embed="rId8"/>
        </a:buBlip>
        <a:tabLst/>
        <a:defRPr sz="4250" spc="-110" baseline="0">
          <a:latin typeface="+mn-lt"/>
          <a:ea typeface="+mn-ea"/>
          <a:cs typeface="+mn-cs"/>
        </a:defRPr>
      </a:lvl1pPr>
      <a:lvl2pPr marL="756000" indent="-324000" eaLnBrk="1" hangingPunct="1">
        <a:lnSpc>
          <a:spcPct val="84000"/>
        </a:lnSpc>
        <a:spcAft>
          <a:spcPts val="2400"/>
        </a:spcAft>
        <a:buFontTx/>
        <a:buBlip>
          <a:blip r:embed="rId8"/>
        </a:buBlip>
        <a:defRPr sz="3850" spc="-110" baseline="0">
          <a:latin typeface="+mn-lt"/>
          <a:ea typeface="+mn-ea"/>
          <a:cs typeface="+mn-cs"/>
        </a:defRPr>
      </a:lvl2pPr>
      <a:lvl3pPr marL="1116000" indent="-288000" eaLnBrk="1" hangingPunct="1">
        <a:lnSpc>
          <a:spcPct val="84000"/>
        </a:lnSpc>
        <a:spcAft>
          <a:spcPts val="2500"/>
        </a:spcAft>
        <a:buFontTx/>
        <a:buBlip>
          <a:blip r:embed="rId8"/>
        </a:buBlip>
        <a:defRPr sz="3400" spc="-110" baseline="0">
          <a:latin typeface="+mn-lt"/>
          <a:ea typeface="+mn-ea"/>
          <a:cs typeface="+mn-cs"/>
        </a:defRPr>
      </a:lvl3pPr>
      <a:lvl4pPr marL="1458000" indent="-259200" eaLnBrk="1" hangingPunct="1">
        <a:lnSpc>
          <a:spcPct val="84000"/>
        </a:lnSpc>
        <a:spcAft>
          <a:spcPts val="2600"/>
        </a:spcAft>
        <a:buFontTx/>
        <a:buBlip>
          <a:blip r:embed="rId8"/>
        </a:buBlip>
        <a:defRPr sz="3000" spc="-110" baseline="0">
          <a:latin typeface="+mn-lt"/>
          <a:ea typeface="+mn-ea"/>
          <a:cs typeface="+mn-cs"/>
        </a:defRPr>
      </a:lvl4pPr>
      <a:lvl5pPr marL="1764000" indent="-252000" eaLnBrk="1" hangingPunct="1">
        <a:lnSpc>
          <a:spcPct val="86000"/>
        </a:lnSpc>
        <a:spcAft>
          <a:spcPts val="1500"/>
        </a:spcAft>
        <a:buFontTx/>
        <a:buBlip>
          <a:blip r:embed="rId8"/>
        </a:buBlip>
        <a:defRPr sz="28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dirty="0"/>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fld id="{3CB3D5FD-A08D-49A7-8412-76F29BA46CE4}" type="datetime1">
              <a:rPr lang="sv-SE" smtClean="0"/>
              <a:t>2025-03-17</a:t>
            </a:fld>
            <a:endParaRPr lang="en-US" dirty="0"/>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dirty="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dirty="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8" cstate="print"/>
            <a:stretch>
              <a:fillRect/>
            </a:stretch>
          </a:blip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79" r:id="rId1"/>
    <p:sldLayoutId id="2147483678" r:id="rId2"/>
    <p:sldLayoutId id="2147483681" r:id="rId3"/>
    <p:sldLayoutId id="2147483685" r:id="rId4"/>
    <p:sldLayoutId id="2147483701" r:id="rId5"/>
    <p:sldLayoutId id="2147483768" r:id="rId6"/>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9"/>
        </a:buBlip>
        <a:tabLst/>
        <a:defRPr sz="4250" spc="-110" baseline="0">
          <a:latin typeface="+mn-lt"/>
          <a:ea typeface="+mn-ea"/>
          <a:cs typeface="+mn-cs"/>
        </a:defRPr>
      </a:lvl1pPr>
      <a:lvl2pPr marL="756000" indent="-324000">
        <a:lnSpc>
          <a:spcPct val="84000"/>
        </a:lnSpc>
        <a:spcAft>
          <a:spcPts val="2400"/>
        </a:spcAft>
        <a:buFontTx/>
        <a:buBlip>
          <a:blip r:embed="rId9"/>
        </a:buBlip>
        <a:defRPr sz="3850" spc="-110" baseline="0">
          <a:latin typeface="+mn-lt"/>
          <a:ea typeface="+mn-ea"/>
          <a:cs typeface="+mn-cs"/>
        </a:defRPr>
      </a:lvl2pPr>
      <a:lvl3pPr marL="1116000" indent="-288000">
        <a:lnSpc>
          <a:spcPct val="84000"/>
        </a:lnSpc>
        <a:spcAft>
          <a:spcPts val="2500"/>
        </a:spcAft>
        <a:buFontTx/>
        <a:buBlip>
          <a:blip r:embed="rId9"/>
        </a:buBlip>
        <a:defRPr sz="3400" spc="-110" baseline="0">
          <a:latin typeface="+mn-lt"/>
          <a:ea typeface="+mn-ea"/>
          <a:cs typeface="+mn-cs"/>
        </a:defRPr>
      </a:lvl3pPr>
      <a:lvl4pPr marL="1458000" indent="-259200">
        <a:lnSpc>
          <a:spcPct val="84000"/>
        </a:lnSpc>
        <a:spcAft>
          <a:spcPts val="2600"/>
        </a:spcAft>
        <a:buFontTx/>
        <a:buBlip>
          <a:blip r:embed="rId9"/>
        </a:buBlip>
        <a:defRPr sz="3000" spc="-110" baseline="0">
          <a:latin typeface="+mn-lt"/>
          <a:ea typeface="+mn-ea"/>
          <a:cs typeface="+mn-cs"/>
        </a:defRPr>
      </a:lvl4pPr>
      <a:lvl5pPr marL="1764000" indent="-252000">
        <a:lnSpc>
          <a:spcPct val="86000"/>
        </a:lnSpc>
        <a:spcAft>
          <a:spcPts val="1500"/>
        </a:spcAft>
        <a:buFontTx/>
        <a:buBlip>
          <a:blip r:embed="rId9"/>
        </a:buBlip>
        <a:defRPr sz="2800" spc="-110" baseline="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dirty="0"/>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fld id="{0D5C8A90-D85D-4561-9F0D-D91F6DA549C8}" type="datetime1">
              <a:rPr lang="sv-SE" smtClean="0"/>
              <a:t>2025-03-17</a:t>
            </a:fld>
            <a:endParaRPr lang="en-US" dirty="0"/>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dirty="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dirty="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7" cstate="print"/>
            <a:stretch>
              <a:fillRect/>
            </a:stretch>
          </a:blipFill>
        </p:spPr>
        <p:txBody>
          <a:bodyPr wrap="square" lIns="0" tIns="0" rIns="0" bIns="0" rtlCol="0"/>
          <a:lstStyle/>
          <a:p>
            <a:endParaRPr/>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1243766" y="3402000"/>
            <a:ext cx="17618400" cy="5986800"/>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78783608"/>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10" r:id="rId3"/>
    <p:sldLayoutId id="2147483713" r:id="rId4"/>
    <p:sldLayoutId id="2147483716" r:id="rId5"/>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8"/>
        </a:buBlip>
        <a:tabLst/>
        <a:defRPr lang="sv-SE" sz="4250" spc="-110" baseline="0" dirty="0" smtClean="0">
          <a:latin typeface="+mn-lt"/>
          <a:ea typeface="+mn-ea"/>
          <a:cs typeface="+mn-cs"/>
        </a:defRPr>
      </a:lvl1pPr>
      <a:lvl2pPr marL="756000" indent="-324000">
        <a:lnSpc>
          <a:spcPct val="84000"/>
        </a:lnSpc>
        <a:spcAft>
          <a:spcPts val="2400"/>
        </a:spcAft>
        <a:buFontTx/>
        <a:buBlip>
          <a:blip r:embed="rId8"/>
        </a:buBlip>
        <a:defRPr lang="sv-SE" sz="3850" spc="-110" baseline="0" dirty="0" smtClean="0">
          <a:latin typeface="+mn-lt"/>
          <a:ea typeface="+mn-ea"/>
          <a:cs typeface="+mn-cs"/>
        </a:defRPr>
      </a:lvl2pPr>
      <a:lvl3pPr marL="1116000" indent="-288000">
        <a:lnSpc>
          <a:spcPct val="84000"/>
        </a:lnSpc>
        <a:spcAft>
          <a:spcPts val="2500"/>
        </a:spcAft>
        <a:buFontTx/>
        <a:buBlip>
          <a:blip r:embed="rId8"/>
        </a:buBlip>
        <a:defRPr lang="sv-SE" sz="3400" spc="-110" baseline="0" dirty="0" smtClean="0">
          <a:latin typeface="+mn-lt"/>
          <a:ea typeface="+mn-ea"/>
          <a:cs typeface="+mn-cs"/>
        </a:defRPr>
      </a:lvl3pPr>
      <a:lvl4pPr marL="1458000" indent="-259200">
        <a:lnSpc>
          <a:spcPct val="84000"/>
        </a:lnSpc>
        <a:spcAft>
          <a:spcPts val="2600"/>
        </a:spcAft>
        <a:buFontTx/>
        <a:buBlip>
          <a:blip r:embed="rId8"/>
        </a:buBlip>
        <a:defRPr lang="sv-SE" sz="3000" spc="-110" baseline="0" dirty="0" smtClean="0">
          <a:latin typeface="+mn-lt"/>
          <a:ea typeface="+mn-ea"/>
          <a:cs typeface="+mn-cs"/>
        </a:defRPr>
      </a:lvl4pPr>
      <a:lvl5pPr marL="1764000" indent="-252000">
        <a:lnSpc>
          <a:spcPct val="86000"/>
        </a:lnSpc>
        <a:spcAft>
          <a:spcPts val="1500"/>
        </a:spcAft>
        <a:buFontTx/>
        <a:buBlip>
          <a:blip r:embed="rId8"/>
        </a:buBlip>
        <a:defRPr lang="sv-SE" sz="2800" spc="-110" baseline="0" dirty="0" smtClean="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A52156-C0EF-462A-96B5-DE6E2B2C9B86}"/>
              </a:ext>
            </a:extLst>
          </p:cNvPr>
          <p:cNvSpPr>
            <a:spLocks noGrp="1"/>
          </p:cNvSpPr>
          <p:nvPr>
            <p:ph type="ctrTitle"/>
          </p:nvPr>
        </p:nvSpPr>
        <p:spPr>
          <a:xfrm>
            <a:off x="1339082" y="2603575"/>
            <a:ext cx="15337704" cy="3409950"/>
          </a:xfrm>
        </p:spPr>
        <p:txBody>
          <a:bodyPr>
            <a:normAutofit/>
          </a:bodyPr>
          <a:lstStyle/>
          <a:p>
            <a:r>
              <a:rPr lang="sv-SE" dirty="0"/>
              <a:t>Städning – </a:t>
            </a:r>
            <a:br>
              <a:rPr lang="sv-SE" dirty="0"/>
            </a:br>
            <a:r>
              <a:rPr lang="sv-SE" sz="8000" dirty="0"/>
              <a:t>ett gemensamt ansvar</a:t>
            </a:r>
          </a:p>
        </p:txBody>
      </p:sp>
      <p:sp>
        <p:nvSpPr>
          <p:cNvPr id="3" name="Underrubrik 2">
            <a:extLst>
              <a:ext uri="{FF2B5EF4-FFF2-40B4-BE49-F238E27FC236}">
                <a16:creationId xmlns:a16="http://schemas.microsoft.com/office/drawing/2014/main" id="{BF7F8001-177A-4E7B-96F5-81270D350CC4}"/>
              </a:ext>
            </a:extLst>
          </p:cNvPr>
          <p:cNvSpPr>
            <a:spLocks noGrp="1"/>
          </p:cNvSpPr>
          <p:nvPr>
            <p:ph type="subTitle" idx="1"/>
          </p:nvPr>
        </p:nvSpPr>
        <p:spPr/>
        <p:txBody>
          <a:bodyPr>
            <a:normAutofit/>
          </a:bodyPr>
          <a:lstStyle/>
          <a:p>
            <a:endParaRPr lang="sv-SE" dirty="0"/>
          </a:p>
          <a:p>
            <a:endParaRPr lang="sv-SE" sz="2800" dirty="0"/>
          </a:p>
        </p:txBody>
      </p:sp>
      <p:sp>
        <p:nvSpPr>
          <p:cNvPr id="4" name="textruta 3">
            <a:extLst>
              <a:ext uri="{FF2B5EF4-FFF2-40B4-BE49-F238E27FC236}">
                <a16:creationId xmlns:a16="http://schemas.microsoft.com/office/drawing/2014/main" id="{5F9740A5-5090-4629-8226-7B790D8FCD3C}"/>
              </a:ext>
            </a:extLst>
          </p:cNvPr>
          <p:cNvSpPr txBox="1"/>
          <p:nvPr/>
        </p:nvSpPr>
        <p:spPr>
          <a:xfrm>
            <a:off x="13004378" y="10335195"/>
            <a:ext cx="5736186" cy="738664"/>
          </a:xfrm>
          <a:prstGeom prst="rect">
            <a:avLst/>
          </a:prstGeom>
          <a:noFill/>
        </p:spPr>
        <p:txBody>
          <a:bodyPr wrap="none" rtlCol="0">
            <a:spAutoFit/>
          </a:bodyPr>
          <a:lstStyle/>
          <a:p>
            <a:r>
              <a:rPr lang="sv-SE" sz="2400"/>
              <a:t> </a:t>
            </a:r>
            <a:r>
              <a:rPr lang="sv-SE" sz="2400" dirty="0"/>
              <a:t>Enheten för smittskydd </a:t>
            </a:r>
            <a:r>
              <a:rPr lang="sv-SE" sz="2400"/>
              <a:t>och vårdhygien 2025</a:t>
            </a:r>
            <a:endParaRPr lang="sv-SE" sz="2400" dirty="0"/>
          </a:p>
          <a:p>
            <a:endParaRPr lang="sv-SE" dirty="0"/>
          </a:p>
        </p:txBody>
      </p:sp>
    </p:spTree>
    <p:extLst>
      <p:ext uri="{BB962C8B-B14F-4D97-AF65-F5344CB8AC3E}">
        <p14:creationId xmlns:p14="http://schemas.microsoft.com/office/powerpoint/2010/main" val="297083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E0701F3-B8DC-AFA8-2E4D-059129658253}"/>
              </a:ext>
            </a:extLst>
          </p:cNvPr>
          <p:cNvSpPr>
            <a:spLocks noGrp="1"/>
          </p:cNvSpPr>
          <p:nvPr>
            <p:ph type="dt" sz="half" idx="10"/>
          </p:nvPr>
        </p:nvSpPr>
        <p:spPr>
          <a:xfrm>
            <a:off x="1368502" y="478617"/>
            <a:ext cx="792000" cy="187200"/>
          </a:xfrm>
          <a:prstGeom prst="rect">
            <a:avLst/>
          </a:prstGeom>
        </p:spPr>
        <p:txBody>
          <a:bodyPr wrap="square" lIns="0" tIns="0" rIns="0" bIns="0">
            <a:sp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129ABF-34AF-4771-8C65-17474087DDAF}" type="datetime1">
              <a:rPr lang="sv-SE" smtClean="0"/>
              <a:pPr/>
              <a:t>2025-03-17</a:t>
            </a:fld>
            <a:endParaRPr lang="sv-SE" dirty="0"/>
          </a:p>
        </p:txBody>
      </p:sp>
      <p:sp>
        <p:nvSpPr>
          <p:cNvPr id="3" name="Platshållare för bildnummer 2">
            <a:extLst>
              <a:ext uri="{FF2B5EF4-FFF2-40B4-BE49-F238E27FC236}">
                <a16:creationId xmlns:a16="http://schemas.microsoft.com/office/drawing/2014/main" id="{5AD830DF-E251-7670-E36D-B8D03C8F66E2}"/>
              </a:ext>
            </a:extLst>
          </p:cNvPr>
          <p:cNvSpPr>
            <a:spLocks noGrp="1"/>
          </p:cNvSpPr>
          <p:nvPr>
            <p:ph type="sldNum" sz="quarter" idx="12"/>
          </p:nvPr>
        </p:nvSpPr>
        <p:spPr>
          <a:xfrm>
            <a:off x="835102" y="478617"/>
            <a:ext cx="360000" cy="187200"/>
          </a:xfrm>
          <a:prstGeom prst="rect">
            <a:avLst/>
          </a:prstGeom>
        </p:spPr>
        <p:txBody>
          <a:bodyPr wrap="square" lIns="0" tIns="0" rIns="0" bIns="0">
            <a:spAutoFit/>
          </a:bodyP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480145-259A-47DA-A30D-C906B9DB5C99}" type="slidenum">
              <a:rPr lang="sv-SE" smtClean="0"/>
              <a:pPr/>
              <a:t>10</a:t>
            </a:fld>
            <a:endParaRPr lang="sv-SE"/>
          </a:p>
        </p:txBody>
      </p:sp>
      <p:sp>
        <p:nvSpPr>
          <p:cNvPr id="4" name="Platshållare för text 3">
            <a:extLst>
              <a:ext uri="{FF2B5EF4-FFF2-40B4-BE49-F238E27FC236}">
                <a16:creationId xmlns:a16="http://schemas.microsoft.com/office/drawing/2014/main" id="{9D05E6EF-28E2-370C-5251-4B79A1E5D3A0}"/>
              </a:ext>
            </a:extLst>
          </p:cNvPr>
          <p:cNvSpPr>
            <a:spLocks noGrp="1"/>
          </p:cNvSpPr>
          <p:nvPr>
            <p:ph type="body" sz="quarter" idx="13"/>
          </p:nvPr>
        </p:nvSpPr>
        <p:spPr>
          <a:xfrm>
            <a:off x="835102" y="2774355"/>
            <a:ext cx="7992852" cy="5983200"/>
          </a:xfrm>
        </p:spPr>
        <p:txBody>
          <a:bodyPr/>
          <a:lstStyle/>
          <a:p>
            <a:r>
              <a:rPr lang="sv-SE" sz="4400" dirty="0">
                <a:cs typeface="Calibri"/>
              </a:rPr>
              <a:t>Slutstädningen utförs av vårdpersonal eller medarbetare från Samlad Service.</a:t>
            </a:r>
            <a:endParaRPr lang="sv-SE" dirty="0"/>
          </a:p>
        </p:txBody>
      </p:sp>
      <p:sp>
        <p:nvSpPr>
          <p:cNvPr id="5" name="Rubrik 4">
            <a:extLst>
              <a:ext uri="{FF2B5EF4-FFF2-40B4-BE49-F238E27FC236}">
                <a16:creationId xmlns:a16="http://schemas.microsoft.com/office/drawing/2014/main" id="{C92FAB66-A224-75FC-FB5A-FB23FB51916F}"/>
              </a:ext>
            </a:extLst>
          </p:cNvPr>
          <p:cNvSpPr>
            <a:spLocks noGrp="1"/>
          </p:cNvSpPr>
          <p:nvPr>
            <p:ph type="title"/>
          </p:nvPr>
        </p:nvSpPr>
        <p:spPr>
          <a:xfrm>
            <a:off x="835102" y="313598"/>
            <a:ext cx="17616567" cy="2043642"/>
          </a:xfrm>
        </p:spPr>
        <p:txBody>
          <a:bodyPr/>
          <a:lstStyle/>
          <a:p>
            <a:r>
              <a:rPr lang="sv-SE" dirty="0"/>
              <a:t>Bilaga 7 - Slutstädning vårdrum</a:t>
            </a:r>
          </a:p>
        </p:txBody>
      </p:sp>
      <p:pic>
        <p:nvPicPr>
          <p:cNvPr id="8" name="Bildobjekt 7">
            <a:extLst>
              <a:ext uri="{FF2B5EF4-FFF2-40B4-BE49-F238E27FC236}">
                <a16:creationId xmlns:a16="http://schemas.microsoft.com/office/drawing/2014/main" id="{02F94156-1C30-260A-F58B-67F6131AAB38}"/>
              </a:ext>
            </a:extLst>
          </p:cNvPr>
          <p:cNvPicPr>
            <a:picLocks noChangeAspect="1"/>
          </p:cNvPicPr>
          <p:nvPr/>
        </p:nvPicPr>
        <p:blipFill>
          <a:blip r:embed="rId2"/>
          <a:stretch>
            <a:fillRect/>
          </a:stretch>
        </p:blipFill>
        <p:spPr>
          <a:xfrm>
            <a:off x="2409123" y="4862587"/>
            <a:ext cx="4292946" cy="5983200"/>
          </a:xfrm>
          <a:prstGeom prst="rect">
            <a:avLst/>
          </a:prstGeom>
          <a:noFill/>
        </p:spPr>
      </p:pic>
      <p:pic>
        <p:nvPicPr>
          <p:cNvPr id="9" name="Bildobjekt 8">
            <a:extLst>
              <a:ext uri="{FF2B5EF4-FFF2-40B4-BE49-F238E27FC236}">
                <a16:creationId xmlns:a16="http://schemas.microsoft.com/office/drawing/2014/main" id="{F24BEC73-09E4-04AD-6250-1911FDE5FC0E}"/>
              </a:ext>
            </a:extLst>
          </p:cNvPr>
          <p:cNvPicPr>
            <a:picLocks noChangeAspect="1"/>
          </p:cNvPicPr>
          <p:nvPr/>
        </p:nvPicPr>
        <p:blipFill>
          <a:blip r:embed="rId3"/>
          <a:stretch>
            <a:fillRect/>
          </a:stretch>
        </p:blipFill>
        <p:spPr>
          <a:xfrm>
            <a:off x="10062164" y="2391890"/>
            <a:ext cx="6923694" cy="8394662"/>
          </a:xfrm>
          <a:prstGeom prst="rect">
            <a:avLst/>
          </a:prstGeom>
        </p:spPr>
      </p:pic>
    </p:spTree>
    <p:extLst>
      <p:ext uri="{BB962C8B-B14F-4D97-AF65-F5344CB8AC3E}">
        <p14:creationId xmlns:p14="http://schemas.microsoft.com/office/powerpoint/2010/main" val="732444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29E09C8-8753-D433-7EF9-25CA2079F3A9}"/>
              </a:ext>
            </a:extLst>
          </p:cNvPr>
          <p:cNvSpPr>
            <a:spLocks noGrp="1"/>
          </p:cNvSpPr>
          <p:nvPr>
            <p:ph type="body" sz="quarter" idx="13"/>
          </p:nvPr>
        </p:nvSpPr>
        <p:spPr>
          <a:xfrm>
            <a:off x="1015102" y="3045478"/>
            <a:ext cx="7296116" cy="5983200"/>
          </a:xfrm>
        </p:spPr>
        <p:txBody>
          <a:bodyPr/>
          <a:lstStyle/>
          <a:p>
            <a:r>
              <a:rPr lang="sv-SE" sz="4400" dirty="0">
                <a:cs typeface="Calibri"/>
              </a:rPr>
              <a:t>Slutstädningen utförs av vårdpersonal eller medarbetare från Samlad Service.</a:t>
            </a:r>
            <a:endParaRPr lang="sv-SE" sz="4400" dirty="0"/>
          </a:p>
          <a:p>
            <a:endParaRPr lang="sv-SE" dirty="0"/>
          </a:p>
        </p:txBody>
      </p:sp>
      <p:sp>
        <p:nvSpPr>
          <p:cNvPr id="3" name="Rubrik 2">
            <a:extLst>
              <a:ext uri="{FF2B5EF4-FFF2-40B4-BE49-F238E27FC236}">
                <a16:creationId xmlns:a16="http://schemas.microsoft.com/office/drawing/2014/main" id="{CAF30B4C-6294-C0DE-07BB-D22598A252B8}"/>
              </a:ext>
            </a:extLst>
          </p:cNvPr>
          <p:cNvSpPr>
            <a:spLocks noGrp="1"/>
          </p:cNvSpPr>
          <p:nvPr>
            <p:ph type="title"/>
          </p:nvPr>
        </p:nvSpPr>
        <p:spPr>
          <a:xfrm>
            <a:off x="835102" y="958959"/>
            <a:ext cx="9744388" cy="2043642"/>
          </a:xfrm>
        </p:spPr>
        <p:txBody>
          <a:bodyPr/>
          <a:lstStyle/>
          <a:p>
            <a:r>
              <a:rPr lang="sv-SE" dirty="0"/>
              <a:t>Bilaga 8 - Slutstädning hygienutrymme</a:t>
            </a:r>
          </a:p>
        </p:txBody>
      </p:sp>
      <p:sp>
        <p:nvSpPr>
          <p:cNvPr id="4" name="Platshållare för datum 3">
            <a:extLst>
              <a:ext uri="{FF2B5EF4-FFF2-40B4-BE49-F238E27FC236}">
                <a16:creationId xmlns:a16="http://schemas.microsoft.com/office/drawing/2014/main" id="{C3D49EB2-5B74-3FAB-E2A3-90412A43CD65}"/>
              </a:ext>
            </a:extLst>
          </p:cNvPr>
          <p:cNvSpPr>
            <a:spLocks noGrp="1"/>
          </p:cNvSpPr>
          <p:nvPr>
            <p:ph type="dt" sz="half" idx="14"/>
          </p:nvPr>
        </p:nvSpPr>
        <p:spPr/>
        <p:txBody>
          <a:bodyPr/>
          <a:lstStyle/>
          <a:p>
            <a:fld id="{995C967C-67C7-4621-A3F4-421FC821AE41}" type="datetime1">
              <a:rPr lang="sv-SE" smtClean="0"/>
              <a:t>2025-03-17</a:t>
            </a:fld>
            <a:endParaRPr lang="en-US" dirty="0"/>
          </a:p>
        </p:txBody>
      </p:sp>
      <p:sp>
        <p:nvSpPr>
          <p:cNvPr id="5" name="Platshållare för bildnummer 4">
            <a:extLst>
              <a:ext uri="{FF2B5EF4-FFF2-40B4-BE49-F238E27FC236}">
                <a16:creationId xmlns:a16="http://schemas.microsoft.com/office/drawing/2014/main" id="{E6FA7C3E-48D2-248A-201C-CBE1A736F91E}"/>
              </a:ext>
            </a:extLst>
          </p:cNvPr>
          <p:cNvSpPr>
            <a:spLocks noGrp="1"/>
          </p:cNvSpPr>
          <p:nvPr>
            <p:ph type="sldNum" sz="quarter" idx="16"/>
          </p:nvPr>
        </p:nvSpPr>
        <p:spPr/>
        <p:txBody>
          <a:bodyPr/>
          <a:lstStyle/>
          <a:p>
            <a:fld id="{B6F15528-21DE-4FAA-801E-634DDDAF4B2B}" type="slidenum">
              <a:rPr lang="sv-SE" smtClean="0"/>
              <a:pPr/>
              <a:t>11</a:t>
            </a:fld>
            <a:endParaRPr lang="sv-SE" dirty="0"/>
          </a:p>
        </p:txBody>
      </p:sp>
      <p:pic>
        <p:nvPicPr>
          <p:cNvPr id="7" name="Bildobjekt 6">
            <a:extLst>
              <a:ext uri="{FF2B5EF4-FFF2-40B4-BE49-F238E27FC236}">
                <a16:creationId xmlns:a16="http://schemas.microsoft.com/office/drawing/2014/main" id="{8E826F17-B682-B307-459E-89A142F79CB3}"/>
              </a:ext>
            </a:extLst>
          </p:cNvPr>
          <p:cNvPicPr>
            <a:picLocks noChangeAspect="1"/>
          </p:cNvPicPr>
          <p:nvPr/>
        </p:nvPicPr>
        <p:blipFill rotWithShape="1">
          <a:blip r:embed="rId2"/>
          <a:srcRect l="3687" t="11656"/>
          <a:stretch/>
        </p:blipFill>
        <p:spPr>
          <a:xfrm>
            <a:off x="10412090" y="2126283"/>
            <a:ext cx="7632848" cy="8731650"/>
          </a:xfrm>
          <a:prstGeom prst="rect">
            <a:avLst/>
          </a:prstGeom>
        </p:spPr>
      </p:pic>
      <p:pic>
        <p:nvPicPr>
          <p:cNvPr id="8" name="Bildobjekt 7">
            <a:extLst>
              <a:ext uri="{FF2B5EF4-FFF2-40B4-BE49-F238E27FC236}">
                <a16:creationId xmlns:a16="http://schemas.microsoft.com/office/drawing/2014/main" id="{B3BE2752-D9BC-168B-476D-D6034F1B2780}"/>
              </a:ext>
            </a:extLst>
          </p:cNvPr>
          <p:cNvPicPr>
            <a:picLocks noChangeAspect="1"/>
          </p:cNvPicPr>
          <p:nvPr/>
        </p:nvPicPr>
        <p:blipFill>
          <a:blip r:embed="rId3"/>
          <a:stretch>
            <a:fillRect/>
          </a:stretch>
        </p:blipFill>
        <p:spPr>
          <a:xfrm>
            <a:off x="2478190" y="5078611"/>
            <a:ext cx="4392488" cy="6121934"/>
          </a:xfrm>
          <a:prstGeom prst="rect">
            <a:avLst/>
          </a:prstGeom>
          <a:noFill/>
        </p:spPr>
      </p:pic>
    </p:spTree>
    <p:extLst>
      <p:ext uri="{BB962C8B-B14F-4D97-AF65-F5344CB8AC3E}">
        <p14:creationId xmlns:p14="http://schemas.microsoft.com/office/powerpoint/2010/main" val="76677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A4791AC-95C6-A505-8B6F-14A15639E739}"/>
              </a:ext>
            </a:extLst>
          </p:cNvPr>
          <p:cNvSpPr>
            <a:spLocks noGrp="1"/>
          </p:cNvSpPr>
          <p:nvPr>
            <p:ph type="body" sz="quarter" idx="13"/>
          </p:nvPr>
        </p:nvSpPr>
        <p:spPr>
          <a:xfrm>
            <a:off x="1015102" y="2990379"/>
            <a:ext cx="7079780" cy="5983200"/>
          </a:xfrm>
        </p:spPr>
        <p:txBody>
          <a:bodyPr/>
          <a:lstStyle/>
          <a:p>
            <a:r>
              <a:rPr lang="sv-SE" sz="4400" dirty="0">
                <a:cs typeface="Calibri"/>
              </a:rPr>
              <a:t>Slutstädningen utförs av vårdpersonal eller medarbetare från Samlad Service.</a:t>
            </a:r>
            <a:endParaRPr lang="sv-SE" dirty="0"/>
          </a:p>
          <a:p>
            <a:endParaRPr lang="sv-SE" dirty="0"/>
          </a:p>
        </p:txBody>
      </p:sp>
      <p:sp>
        <p:nvSpPr>
          <p:cNvPr id="3" name="Rubrik 2">
            <a:extLst>
              <a:ext uri="{FF2B5EF4-FFF2-40B4-BE49-F238E27FC236}">
                <a16:creationId xmlns:a16="http://schemas.microsoft.com/office/drawing/2014/main" id="{7A141A53-B156-E524-10EC-EBE66FD5B4BE}"/>
              </a:ext>
            </a:extLst>
          </p:cNvPr>
          <p:cNvSpPr>
            <a:spLocks noGrp="1"/>
          </p:cNvSpPr>
          <p:nvPr>
            <p:ph type="title"/>
          </p:nvPr>
        </p:nvSpPr>
        <p:spPr>
          <a:xfrm>
            <a:off x="835102" y="478617"/>
            <a:ext cx="13177464" cy="2043642"/>
          </a:xfrm>
        </p:spPr>
        <p:txBody>
          <a:bodyPr>
            <a:normAutofit/>
          </a:bodyPr>
          <a:lstStyle/>
          <a:p>
            <a:r>
              <a:rPr lang="sv-SE" dirty="0"/>
              <a:t>Bilaga 9- Slutstädning undersökningsrum och behandlingsrum </a:t>
            </a:r>
          </a:p>
        </p:txBody>
      </p:sp>
      <p:sp>
        <p:nvSpPr>
          <p:cNvPr id="4" name="Platshållare för datum 3">
            <a:extLst>
              <a:ext uri="{FF2B5EF4-FFF2-40B4-BE49-F238E27FC236}">
                <a16:creationId xmlns:a16="http://schemas.microsoft.com/office/drawing/2014/main" id="{FA99F838-E38A-6951-0061-48878219EEEA}"/>
              </a:ext>
            </a:extLst>
          </p:cNvPr>
          <p:cNvSpPr>
            <a:spLocks noGrp="1"/>
          </p:cNvSpPr>
          <p:nvPr>
            <p:ph type="dt" sz="half" idx="14"/>
          </p:nvPr>
        </p:nvSpPr>
        <p:spPr/>
        <p:txBody>
          <a:bodyPr/>
          <a:lstStyle/>
          <a:p>
            <a:fld id="{995C967C-67C7-4621-A3F4-421FC821AE41}" type="datetime1">
              <a:rPr lang="sv-SE" smtClean="0"/>
              <a:t>2025-03-17</a:t>
            </a:fld>
            <a:endParaRPr lang="en-US" dirty="0"/>
          </a:p>
        </p:txBody>
      </p:sp>
      <p:sp>
        <p:nvSpPr>
          <p:cNvPr id="5" name="Platshållare för bildnummer 4">
            <a:extLst>
              <a:ext uri="{FF2B5EF4-FFF2-40B4-BE49-F238E27FC236}">
                <a16:creationId xmlns:a16="http://schemas.microsoft.com/office/drawing/2014/main" id="{DD8F0286-E5DD-5F1C-A6E7-EA813AB54F61}"/>
              </a:ext>
            </a:extLst>
          </p:cNvPr>
          <p:cNvSpPr>
            <a:spLocks noGrp="1"/>
          </p:cNvSpPr>
          <p:nvPr>
            <p:ph type="sldNum" sz="quarter" idx="16"/>
          </p:nvPr>
        </p:nvSpPr>
        <p:spPr/>
        <p:txBody>
          <a:bodyPr/>
          <a:lstStyle/>
          <a:p>
            <a:fld id="{B6F15528-21DE-4FAA-801E-634DDDAF4B2B}" type="slidenum">
              <a:rPr lang="sv-SE" smtClean="0"/>
              <a:pPr/>
              <a:t>12</a:t>
            </a:fld>
            <a:endParaRPr lang="sv-SE" dirty="0"/>
          </a:p>
        </p:txBody>
      </p:sp>
      <p:pic>
        <p:nvPicPr>
          <p:cNvPr id="6" name="Bildobjekt 5">
            <a:extLst>
              <a:ext uri="{FF2B5EF4-FFF2-40B4-BE49-F238E27FC236}">
                <a16:creationId xmlns:a16="http://schemas.microsoft.com/office/drawing/2014/main" id="{B628F8F1-CBB7-AF07-7C96-571BCDAA0BA4}"/>
              </a:ext>
            </a:extLst>
          </p:cNvPr>
          <p:cNvPicPr>
            <a:picLocks noChangeAspect="1"/>
          </p:cNvPicPr>
          <p:nvPr/>
        </p:nvPicPr>
        <p:blipFill>
          <a:blip r:embed="rId2"/>
          <a:stretch>
            <a:fillRect/>
          </a:stretch>
        </p:blipFill>
        <p:spPr>
          <a:xfrm>
            <a:off x="2454735" y="4976359"/>
            <a:ext cx="4200513" cy="5854374"/>
          </a:xfrm>
          <a:prstGeom prst="rect">
            <a:avLst/>
          </a:prstGeom>
          <a:noFill/>
        </p:spPr>
      </p:pic>
      <p:pic>
        <p:nvPicPr>
          <p:cNvPr id="8" name="Bildobjekt 7">
            <a:extLst>
              <a:ext uri="{FF2B5EF4-FFF2-40B4-BE49-F238E27FC236}">
                <a16:creationId xmlns:a16="http://schemas.microsoft.com/office/drawing/2014/main" id="{3E3261AE-29D6-A210-331F-9150EAE839F2}"/>
              </a:ext>
            </a:extLst>
          </p:cNvPr>
          <p:cNvPicPr>
            <a:picLocks noChangeAspect="1"/>
          </p:cNvPicPr>
          <p:nvPr/>
        </p:nvPicPr>
        <p:blipFill rotWithShape="1">
          <a:blip r:embed="rId3"/>
          <a:srcRect t="20675"/>
          <a:stretch/>
        </p:blipFill>
        <p:spPr>
          <a:xfrm>
            <a:off x="9475986" y="3647435"/>
            <a:ext cx="8629820" cy="7183298"/>
          </a:xfrm>
          <a:prstGeom prst="rect">
            <a:avLst/>
          </a:prstGeom>
        </p:spPr>
      </p:pic>
    </p:spTree>
    <p:extLst>
      <p:ext uri="{BB962C8B-B14F-4D97-AF65-F5344CB8AC3E}">
        <p14:creationId xmlns:p14="http://schemas.microsoft.com/office/powerpoint/2010/main" val="200058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77CE6FA-DED3-4931-8AF3-09C3E1518F6D}"/>
              </a:ext>
            </a:extLst>
          </p:cNvPr>
          <p:cNvSpPr>
            <a:spLocks noGrp="1"/>
          </p:cNvSpPr>
          <p:nvPr>
            <p:ph type="title"/>
          </p:nvPr>
        </p:nvSpPr>
        <p:spPr>
          <a:xfrm>
            <a:off x="-2333326" y="180323"/>
            <a:ext cx="17616567" cy="2043642"/>
          </a:xfrm>
        </p:spPr>
        <p:txBody>
          <a:bodyPr>
            <a:normAutofit/>
          </a:bodyPr>
          <a:lstStyle/>
          <a:p>
            <a:pPr algn="ctr"/>
            <a:r>
              <a:rPr lang="sv-SE" dirty="0"/>
              <a:t>Patientsäkerhet  – allt hänger ihop</a:t>
            </a:r>
          </a:p>
        </p:txBody>
      </p:sp>
      <p:sp>
        <p:nvSpPr>
          <p:cNvPr id="2" name="Platshållare för datum 1">
            <a:extLst>
              <a:ext uri="{FF2B5EF4-FFF2-40B4-BE49-F238E27FC236}">
                <a16:creationId xmlns:a16="http://schemas.microsoft.com/office/drawing/2014/main" id="{F1250CC6-829C-4A0C-9638-10E894070458}"/>
              </a:ext>
            </a:extLst>
          </p:cNvPr>
          <p:cNvSpPr>
            <a:spLocks noGrp="1"/>
          </p:cNvSpPr>
          <p:nvPr>
            <p:ph type="dt" sz="half" idx="14"/>
          </p:nvPr>
        </p:nvSpPr>
        <p:spPr/>
        <p:txBody>
          <a:bodyPr/>
          <a:lstStyle/>
          <a:p>
            <a:fld id="{27129ABF-34AF-4771-8C65-17474087DDAF}" type="datetime1">
              <a:rPr lang="sv-SE" smtClean="0"/>
              <a:t>2025-03-17</a:t>
            </a:fld>
            <a:endParaRPr lang="sv-SE" dirty="0"/>
          </a:p>
        </p:txBody>
      </p:sp>
      <p:sp>
        <p:nvSpPr>
          <p:cNvPr id="3" name="Platshållare för bildnummer 2">
            <a:extLst>
              <a:ext uri="{FF2B5EF4-FFF2-40B4-BE49-F238E27FC236}">
                <a16:creationId xmlns:a16="http://schemas.microsoft.com/office/drawing/2014/main" id="{819EBAEE-B0CF-421F-A389-BB1EB75C27AB}"/>
              </a:ext>
            </a:extLst>
          </p:cNvPr>
          <p:cNvSpPr>
            <a:spLocks noGrp="1"/>
          </p:cNvSpPr>
          <p:nvPr>
            <p:ph type="sldNum" sz="quarter" idx="16"/>
          </p:nvPr>
        </p:nvSpPr>
        <p:spPr/>
        <p:txBody>
          <a:bodyPr/>
          <a:lstStyle/>
          <a:p>
            <a:r>
              <a:rPr lang="sv-SE" dirty="0"/>
              <a:t>11</a:t>
            </a:r>
          </a:p>
        </p:txBody>
      </p:sp>
      <p:sp>
        <p:nvSpPr>
          <p:cNvPr id="11" name="Flödesschema: Koppling 10">
            <a:extLst>
              <a:ext uri="{FF2B5EF4-FFF2-40B4-BE49-F238E27FC236}">
                <a16:creationId xmlns:a16="http://schemas.microsoft.com/office/drawing/2014/main" id="{BFA98E89-F84A-4F5E-AF2D-F960C780DBDC}"/>
              </a:ext>
            </a:extLst>
          </p:cNvPr>
          <p:cNvSpPr/>
          <p:nvPr/>
        </p:nvSpPr>
        <p:spPr>
          <a:xfrm>
            <a:off x="2419202" y="4862587"/>
            <a:ext cx="7120646" cy="5544616"/>
          </a:xfrm>
          <a:prstGeom prst="flowChartConnector">
            <a:avLst/>
          </a:prstGeom>
          <a:solidFill>
            <a:srgbClr val="CAE7E5"/>
          </a:solidFill>
          <a:ln w="9525" cap="flat" cmpd="sng" algn="ctr">
            <a:solidFill>
              <a:srgbClr val="339D9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8000" b="0" i="0" u="none" strike="noStrike" kern="0" cap="none" spc="0" normalizeH="0" baseline="0" noProof="0" dirty="0">
                <a:ln>
                  <a:noFill/>
                </a:ln>
                <a:solidFill>
                  <a:prstClr val="black"/>
                </a:solidFill>
                <a:effectLst/>
                <a:uLnTx/>
                <a:uFillTx/>
                <a:latin typeface="Tw Cen MT" panose="020B0602020104020603"/>
                <a:ea typeface="+mn-ea"/>
                <a:cs typeface="+mn-cs"/>
              </a:rPr>
              <a:t>Vårdhygien</a:t>
            </a:r>
          </a:p>
        </p:txBody>
      </p:sp>
      <p:sp>
        <p:nvSpPr>
          <p:cNvPr id="12" name="Flödesschema: Koppling 11">
            <a:extLst>
              <a:ext uri="{FF2B5EF4-FFF2-40B4-BE49-F238E27FC236}">
                <a16:creationId xmlns:a16="http://schemas.microsoft.com/office/drawing/2014/main" id="{53160D1C-B38E-44C3-8618-FE287BD3B88E}"/>
              </a:ext>
            </a:extLst>
          </p:cNvPr>
          <p:cNvSpPr/>
          <p:nvPr/>
        </p:nvSpPr>
        <p:spPr>
          <a:xfrm>
            <a:off x="8827914" y="3782467"/>
            <a:ext cx="5968518" cy="5544616"/>
          </a:xfrm>
          <a:prstGeom prst="flowChartConnector">
            <a:avLst/>
          </a:prstGeom>
          <a:solidFill>
            <a:srgbClr val="DFFFFF"/>
          </a:solidFill>
          <a:ln w="9525" cap="flat" cmpd="sng" algn="ctr">
            <a:solidFill>
              <a:srgbClr val="339D9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sv-SE" sz="8000" kern="0" dirty="0">
                <a:solidFill>
                  <a:prstClr val="black"/>
                </a:solidFill>
                <a:latin typeface="Tw Cen MT" panose="020B0602020104020603"/>
              </a:rPr>
              <a:t>Städning</a:t>
            </a:r>
          </a:p>
        </p:txBody>
      </p:sp>
    </p:spTree>
    <p:extLst>
      <p:ext uri="{BB962C8B-B14F-4D97-AF65-F5344CB8AC3E}">
        <p14:creationId xmlns:p14="http://schemas.microsoft.com/office/powerpoint/2010/main" val="58961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B10F638-37FA-4C5D-A91B-A3CCE5202CF4}"/>
              </a:ext>
            </a:extLst>
          </p:cNvPr>
          <p:cNvSpPr>
            <a:spLocks noGrp="1"/>
          </p:cNvSpPr>
          <p:nvPr>
            <p:ph type="title"/>
          </p:nvPr>
        </p:nvSpPr>
        <p:spPr>
          <a:xfrm>
            <a:off x="835102" y="326083"/>
            <a:ext cx="17616567" cy="2043642"/>
          </a:xfrm>
        </p:spPr>
        <p:txBody>
          <a:bodyPr/>
          <a:lstStyle/>
          <a:p>
            <a:r>
              <a:rPr lang="sv-SE" dirty="0"/>
              <a:t>Städhandbok inom hälso- och sjukvård</a:t>
            </a:r>
          </a:p>
        </p:txBody>
      </p:sp>
      <p:sp>
        <p:nvSpPr>
          <p:cNvPr id="2" name="Platshållare för datum 1">
            <a:extLst>
              <a:ext uri="{FF2B5EF4-FFF2-40B4-BE49-F238E27FC236}">
                <a16:creationId xmlns:a16="http://schemas.microsoft.com/office/drawing/2014/main" id="{0683075D-16FD-40CB-A963-7394E296C9B6}"/>
              </a:ext>
            </a:extLst>
          </p:cNvPr>
          <p:cNvSpPr>
            <a:spLocks noGrp="1"/>
          </p:cNvSpPr>
          <p:nvPr>
            <p:ph type="dt" sz="half" idx="14"/>
          </p:nvPr>
        </p:nvSpPr>
        <p:spPr/>
        <p:txBody>
          <a:bodyPr/>
          <a:lstStyle/>
          <a:p>
            <a:fld id="{27129ABF-34AF-4771-8C65-17474087DDAF}" type="datetime1">
              <a:rPr lang="sv-SE" smtClean="0"/>
              <a:t>2025-03-17</a:t>
            </a:fld>
            <a:endParaRPr lang="sv-SE" dirty="0"/>
          </a:p>
        </p:txBody>
      </p:sp>
      <p:sp>
        <p:nvSpPr>
          <p:cNvPr id="3" name="Platshållare för bildnummer 2">
            <a:extLst>
              <a:ext uri="{FF2B5EF4-FFF2-40B4-BE49-F238E27FC236}">
                <a16:creationId xmlns:a16="http://schemas.microsoft.com/office/drawing/2014/main" id="{D3F6CF7D-9801-4979-BA13-33455B73C347}"/>
              </a:ext>
            </a:extLst>
          </p:cNvPr>
          <p:cNvSpPr>
            <a:spLocks noGrp="1"/>
          </p:cNvSpPr>
          <p:nvPr>
            <p:ph type="sldNum" sz="quarter" idx="16"/>
          </p:nvPr>
        </p:nvSpPr>
        <p:spPr/>
        <p:txBody>
          <a:bodyPr/>
          <a:lstStyle/>
          <a:p>
            <a:fld id="{38480145-259A-47DA-A30D-C906B9DB5C99}" type="slidenum">
              <a:rPr lang="sv-SE" smtClean="0"/>
              <a:t>2</a:t>
            </a:fld>
            <a:endParaRPr lang="sv-SE" dirty="0"/>
          </a:p>
        </p:txBody>
      </p:sp>
      <p:pic>
        <p:nvPicPr>
          <p:cNvPr id="4" name="Bildobjekt 3">
            <a:extLst>
              <a:ext uri="{FF2B5EF4-FFF2-40B4-BE49-F238E27FC236}">
                <a16:creationId xmlns:a16="http://schemas.microsoft.com/office/drawing/2014/main" id="{D4EE8370-F0EB-9023-18F3-BD522ABD3D97}"/>
              </a:ext>
            </a:extLst>
          </p:cNvPr>
          <p:cNvPicPr>
            <a:picLocks noChangeAspect="1"/>
          </p:cNvPicPr>
          <p:nvPr/>
        </p:nvPicPr>
        <p:blipFill rotWithShape="1">
          <a:blip r:embed="rId2"/>
          <a:srcRect l="18509" t="10612" r="17376" b="4354"/>
          <a:stretch/>
        </p:blipFill>
        <p:spPr>
          <a:xfrm>
            <a:off x="994350" y="2846363"/>
            <a:ext cx="8345474" cy="6917667"/>
          </a:xfrm>
          <a:prstGeom prst="rect">
            <a:avLst/>
          </a:prstGeom>
          <a:ln>
            <a:solidFill>
              <a:schemeClr val="tx1"/>
            </a:solidFill>
          </a:ln>
        </p:spPr>
      </p:pic>
      <p:sp>
        <p:nvSpPr>
          <p:cNvPr id="8" name="textruta 7">
            <a:extLst>
              <a:ext uri="{FF2B5EF4-FFF2-40B4-BE49-F238E27FC236}">
                <a16:creationId xmlns:a16="http://schemas.microsoft.com/office/drawing/2014/main" id="{EFD39A09-E2E2-3CF8-5BF9-F34247D19F47}"/>
              </a:ext>
            </a:extLst>
          </p:cNvPr>
          <p:cNvSpPr txBox="1"/>
          <p:nvPr/>
        </p:nvSpPr>
        <p:spPr>
          <a:xfrm>
            <a:off x="10764278" y="2702347"/>
            <a:ext cx="8208912" cy="5509200"/>
          </a:xfrm>
          <a:prstGeom prst="rect">
            <a:avLst/>
          </a:prstGeom>
          <a:noFill/>
        </p:spPr>
        <p:txBody>
          <a:bodyPr wrap="square">
            <a:spAutoFit/>
          </a:bodyPr>
          <a:lstStyle/>
          <a:p>
            <a:pPr marL="571500" indent="-571500">
              <a:buClr>
                <a:schemeClr val="accent1">
                  <a:lumMod val="75000"/>
                </a:schemeClr>
              </a:buClr>
              <a:buFont typeface="Wingdings" panose="05000000000000000000" pitchFamily="2" charset="2"/>
              <a:buChar char="q"/>
            </a:pPr>
            <a:endParaRPr lang="sv-SE" sz="4400" dirty="0"/>
          </a:p>
          <a:p>
            <a:pPr marL="571500" indent="-571500">
              <a:buClr>
                <a:schemeClr val="accent1">
                  <a:lumMod val="75000"/>
                </a:schemeClr>
              </a:buClr>
              <a:buFont typeface="Wingdings" panose="05000000000000000000" pitchFamily="2" charset="2"/>
              <a:buChar char="q"/>
            </a:pPr>
            <a:r>
              <a:rPr lang="sv-SE" sz="4400" dirty="0"/>
              <a:t>Allmänt om städning</a:t>
            </a:r>
          </a:p>
          <a:p>
            <a:pPr marL="571500" indent="-571500">
              <a:buClr>
                <a:schemeClr val="accent1">
                  <a:lumMod val="75000"/>
                </a:schemeClr>
              </a:buClr>
              <a:buFont typeface="Wingdings" panose="05000000000000000000" pitchFamily="2" charset="2"/>
              <a:buChar char="q"/>
            </a:pPr>
            <a:r>
              <a:rPr lang="sv-SE" sz="4400" dirty="0"/>
              <a:t>Gränsdragningslista – vem gör vad?</a:t>
            </a:r>
          </a:p>
          <a:p>
            <a:pPr marL="571500" indent="-571500">
              <a:buClr>
                <a:schemeClr val="accent1">
                  <a:lumMod val="75000"/>
                </a:schemeClr>
              </a:buClr>
              <a:buFont typeface="Wingdings" panose="05000000000000000000" pitchFamily="2" charset="2"/>
              <a:buChar char="q"/>
            </a:pPr>
            <a:r>
              <a:rPr lang="sv-SE" sz="4400" dirty="0"/>
              <a:t>Gemensamma hygienutrymmen </a:t>
            </a:r>
          </a:p>
          <a:p>
            <a:pPr marL="571500" indent="-571500">
              <a:buClr>
                <a:schemeClr val="accent1">
                  <a:lumMod val="75000"/>
                </a:schemeClr>
              </a:buClr>
              <a:buFont typeface="Wingdings" panose="05000000000000000000" pitchFamily="2" charset="2"/>
              <a:buChar char="q"/>
            </a:pPr>
            <a:r>
              <a:rPr lang="sv-SE" sz="4400" dirty="0"/>
              <a:t>Bilaga 3, 6, 7 och 8 beskriver </a:t>
            </a:r>
            <a:br>
              <a:rPr lang="sv-SE" sz="4400" dirty="0"/>
            </a:br>
            <a:r>
              <a:rPr lang="sv-SE" sz="4400" dirty="0"/>
              <a:t>slutstädning för vårdrum och </a:t>
            </a:r>
            <a:br>
              <a:rPr lang="sv-SE" sz="4400" dirty="0"/>
            </a:br>
            <a:r>
              <a:rPr lang="sv-SE" sz="4400" dirty="0"/>
              <a:t>hygienutrymme</a:t>
            </a:r>
          </a:p>
        </p:txBody>
      </p:sp>
    </p:spTree>
    <p:extLst>
      <p:ext uri="{BB962C8B-B14F-4D97-AF65-F5344CB8AC3E}">
        <p14:creationId xmlns:p14="http://schemas.microsoft.com/office/powerpoint/2010/main" val="233748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FBFF312D-20DE-49E0-ACBB-C31A77CAE476}"/>
              </a:ext>
            </a:extLst>
          </p:cNvPr>
          <p:cNvSpPr>
            <a:spLocks noGrp="1"/>
          </p:cNvSpPr>
          <p:nvPr>
            <p:ph type="body" sz="quarter" idx="14"/>
          </p:nvPr>
        </p:nvSpPr>
        <p:spPr>
          <a:xfrm>
            <a:off x="18188954" y="9471098"/>
            <a:ext cx="1438246" cy="1307301"/>
          </a:xfrm>
        </p:spPr>
        <p:txBody>
          <a:bodyPr/>
          <a:lstStyle/>
          <a:p>
            <a:endParaRPr lang="sv-SE" dirty="0"/>
          </a:p>
        </p:txBody>
      </p:sp>
      <p:sp>
        <p:nvSpPr>
          <p:cNvPr id="2" name="textruta 1">
            <a:extLst>
              <a:ext uri="{FF2B5EF4-FFF2-40B4-BE49-F238E27FC236}">
                <a16:creationId xmlns:a16="http://schemas.microsoft.com/office/drawing/2014/main" id="{CB3EBFA1-4D7D-41F6-B296-5590922B6F29}"/>
              </a:ext>
            </a:extLst>
          </p:cNvPr>
          <p:cNvSpPr txBox="1"/>
          <p:nvPr/>
        </p:nvSpPr>
        <p:spPr>
          <a:xfrm>
            <a:off x="1267074" y="897355"/>
            <a:ext cx="8269315" cy="1084912"/>
          </a:xfrm>
          <a:prstGeom prst="rect">
            <a:avLst/>
          </a:prstGeom>
          <a:noFill/>
        </p:spPr>
        <p:txBody>
          <a:bodyPr wrap="none" rtlCol="0">
            <a:spAutoFit/>
          </a:bodyPr>
          <a:lstStyle/>
          <a:p>
            <a:r>
              <a:rPr lang="sv-SE" sz="6450" b="1" spc="-280" dirty="0">
                <a:solidFill>
                  <a:schemeClr val="accent1"/>
                </a:solidFill>
                <a:latin typeface="+mj-lt"/>
                <a:ea typeface="+mj-ea"/>
                <a:cs typeface="+mj-cs"/>
              </a:rPr>
              <a:t>Inledning städhandboken:</a:t>
            </a:r>
          </a:p>
        </p:txBody>
      </p:sp>
      <p:pic>
        <p:nvPicPr>
          <p:cNvPr id="7" name="Bildobjekt 6">
            <a:extLst>
              <a:ext uri="{FF2B5EF4-FFF2-40B4-BE49-F238E27FC236}">
                <a16:creationId xmlns:a16="http://schemas.microsoft.com/office/drawing/2014/main" id="{A2B114AD-06B5-0272-F8E3-7E0F194AB245}"/>
              </a:ext>
            </a:extLst>
          </p:cNvPr>
          <p:cNvPicPr>
            <a:picLocks noChangeAspect="1"/>
          </p:cNvPicPr>
          <p:nvPr/>
        </p:nvPicPr>
        <p:blipFill>
          <a:blip r:embed="rId2"/>
          <a:stretch>
            <a:fillRect/>
          </a:stretch>
        </p:blipFill>
        <p:spPr>
          <a:xfrm>
            <a:off x="12284298" y="2898857"/>
            <a:ext cx="5184576" cy="7225891"/>
          </a:xfrm>
          <a:prstGeom prst="rect">
            <a:avLst/>
          </a:prstGeom>
          <a:noFill/>
        </p:spPr>
      </p:pic>
      <p:sp>
        <p:nvSpPr>
          <p:cNvPr id="8" name="textruta 7">
            <a:extLst>
              <a:ext uri="{FF2B5EF4-FFF2-40B4-BE49-F238E27FC236}">
                <a16:creationId xmlns:a16="http://schemas.microsoft.com/office/drawing/2014/main" id="{3064784E-DC4A-781B-B9D2-70928BA10820}"/>
              </a:ext>
            </a:extLst>
          </p:cNvPr>
          <p:cNvSpPr txBox="1"/>
          <p:nvPr/>
        </p:nvSpPr>
        <p:spPr>
          <a:xfrm>
            <a:off x="1411090" y="2990379"/>
            <a:ext cx="9314092" cy="5509200"/>
          </a:xfrm>
          <a:prstGeom prst="rect">
            <a:avLst/>
          </a:prstGeom>
          <a:noFill/>
        </p:spPr>
        <p:txBody>
          <a:bodyPr wrap="square" rtlCol="0">
            <a:spAutoFit/>
          </a:bodyPr>
          <a:lstStyle/>
          <a:p>
            <a:pPr marL="0" indent="0">
              <a:lnSpc>
                <a:spcPct val="100000"/>
              </a:lnSpc>
              <a:buNone/>
            </a:pPr>
            <a:r>
              <a:rPr lang="sv-SE" sz="3200" dirty="0"/>
              <a:t>Inom hälso- och sjukvård ställs höga krav på städning och god hygienisk standard är grundläggande för att förebygga vårdrelaterade infektioner och smittspridning.</a:t>
            </a:r>
          </a:p>
          <a:p>
            <a:pPr marL="0" indent="0">
              <a:buNone/>
            </a:pPr>
            <a:endParaRPr lang="sv-SE" sz="3200" dirty="0"/>
          </a:p>
          <a:p>
            <a:pPr marL="0" indent="0">
              <a:buNone/>
            </a:pPr>
            <a:r>
              <a:rPr lang="sv-SE" sz="3200" dirty="0"/>
              <a:t>Städning är ett gemensamt ansvar mellan vårdpersonal, städ- och servicemedarbetare och bygger på en tydlig kommunikation och samarbete.</a:t>
            </a:r>
          </a:p>
          <a:p>
            <a:pPr marL="0" indent="0">
              <a:buNone/>
            </a:pPr>
            <a:endParaRPr lang="sv-SE" sz="3200" dirty="0"/>
          </a:p>
          <a:p>
            <a:pPr marL="0" indent="0">
              <a:buNone/>
            </a:pPr>
            <a:r>
              <a:rPr lang="sv-SE" sz="3200" dirty="0"/>
              <a:t>Städningen ska utföras på samma sätt oavsett vilken medarbetarkategori som utför den.</a:t>
            </a:r>
          </a:p>
        </p:txBody>
      </p:sp>
    </p:spTree>
    <p:extLst>
      <p:ext uri="{BB962C8B-B14F-4D97-AF65-F5344CB8AC3E}">
        <p14:creationId xmlns:p14="http://schemas.microsoft.com/office/powerpoint/2010/main" val="3877290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B3618A1-185E-5B22-58B1-78C4C681FF7D}"/>
              </a:ext>
            </a:extLst>
          </p:cNvPr>
          <p:cNvSpPr>
            <a:spLocks noGrp="1"/>
          </p:cNvSpPr>
          <p:nvPr>
            <p:ph type="dt" sz="half" idx="10"/>
          </p:nvPr>
        </p:nvSpPr>
        <p:spPr>
          <a:xfrm>
            <a:off x="1368502" y="478617"/>
            <a:ext cx="792000" cy="187200"/>
          </a:xfrm>
        </p:spPr>
        <p:txBody>
          <a:bodyPr wrap="square">
            <a:normAutofit/>
          </a:bodyPr>
          <a:lstStyle/>
          <a:p>
            <a:pPr>
              <a:spcAft>
                <a:spcPts val="600"/>
              </a:spcAft>
            </a:pPr>
            <a:fld id="{995C967C-67C7-4621-A3F4-421FC821AE41}" type="datetime1">
              <a:rPr lang="sv-SE" smtClean="0"/>
              <a:pPr>
                <a:spcAft>
                  <a:spcPts val="600"/>
                </a:spcAft>
              </a:pPr>
              <a:t>2025-03-17</a:t>
            </a:fld>
            <a:endParaRPr lang="en-US"/>
          </a:p>
        </p:txBody>
      </p:sp>
      <p:sp>
        <p:nvSpPr>
          <p:cNvPr id="5" name="Platshållare för bildnummer 4">
            <a:extLst>
              <a:ext uri="{FF2B5EF4-FFF2-40B4-BE49-F238E27FC236}">
                <a16:creationId xmlns:a16="http://schemas.microsoft.com/office/drawing/2014/main" id="{EEAD1CB7-181D-A712-2C79-33393ADC35E0}"/>
              </a:ext>
            </a:extLst>
          </p:cNvPr>
          <p:cNvSpPr>
            <a:spLocks noGrp="1"/>
          </p:cNvSpPr>
          <p:nvPr>
            <p:ph type="sldNum" sz="quarter" idx="12"/>
          </p:nvPr>
        </p:nvSpPr>
        <p:spPr>
          <a:xfrm>
            <a:off x="835102" y="478617"/>
            <a:ext cx="360000" cy="187200"/>
          </a:xfrm>
        </p:spPr>
        <p:txBody>
          <a:bodyPr wrap="square">
            <a:normAutofit/>
          </a:bodyPr>
          <a:lstStyle/>
          <a:p>
            <a:pPr>
              <a:spcAft>
                <a:spcPts val="600"/>
              </a:spcAft>
            </a:pPr>
            <a:fld id="{B6F15528-21DE-4FAA-801E-634DDDAF4B2B}" type="slidenum">
              <a:rPr lang="sv-SE" smtClean="0"/>
              <a:pPr>
                <a:spcAft>
                  <a:spcPts val="600"/>
                </a:spcAft>
              </a:pPr>
              <a:t>4</a:t>
            </a:fld>
            <a:endParaRPr lang="sv-SE"/>
          </a:p>
        </p:txBody>
      </p:sp>
      <p:pic>
        <p:nvPicPr>
          <p:cNvPr id="7" name="Bildobjekt 6">
            <a:extLst>
              <a:ext uri="{FF2B5EF4-FFF2-40B4-BE49-F238E27FC236}">
                <a16:creationId xmlns:a16="http://schemas.microsoft.com/office/drawing/2014/main" id="{60C98B22-74F3-31AA-E74D-90E7A7DCF6F0}"/>
              </a:ext>
            </a:extLst>
          </p:cNvPr>
          <p:cNvPicPr>
            <a:picLocks noChangeAspect="1"/>
          </p:cNvPicPr>
          <p:nvPr/>
        </p:nvPicPr>
        <p:blipFill>
          <a:blip r:embed="rId2"/>
          <a:stretch>
            <a:fillRect/>
          </a:stretch>
        </p:blipFill>
        <p:spPr>
          <a:xfrm>
            <a:off x="11708234" y="1406203"/>
            <a:ext cx="6264696" cy="8731284"/>
          </a:xfrm>
          <a:prstGeom prst="rect">
            <a:avLst/>
          </a:prstGeom>
          <a:noFill/>
        </p:spPr>
      </p:pic>
      <p:sp>
        <p:nvSpPr>
          <p:cNvPr id="2" name="Platshållare för text 1">
            <a:extLst>
              <a:ext uri="{FF2B5EF4-FFF2-40B4-BE49-F238E27FC236}">
                <a16:creationId xmlns:a16="http://schemas.microsoft.com/office/drawing/2014/main" id="{CC7AC0B8-A20B-0E48-38FC-3EE382E2C5AD}"/>
              </a:ext>
            </a:extLst>
          </p:cNvPr>
          <p:cNvSpPr>
            <a:spLocks noGrp="1"/>
          </p:cNvSpPr>
          <p:nvPr>
            <p:ph type="body" sz="quarter" idx="13"/>
          </p:nvPr>
        </p:nvSpPr>
        <p:spPr>
          <a:xfrm>
            <a:off x="859199" y="2702347"/>
            <a:ext cx="8496908" cy="6336704"/>
          </a:xfrm>
        </p:spPr>
        <p:txBody>
          <a:bodyPr>
            <a:normAutofit lnSpcReduction="10000"/>
          </a:bodyPr>
          <a:lstStyle/>
          <a:p>
            <a:pPr marL="0" indent="0">
              <a:buNone/>
            </a:pPr>
            <a:r>
              <a:rPr lang="sv-SE" sz="3200" dirty="0"/>
              <a:t>Vårdpersonal ansvara för:</a:t>
            </a:r>
          </a:p>
          <a:p>
            <a:r>
              <a:rPr lang="sv-SE" sz="3200" dirty="0"/>
              <a:t> att ge relevant information om förutsättningarna så att städ- och servicemedarbetare ska kunna utföra en korrekt städning.</a:t>
            </a:r>
          </a:p>
          <a:p>
            <a:r>
              <a:rPr lang="sv-SE" sz="3200" dirty="0"/>
              <a:t>att ytor som ska städas hålls fria från föremål. </a:t>
            </a:r>
          </a:p>
          <a:p>
            <a:r>
              <a:rPr lang="sv-SE" sz="3200" dirty="0"/>
              <a:t>daglig översyn av vårdplatsen och att vid behov utföra punktdesinfektion och punktstädning. Vårdplatsen innefattar patientnära ytor som sängbrits, sängbord och vårdpanel. </a:t>
            </a:r>
          </a:p>
          <a:p>
            <a:r>
              <a:rPr lang="sv-SE" sz="3200" dirty="0"/>
              <a:t>påfyllning och tömning av tvätt i omklädningsrum. Förbrukningsartiklar ska finnas tillgängligt att köpa ut från respektive verksamhets logistikförråd. </a:t>
            </a:r>
          </a:p>
          <a:p>
            <a:pPr marL="0" indent="0">
              <a:buNone/>
            </a:pPr>
            <a:endParaRPr lang="sv-SE" sz="2300" dirty="0"/>
          </a:p>
        </p:txBody>
      </p:sp>
      <p:sp>
        <p:nvSpPr>
          <p:cNvPr id="3" name="Rubrik 2">
            <a:extLst>
              <a:ext uri="{FF2B5EF4-FFF2-40B4-BE49-F238E27FC236}">
                <a16:creationId xmlns:a16="http://schemas.microsoft.com/office/drawing/2014/main" id="{54E359F4-CF60-B228-CF07-105AAFA30DD7}"/>
              </a:ext>
            </a:extLst>
          </p:cNvPr>
          <p:cNvSpPr>
            <a:spLocks noGrp="1"/>
          </p:cNvSpPr>
          <p:nvPr>
            <p:ph type="title"/>
          </p:nvPr>
        </p:nvSpPr>
        <p:spPr>
          <a:xfrm>
            <a:off x="855165" y="225630"/>
            <a:ext cx="7828734" cy="2043642"/>
          </a:xfrm>
        </p:spPr>
        <p:txBody>
          <a:bodyPr anchor="b">
            <a:normAutofit/>
          </a:bodyPr>
          <a:lstStyle/>
          <a:p>
            <a:r>
              <a:rPr lang="sv-SE" dirty="0"/>
              <a:t>Ansvar vårdpersonal</a:t>
            </a:r>
          </a:p>
        </p:txBody>
      </p:sp>
    </p:spTree>
    <p:extLst>
      <p:ext uri="{BB962C8B-B14F-4D97-AF65-F5344CB8AC3E}">
        <p14:creationId xmlns:p14="http://schemas.microsoft.com/office/powerpoint/2010/main" val="363693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0EBBA67-D4DF-EE82-0989-EBBF56F8079F}"/>
              </a:ext>
            </a:extLst>
          </p:cNvPr>
          <p:cNvSpPr>
            <a:spLocks noGrp="1"/>
          </p:cNvSpPr>
          <p:nvPr>
            <p:ph type="dt" sz="half" idx="10"/>
          </p:nvPr>
        </p:nvSpPr>
        <p:spPr>
          <a:xfrm>
            <a:off x="1368502" y="478617"/>
            <a:ext cx="792000" cy="187200"/>
          </a:xfrm>
        </p:spPr>
        <p:txBody>
          <a:bodyPr wrap="square">
            <a:normAutofit/>
          </a:bodyPr>
          <a:lstStyle/>
          <a:p>
            <a:pPr>
              <a:spcAft>
                <a:spcPts val="600"/>
              </a:spcAft>
            </a:pPr>
            <a:fld id="{995C967C-67C7-4621-A3F4-421FC821AE41}" type="datetime1">
              <a:rPr lang="sv-SE" smtClean="0"/>
              <a:pPr>
                <a:spcAft>
                  <a:spcPts val="600"/>
                </a:spcAft>
              </a:pPr>
              <a:t>2025-03-17</a:t>
            </a:fld>
            <a:endParaRPr lang="en-US"/>
          </a:p>
        </p:txBody>
      </p:sp>
      <p:sp>
        <p:nvSpPr>
          <p:cNvPr id="5" name="Platshållare för bildnummer 4">
            <a:extLst>
              <a:ext uri="{FF2B5EF4-FFF2-40B4-BE49-F238E27FC236}">
                <a16:creationId xmlns:a16="http://schemas.microsoft.com/office/drawing/2014/main" id="{F9DDBE66-1A69-1057-B0CF-A44B036C4251}"/>
              </a:ext>
            </a:extLst>
          </p:cNvPr>
          <p:cNvSpPr>
            <a:spLocks noGrp="1"/>
          </p:cNvSpPr>
          <p:nvPr>
            <p:ph type="sldNum" sz="quarter" idx="12"/>
          </p:nvPr>
        </p:nvSpPr>
        <p:spPr>
          <a:xfrm>
            <a:off x="835102" y="478617"/>
            <a:ext cx="360000" cy="187200"/>
          </a:xfrm>
        </p:spPr>
        <p:txBody>
          <a:bodyPr wrap="square">
            <a:normAutofit/>
          </a:bodyPr>
          <a:lstStyle/>
          <a:p>
            <a:pPr>
              <a:spcAft>
                <a:spcPts val="600"/>
              </a:spcAft>
            </a:pPr>
            <a:fld id="{B6F15528-21DE-4FAA-801E-634DDDAF4B2B}" type="slidenum">
              <a:rPr lang="sv-SE" smtClean="0"/>
              <a:pPr>
                <a:spcAft>
                  <a:spcPts val="600"/>
                </a:spcAft>
              </a:pPr>
              <a:t>5</a:t>
            </a:fld>
            <a:endParaRPr lang="sv-SE"/>
          </a:p>
        </p:txBody>
      </p:sp>
      <p:sp>
        <p:nvSpPr>
          <p:cNvPr id="2" name="Platshållare för text 1">
            <a:extLst>
              <a:ext uri="{FF2B5EF4-FFF2-40B4-BE49-F238E27FC236}">
                <a16:creationId xmlns:a16="http://schemas.microsoft.com/office/drawing/2014/main" id="{5A91336A-2C17-C672-F2FA-EE8D9CDC1613}"/>
              </a:ext>
            </a:extLst>
          </p:cNvPr>
          <p:cNvSpPr>
            <a:spLocks noGrp="1"/>
          </p:cNvSpPr>
          <p:nvPr>
            <p:ph type="body" sz="quarter" idx="13"/>
          </p:nvPr>
        </p:nvSpPr>
        <p:spPr>
          <a:xfrm>
            <a:off x="10916146" y="1262187"/>
            <a:ext cx="8116766" cy="5832048"/>
          </a:xfrm>
        </p:spPr>
        <p:txBody>
          <a:bodyPr>
            <a:noAutofit/>
          </a:bodyPr>
          <a:lstStyle/>
          <a:p>
            <a:r>
              <a:rPr lang="sv-SE" sz="2800" dirty="0"/>
              <a:t>Följ basala hygienrutiner och klädregler. </a:t>
            </a:r>
          </a:p>
          <a:p>
            <a:r>
              <a:rPr lang="sv-SE" sz="2800" dirty="0"/>
              <a:t>Använd rent städmaterial och bearbeta ytorna noggrant.</a:t>
            </a:r>
          </a:p>
          <a:p>
            <a:r>
              <a:rPr lang="sv-SE" sz="2800" dirty="0"/>
              <a:t>Håll rent och orent material åtskilt under hela städningen. </a:t>
            </a:r>
          </a:p>
          <a:p>
            <a:r>
              <a:rPr lang="sv-SE" sz="2800"/>
              <a:t>Städa </a:t>
            </a:r>
            <a:r>
              <a:rPr lang="sv-SE" sz="2800" dirty="0"/>
              <a:t>alltid från rent till smutsigt, uppifrån och ned. </a:t>
            </a:r>
          </a:p>
          <a:p>
            <a:r>
              <a:rPr lang="sv-SE" sz="2800" dirty="0"/>
              <a:t>Byt engångsduk/mikrofiberduk mellan varje rum. Vid patientnära städning byts engångsduk för varje del (till exempel säng, brits, sängbord, vårdpanel) som ska avtorkas. Beroende på grad av nedsmutsning kan flera byten behövas.</a:t>
            </a:r>
          </a:p>
          <a:p>
            <a:r>
              <a:rPr lang="sv-SE" sz="2800" dirty="0"/>
              <a:t>Vid städning i vårdmiljö (vårdavdelning och mottagning) byts mopp för varje rum. Beroende på grad av nedsmutsning kan flera moppar behövas. Städa golvet sist och arbeta ut mot dörren. Moppa golvet med överlappning, det vill säga moppa lite över ytan som redan moppats.</a:t>
            </a:r>
          </a:p>
          <a:p>
            <a:r>
              <a:rPr lang="sv-SE" sz="2800" dirty="0"/>
              <a:t> Använd mopp eller engångsduk/mikrofiberduk doppas aldrig i hink med rengöringslösning eller vatten. Lägg använd mikrofiberduk och mopp i avsedda </a:t>
            </a:r>
            <a:r>
              <a:rPr lang="sv-SE" sz="2800" dirty="0" err="1"/>
              <a:t>tvättsäckar</a:t>
            </a:r>
            <a:r>
              <a:rPr lang="sv-SE" sz="2800" dirty="0"/>
              <a:t> för smutstvätt. Engångsduk slängs i soppåse. </a:t>
            </a:r>
          </a:p>
          <a:p>
            <a:r>
              <a:rPr lang="sv-SE" sz="2800" dirty="0"/>
              <a:t> Använd </a:t>
            </a:r>
            <a:r>
              <a:rPr lang="sv-SE" sz="2800" dirty="0" err="1"/>
              <a:t>sopset</a:t>
            </a:r>
            <a:r>
              <a:rPr lang="sv-SE" sz="2800" dirty="0"/>
              <a:t> för att ta upp lös smuts som samlats efter avslutad moppning. </a:t>
            </a:r>
          </a:p>
        </p:txBody>
      </p:sp>
      <p:sp>
        <p:nvSpPr>
          <p:cNvPr id="3" name="Rubrik 2">
            <a:extLst>
              <a:ext uri="{FF2B5EF4-FFF2-40B4-BE49-F238E27FC236}">
                <a16:creationId xmlns:a16="http://schemas.microsoft.com/office/drawing/2014/main" id="{D7DC8C58-E05C-3B21-9AAF-1B58F502FB3C}"/>
              </a:ext>
            </a:extLst>
          </p:cNvPr>
          <p:cNvSpPr>
            <a:spLocks noGrp="1"/>
          </p:cNvSpPr>
          <p:nvPr>
            <p:ph type="title"/>
          </p:nvPr>
        </p:nvSpPr>
        <p:spPr>
          <a:xfrm>
            <a:off x="639816" y="1132558"/>
            <a:ext cx="10060306" cy="2043642"/>
          </a:xfrm>
        </p:spPr>
        <p:txBody>
          <a:bodyPr anchor="b">
            <a:noAutofit/>
          </a:bodyPr>
          <a:lstStyle/>
          <a:p>
            <a:r>
              <a:rPr lang="sv-SE" sz="6600" dirty="0"/>
              <a:t>Grundläggande regler vid städning – vårdpersonal och samlad service</a:t>
            </a:r>
          </a:p>
        </p:txBody>
      </p:sp>
      <p:pic>
        <p:nvPicPr>
          <p:cNvPr id="7" name="Bildobjekt 6">
            <a:extLst>
              <a:ext uri="{FF2B5EF4-FFF2-40B4-BE49-F238E27FC236}">
                <a16:creationId xmlns:a16="http://schemas.microsoft.com/office/drawing/2014/main" id="{EC5FB706-594A-872D-2133-A9077A455C6F}"/>
              </a:ext>
            </a:extLst>
          </p:cNvPr>
          <p:cNvPicPr>
            <a:picLocks noChangeAspect="1"/>
          </p:cNvPicPr>
          <p:nvPr/>
        </p:nvPicPr>
        <p:blipFill>
          <a:blip r:embed="rId2"/>
          <a:stretch>
            <a:fillRect/>
          </a:stretch>
        </p:blipFill>
        <p:spPr>
          <a:xfrm>
            <a:off x="2707234" y="3581438"/>
            <a:ext cx="5040864" cy="7025594"/>
          </a:xfrm>
          <a:prstGeom prst="rect">
            <a:avLst/>
          </a:prstGeom>
          <a:noFill/>
        </p:spPr>
      </p:pic>
    </p:spTree>
    <p:extLst>
      <p:ext uri="{BB962C8B-B14F-4D97-AF65-F5344CB8AC3E}">
        <p14:creationId xmlns:p14="http://schemas.microsoft.com/office/powerpoint/2010/main" val="926915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84605B6-F37E-4794-B7E7-CF7693CC8E15}"/>
              </a:ext>
            </a:extLst>
          </p:cNvPr>
          <p:cNvSpPr>
            <a:spLocks noGrp="1"/>
          </p:cNvSpPr>
          <p:nvPr>
            <p:ph idx="1"/>
          </p:nvPr>
        </p:nvSpPr>
        <p:spPr/>
        <p:txBody>
          <a:bodyPr/>
          <a:lstStyle/>
          <a:p>
            <a:r>
              <a:rPr lang="sv-SE" sz="3958" b="1" dirty="0"/>
              <a:t>    </a:t>
            </a:r>
            <a:endParaRPr lang="sv-SE" dirty="0"/>
          </a:p>
        </p:txBody>
      </p:sp>
      <p:sp>
        <p:nvSpPr>
          <p:cNvPr id="3" name="Rubrik 2">
            <a:extLst>
              <a:ext uri="{FF2B5EF4-FFF2-40B4-BE49-F238E27FC236}">
                <a16:creationId xmlns:a16="http://schemas.microsoft.com/office/drawing/2014/main" id="{18E53729-0AEA-49BC-8BD2-F14992CB1888}"/>
              </a:ext>
            </a:extLst>
          </p:cNvPr>
          <p:cNvSpPr>
            <a:spLocks noGrp="1"/>
          </p:cNvSpPr>
          <p:nvPr>
            <p:ph type="title"/>
          </p:nvPr>
        </p:nvSpPr>
        <p:spPr>
          <a:xfrm>
            <a:off x="1302555" y="1177042"/>
            <a:ext cx="17616567" cy="1043260"/>
          </a:xfrm>
        </p:spPr>
        <p:txBody>
          <a:bodyPr/>
          <a:lstStyle/>
          <a:p>
            <a:r>
              <a:rPr lang="sv-SE" dirty="0">
                <a:latin typeface="Akkurat" panose="02000503030000020004" pitchFamily="2" charset="0"/>
              </a:rPr>
              <a:t>Olika typer av städning</a:t>
            </a:r>
            <a:endParaRPr lang="sv-SE" dirty="0"/>
          </a:p>
        </p:txBody>
      </p:sp>
      <p:sp>
        <p:nvSpPr>
          <p:cNvPr id="4" name="Platshållare för text 3">
            <a:extLst>
              <a:ext uri="{FF2B5EF4-FFF2-40B4-BE49-F238E27FC236}">
                <a16:creationId xmlns:a16="http://schemas.microsoft.com/office/drawing/2014/main" id="{0DF9441A-9CD1-4ADD-B4C2-D817D1AFB92D}"/>
              </a:ext>
            </a:extLst>
          </p:cNvPr>
          <p:cNvSpPr>
            <a:spLocks noGrp="1"/>
          </p:cNvSpPr>
          <p:nvPr>
            <p:ph type="body" sz="quarter" idx="14"/>
          </p:nvPr>
        </p:nvSpPr>
        <p:spPr>
          <a:xfrm>
            <a:off x="17640001" y="8790980"/>
            <a:ext cx="1987199" cy="1987061"/>
          </a:xfrm>
        </p:spPr>
        <p:txBody>
          <a:bodyPr/>
          <a:lstStyle/>
          <a:p>
            <a:endParaRPr lang="sv-SE"/>
          </a:p>
        </p:txBody>
      </p:sp>
      <p:sp>
        <p:nvSpPr>
          <p:cNvPr id="5" name="Platshållare för datum 4">
            <a:extLst>
              <a:ext uri="{FF2B5EF4-FFF2-40B4-BE49-F238E27FC236}">
                <a16:creationId xmlns:a16="http://schemas.microsoft.com/office/drawing/2014/main" id="{3D9EDAA9-C5E1-46B2-B7D4-BCA16088B855}"/>
              </a:ext>
            </a:extLst>
          </p:cNvPr>
          <p:cNvSpPr>
            <a:spLocks noGrp="1"/>
          </p:cNvSpPr>
          <p:nvPr>
            <p:ph type="dt" sz="half" idx="15"/>
          </p:nvPr>
        </p:nvSpPr>
        <p:spPr>
          <a:xfrm>
            <a:off x="1368502" y="478617"/>
            <a:ext cx="792000" cy="187200"/>
          </a:xfrm>
          <a:prstGeom prst="rect">
            <a:avLst/>
          </a:prstGeom>
        </p:spPr>
        <p:txBody>
          <a:bodyPr wrap="square" lIns="0" tIns="0" rIns="0" bIns="0">
            <a:sp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F6D5CF-9778-494C-91EA-967A5AD360D0}" type="datetime1">
              <a:rPr lang="sv-SE" smtClean="0"/>
              <a:pPr/>
              <a:t>2025-03-17</a:t>
            </a:fld>
            <a:endParaRPr lang="en-US"/>
          </a:p>
        </p:txBody>
      </p:sp>
      <p:sp>
        <p:nvSpPr>
          <p:cNvPr id="6" name="Platshållare för bildnummer 5">
            <a:extLst>
              <a:ext uri="{FF2B5EF4-FFF2-40B4-BE49-F238E27FC236}">
                <a16:creationId xmlns:a16="http://schemas.microsoft.com/office/drawing/2014/main" id="{3825389B-3FD8-49E7-8239-0E3703D5A773}"/>
              </a:ext>
            </a:extLst>
          </p:cNvPr>
          <p:cNvSpPr>
            <a:spLocks noGrp="1"/>
          </p:cNvSpPr>
          <p:nvPr>
            <p:ph type="sldNum" sz="quarter" idx="17"/>
          </p:nvPr>
        </p:nvSpPr>
        <p:spPr>
          <a:xfrm>
            <a:off x="835102" y="478617"/>
            <a:ext cx="360000" cy="187200"/>
          </a:xfrm>
          <a:prstGeom prst="rect">
            <a:avLst/>
          </a:prstGeom>
        </p:spPr>
        <p:txBody>
          <a:bodyPr wrap="square" lIns="0" tIns="0" rIns="0" bIns="0">
            <a:spAutoFit/>
          </a:bodyP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sv-SE" smtClean="0"/>
              <a:pPr/>
              <a:t>6</a:t>
            </a:fld>
            <a:endParaRPr lang="sv-SE"/>
          </a:p>
        </p:txBody>
      </p:sp>
      <p:sp>
        <p:nvSpPr>
          <p:cNvPr id="8" name="Rectangle 12">
            <a:extLst>
              <a:ext uri="{FF2B5EF4-FFF2-40B4-BE49-F238E27FC236}">
                <a16:creationId xmlns:a16="http://schemas.microsoft.com/office/drawing/2014/main" id="{96E71F16-FEA7-430B-B6E2-BAA870AD1FF1}"/>
              </a:ext>
            </a:extLst>
          </p:cNvPr>
          <p:cNvSpPr/>
          <p:nvPr/>
        </p:nvSpPr>
        <p:spPr>
          <a:xfrm>
            <a:off x="1302555" y="2509544"/>
            <a:ext cx="8543576" cy="7904922"/>
          </a:xfrm>
          <a:prstGeom prst="rect">
            <a:avLst/>
          </a:prstGeom>
          <a:noFill/>
          <a:ln w="76200">
            <a:solidFill>
              <a:srgbClr val="339D9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sv-SE" sz="2968" b="1">
              <a:ln w="22225">
                <a:solidFill>
                  <a:schemeClr val="accent2"/>
                </a:solidFill>
                <a:prstDash val="solid"/>
              </a:ln>
              <a:solidFill>
                <a:schemeClr val="accent2">
                  <a:lumMod val="40000"/>
                  <a:lumOff val="60000"/>
                </a:schemeClr>
              </a:solidFill>
            </a:endParaRPr>
          </a:p>
        </p:txBody>
      </p:sp>
      <p:grpSp>
        <p:nvGrpSpPr>
          <p:cNvPr id="9" name="Group 4">
            <a:extLst>
              <a:ext uri="{FF2B5EF4-FFF2-40B4-BE49-F238E27FC236}">
                <a16:creationId xmlns:a16="http://schemas.microsoft.com/office/drawing/2014/main" id="{05765F1F-0963-43DE-A833-58B2E58EAFB6}"/>
              </a:ext>
            </a:extLst>
          </p:cNvPr>
          <p:cNvGrpSpPr/>
          <p:nvPr/>
        </p:nvGrpSpPr>
        <p:grpSpPr>
          <a:xfrm>
            <a:off x="5714042" y="2595381"/>
            <a:ext cx="4132090" cy="8848371"/>
            <a:chOff x="3062338" y="1656917"/>
            <a:chExt cx="2505879" cy="5366037"/>
          </a:xfrm>
        </p:grpSpPr>
        <p:sp>
          <p:nvSpPr>
            <p:cNvPr id="10" name="Platshållare för innehåll 2">
              <a:extLst>
                <a:ext uri="{FF2B5EF4-FFF2-40B4-BE49-F238E27FC236}">
                  <a16:creationId xmlns:a16="http://schemas.microsoft.com/office/drawing/2014/main" id="{217531EA-B095-4185-849D-2A685A311B7F}"/>
                </a:ext>
              </a:extLst>
            </p:cNvPr>
            <p:cNvSpPr txBox="1">
              <a:spLocks/>
            </p:cNvSpPr>
            <p:nvPr/>
          </p:nvSpPr>
          <p:spPr>
            <a:xfrm>
              <a:off x="3062338" y="4001806"/>
              <a:ext cx="2505879" cy="3021148"/>
            </a:xfrm>
            <a:prstGeom prst="rect">
              <a:avLst/>
            </a:prstGeom>
          </p:spPr>
          <p:txBody>
            <a:bodyPr vert="horz" lIns="150781" tIns="75390" rIns="150781" bIns="75390" rtlCol="0" anchor="t" anchorCtr="0">
              <a:noAutofit/>
            </a:bodyPr>
            <a:lst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è"/>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è"/>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è"/>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è"/>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è"/>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9D94"/>
                </a:buClr>
                <a:buFont typeface="Wingdings" panose="05000000000000000000" pitchFamily="2" charset="2"/>
                <a:buChar char="ü"/>
              </a:pPr>
              <a:r>
                <a:rPr lang="sv-SE" sz="3958" b="1" dirty="0">
                  <a:ea typeface="+mn-lt"/>
                  <a:cs typeface="+mn-lt"/>
                </a:rPr>
                <a:t>Slutstädning</a:t>
              </a:r>
              <a:endParaRPr lang="sv-SE" sz="3958" dirty="0">
                <a:cs typeface="Calibri"/>
              </a:endParaRPr>
            </a:p>
            <a:p>
              <a:pPr marL="0" indent="0">
                <a:buClr>
                  <a:srgbClr val="339D94"/>
                </a:buClr>
                <a:buNone/>
              </a:pPr>
              <a:r>
                <a:rPr lang="sv-SE" sz="2309" dirty="0">
                  <a:cs typeface="Calibri"/>
                </a:rPr>
                <a:t>När en vårdplats blir ledig så ska den slutstädas. Slutstädningen utförs av vårdpersonal eller medarbetare från Samlad Service. Rummet förbereds för nästa patient genom att ytor enligt instruktion bearbetas med ytdesinfektionsmedel </a:t>
              </a:r>
              <a:r>
                <a:rPr lang="sv-SE" sz="2400" dirty="0"/>
                <a:t>med rengörande effekt</a:t>
              </a:r>
              <a:r>
                <a:rPr lang="sv-SE" sz="2309" dirty="0">
                  <a:cs typeface="Calibri"/>
                </a:rPr>
                <a:t>.</a:t>
              </a:r>
            </a:p>
            <a:p>
              <a:pPr marL="471202" indent="-471202">
                <a:buFont typeface="Arial" panose="020B0604020202020204" pitchFamily="34" charset="0"/>
                <a:buChar char="•"/>
              </a:pPr>
              <a:endParaRPr lang="sv-SE" sz="3298" dirty="0">
                <a:cs typeface="Calibri"/>
              </a:endParaRPr>
            </a:p>
            <a:p>
              <a:pPr marL="471202" indent="-471202">
                <a:buFont typeface="Arial" panose="020B0604020202020204" pitchFamily="34" charset="0"/>
                <a:buChar char="•"/>
              </a:pPr>
              <a:endParaRPr lang="sv-SE" sz="3298" dirty="0">
                <a:cs typeface="Calibri"/>
              </a:endParaRPr>
            </a:p>
          </p:txBody>
        </p:sp>
        <p:pic>
          <p:nvPicPr>
            <p:cNvPr id="11" name="Bildobjekt 10">
              <a:extLst>
                <a:ext uri="{FF2B5EF4-FFF2-40B4-BE49-F238E27FC236}">
                  <a16:creationId xmlns:a16="http://schemas.microsoft.com/office/drawing/2014/main" id="{B74C640C-29AF-4740-AD76-D261C31FBD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338" y="1656917"/>
              <a:ext cx="2414687" cy="2328448"/>
            </a:xfrm>
            <a:prstGeom prst="rect">
              <a:avLst/>
            </a:prstGeom>
          </p:spPr>
        </p:pic>
      </p:grpSp>
      <p:grpSp>
        <p:nvGrpSpPr>
          <p:cNvPr id="15" name="Group 23">
            <a:extLst>
              <a:ext uri="{FF2B5EF4-FFF2-40B4-BE49-F238E27FC236}">
                <a16:creationId xmlns:a16="http://schemas.microsoft.com/office/drawing/2014/main" id="{257227CE-23B6-42F6-A848-DAA120CED7F8}"/>
              </a:ext>
            </a:extLst>
          </p:cNvPr>
          <p:cNvGrpSpPr/>
          <p:nvPr/>
        </p:nvGrpSpPr>
        <p:grpSpPr>
          <a:xfrm>
            <a:off x="1442253" y="2829766"/>
            <a:ext cx="4271787" cy="7302541"/>
            <a:chOff x="260888" y="1521656"/>
            <a:chExt cx="2667957" cy="4526715"/>
          </a:xfrm>
        </p:grpSpPr>
        <p:sp>
          <p:nvSpPr>
            <p:cNvPr id="16" name="Platshållare för innehåll 2">
              <a:extLst>
                <a:ext uri="{FF2B5EF4-FFF2-40B4-BE49-F238E27FC236}">
                  <a16:creationId xmlns:a16="http://schemas.microsoft.com/office/drawing/2014/main" id="{29FE8C3F-066D-4D8F-8ACD-5D7E087D957A}"/>
                </a:ext>
              </a:extLst>
            </p:cNvPr>
            <p:cNvSpPr txBox="1">
              <a:spLocks/>
            </p:cNvSpPr>
            <p:nvPr/>
          </p:nvSpPr>
          <p:spPr>
            <a:xfrm>
              <a:off x="260888" y="3932294"/>
              <a:ext cx="2667957" cy="2116077"/>
            </a:xfrm>
            <a:prstGeom prst="rect">
              <a:avLst/>
            </a:prstGeom>
          </p:spPr>
          <p:txBody>
            <a:bodyPr vert="horz" lIns="150781" tIns="75390" rIns="150781" bIns="75390" rtlCol="0" anchor="t" anchorCtr="0">
              <a:noAutofit/>
            </a:bodyPr>
            <a:lst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è"/>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è"/>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è"/>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è"/>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è"/>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9D94"/>
                </a:buClr>
                <a:buFont typeface="Wingdings" panose="05000000000000000000" pitchFamily="2" charset="2"/>
                <a:buChar char="ü"/>
              </a:pPr>
              <a:r>
                <a:rPr lang="sv-SE" sz="3958" b="1" dirty="0">
                  <a:ea typeface="+mn-lt"/>
                  <a:cs typeface="+mn-lt"/>
                </a:rPr>
                <a:t>Regelmässig städning</a:t>
              </a:r>
              <a:endParaRPr lang="sv-SE" sz="3958" dirty="0">
                <a:cs typeface="Calibri"/>
              </a:endParaRPr>
            </a:p>
            <a:p>
              <a:pPr marL="0" indent="0">
                <a:lnSpc>
                  <a:spcPct val="100000"/>
                </a:lnSpc>
                <a:buClr>
                  <a:srgbClr val="339D94"/>
                </a:buClr>
                <a:buNone/>
              </a:pPr>
              <a:r>
                <a:rPr lang="sv-SE" sz="2309" dirty="0">
                  <a:cs typeface="Calibri"/>
                </a:rPr>
                <a:t>Städning efter regelbundna frekvenser enligt avtal. Regelmässig städning utförs av flera av enheterna inom Samlad Service</a:t>
              </a:r>
              <a:endParaRPr lang="sv-SE" sz="2309" dirty="0"/>
            </a:p>
            <a:p>
              <a:pPr marL="0" indent="0">
                <a:buClr>
                  <a:srgbClr val="339D94"/>
                </a:buClr>
                <a:buNone/>
              </a:pPr>
              <a:br>
                <a:rPr lang="sv-SE" sz="3298" dirty="0">
                  <a:cs typeface="Calibri"/>
                </a:rPr>
              </a:br>
              <a:endParaRPr lang="sv-SE" sz="3298" dirty="0">
                <a:cs typeface="Calibri"/>
              </a:endParaRPr>
            </a:p>
            <a:p>
              <a:pPr marL="471202" indent="-471202">
                <a:buFont typeface="Arial" panose="020B0604020202020204" pitchFamily="34" charset="0"/>
                <a:buChar char="•"/>
              </a:pPr>
              <a:endParaRPr lang="sv-SE" sz="3298" dirty="0">
                <a:cs typeface="Calibri"/>
              </a:endParaRPr>
            </a:p>
            <a:p>
              <a:pPr marL="471202" indent="-471202">
                <a:buFont typeface="Arial" panose="020B0604020202020204" pitchFamily="34" charset="0"/>
                <a:buChar char="•"/>
              </a:pPr>
              <a:endParaRPr lang="sv-SE" sz="3298" dirty="0">
                <a:cs typeface="Calibri"/>
              </a:endParaRPr>
            </a:p>
          </p:txBody>
        </p:sp>
        <p:pic>
          <p:nvPicPr>
            <p:cNvPr id="17" name="Picture 21">
              <a:extLst>
                <a:ext uri="{FF2B5EF4-FFF2-40B4-BE49-F238E27FC236}">
                  <a16:creationId xmlns:a16="http://schemas.microsoft.com/office/drawing/2014/main" id="{F6C4F2E6-21EB-414C-B4C2-418CEED09567}"/>
                </a:ext>
              </a:extLst>
            </p:cNvPr>
            <p:cNvPicPr>
              <a:picLocks noChangeAspect="1"/>
            </p:cNvPicPr>
            <p:nvPr/>
          </p:nvPicPr>
          <p:blipFill>
            <a:blip r:embed="rId4"/>
            <a:stretch>
              <a:fillRect/>
            </a:stretch>
          </p:blipFill>
          <p:spPr>
            <a:xfrm>
              <a:off x="428048" y="1521656"/>
              <a:ext cx="2302230" cy="2308643"/>
            </a:xfrm>
            <a:prstGeom prst="rect">
              <a:avLst/>
            </a:prstGeom>
          </p:spPr>
        </p:pic>
      </p:grpSp>
      <p:graphicFrame>
        <p:nvGraphicFramePr>
          <p:cNvPr id="18" name="Diagram 90">
            <a:extLst>
              <a:ext uri="{FF2B5EF4-FFF2-40B4-BE49-F238E27FC236}">
                <a16:creationId xmlns:a16="http://schemas.microsoft.com/office/drawing/2014/main" id="{AA5BD0A7-2998-438F-AED6-AABB41B68E03}"/>
              </a:ext>
            </a:extLst>
          </p:cNvPr>
          <p:cNvGraphicFramePr/>
          <p:nvPr>
            <p:extLst>
              <p:ext uri="{D42A27DB-BD31-4B8C-83A1-F6EECF244321}">
                <p14:modId xmlns:p14="http://schemas.microsoft.com/office/powerpoint/2010/main" val="3987951158"/>
              </p:ext>
            </p:extLst>
          </p:nvPr>
        </p:nvGraphicFramePr>
        <p:xfrm>
          <a:off x="11157790" y="3003271"/>
          <a:ext cx="5719011" cy="66951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3042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4C0F281-3BA6-3EF9-685C-BF2ADA37659A}"/>
              </a:ext>
            </a:extLst>
          </p:cNvPr>
          <p:cNvSpPr>
            <a:spLocks noGrp="1"/>
          </p:cNvSpPr>
          <p:nvPr>
            <p:ph type="title"/>
          </p:nvPr>
        </p:nvSpPr>
        <p:spPr>
          <a:xfrm>
            <a:off x="835102" y="977684"/>
            <a:ext cx="17616567" cy="1259276"/>
          </a:xfrm>
        </p:spPr>
        <p:txBody>
          <a:bodyPr>
            <a:normAutofit fontScale="90000"/>
          </a:bodyPr>
          <a:lstStyle/>
          <a:p>
            <a:r>
              <a:rPr lang="sv-SE" dirty="0"/>
              <a:t>Gränsdragningslista – vem gör vad verksamhet och Samlad service </a:t>
            </a:r>
            <a:r>
              <a:rPr lang="sv-SE" sz="4000" dirty="0"/>
              <a:t>sidor 18, 19, 20, 21</a:t>
            </a:r>
          </a:p>
        </p:txBody>
      </p:sp>
      <p:sp>
        <p:nvSpPr>
          <p:cNvPr id="4" name="Platshållare för datum 3">
            <a:extLst>
              <a:ext uri="{FF2B5EF4-FFF2-40B4-BE49-F238E27FC236}">
                <a16:creationId xmlns:a16="http://schemas.microsoft.com/office/drawing/2014/main" id="{D68142CD-F1FB-3951-123E-145A27F0D157}"/>
              </a:ext>
            </a:extLst>
          </p:cNvPr>
          <p:cNvSpPr>
            <a:spLocks noGrp="1"/>
          </p:cNvSpPr>
          <p:nvPr>
            <p:ph type="dt" sz="half" idx="14"/>
          </p:nvPr>
        </p:nvSpPr>
        <p:spPr/>
        <p:txBody>
          <a:bodyPr/>
          <a:lstStyle/>
          <a:p>
            <a:fld id="{995C967C-67C7-4621-A3F4-421FC821AE41}" type="datetime1">
              <a:rPr lang="sv-SE" smtClean="0"/>
              <a:t>2025-03-17</a:t>
            </a:fld>
            <a:endParaRPr lang="en-US" dirty="0"/>
          </a:p>
        </p:txBody>
      </p:sp>
      <p:sp>
        <p:nvSpPr>
          <p:cNvPr id="5" name="Platshållare för bildnummer 4">
            <a:extLst>
              <a:ext uri="{FF2B5EF4-FFF2-40B4-BE49-F238E27FC236}">
                <a16:creationId xmlns:a16="http://schemas.microsoft.com/office/drawing/2014/main" id="{2530BB33-E379-6759-2F3D-DC7F7E8A2DAC}"/>
              </a:ext>
            </a:extLst>
          </p:cNvPr>
          <p:cNvSpPr>
            <a:spLocks noGrp="1"/>
          </p:cNvSpPr>
          <p:nvPr>
            <p:ph type="sldNum" sz="quarter" idx="16"/>
          </p:nvPr>
        </p:nvSpPr>
        <p:spPr/>
        <p:txBody>
          <a:bodyPr/>
          <a:lstStyle/>
          <a:p>
            <a:fld id="{B6F15528-21DE-4FAA-801E-634DDDAF4B2B}" type="slidenum">
              <a:rPr lang="sv-SE" smtClean="0"/>
              <a:pPr/>
              <a:t>7</a:t>
            </a:fld>
            <a:endParaRPr lang="sv-SE" dirty="0"/>
          </a:p>
        </p:txBody>
      </p:sp>
      <p:pic>
        <p:nvPicPr>
          <p:cNvPr id="2" name="Bildobjekt 1">
            <a:extLst>
              <a:ext uri="{FF2B5EF4-FFF2-40B4-BE49-F238E27FC236}">
                <a16:creationId xmlns:a16="http://schemas.microsoft.com/office/drawing/2014/main" id="{9A055572-8E33-7067-ABCC-EA93892AECAF}"/>
              </a:ext>
            </a:extLst>
          </p:cNvPr>
          <p:cNvPicPr>
            <a:picLocks noChangeAspect="1"/>
          </p:cNvPicPr>
          <p:nvPr/>
        </p:nvPicPr>
        <p:blipFill rotWithShape="1">
          <a:blip r:embed="rId2"/>
          <a:srcRect t="6793" b="1777"/>
          <a:stretch/>
        </p:blipFill>
        <p:spPr>
          <a:xfrm>
            <a:off x="402978" y="2702346"/>
            <a:ext cx="7992888" cy="7834797"/>
          </a:xfrm>
          <a:prstGeom prst="rect">
            <a:avLst/>
          </a:prstGeom>
        </p:spPr>
      </p:pic>
      <p:pic>
        <p:nvPicPr>
          <p:cNvPr id="6" name="Bildobjekt 5">
            <a:extLst>
              <a:ext uri="{FF2B5EF4-FFF2-40B4-BE49-F238E27FC236}">
                <a16:creationId xmlns:a16="http://schemas.microsoft.com/office/drawing/2014/main" id="{228AD1E0-7093-34D4-772F-896EFB4D253F}"/>
              </a:ext>
            </a:extLst>
          </p:cNvPr>
          <p:cNvPicPr>
            <a:picLocks noChangeAspect="1"/>
          </p:cNvPicPr>
          <p:nvPr/>
        </p:nvPicPr>
        <p:blipFill rotWithShape="1">
          <a:blip r:embed="rId3"/>
          <a:srcRect l="3029" t="7468" r="4137" b="-308"/>
          <a:stretch/>
        </p:blipFill>
        <p:spPr>
          <a:xfrm>
            <a:off x="8899922" y="2414315"/>
            <a:ext cx="8104082" cy="8784976"/>
          </a:xfrm>
          <a:prstGeom prst="rect">
            <a:avLst/>
          </a:prstGeom>
        </p:spPr>
      </p:pic>
      <p:cxnSp>
        <p:nvCxnSpPr>
          <p:cNvPr id="8" name="Rak pilkoppling 7">
            <a:extLst>
              <a:ext uri="{FF2B5EF4-FFF2-40B4-BE49-F238E27FC236}">
                <a16:creationId xmlns:a16="http://schemas.microsoft.com/office/drawing/2014/main" id="{4F34C5CC-8668-27E3-53F7-09062114457C}"/>
              </a:ext>
            </a:extLst>
          </p:cNvPr>
          <p:cNvCxnSpPr>
            <a:cxnSpLocks/>
          </p:cNvCxnSpPr>
          <p:nvPr/>
        </p:nvCxnSpPr>
        <p:spPr>
          <a:xfrm flipH="1">
            <a:off x="12951963" y="2505656"/>
            <a:ext cx="471149" cy="3933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ak pilkoppling 16">
            <a:extLst>
              <a:ext uri="{FF2B5EF4-FFF2-40B4-BE49-F238E27FC236}">
                <a16:creationId xmlns:a16="http://schemas.microsoft.com/office/drawing/2014/main" id="{248B8D15-EF85-34E5-732B-68DC53B3859F}"/>
              </a:ext>
            </a:extLst>
          </p:cNvPr>
          <p:cNvCxnSpPr>
            <a:cxnSpLocks/>
          </p:cNvCxnSpPr>
          <p:nvPr/>
        </p:nvCxnSpPr>
        <p:spPr>
          <a:xfrm>
            <a:off x="402978" y="8318971"/>
            <a:ext cx="1045661" cy="144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199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A114BDE-AADD-4CE7-A48F-5B3B2D0A9AEA}"/>
              </a:ext>
            </a:extLst>
          </p:cNvPr>
          <p:cNvPicPr>
            <a:picLocks noChangeAspect="1"/>
          </p:cNvPicPr>
          <p:nvPr/>
        </p:nvPicPr>
        <p:blipFill>
          <a:blip r:embed="rId2"/>
          <a:stretch>
            <a:fillRect/>
          </a:stretch>
        </p:blipFill>
        <p:spPr>
          <a:xfrm>
            <a:off x="1771130" y="4142507"/>
            <a:ext cx="6864985" cy="5200227"/>
          </a:xfrm>
          <a:prstGeom prst="rect">
            <a:avLst/>
          </a:prstGeom>
          <a:noFill/>
        </p:spPr>
      </p:pic>
      <p:sp>
        <p:nvSpPr>
          <p:cNvPr id="12" name="Title 2">
            <a:extLst>
              <a:ext uri="{FF2B5EF4-FFF2-40B4-BE49-F238E27FC236}">
                <a16:creationId xmlns:a16="http://schemas.microsoft.com/office/drawing/2014/main" id="{06AB11DC-302C-F8DC-2EB0-AA9D4B540A69}"/>
              </a:ext>
            </a:extLst>
          </p:cNvPr>
          <p:cNvSpPr>
            <a:spLocks noGrp="1"/>
          </p:cNvSpPr>
          <p:nvPr>
            <p:ph type="title"/>
          </p:nvPr>
        </p:nvSpPr>
        <p:spPr>
          <a:xfrm>
            <a:off x="1243766" y="1227047"/>
            <a:ext cx="17616567" cy="2043642"/>
          </a:xfrm>
        </p:spPr>
        <p:txBody>
          <a:bodyPr>
            <a:normAutofit fontScale="90000"/>
          </a:bodyPr>
          <a:lstStyle/>
          <a:p>
            <a:r>
              <a:rPr lang="sv-SE" sz="6000" dirty="0"/>
              <a:t>Regelmässig städning – vad gör samlad service och vad gör vårdpersonal </a:t>
            </a:r>
            <a:br>
              <a:rPr lang="sv-SE" sz="6000" dirty="0"/>
            </a:br>
            <a:endParaRPr lang="en-US" dirty="0"/>
          </a:p>
        </p:txBody>
      </p:sp>
      <p:sp>
        <p:nvSpPr>
          <p:cNvPr id="14" name="Content Placeholder 3">
            <a:extLst>
              <a:ext uri="{FF2B5EF4-FFF2-40B4-BE49-F238E27FC236}">
                <a16:creationId xmlns:a16="http://schemas.microsoft.com/office/drawing/2014/main" id="{EAD36FFA-FFAF-0E1E-8BE8-6BC549C4E243}"/>
              </a:ext>
            </a:extLst>
          </p:cNvPr>
          <p:cNvSpPr>
            <a:spLocks noGrp="1"/>
          </p:cNvSpPr>
          <p:nvPr>
            <p:ph sz="half" idx="12"/>
          </p:nvPr>
        </p:nvSpPr>
        <p:spPr>
          <a:xfrm>
            <a:off x="9725376" y="3026382"/>
            <a:ext cx="9361040" cy="7432476"/>
          </a:xfrm>
        </p:spPr>
        <p:txBody>
          <a:bodyPr>
            <a:normAutofit fontScale="47500" lnSpcReduction="20000"/>
          </a:bodyPr>
          <a:lstStyle/>
          <a:p>
            <a:pPr marL="0" indent="0" algn="l">
              <a:buNone/>
            </a:pPr>
            <a:endParaRPr lang="sv-SE" sz="5900" dirty="0"/>
          </a:p>
          <a:p>
            <a:pPr marL="0" indent="0" algn="l">
              <a:buNone/>
            </a:pPr>
            <a:r>
              <a:rPr lang="sv-SE" sz="8800" dirty="0"/>
              <a:t>Daglig patientnära städning - </a:t>
            </a:r>
            <a:r>
              <a:rPr lang="sv-SE" sz="8400" dirty="0"/>
              <a:t>Vårdpersonal</a:t>
            </a:r>
          </a:p>
          <a:p>
            <a:pPr marL="0" indent="0" algn="l">
              <a:buNone/>
            </a:pPr>
            <a:endParaRPr lang="sv-SE" sz="6700" dirty="0"/>
          </a:p>
          <a:p>
            <a:pPr marL="0" indent="0" algn="l">
              <a:buNone/>
            </a:pPr>
            <a:r>
              <a:rPr lang="sv-SE" sz="6700" dirty="0"/>
              <a:t>Rengör mekaniskt patientnära ytor och </a:t>
            </a:r>
            <a:r>
              <a:rPr lang="sv-SE" sz="6700" dirty="0" err="1"/>
              <a:t>tagställen</a:t>
            </a:r>
            <a:r>
              <a:rPr lang="sv-SE" sz="6700" dirty="0"/>
              <a:t> som handtag, sängbord, sängpanel, lampa, dävert, sänggrindar och </a:t>
            </a:r>
            <a:r>
              <a:rPr lang="sv-SE" sz="6700" dirty="0" err="1"/>
              <a:t>larmknappar</a:t>
            </a:r>
            <a:r>
              <a:rPr lang="sv-SE" sz="6700" dirty="0"/>
              <a:t> i vårdrummet. Tänk även på kanter, ovan- och undersida på möbler och utrustning.</a:t>
            </a:r>
          </a:p>
          <a:p>
            <a:pPr marL="0" indent="0" algn="l">
              <a:buNone/>
            </a:pPr>
            <a:endParaRPr lang="sv-SE" sz="6700" dirty="0"/>
          </a:p>
          <a:p>
            <a:pPr marL="0" indent="0" algn="l">
              <a:buNone/>
            </a:pPr>
            <a:r>
              <a:rPr lang="sv-SE" sz="6700" dirty="0"/>
              <a:t>Byt engångsduk/mikrofiberduk mellan varje rum. Vid patientnära städning byts engångsduk för varje del (till exempel säng, brits, sängbord, vårdpanel) som ska avtorkas. Beroende på grad av nedsmutsning kan flera byten behövas.</a:t>
            </a:r>
          </a:p>
          <a:p>
            <a:pPr marL="0" indent="0" algn="l">
              <a:buNone/>
            </a:pPr>
            <a:endParaRPr lang="sv-SE" sz="6700" dirty="0"/>
          </a:p>
          <a:p>
            <a:pPr marL="0" indent="0" algn="l">
              <a:buNone/>
            </a:pPr>
            <a:r>
              <a:rPr lang="sv-SE" sz="6700" dirty="0"/>
              <a:t>Kritiska punkter/frekventa </a:t>
            </a:r>
            <a:r>
              <a:rPr lang="sv-SE" sz="6700" dirty="0" err="1"/>
              <a:t>tagställen</a:t>
            </a:r>
            <a:r>
              <a:rPr lang="sv-SE" sz="6700" dirty="0"/>
              <a:t> kan behöva kompletteras med </a:t>
            </a:r>
            <a:r>
              <a:rPr lang="sv-SE" sz="6700" dirty="0" err="1"/>
              <a:t>ytdesinfektion</a:t>
            </a:r>
            <a:r>
              <a:rPr lang="sv-SE" sz="6700" dirty="0"/>
              <a:t>.</a:t>
            </a:r>
          </a:p>
          <a:p>
            <a:endParaRPr lang="en-US" dirty="0"/>
          </a:p>
        </p:txBody>
      </p:sp>
      <p:sp>
        <p:nvSpPr>
          <p:cNvPr id="4" name="Platshållare för datum 3">
            <a:extLst>
              <a:ext uri="{FF2B5EF4-FFF2-40B4-BE49-F238E27FC236}">
                <a16:creationId xmlns:a16="http://schemas.microsoft.com/office/drawing/2014/main" id="{091F47DF-28CD-F2B6-EADB-5D180F1D3330}"/>
              </a:ext>
            </a:extLst>
          </p:cNvPr>
          <p:cNvSpPr>
            <a:spLocks noGrp="1"/>
          </p:cNvSpPr>
          <p:nvPr>
            <p:ph type="dt" sz="half" idx="13"/>
          </p:nvPr>
        </p:nvSpPr>
        <p:spPr>
          <a:xfrm>
            <a:off x="1368502" y="478617"/>
            <a:ext cx="792000" cy="187200"/>
          </a:xfrm>
        </p:spPr>
        <p:txBody>
          <a:bodyPr wrap="square">
            <a:normAutofit/>
          </a:bodyPr>
          <a:lstStyle/>
          <a:p>
            <a:pPr>
              <a:spcAft>
                <a:spcPts val="600"/>
              </a:spcAft>
            </a:pPr>
            <a:fld id="{995C967C-67C7-4621-A3F4-421FC821AE41}" type="datetime1">
              <a:rPr lang="sv-SE" smtClean="0"/>
              <a:pPr>
                <a:spcAft>
                  <a:spcPts val="600"/>
                </a:spcAft>
              </a:pPr>
              <a:t>2025-03-17</a:t>
            </a:fld>
            <a:endParaRPr lang="en-US"/>
          </a:p>
        </p:txBody>
      </p:sp>
      <p:sp>
        <p:nvSpPr>
          <p:cNvPr id="5" name="Platshållare för bildnummer 4">
            <a:extLst>
              <a:ext uri="{FF2B5EF4-FFF2-40B4-BE49-F238E27FC236}">
                <a16:creationId xmlns:a16="http://schemas.microsoft.com/office/drawing/2014/main" id="{A4E046BD-6BC3-6C61-AF41-C49820A0CA25}"/>
              </a:ext>
            </a:extLst>
          </p:cNvPr>
          <p:cNvSpPr>
            <a:spLocks noGrp="1"/>
          </p:cNvSpPr>
          <p:nvPr>
            <p:ph type="sldNum" sz="quarter" idx="15"/>
          </p:nvPr>
        </p:nvSpPr>
        <p:spPr>
          <a:xfrm>
            <a:off x="835102" y="478617"/>
            <a:ext cx="360000" cy="187200"/>
          </a:xfrm>
        </p:spPr>
        <p:txBody>
          <a:bodyPr wrap="square">
            <a:normAutofit/>
          </a:bodyPr>
          <a:lstStyle/>
          <a:p>
            <a:pPr>
              <a:spcAft>
                <a:spcPts val="600"/>
              </a:spcAft>
            </a:pPr>
            <a:fld id="{B6F15528-21DE-4FAA-801E-634DDDAF4B2B}" type="slidenum">
              <a:rPr lang="sv-SE" smtClean="0"/>
              <a:pPr>
                <a:spcAft>
                  <a:spcPts val="600"/>
                </a:spcAft>
              </a:pPr>
              <a:t>8</a:t>
            </a:fld>
            <a:endParaRPr lang="sv-SE"/>
          </a:p>
        </p:txBody>
      </p:sp>
      <p:cxnSp>
        <p:nvCxnSpPr>
          <p:cNvPr id="9" name="Rak pilkoppling 8">
            <a:extLst>
              <a:ext uri="{FF2B5EF4-FFF2-40B4-BE49-F238E27FC236}">
                <a16:creationId xmlns:a16="http://schemas.microsoft.com/office/drawing/2014/main" id="{0AE04204-BC09-E0BA-590E-AC3E865570CD}"/>
              </a:ext>
            </a:extLst>
          </p:cNvPr>
          <p:cNvCxnSpPr>
            <a:cxnSpLocks/>
          </p:cNvCxnSpPr>
          <p:nvPr/>
        </p:nvCxnSpPr>
        <p:spPr>
          <a:xfrm flipH="1">
            <a:off x="8183948" y="4358531"/>
            <a:ext cx="904333" cy="1129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5144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B849514-0B4C-D0A9-C27B-E1AC35CC4F46}"/>
              </a:ext>
            </a:extLst>
          </p:cNvPr>
          <p:cNvSpPr>
            <a:spLocks noGrp="1"/>
          </p:cNvSpPr>
          <p:nvPr>
            <p:ph type="dt" sz="half" idx="15"/>
          </p:nvPr>
        </p:nvSpPr>
        <p:spPr>
          <a:xfrm>
            <a:off x="1368502" y="478617"/>
            <a:ext cx="792000" cy="187200"/>
          </a:xfrm>
          <a:prstGeom prst="rect">
            <a:avLst/>
          </a:prstGeom>
        </p:spPr>
        <p:txBody>
          <a:bodyPr wrap="square" lIns="0" tIns="0" rIns="0" bIns="0">
            <a:sp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E32E934-0E34-41D0-99D0-BBB1DE02E0D8}" type="datetime1">
              <a:rPr lang="sv-SE" smtClean="0"/>
              <a:pPr>
                <a:spcAft>
                  <a:spcPts val="600"/>
                </a:spcAft>
              </a:pPr>
              <a:t>2025-03-17</a:t>
            </a:fld>
            <a:endParaRPr lang="sv-SE"/>
          </a:p>
        </p:txBody>
      </p:sp>
      <p:sp>
        <p:nvSpPr>
          <p:cNvPr id="3" name="Platshållare för bildnummer 2">
            <a:extLst>
              <a:ext uri="{FF2B5EF4-FFF2-40B4-BE49-F238E27FC236}">
                <a16:creationId xmlns:a16="http://schemas.microsoft.com/office/drawing/2014/main" id="{643FE87D-D47D-C5E5-0EC5-F1B8CC9A7FAC}"/>
              </a:ext>
            </a:extLst>
          </p:cNvPr>
          <p:cNvSpPr>
            <a:spLocks noGrp="1"/>
          </p:cNvSpPr>
          <p:nvPr>
            <p:ph type="sldNum" sz="quarter" idx="17"/>
          </p:nvPr>
        </p:nvSpPr>
        <p:spPr>
          <a:xfrm>
            <a:off x="835102" y="478617"/>
            <a:ext cx="360000" cy="187200"/>
          </a:xfrm>
          <a:prstGeom prst="rect">
            <a:avLst/>
          </a:prstGeom>
        </p:spPr>
        <p:txBody>
          <a:bodyPr wrap="square" lIns="0" tIns="0" rIns="0" bIns="0">
            <a:spAutoFit/>
          </a:bodyP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6F15528-21DE-4FAA-801E-634DDDAF4B2B}" type="slidenum">
              <a:rPr lang="sv-SE" smtClean="0"/>
              <a:pPr>
                <a:spcAft>
                  <a:spcPts val="600"/>
                </a:spcAft>
              </a:pPr>
              <a:t>9</a:t>
            </a:fld>
            <a:endParaRPr lang="sv-SE"/>
          </a:p>
        </p:txBody>
      </p:sp>
      <p:pic>
        <p:nvPicPr>
          <p:cNvPr id="7" name="Bildobjekt 6">
            <a:extLst>
              <a:ext uri="{FF2B5EF4-FFF2-40B4-BE49-F238E27FC236}">
                <a16:creationId xmlns:a16="http://schemas.microsoft.com/office/drawing/2014/main" id="{BA4C0159-7971-A307-62E5-33CF014B164E}"/>
              </a:ext>
            </a:extLst>
          </p:cNvPr>
          <p:cNvPicPr>
            <a:picLocks noChangeAspect="1"/>
          </p:cNvPicPr>
          <p:nvPr/>
        </p:nvPicPr>
        <p:blipFill>
          <a:blip r:embed="rId3"/>
          <a:stretch>
            <a:fillRect/>
          </a:stretch>
        </p:blipFill>
        <p:spPr>
          <a:xfrm>
            <a:off x="2491210" y="3350419"/>
            <a:ext cx="4788488" cy="6673851"/>
          </a:xfrm>
          <a:prstGeom prst="rect">
            <a:avLst/>
          </a:prstGeom>
          <a:noFill/>
        </p:spPr>
      </p:pic>
      <p:sp>
        <p:nvSpPr>
          <p:cNvPr id="12" name="Text Placeholder 4">
            <a:extLst>
              <a:ext uri="{FF2B5EF4-FFF2-40B4-BE49-F238E27FC236}">
                <a16:creationId xmlns:a16="http://schemas.microsoft.com/office/drawing/2014/main" id="{6CD833C4-C47F-C835-E191-C750034C36AE}"/>
              </a:ext>
            </a:extLst>
          </p:cNvPr>
          <p:cNvSpPr>
            <a:spLocks noGrp="1"/>
          </p:cNvSpPr>
          <p:nvPr>
            <p:ph type="body" sz="quarter" idx="13"/>
          </p:nvPr>
        </p:nvSpPr>
        <p:spPr>
          <a:xfrm>
            <a:off x="10700122" y="3134395"/>
            <a:ext cx="8376235" cy="5875792"/>
          </a:xfrm>
        </p:spPr>
        <p:txBody>
          <a:bodyPr/>
          <a:lstStyle/>
          <a:p>
            <a:r>
              <a:rPr lang="sv-SE" sz="3200" dirty="0"/>
              <a:t>Utöver regelmässig städning ska vårdpersonal på vårdavdelning och mottagning utföra desinfektion av allmänna patienttoaletter. Två gånger per dag eller oftare vid behov avtorkas handfat, kranar, belysningsknapp, dörrhandtag och toalettstol med alkoholbaserat ytdesinfektionsmedel med rengörande effekt. </a:t>
            </a:r>
          </a:p>
          <a:p>
            <a:endParaRPr lang="sv-SE" sz="3200" dirty="0"/>
          </a:p>
          <a:p>
            <a:r>
              <a:rPr lang="sv-SE" sz="3200" dirty="0"/>
              <a:t>Toalettborste byts en gång per månad samt vid behov. Toalettpapper byts alltid när toaletten har varit avdelad för smittsam patient.</a:t>
            </a:r>
            <a:endParaRPr lang="en-US" sz="3200" dirty="0"/>
          </a:p>
        </p:txBody>
      </p:sp>
      <p:sp>
        <p:nvSpPr>
          <p:cNvPr id="14" name="Title 5">
            <a:extLst>
              <a:ext uri="{FF2B5EF4-FFF2-40B4-BE49-F238E27FC236}">
                <a16:creationId xmlns:a16="http://schemas.microsoft.com/office/drawing/2014/main" id="{3A983538-BFF5-3D1D-10C9-47E992154944}"/>
              </a:ext>
            </a:extLst>
          </p:cNvPr>
          <p:cNvSpPr>
            <a:spLocks noGrp="1"/>
          </p:cNvSpPr>
          <p:nvPr>
            <p:ph type="title"/>
          </p:nvPr>
        </p:nvSpPr>
        <p:spPr>
          <a:xfrm>
            <a:off x="691010" y="1115839"/>
            <a:ext cx="9244610" cy="2043642"/>
          </a:xfrm>
        </p:spPr>
        <p:txBody>
          <a:bodyPr>
            <a:normAutofit fontScale="90000"/>
          </a:bodyPr>
          <a:lstStyle/>
          <a:p>
            <a:r>
              <a:rPr lang="sv-SE" sz="6600" dirty="0"/>
              <a:t>Desinfektion av allmänna patienttoaletter – vårdpersonal </a:t>
            </a:r>
            <a:br>
              <a:rPr lang="sv-SE" dirty="0"/>
            </a:br>
            <a:endParaRPr lang="en-US" dirty="0"/>
          </a:p>
        </p:txBody>
      </p:sp>
    </p:spTree>
    <p:extLst>
      <p:ext uri="{BB962C8B-B14F-4D97-AF65-F5344CB8AC3E}">
        <p14:creationId xmlns:p14="http://schemas.microsoft.com/office/powerpoint/2010/main" val="498430795"/>
      </p:ext>
    </p:extLst>
  </p:cSld>
  <p:clrMapOvr>
    <a:masterClrMapping/>
  </p:clrMapOvr>
</p:sld>
</file>

<file path=ppt/theme/theme1.xml><?xml version="1.0" encoding="utf-8"?>
<a:theme xmlns:a="http://schemas.openxmlformats.org/drawingml/2006/main" name="Region Västmanland Rosa">
  <a:themeElements>
    <a:clrScheme name="Region Västmanland Rosa">
      <a:dk1>
        <a:sysClr val="windowText" lastClr="000000"/>
      </a:dk1>
      <a:lt1>
        <a:sysClr val="window" lastClr="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Region Västmanland mall 190628.potx  -  Automatiskt återställd" id="{6A884B90-CE47-4749-9C2B-00148B8742AB}" vid="{C8AE2C3E-12DF-42C3-93D5-AE89E914D70F}"/>
    </a:ext>
  </a:extLst>
</a:theme>
</file>

<file path=ppt/theme/theme2.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Region Västmanland mall 190628.potx  -  Automatiskt återställd" id="{6A884B90-CE47-4749-9C2B-00148B8742AB}" vid="{EC8CA869-1994-4738-A5BA-AE2746BAE6F8}"/>
    </a:ext>
  </a:extLst>
</a:theme>
</file>

<file path=ppt/theme/theme3.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Region Västmanland mall 190628.potx  -  Automatiskt återställd" id="{6A884B90-CE47-4749-9C2B-00148B8742AB}" vid="{5BD03E45-BB31-42F4-9CD2-F17B60E31F0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496da3-e88b-4727-a77d-2a676ce58168">
      <Terms xmlns="http://schemas.microsoft.com/office/infopath/2007/PartnerControls"/>
    </lcf76f155ced4ddcb4097134ff3c332f>
    <TaxCatchAll xmlns="cca20137-b884-4030-8679-b084ae620fe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8B34E126433DA49BF9E2EBA00502D07" ma:contentTypeVersion="" ma:contentTypeDescription="Skapa ett nytt dokument." ma:contentTypeScope="" ma:versionID="881cb639b14b0c95c86a5842bc561a9d">
  <xsd:schema xmlns:xsd="http://www.w3.org/2001/XMLSchema" xmlns:xs="http://www.w3.org/2001/XMLSchema" xmlns:p="http://schemas.microsoft.com/office/2006/metadata/properties" xmlns:ns2="b2496da3-e88b-4727-a77d-2a676ce58168" xmlns:ns3="4826bcc8-273c-460a-81af-105535eb0dde" xmlns:ns4="cca20137-b884-4030-8679-b084ae620fe6" targetNamespace="http://schemas.microsoft.com/office/2006/metadata/properties" ma:root="true" ma:fieldsID="35fbc1559d3344a2c1fd8d1da0eb20a1" ns2:_="" ns3:_="" ns4:_="">
    <xsd:import namespace="b2496da3-e88b-4727-a77d-2a676ce58168"/>
    <xsd:import namespace="4826bcc8-273c-460a-81af-105535eb0dde"/>
    <xsd:import namespace="cca20137-b884-4030-8679-b084ae620f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96da3-e88b-4727-a77d-2a676ce58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26bcc8-273c-460a-81af-105535eb0dde"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a20137-b884-4030-8679-b084ae620fe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95A6703-6353-47E6-B30E-D2EA1369E6E4}" ma:internalName="TaxCatchAll" ma:showField="CatchAllData" ma:web="{4826bcc8-273c-460a-81af-105535eb0d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29863F-8DA4-46C4-AEC5-1D2F1E32B3FB}">
  <ds:schemaRefs>
    <ds:schemaRef ds:uri="b2496da3-e88b-4727-a77d-2a676ce58168"/>
    <ds:schemaRef ds:uri="http://schemas.microsoft.com/office/2006/documentManagement/types"/>
    <ds:schemaRef ds:uri="http://purl.org/dc/elements/1.1/"/>
    <ds:schemaRef ds:uri="http://purl.org/dc/terms/"/>
    <ds:schemaRef ds:uri="http://purl.org/dc/dcmitype/"/>
    <ds:schemaRef ds:uri="http://schemas.openxmlformats.org/package/2006/metadata/core-properties"/>
    <ds:schemaRef ds:uri="http://schemas.microsoft.com/office/2006/metadata/properties"/>
    <ds:schemaRef ds:uri="http://schemas.microsoft.com/office/infopath/2007/PartnerControls"/>
    <ds:schemaRef ds:uri="4826bcc8-273c-460a-81af-105535eb0dde"/>
    <ds:schemaRef ds:uri="http://www.w3.org/XML/1998/namespace"/>
    <ds:schemaRef ds:uri="cca20137-b884-4030-8679-b084ae620fe6"/>
  </ds:schemaRefs>
</ds:datastoreItem>
</file>

<file path=customXml/itemProps2.xml><?xml version="1.0" encoding="utf-8"?>
<ds:datastoreItem xmlns:ds="http://schemas.openxmlformats.org/officeDocument/2006/customXml" ds:itemID="{99A435DE-C1F5-4D93-87BC-EADD0C482A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96da3-e88b-4727-a77d-2a676ce58168"/>
    <ds:schemaRef ds:uri="4826bcc8-273c-460a-81af-105535eb0dde"/>
    <ds:schemaRef ds:uri="cca20137-b884-4030-8679-b084ae620f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0DE4AE-0404-4D70-B61B-AF638BA031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Region Västmanland mall 190628</Template>
  <TotalTime>4320</TotalTime>
  <Words>927</Words>
  <Application>Microsoft Office PowerPoint</Application>
  <PresentationFormat>Anpassad</PresentationFormat>
  <Paragraphs>101</Paragraphs>
  <Slides>13</Slides>
  <Notes>2</Notes>
  <HiddenSlides>0</HiddenSlides>
  <MMClips>0</MMClips>
  <ScaleCrop>false</ScaleCrop>
  <HeadingPairs>
    <vt:vector size="6" baseType="variant">
      <vt:variant>
        <vt:lpstr>Använt teckensnitt</vt:lpstr>
      </vt:variant>
      <vt:variant>
        <vt:i4>6</vt:i4>
      </vt:variant>
      <vt:variant>
        <vt:lpstr>Tema</vt:lpstr>
      </vt:variant>
      <vt:variant>
        <vt:i4>3</vt:i4>
      </vt:variant>
      <vt:variant>
        <vt:lpstr>Bildrubriker</vt:lpstr>
      </vt:variant>
      <vt:variant>
        <vt:i4>13</vt:i4>
      </vt:variant>
    </vt:vector>
  </HeadingPairs>
  <TitlesOfParts>
    <vt:vector size="22" baseType="lpstr">
      <vt:lpstr>Akkurat</vt:lpstr>
      <vt:lpstr>Arial</vt:lpstr>
      <vt:lpstr>Calibri</vt:lpstr>
      <vt:lpstr>Calibri Light</vt:lpstr>
      <vt:lpstr>Tw Cen MT</vt:lpstr>
      <vt:lpstr>Wingdings</vt:lpstr>
      <vt:lpstr>Region Västmanland Rosa</vt:lpstr>
      <vt:lpstr>Region Västmanland Blå</vt:lpstr>
      <vt:lpstr>Region Västmanland Grön</vt:lpstr>
      <vt:lpstr>Städning –  ett gemensamt ansvar</vt:lpstr>
      <vt:lpstr>Städhandbok inom hälso- och sjukvård</vt:lpstr>
      <vt:lpstr>PowerPoint-presentation</vt:lpstr>
      <vt:lpstr>Ansvar vårdpersonal</vt:lpstr>
      <vt:lpstr>Grundläggande regler vid städning – vårdpersonal och samlad service</vt:lpstr>
      <vt:lpstr>Olika typer av städning</vt:lpstr>
      <vt:lpstr>Gränsdragningslista – vem gör vad verksamhet och Samlad service sidor 18, 19, 20, 21</vt:lpstr>
      <vt:lpstr>Regelmässig städning – vad gör samlad service och vad gör vårdpersonal  </vt:lpstr>
      <vt:lpstr>Desinfektion av allmänna patienttoaletter – vårdpersonal  </vt:lpstr>
      <vt:lpstr>Bilaga 7 - Slutstädning vårdrum</vt:lpstr>
      <vt:lpstr>Bilaga 8 - Slutstädning hygienutrymme</vt:lpstr>
      <vt:lpstr>Bilaga 9- Slutstädning undersökningsrum och behandlingsrum </vt:lpstr>
      <vt:lpstr>Patientsäkerhet  – allt hänger ihop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Gustav Svansbo</dc:creator>
  <cp:lastModifiedBy>Ulrika Toresson Silfvernagel</cp:lastModifiedBy>
  <cp:revision>240</cp:revision>
  <cp:lastPrinted>2023-04-19T06:47:33Z</cp:lastPrinted>
  <dcterms:created xsi:type="dcterms:W3CDTF">2019-08-29T09:48:39Z</dcterms:created>
  <dcterms:modified xsi:type="dcterms:W3CDTF">2025-03-17T13:33:31Z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2019-05-20T00:00:00Z</vt:filetime>
  </property>
  <property fmtid="{D5CDD505-2E9C-101B-9397-08002B2CF9AE}" pid="3" name="Creator">
    <vt:lpwstr>Adobe InDesign 14.0 (Macintosh)</vt:lpwstr>
  </property>
  <property fmtid="{D5CDD505-2E9C-101B-9397-08002B2CF9AE}" pid="4" name="LastSaved">
    <vt:filetime>2019-05-29T00:00:00Z</vt:filetime>
  </property>
  <property fmtid="{D5CDD505-2E9C-101B-9397-08002B2CF9AE}" pid="5" name="ContentTypeId">
    <vt:lpwstr>0x01010058B34E126433DA49BF9E2EBA00502D07</vt:lpwstr>
  </property>
</Properties>
</file>