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648" r:id="rId2"/>
    <p:sldMasterId id="2147483703" r:id="rId3"/>
  </p:sldMasterIdLst>
  <p:notesMasterIdLst>
    <p:notesMasterId r:id="rId5"/>
  </p:notesMasterIdLst>
  <p:sldIdLst>
    <p:sldId id="293" r:id="rId4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6E7"/>
    <a:srgbClr val="D2CACD"/>
    <a:srgbClr val="FFF0E2"/>
    <a:srgbClr val="FAD59E"/>
    <a:srgbClr val="E7EFEE"/>
    <a:srgbClr val="CCDEDC"/>
    <a:srgbClr val="E9F6F7"/>
    <a:srgbClr val="D1EBE6"/>
    <a:srgbClr val="DCEEEB"/>
    <a:srgbClr val="F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3" autoAdjust="0"/>
    <p:restoredTop sz="93447" autoAdjust="0"/>
  </p:normalViewPr>
  <p:slideViewPr>
    <p:cSldViewPr>
      <p:cViewPr varScale="1">
        <p:scale>
          <a:sx n="18" d="100"/>
          <a:sy n="18" d="100"/>
        </p:scale>
        <p:origin x="1038" y="60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2025-08-27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3DB10-64AD-4478-BAF2-10592BD0BA8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26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2025-08-27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2025-08-27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2025-08-27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2025-08-27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2025-08-27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2025-08-27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2025-08-27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2025-08-27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2025-08-27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" descr="Bild">
            <a:extLst>
              <a:ext uri="{FF2B5EF4-FFF2-40B4-BE49-F238E27FC236}">
                <a16:creationId xmlns:a16="http://schemas.microsoft.com/office/drawing/2014/main" id="{DBEB076C-CBE8-E640-8A61-BBE3D80143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9926" b="66435"/>
          <a:stretch>
            <a:fillRect/>
          </a:stretch>
        </p:blipFill>
        <p:spPr>
          <a:xfrm>
            <a:off x="558720" y="973239"/>
            <a:ext cx="3757372" cy="288983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Rubrik 2">
            <a:extLst>
              <a:ext uri="{FF2B5EF4-FFF2-40B4-BE49-F238E27FC236}">
                <a16:creationId xmlns:a16="http://schemas.microsoft.com/office/drawing/2014/main" id="{5F41536F-1826-8344-9214-3929E1466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848394" y="4875356"/>
            <a:ext cx="10139061" cy="1476088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>
              <a:defRPr sz="7500" spc="-394"/>
            </a:lvl1pPr>
          </a:lstStyle>
          <a:p>
            <a:r>
              <a:rPr lang="sv-SE" dirty="0"/>
              <a:t>Systematiskt vårdhygienarbete</a:t>
            </a:r>
          </a:p>
        </p:txBody>
      </p:sp>
      <p:sp>
        <p:nvSpPr>
          <p:cNvPr id="8" name="textruta 7">
            <a:hlinkClick r:id="rId4" action="ppaction://hlinksldjump"/>
            <a:extLst>
              <a:ext uri="{FF2B5EF4-FFF2-40B4-BE49-F238E27FC236}">
                <a16:creationId xmlns:a16="http://schemas.microsoft.com/office/drawing/2014/main" id="{8F5CF180-228A-D44D-8992-8A8D69E0B3AD}"/>
              </a:ext>
            </a:extLst>
          </p:cNvPr>
          <p:cNvSpPr txBox="1"/>
          <p:nvPr/>
        </p:nvSpPr>
        <p:spPr>
          <a:xfrm>
            <a:off x="932588" y="1678541"/>
            <a:ext cx="3091015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Personalvård</a:t>
            </a:r>
            <a:endParaRPr sz="1700" dirty="0"/>
          </a:p>
        </p:txBody>
      </p:sp>
      <p:sp>
        <p:nvSpPr>
          <p:cNvPr id="9" name="Årshjul 2022">
            <a:extLst>
              <a:ext uri="{FF2B5EF4-FFF2-40B4-BE49-F238E27FC236}">
                <a16:creationId xmlns:a16="http://schemas.microsoft.com/office/drawing/2014/main" id="{2B79FA3F-F0DC-0C45-936C-F597274A9E15}"/>
              </a:ext>
            </a:extLst>
          </p:cNvPr>
          <p:cNvSpPr txBox="1"/>
          <p:nvPr/>
        </p:nvSpPr>
        <p:spPr>
          <a:xfrm>
            <a:off x="9998727" y="4189998"/>
            <a:ext cx="92396" cy="488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endParaRPr dirty="0"/>
          </a:p>
        </p:txBody>
      </p:sp>
      <p:sp>
        <p:nvSpPr>
          <p:cNvPr id="10" name="Linje">
            <a:extLst>
              <a:ext uri="{FF2B5EF4-FFF2-40B4-BE49-F238E27FC236}">
                <a16:creationId xmlns:a16="http://schemas.microsoft.com/office/drawing/2014/main" id="{91738C9B-BC4D-894B-9497-1F22808A1B74}"/>
              </a:ext>
            </a:extLst>
          </p:cNvPr>
          <p:cNvSpPr/>
          <p:nvPr/>
        </p:nvSpPr>
        <p:spPr>
          <a:xfrm>
            <a:off x="8102275" y="4702207"/>
            <a:ext cx="3631299" cy="1"/>
          </a:xfrm>
          <a:prstGeom prst="line">
            <a:avLst/>
          </a:prstGeom>
          <a:ln w="25400">
            <a:solidFill>
              <a:schemeClr val="accent4">
                <a:lumOff val="-9215"/>
              </a:schemeClr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" name="Bild" descr="Bild">
            <a:extLst>
              <a:ext uri="{FF2B5EF4-FFF2-40B4-BE49-F238E27FC236}">
                <a16:creationId xmlns:a16="http://schemas.microsoft.com/office/drawing/2014/main" id="{951933F1-3E7E-7E43-AB38-3541D4F1A4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9884" r="60042" b="66435"/>
          <a:stretch>
            <a:fillRect/>
          </a:stretch>
        </p:blipFill>
        <p:spPr>
          <a:xfrm>
            <a:off x="4263932" y="973239"/>
            <a:ext cx="3757371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Bild" descr="Bild">
            <a:extLst>
              <a:ext uri="{FF2B5EF4-FFF2-40B4-BE49-F238E27FC236}">
                <a16:creationId xmlns:a16="http://schemas.microsoft.com/office/drawing/2014/main" id="{4B87D18B-00B4-8B44-891F-F7523894B77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9963" r="39963" b="66435"/>
          <a:stretch>
            <a:fillRect/>
          </a:stretch>
        </p:blipFill>
        <p:spPr>
          <a:xfrm>
            <a:off x="8039316" y="973239"/>
            <a:ext cx="3757372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Bild" descr="Bild">
            <a:extLst>
              <a:ext uri="{FF2B5EF4-FFF2-40B4-BE49-F238E27FC236}">
                <a16:creationId xmlns:a16="http://schemas.microsoft.com/office/drawing/2014/main" id="{21D2C483-108C-924D-A102-84D3B76595C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9959" r="20060" b="66435"/>
          <a:stretch>
            <a:fillRect/>
          </a:stretch>
        </p:blipFill>
        <p:spPr>
          <a:xfrm>
            <a:off x="11774216" y="973239"/>
            <a:ext cx="3740045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Bild" descr="Bild">
            <a:extLst>
              <a:ext uri="{FF2B5EF4-FFF2-40B4-BE49-F238E27FC236}">
                <a16:creationId xmlns:a16="http://schemas.microsoft.com/office/drawing/2014/main" id="{EB7DEC8A-6A67-3743-8380-BDE7FA9BCBD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932" r="86" b="66435"/>
          <a:stretch>
            <a:fillRect/>
          </a:stretch>
        </p:blipFill>
        <p:spPr>
          <a:xfrm>
            <a:off x="15519912" y="973239"/>
            <a:ext cx="3740045" cy="2889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Bild" descr="Bild">
            <a:extLst>
              <a:ext uri="{FF2B5EF4-FFF2-40B4-BE49-F238E27FC236}">
                <a16:creationId xmlns:a16="http://schemas.microsoft.com/office/drawing/2014/main" id="{83116B12-E941-8141-A928-8F3A7A759F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932" t="32922" r="86" b="33512"/>
          <a:stretch>
            <a:fillRect/>
          </a:stretch>
        </p:blipFill>
        <p:spPr>
          <a:xfrm>
            <a:off x="15519913" y="3806635"/>
            <a:ext cx="3740045" cy="28898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Bild" descr="Bild">
            <a:extLst>
              <a:ext uri="{FF2B5EF4-FFF2-40B4-BE49-F238E27FC236}">
                <a16:creationId xmlns:a16="http://schemas.microsoft.com/office/drawing/2014/main" id="{719BDD5A-B538-0442-9ECF-95B3895B200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932" t="66606" r="86" b="79"/>
          <a:stretch>
            <a:fillRect/>
          </a:stretch>
        </p:blipFill>
        <p:spPr>
          <a:xfrm>
            <a:off x="15519913" y="6706705"/>
            <a:ext cx="3740045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Bild" descr="Bild">
            <a:extLst>
              <a:ext uri="{FF2B5EF4-FFF2-40B4-BE49-F238E27FC236}">
                <a16:creationId xmlns:a16="http://schemas.microsoft.com/office/drawing/2014/main" id="{DCF1E3FB-39ED-654E-861D-791CCFACB59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9959" t="66606" r="20060" b="79"/>
          <a:stretch>
            <a:fillRect/>
          </a:stretch>
        </p:blipFill>
        <p:spPr>
          <a:xfrm>
            <a:off x="11774216" y="6663893"/>
            <a:ext cx="3740045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Bild" descr="Bild">
            <a:extLst>
              <a:ext uri="{FF2B5EF4-FFF2-40B4-BE49-F238E27FC236}">
                <a16:creationId xmlns:a16="http://schemas.microsoft.com/office/drawing/2014/main" id="{75A48247-8A36-6749-BFFA-78DFCAD1262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037" t="66606" r="40037" b="79"/>
          <a:stretch>
            <a:fillRect/>
          </a:stretch>
        </p:blipFill>
        <p:spPr>
          <a:xfrm>
            <a:off x="8040848" y="6706705"/>
            <a:ext cx="3729590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Bild" descr="Bild">
            <a:extLst>
              <a:ext uri="{FF2B5EF4-FFF2-40B4-BE49-F238E27FC236}">
                <a16:creationId xmlns:a16="http://schemas.microsoft.com/office/drawing/2014/main" id="{A80B2D2B-F4DF-B242-87CE-96BCA3D99B2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157" t="66606" r="59883" b="79"/>
          <a:stretch>
            <a:fillRect/>
          </a:stretch>
        </p:blipFill>
        <p:spPr>
          <a:xfrm>
            <a:off x="4312151" y="6706705"/>
            <a:ext cx="3736027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Bild" descr="Bild">
            <a:extLst>
              <a:ext uri="{FF2B5EF4-FFF2-40B4-BE49-F238E27FC236}">
                <a16:creationId xmlns:a16="http://schemas.microsoft.com/office/drawing/2014/main" id="{7914062F-37DA-0743-BE2E-946F3BDD1DA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8" t="66606" r="79871" b="79"/>
          <a:stretch>
            <a:fillRect/>
          </a:stretch>
        </p:blipFill>
        <p:spPr>
          <a:xfrm>
            <a:off x="563697" y="6706705"/>
            <a:ext cx="3741989" cy="28682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Bild" descr="Bild">
            <a:extLst>
              <a:ext uri="{FF2B5EF4-FFF2-40B4-BE49-F238E27FC236}">
                <a16:creationId xmlns:a16="http://schemas.microsoft.com/office/drawing/2014/main" id="{FDAD2EA3-D778-5846-A873-4380B94C23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8" t="35439" r="79871" b="33785"/>
          <a:stretch>
            <a:fillRect/>
          </a:stretch>
        </p:blipFill>
        <p:spPr>
          <a:xfrm>
            <a:off x="591807" y="3960084"/>
            <a:ext cx="3741989" cy="264961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JAnuari">
            <a:extLst>
              <a:ext uri="{FF2B5EF4-FFF2-40B4-BE49-F238E27FC236}">
                <a16:creationId xmlns:a16="http://schemas.microsoft.com/office/drawing/2014/main" id="{A0AE2EAF-0C13-C340-9640-AE83DD5729C5}"/>
              </a:ext>
            </a:extLst>
          </p:cNvPr>
          <p:cNvSpPr txBox="1"/>
          <p:nvPr/>
        </p:nvSpPr>
        <p:spPr>
          <a:xfrm>
            <a:off x="1462787" y="1076055"/>
            <a:ext cx="1571262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JAnuari</a:t>
            </a:r>
            <a:endParaRPr sz="2500" dirty="0"/>
          </a:p>
        </p:txBody>
      </p:sp>
      <p:sp>
        <p:nvSpPr>
          <p:cNvPr id="26" name="Februari">
            <a:extLst>
              <a:ext uri="{FF2B5EF4-FFF2-40B4-BE49-F238E27FC236}">
                <a16:creationId xmlns:a16="http://schemas.microsoft.com/office/drawing/2014/main" id="{D1B63B8B-9E39-014A-8630-15DD19D93945}"/>
              </a:ext>
            </a:extLst>
          </p:cNvPr>
          <p:cNvSpPr txBox="1"/>
          <p:nvPr/>
        </p:nvSpPr>
        <p:spPr>
          <a:xfrm>
            <a:off x="5038834" y="1075026"/>
            <a:ext cx="1785422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Februari</a:t>
            </a:r>
            <a:endParaRPr sz="2500" dirty="0"/>
          </a:p>
        </p:txBody>
      </p:sp>
      <p:sp>
        <p:nvSpPr>
          <p:cNvPr id="29" name="Mars">
            <a:extLst>
              <a:ext uri="{FF2B5EF4-FFF2-40B4-BE49-F238E27FC236}">
                <a16:creationId xmlns:a16="http://schemas.microsoft.com/office/drawing/2014/main" id="{0F1B3DEF-2055-6E46-AD76-FE1052A57467}"/>
              </a:ext>
            </a:extLst>
          </p:cNvPr>
          <p:cNvSpPr txBox="1"/>
          <p:nvPr/>
        </p:nvSpPr>
        <p:spPr>
          <a:xfrm>
            <a:off x="9195624" y="1088754"/>
            <a:ext cx="107041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Mars</a:t>
            </a:r>
          </a:p>
        </p:txBody>
      </p:sp>
      <p:sp>
        <p:nvSpPr>
          <p:cNvPr id="35" name="April">
            <a:extLst>
              <a:ext uri="{FF2B5EF4-FFF2-40B4-BE49-F238E27FC236}">
                <a16:creationId xmlns:a16="http://schemas.microsoft.com/office/drawing/2014/main" id="{36EAD857-B5D1-FA4B-80B5-A988E7602850}"/>
              </a:ext>
            </a:extLst>
          </p:cNvPr>
          <p:cNvSpPr txBox="1"/>
          <p:nvPr/>
        </p:nvSpPr>
        <p:spPr>
          <a:xfrm>
            <a:off x="12920868" y="1088754"/>
            <a:ext cx="1082987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April</a:t>
            </a:r>
          </a:p>
        </p:txBody>
      </p:sp>
      <p:sp>
        <p:nvSpPr>
          <p:cNvPr id="38" name="Maj">
            <a:extLst>
              <a:ext uri="{FF2B5EF4-FFF2-40B4-BE49-F238E27FC236}">
                <a16:creationId xmlns:a16="http://schemas.microsoft.com/office/drawing/2014/main" id="{8F160C4A-7923-DF49-AE09-A3537557A5C0}"/>
              </a:ext>
            </a:extLst>
          </p:cNvPr>
          <p:cNvSpPr txBox="1"/>
          <p:nvPr/>
        </p:nvSpPr>
        <p:spPr>
          <a:xfrm>
            <a:off x="16750465" y="1088754"/>
            <a:ext cx="808617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Maj</a:t>
            </a:r>
          </a:p>
        </p:txBody>
      </p:sp>
      <p:sp>
        <p:nvSpPr>
          <p:cNvPr id="41" name="Juni">
            <a:extLst>
              <a:ext uri="{FF2B5EF4-FFF2-40B4-BE49-F238E27FC236}">
                <a16:creationId xmlns:a16="http://schemas.microsoft.com/office/drawing/2014/main" id="{9EB73251-C911-BC41-812F-27699981FC8F}"/>
              </a:ext>
            </a:extLst>
          </p:cNvPr>
          <p:cNvSpPr txBox="1"/>
          <p:nvPr/>
        </p:nvSpPr>
        <p:spPr>
          <a:xfrm>
            <a:off x="16839290" y="3917594"/>
            <a:ext cx="88709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Juni</a:t>
            </a:r>
            <a:endParaRPr sz="2500" dirty="0"/>
          </a:p>
        </p:txBody>
      </p:sp>
      <p:sp>
        <p:nvSpPr>
          <p:cNvPr id="44" name="Juli">
            <a:extLst>
              <a:ext uri="{FF2B5EF4-FFF2-40B4-BE49-F238E27FC236}">
                <a16:creationId xmlns:a16="http://schemas.microsoft.com/office/drawing/2014/main" id="{6E8E4A65-AE1E-484E-9E8A-57B2F7615496}"/>
              </a:ext>
            </a:extLst>
          </p:cNvPr>
          <p:cNvSpPr txBox="1"/>
          <p:nvPr/>
        </p:nvSpPr>
        <p:spPr>
          <a:xfrm>
            <a:off x="16893989" y="6732524"/>
            <a:ext cx="814965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Juli</a:t>
            </a:r>
            <a:endParaRPr sz="2500" dirty="0"/>
          </a:p>
        </p:txBody>
      </p:sp>
      <p:sp>
        <p:nvSpPr>
          <p:cNvPr id="47" name="Augusti">
            <a:extLst>
              <a:ext uri="{FF2B5EF4-FFF2-40B4-BE49-F238E27FC236}">
                <a16:creationId xmlns:a16="http://schemas.microsoft.com/office/drawing/2014/main" id="{E0FCD254-333D-CB46-BCA0-B095360C8AA2}"/>
              </a:ext>
            </a:extLst>
          </p:cNvPr>
          <p:cNvSpPr txBox="1"/>
          <p:nvPr/>
        </p:nvSpPr>
        <p:spPr>
          <a:xfrm>
            <a:off x="12683987" y="6723171"/>
            <a:ext cx="161665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Augusti</a:t>
            </a:r>
            <a:endParaRPr sz="2500" dirty="0"/>
          </a:p>
        </p:txBody>
      </p:sp>
      <p:sp>
        <p:nvSpPr>
          <p:cNvPr id="50" name="September">
            <a:extLst>
              <a:ext uri="{FF2B5EF4-FFF2-40B4-BE49-F238E27FC236}">
                <a16:creationId xmlns:a16="http://schemas.microsoft.com/office/drawing/2014/main" id="{8F7CA3C3-6B5E-AC4D-970C-409B6F81B362}"/>
              </a:ext>
            </a:extLst>
          </p:cNvPr>
          <p:cNvSpPr txBox="1"/>
          <p:nvPr/>
        </p:nvSpPr>
        <p:spPr>
          <a:xfrm>
            <a:off x="8845696" y="6737210"/>
            <a:ext cx="2103971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September</a:t>
            </a:r>
          </a:p>
        </p:txBody>
      </p:sp>
      <p:sp>
        <p:nvSpPr>
          <p:cNvPr id="53" name="Oktober">
            <a:extLst>
              <a:ext uri="{FF2B5EF4-FFF2-40B4-BE49-F238E27FC236}">
                <a16:creationId xmlns:a16="http://schemas.microsoft.com/office/drawing/2014/main" id="{2317F197-6331-5740-8E29-F65CD9BE9B9C}"/>
              </a:ext>
            </a:extLst>
          </p:cNvPr>
          <p:cNvSpPr txBox="1"/>
          <p:nvPr/>
        </p:nvSpPr>
        <p:spPr>
          <a:xfrm>
            <a:off x="5266639" y="6723171"/>
            <a:ext cx="1685267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 err="1"/>
              <a:t>Oktober</a:t>
            </a:r>
            <a:endParaRPr sz="2500" dirty="0"/>
          </a:p>
        </p:txBody>
      </p:sp>
      <p:sp>
        <p:nvSpPr>
          <p:cNvPr id="56" name="November">
            <a:extLst>
              <a:ext uri="{FF2B5EF4-FFF2-40B4-BE49-F238E27FC236}">
                <a16:creationId xmlns:a16="http://schemas.microsoft.com/office/drawing/2014/main" id="{901F9BF9-5F73-234F-A3A0-66A50A7CB3E4}"/>
              </a:ext>
            </a:extLst>
          </p:cNvPr>
          <p:cNvSpPr txBox="1"/>
          <p:nvPr/>
        </p:nvSpPr>
        <p:spPr>
          <a:xfrm>
            <a:off x="1237033" y="6737210"/>
            <a:ext cx="202580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2500" dirty="0"/>
              <a:t>November</a:t>
            </a:r>
          </a:p>
        </p:txBody>
      </p:sp>
      <p:sp>
        <p:nvSpPr>
          <p:cNvPr id="58" name="textruta 7">
            <a:hlinkClick r:id="" action="ppaction://noaction"/>
            <a:extLst>
              <a:ext uri="{FF2B5EF4-FFF2-40B4-BE49-F238E27FC236}">
                <a16:creationId xmlns:a16="http://schemas.microsoft.com/office/drawing/2014/main" id="{D56359B8-038F-014E-B59E-5999CB5B919A}"/>
              </a:ext>
            </a:extLst>
          </p:cNvPr>
          <p:cNvSpPr txBox="1"/>
          <p:nvPr/>
        </p:nvSpPr>
        <p:spPr>
          <a:xfrm>
            <a:off x="4535631" y="1678541"/>
            <a:ext cx="3363643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Förråd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VEK</a:t>
            </a:r>
          </a:p>
        </p:txBody>
      </p:sp>
      <p:sp>
        <p:nvSpPr>
          <p:cNvPr id="59" name="textruta 7">
            <a:hlinkClick r:id="" action="ppaction://noaction"/>
            <a:extLst>
              <a:ext uri="{FF2B5EF4-FFF2-40B4-BE49-F238E27FC236}">
                <a16:creationId xmlns:a16="http://schemas.microsoft.com/office/drawing/2014/main" id="{19D37895-377C-E44C-A9D7-3FBF10C782DA}"/>
              </a:ext>
            </a:extLst>
          </p:cNvPr>
          <p:cNvSpPr txBox="1"/>
          <p:nvPr/>
        </p:nvSpPr>
        <p:spPr>
          <a:xfrm>
            <a:off x="8352174" y="1709917"/>
            <a:ext cx="3374341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Rengöring och desinfektion 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PPM BHK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lang="sv-SE" sz="2000" dirty="0"/>
          </a:p>
        </p:txBody>
      </p:sp>
      <p:sp>
        <p:nvSpPr>
          <p:cNvPr id="60" name="textruta 7">
            <a:hlinkClick r:id="" action="ppaction://noaction"/>
            <a:extLst>
              <a:ext uri="{FF2B5EF4-FFF2-40B4-BE49-F238E27FC236}">
                <a16:creationId xmlns:a16="http://schemas.microsoft.com/office/drawing/2014/main" id="{E28764B3-CFE3-214E-A9D6-09A4A1FE7DEA}"/>
              </a:ext>
            </a:extLst>
          </p:cNvPr>
          <p:cNvSpPr txBox="1"/>
          <p:nvPr/>
        </p:nvSpPr>
        <p:spPr>
          <a:xfrm>
            <a:off x="11938818" y="1516132"/>
            <a:ext cx="3471541" cy="661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Instrumenthantering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sz="2000" dirty="0">
              <a:solidFill>
                <a:srgbClr val="7030A0"/>
              </a:solidFill>
            </a:endParaRPr>
          </a:p>
        </p:txBody>
      </p:sp>
      <p:sp>
        <p:nvSpPr>
          <p:cNvPr id="61" name="textruta 7">
            <a:hlinkClick r:id="" action="ppaction://noaction"/>
            <a:extLst>
              <a:ext uri="{FF2B5EF4-FFF2-40B4-BE49-F238E27FC236}">
                <a16:creationId xmlns:a16="http://schemas.microsoft.com/office/drawing/2014/main" id="{2F38BB90-E66A-C44D-BDCD-1A33114A3652}"/>
              </a:ext>
            </a:extLst>
          </p:cNvPr>
          <p:cNvSpPr txBox="1"/>
          <p:nvPr/>
        </p:nvSpPr>
        <p:spPr>
          <a:xfrm>
            <a:off x="15827783" y="1511657"/>
            <a:ext cx="3399750" cy="90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1600" dirty="0"/>
              <a:t>Tema: Handhygien/handskar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lang="sv-SE" sz="1700" dirty="0"/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endParaRPr sz="2000" dirty="0">
              <a:solidFill>
                <a:srgbClr val="C00000"/>
              </a:solidFill>
            </a:endParaRPr>
          </a:p>
        </p:txBody>
      </p:sp>
      <p:sp>
        <p:nvSpPr>
          <p:cNvPr id="62" name="textruta 7">
            <a:hlinkClick r:id="" action="ppaction://noaction"/>
            <a:extLst>
              <a:ext uri="{FF2B5EF4-FFF2-40B4-BE49-F238E27FC236}">
                <a16:creationId xmlns:a16="http://schemas.microsoft.com/office/drawing/2014/main" id="{F950D97D-CA4C-9748-8A89-27B871AFE025}"/>
              </a:ext>
            </a:extLst>
          </p:cNvPr>
          <p:cNvSpPr txBox="1"/>
          <p:nvPr/>
        </p:nvSpPr>
        <p:spPr>
          <a:xfrm>
            <a:off x="15756054" y="4451311"/>
            <a:ext cx="3091016" cy="877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Introduktion för nya kollegor</a:t>
            </a:r>
          </a:p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endParaRPr sz="1700" dirty="0"/>
          </a:p>
        </p:txBody>
      </p:sp>
      <p:sp>
        <p:nvSpPr>
          <p:cNvPr id="63" name="textruta 7">
            <a:hlinkClick r:id="" action="ppaction://noaction"/>
            <a:extLst>
              <a:ext uri="{FF2B5EF4-FFF2-40B4-BE49-F238E27FC236}">
                <a16:creationId xmlns:a16="http://schemas.microsoft.com/office/drawing/2014/main" id="{4D9B9D8A-23AA-AA46-B1B0-E8825E913CD6}"/>
              </a:ext>
            </a:extLst>
          </p:cNvPr>
          <p:cNvSpPr txBox="1"/>
          <p:nvPr/>
        </p:nvSpPr>
        <p:spPr>
          <a:xfrm>
            <a:off x="15812529" y="7790225"/>
            <a:ext cx="309101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endParaRPr dirty="0"/>
          </a:p>
        </p:txBody>
      </p:sp>
      <p:sp>
        <p:nvSpPr>
          <p:cNvPr id="64" name="textruta 7">
            <a:hlinkClick r:id="" action="ppaction://noaction"/>
            <a:extLst>
              <a:ext uri="{FF2B5EF4-FFF2-40B4-BE49-F238E27FC236}">
                <a16:creationId xmlns:a16="http://schemas.microsoft.com/office/drawing/2014/main" id="{A2161D40-6759-CE46-80E1-AF219ADBCF21}"/>
              </a:ext>
            </a:extLst>
          </p:cNvPr>
          <p:cNvSpPr txBox="1"/>
          <p:nvPr/>
        </p:nvSpPr>
        <p:spPr>
          <a:xfrm>
            <a:off x="11946808" y="8298603"/>
            <a:ext cx="309101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5">
                  <a:satOff val="-29588"/>
                  <a:lumOff val="-11960"/>
                </a:schemeClr>
              </a:buClr>
              <a:buSzPct val="133000"/>
              <a:buFont typeface="Calibri Light"/>
              <a:buChar char="‣"/>
              <a:defRPr sz="1400"/>
            </a:pPr>
            <a:endParaRPr dirty="0"/>
          </a:p>
        </p:txBody>
      </p:sp>
      <p:sp>
        <p:nvSpPr>
          <p:cNvPr id="65" name="textruta 7">
            <a:hlinkClick r:id="" action="ppaction://noaction"/>
            <a:extLst>
              <a:ext uri="{FF2B5EF4-FFF2-40B4-BE49-F238E27FC236}">
                <a16:creationId xmlns:a16="http://schemas.microsoft.com/office/drawing/2014/main" id="{A48C3D33-1240-FA43-9B57-BBB2F79397F6}"/>
              </a:ext>
            </a:extLst>
          </p:cNvPr>
          <p:cNvSpPr txBox="1"/>
          <p:nvPr/>
        </p:nvSpPr>
        <p:spPr>
          <a:xfrm>
            <a:off x="8312738" y="7337280"/>
            <a:ext cx="3091016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BHK</a:t>
            </a:r>
          </a:p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Patientsäkerhetsdagen</a:t>
            </a:r>
          </a:p>
        </p:txBody>
      </p:sp>
      <p:sp>
        <p:nvSpPr>
          <p:cNvPr id="66" name="textruta 7">
            <a:hlinkClick r:id="" action="ppaction://noaction"/>
            <a:extLst>
              <a:ext uri="{FF2B5EF4-FFF2-40B4-BE49-F238E27FC236}">
                <a16:creationId xmlns:a16="http://schemas.microsoft.com/office/drawing/2014/main" id="{D3E7A049-09E1-144D-840E-23BC3854C8BA}"/>
              </a:ext>
            </a:extLst>
          </p:cNvPr>
          <p:cNvSpPr txBox="1"/>
          <p:nvPr/>
        </p:nvSpPr>
        <p:spPr>
          <a:xfrm>
            <a:off x="4622585" y="7328560"/>
            <a:ext cx="3091015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Smittsamma patienter</a:t>
            </a:r>
          </a:p>
          <a:p>
            <a:pPr marL="190500" indent="-190500">
              <a:buClr>
                <a:schemeClr val="accent3">
                  <a:lumOff val="-8156"/>
                </a:schemeClr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BHK PPM</a:t>
            </a:r>
          </a:p>
        </p:txBody>
      </p:sp>
      <p:sp>
        <p:nvSpPr>
          <p:cNvPr id="67" name="textruta 7">
            <a:hlinkClick r:id="" action="ppaction://noaction"/>
            <a:extLst>
              <a:ext uri="{FF2B5EF4-FFF2-40B4-BE49-F238E27FC236}">
                <a16:creationId xmlns:a16="http://schemas.microsoft.com/office/drawing/2014/main" id="{63BC9AFE-C42B-A14F-AC9C-F09F2DE256F9}"/>
              </a:ext>
            </a:extLst>
          </p:cNvPr>
          <p:cNvSpPr txBox="1"/>
          <p:nvPr/>
        </p:nvSpPr>
        <p:spPr>
          <a:xfrm>
            <a:off x="917293" y="7263650"/>
            <a:ext cx="3091015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Preoperativ handdesinfektion </a:t>
            </a:r>
            <a:endParaRPr sz="1700" dirty="0"/>
          </a:p>
        </p:txBody>
      </p:sp>
      <p:sp>
        <p:nvSpPr>
          <p:cNvPr id="68" name="textruta 7">
            <a:hlinkClick r:id="" action="ppaction://noaction"/>
            <a:extLst>
              <a:ext uri="{FF2B5EF4-FFF2-40B4-BE49-F238E27FC236}">
                <a16:creationId xmlns:a16="http://schemas.microsoft.com/office/drawing/2014/main" id="{222C1E6B-9C8B-BA49-A35E-A5479D0E2B93}"/>
              </a:ext>
            </a:extLst>
          </p:cNvPr>
          <p:cNvSpPr txBox="1"/>
          <p:nvPr/>
        </p:nvSpPr>
        <p:spPr>
          <a:xfrm>
            <a:off x="891821" y="4670806"/>
            <a:ext cx="3600160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Utmärkelse Hygienföredöme</a:t>
            </a:r>
          </a:p>
          <a:p>
            <a:pPr marL="190500" indent="-190500">
              <a:buClr>
                <a:srgbClr val="2D6283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Vårdrelaterade infektioner</a:t>
            </a:r>
          </a:p>
        </p:txBody>
      </p:sp>
      <p:sp>
        <p:nvSpPr>
          <p:cNvPr id="69" name="Linje">
            <a:extLst>
              <a:ext uri="{FF2B5EF4-FFF2-40B4-BE49-F238E27FC236}">
                <a16:creationId xmlns:a16="http://schemas.microsoft.com/office/drawing/2014/main" id="{CD80B6E6-1D2A-DF4D-ACE2-40EE545E3598}"/>
              </a:ext>
            </a:extLst>
          </p:cNvPr>
          <p:cNvSpPr/>
          <p:nvPr/>
        </p:nvSpPr>
        <p:spPr>
          <a:xfrm>
            <a:off x="512871" y="4025133"/>
            <a:ext cx="3924527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3" name="textruta 7">
            <a:hlinkClick r:id="" action="ppaction://noaction"/>
            <a:extLst>
              <a:ext uri="{FF2B5EF4-FFF2-40B4-BE49-F238E27FC236}">
                <a16:creationId xmlns:a16="http://schemas.microsoft.com/office/drawing/2014/main" id="{86C05443-9DB2-AE16-4EDC-8F30141CDEE8}"/>
              </a:ext>
            </a:extLst>
          </p:cNvPr>
          <p:cNvSpPr txBox="1"/>
          <p:nvPr/>
        </p:nvSpPr>
        <p:spPr>
          <a:xfrm>
            <a:off x="12085128" y="7363727"/>
            <a:ext cx="3091016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Clr>
                <a:schemeClr val="accent1"/>
              </a:buClr>
              <a:buSzPct val="133000"/>
              <a:buFont typeface="Calibri Light"/>
              <a:buChar char="‣"/>
              <a:defRPr sz="1400"/>
            </a:pPr>
            <a:r>
              <a:rPr lang="sv-SE" sz="1700" dirty="0"/>
              <a:t>Tema: Dokumentation</a:t>
            </a:r>
            <a:endParaRPr lang="sv-SE" sz="1700" dirty="0">
              <a:solidFill>
                <a:srgbClr val="0070C0"/>
              </a:solidFill>
            </a:endParaRPr>
          </a:p>
        </p:txBody>
      </p:sp>
      <p:sp>
        <p:nvSpPr>
          <p:cNvPr id="5" name="November">
            <a:extLst>
              <a:ext uri="{FF2B5EF4-FFF2-40B4-BE49-F238E27FC236}">
                <a16:creationId xmlns:a16="http://schemas.microsoft.com/office/drawing/2014/main" id="{5C18E3C1-F3D1-F1C3-7838-064B5AA465CE}"/>
              </a:ext>
            </a:extLst>
          </p:cNvPr>
          <p:cNvSpPr txBox="1"/>
          <p:nvPr/>
        </p:nvSpPr>
        <p:spPr>
          <a:xfrm>
            <a:off x="1383690" y="4113385"/>
            <a:ext cx="1952199" cy="4222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tIns="45719" rIns="45719" bIns="45719" numCol="1" anchor="t">
            <a:spAutoFit/>
          </a:bodyPr>
          <a:lstStyle>
            <a:lvl1pPr algn="ctr">
              <a:lnSpc>
                <a:spcPct val="85000"/>
              </a:lnSpc>
              <a:defRPr sz="3000" cap="all" spc="39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lang="sv-SE" sz="2500" dirty="0"/>
              <a:t>DECEMBER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2012489933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Ä_Årshjul_220316.potx" id="{ACB570E7-4701-437C-B290-A152407841EF}" vid="{57C26152-F241-481F-A3B7-60B90C00BB29}"/>
    </a:ext>
  </a:extLst>
</a:theme>
</file>

<file path=ppt/theme/theme2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Ä_Årshjul_220316.potx" id="{ACB570E7-4701-437C-B290-A152407841EF}" vid="{126957EC-8805-49EE-B016-2AAE73EF562B}"/>
    </a:ext>
  </a:extLst>
</a:theme>
</file>

<file path=ppt/theme/theme3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Ä_Årshjul_220316.potx" id="{ACB570E7-4701-437C-B290-A152407841EF}" vid="{77746F62-0258-4DC2-9488-95EDF34D393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Årshjul Region Västmanland</Template>
  <TotalTime>16248</TotalTime>
  <Words>60</Words>
  <Application>Microsoft Office PowerPoint</Application>
  <PresentationFormat>Anpassad</PresentationFormat>
  <Paragraphs>30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Region Västmanland Rosa</vt:lpstr>
      <vt:lpstr>Region Västmanland Blå</vt:lpstr>
      <vt:lpstr>Region Västmanland Grön</vt:lpstr>
      <vt:lpstr>Systematiskt vårdhygienarbete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Systematiskt vårdhygienarbete</dc:title>
  <dc:creator>Elisabeth Freyhult</dc:creator>
  <cp:lastModifiedBy>Ulrika Toresson Silfvernagel</cp:lastModifiedBy>
  <cp:revision>9</cp:revision>
  <dcterms:created xsi:type="dcterms:W3CDTF">2023-09-21T13:33:29Z</dcterms:created>
  <dcterms:modified xsi:type="dcterms:W3CDTF">2025-08-27T09:07:12Z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2019-05-29T00:00:00Z</vt:filetime>
  </property>
</Properties>
</file>