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319" r:id="rId6"/>
    <p:sldId id="313" r:id="rId7"/>
    <p:sldId id="314" r:id="rId8"/>
    <p:sldId id="315" r:id="rId9"/>
    <p:sldId id="316" r:id="rId10"/>
    <p:sldId id="266" r:id="rId11"/>
    <p:sldId id="267" r:id="rId12"/>
    <p:sldId id="268" r:id="rId13"/>
    <p:sldId id="269" r:id="rId14"/>
    <p:sldId id="271" r:id="rId15"/>
    <p:sldId id="318" r:id="rId16"/>
    <p:sldId id="292" r:id="rId17"/>
    <p:sldId id="293" r:id="rId18"/>
    <p:sldId id="320" r:id="rId19"/>
    <p:sldId id="274" r:id="rId20"/>
    <p:sldId id="321" r:id="rId21"/>
    <p:sldId id="275" r:id="rId22"/>
    <p:sldId id="257" r:id="rId23"/>
    <p:sldId id="291" r:id="rId24"/>
    <p:sldId id="259" r:id="rId25"/>
    <p:sldId id="278" r:id="rId26"/>
    <p:sldId id="260" r:id="rId27"/>
    <p:sldId id="311" r:id="rId28"/>
    <p:sldId id="287" r:id="rId29"/>
    <p:sldId id="263" r:id="rId30"/>
    <p:sldId id="312" r:id="rId31"/>
    <p:sldId id="285" r:id="rId32"/>
    <p:sldId id="277" r:id="rId33"/>
    <p:sldId id="294" r:id="rId34"/>
    <p:sldId id="295" r:id="rId35"/>
    <p:sldId id="296" r:id="rId36"/>
    <p:sldId id="297" r:id="rId37"/>
    <p:sldId id="309" r:id="rId38"/>
    <p:sldId id="302" r:id="rId39"/>
    <p:sldId id="288" r:id="rId4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5" autoAdjust="0"/>
  </p:normalViewPr>
  <p:slideViewPr>
    <p:cSldViewPr snapToGrid="0">
      <p:cViewPr varScale="1">
        <p:scale>
          <a:sx n="84" d="100"/>
          <a:sy n="84" d="100"/>
        </p:scale>
        <p:origin x="114" y="330"/>
      </p:cViewPr>
      <p:guideLst/>
    </p:cSldViewPr>
  </p:slideViewPr>
  <p:outlineViewPr>
    <p:cViewPr>
      <p:scale>
        <a:sx n="33" d="100"/>
        <a:sy n="33" d="100"/>
      </p:scale>
      <p:origin x="0" y="-130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8FE73-7AA4-4BC0-ACBB-7876CBCEECC5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198C5-48E1-45BB-904B-D8060784EB1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163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884238" y="250825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198C5-48E1-45BB-904B-D8060784EB1C}" type="slidenum">
              <a:rPr lang="sv-SE" smtClean="0"/>
              <a:t>13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1AF32D-29F2-C6EA-2D4C-A09F5B9A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46" y="4572000"/>
            <a:ext cx="4307867" cy="32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198C5-48E1-45BB-904B-D8060784EB1C}" type="slidenum">
              <a:rPr lang="sv-SE" smtClean="0"/>
              <a:t>14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A13D269-8E56-B3B0-31BA-AB419863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69" y="4400550"/>
            <a:ext cx="4459623" cy="33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198C5-48E1-45BB-904B-D8060784EB1C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8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5A5C78-DB30-E7B3-DED4-7C0CDEDDD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80017F-8382-7C41-2500-8FFC9202A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0B18CA-D218-A25E-279D-B4589182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A4F99D-832E-9C03-25CC-F6485F00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72C6691-8A62-A7D8-6870-381C6A37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907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450A24-A42F-F159-22C7-D8E957FA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60F4C20-2D85-50F8-6A62-E8B08549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88E460D-0A6D-F482-CF2B-77F2ED93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A49040-6FE7-696B-88F1-986BE8F1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B554F5-4393-6071-46FD-1CDC5F6B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199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979C239-82CF-48AB-C44B-B07484B27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968A2CE-F070-FB6C-71CE-D09124D2D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A7FA8-4BEA-8F16-69B1-2E83913A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313A32D-7D46-6F40-3289-CE88A2BE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289570-D818-CD98-8488-5494D576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45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1D3862-E15E-E99E-F1A9-337592085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069ADE-E31D-6A46-56D7-E97C0DBA2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1D53CC-96D0-5D85-5DA5-8D1E1FF9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01803FC-54B5-C343-9AD0-35CABBC6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8EBEDB-4290-74C9-6407-1D68DF1E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333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FCA10B-AED4-B387-61DA-5245068B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B110EAD-5349-E5BD-F8B7-23ED60B33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68E68D9-7794-9D11-C922-A23846D4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52F2394-0DFE-4610-3EE1-742A572C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AB870C-8663-B54F-1D2B-0138D768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234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6985F8-4F4C-F0F8-B107-F51C5E48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844F23-C9A2-D2F2-A938-E7751D81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F231E52-44ED-C65C-C1B9-B63D364D3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ADCEAD-DF82-ED45-FA9B-3B1B2575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C9CF0E1-98F2-EE22-1745-F3D724C5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1AECCC9-B81B-9153-A47D-B724AF68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64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40FC71-A97F-E43F-8ABA-4526B579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2CBC50C-17F6-40E1-B24F-851CDC315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30D5C9A-D503-8CD6-B25D-4A38B307A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DE9C3FE-4330-D0FB-004D-0CE493CE9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CEE1225-71C7-7D9B-9BB4-8B76985A0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3EE5D05-F3C1-8BD2-5158-B52F8390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67053DF-2D68-0680-4414-44F25F61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C3E44FC-F00A-070D-FF96-75291589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61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5A2629-542F-7190-42C8-0EA589B3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343F70A-B699-BC46-1DDD-E8FCC3B6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F667EA0-5FD4-B808-6AB4-1C380106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A5F9E40-1CD2-5055-5BB2-F52FC843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165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9E1D845-72B8-51F9-9963-94AAB89D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03E4969-3089-954C-D09B-B27AD3D0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E5CDEE6-3913-9E5C-D560-0EA1D340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159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07C2CA-FBC6-E7CF-3A72-C6ACD086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25090F2-07A4-B9FA-C61C-A2F9B3292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94BCE70-66CB-1913-749A-10BD38E3F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F3DBC89-C279-0512-8289-B3D76EFC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D82892D-2743-1908-7665-9BE9F274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C07C99A-E861-E57B-C4AD-6E106A63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142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37CB29-7198-3000-A964-7D059F17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9B3980A-0A6C-EEB0-F377-6F9AF2324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45F193-08CE-F765-4461-D526F16DE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D5BF0F-3352-7E0A-097C-DAE5129D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BD8FC6C-CB33-9DC8-CAFE-8BCE9E0F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6BEAC77-0340-F0CB-3E33-9120F4B5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432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DEDA7C6-A324-9A8D-B21A-A472F652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FC0427-6BFE-E092-038D-75F4547F3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5B5E62-704B-0BD8-17E4-98BF54172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921F2-F879-4C53-8C6C-F993D51A3247}" type="datetimeFigureOut">
              <a:rPr lang="sv-SE" smtClean="0"/>
              <a:t>2023-11-13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87F418-A1D8-E53A-3533-CD952AE61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1AD1E4-697B-DBCF-7D55-7106E1F85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B088-85E0-4C7C-AAE2-640B7F98D1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842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955DC3-7C6A-11B2-2755-37B7A73E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2368" y="1119675"/>
            <a:ext cx="8487263" cy="823576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rgbClr val="FF0000"/>
                </a:solidFill>
              </a:rPr>
              <a:t>Reumatologi i primärvården 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A4005A-5B8C-EE4C-73E0-4A9FC17FA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457" y="2386240"/>
            <a:ext cx="9393064" cy="1317561"/>
          </a:xfrm>
        </p:spPr>
        <p:txBody>
          <a:bodyPr>
            <a:normAutofit lnSpcReduction="10000"/>
          </a:bodyPr>
          <a:lstStyle/>
          <a:p>
            <a:r>
              <a:rPr lang="sv-SE" b="1" dirty="0"/>
              <a:t>Fredrik Markros/Milad Rizk</a:t>
            </a:r>
          </a:p>
          <a:p>
            <a:r>
              <a:rPr lang="sv-SE" b="1" dirty="0"/>
              <a:t>Reumatologkliniken </a:t>
            </a:r>
          </a:p>
          <a:p>
            <a:r>
              <a:rPr lang="sv-SE" b="1" dirty="0"/>
              <a:t>Västerås 2023</a:t>
            </a:r>
          </a:p>
        </p:txBody>
      </p:sp>
    </p:spTree>
    <p:extLst>
      <p:ext uri="{BB962C8B-B14F-4D97-AF65-F5344CB8AC3E}">
        <p14:creationId xmlns:p14="http://schemas.microsoft.com/office/powerpoint/2010/main" val="2455019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6F83E3-FF8E-68C7-6D64-DDC0535E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9" y="159798"/>
            <a:ext cx="8338412" cy="791917"/>
          </a:xfrm>
        </p:spPr>
        <p:txBody>
          <a:bodyPr>
            <a:normAutofit fontScale="90000"/>
          </a:bodyPr>
          <a:lstStyle/>
          <a:p>
            <a:br>
              <a:rPr lang="sv-SE" sz="3100" b="1" dirty="0">
                <a:solidFill>
                  <a:srgbClr val="FF0000"/>
                </a:solidFill>
              </a:rPr>
            </a:br>
            <a:br>
              <a:rPr lang="sv-SE" sz="3100" b="1" dirty="0">
                <a:solidFill>
                  <a:srgbClr val="FF0000"/>
                </a:solidFill>
              </a:rPr>
            </a:br>
            <a:r>
              <a:rPr lang="sv-SE" sz="3100" b="1" dirty="0">
                <a:solidFill>
                  <a:srgbClr val="0070C0"/>
                </a:solidFill>
              </a:rPr>
              <a:t>Steg 3: utbredning av ledsymtom och debutform</a:t>
            </a:r>
            <a:br>
              <a:rPr lang="sv-SE" dirty="0">
                <a:solidFill>
                  <a:srgbClr val="0070C0"/>
                </a:solidFill>
              </a:rPr>
            </a:b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439C1E-E283-7610-DD7A-0C332E56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393" y="1694577"/>
            <a:ext cx="1562115" cy="998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>
                <a:solidFill>
                  <a:srgbClr val="FF0000"/>
                </a:solidFill>
              </a:rPr>
              <a:t>Monoartrit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483128A-F5D3-060A-FC8B-E55D65628D8E}"/>
              </a:ext>
            </a:extLst>
          </p:cNvPr>
          <p:cNvSpPr txBox="1"/>
          <p:nvPr/>
        </p:nvSpPr>
        <p:spPr>
          <a:xfrm>
            <a:off x="3689395" y="4312095"/>
            <a:ext cx="2114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 err="1">
                <a:solidFill>
                  <a:srgbClr val="FF0000"/>
                </a:solidFill>
              </a:rPr>
              <a:t>Oligoartrit</a:t>
            </a:r>
            <a:r>
              <a:rPr lang="sv-SE" b="1" dirty="0">
                <a:solidFill>
                  <a:srgbClr val="FF0000"/>
                </a:solidFill>
              </a:rPr>
              <a:t> 2-4 leder</a:t>
            </a:r>
          </a:p>
          <a:p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1C77B68-2F61-044C-07EE-3B47FA4589C0}"/>
              </a:ext>
            </a:extLst>
          </p:cNvPr>
          <p:cNvSpPr txBox="1"/>
          <p:nvPr/>
        </p:nvSpPr>
        <p:spPr>
          <a:xfrm flipH="1">
            <a:off x="8507471" y="1287262"/>
            <a:ext cx="325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Polyartriter &gt;4 leder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EC486C-3A8C-00CB-8E23-01A7D4BD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08" y="1195716"/>
            <a:ext cx="3421285" cy="23735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48837D0-AF16-FC63-7046-4D3D3F7A2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9" y="4018569"/>
            <a:ext cx="3421285" cy="228085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FCD6137-66CD-4896-D891-D071A1BB9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07" y="1195716"/>
            <a:ext cx="3052864" cy="248649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242276F-43AC-0516-B3AB-D325A5437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768" y="3528846"/>
            <a:ext cx="3129094" cy="326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6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43F5E9-066F-D117-04DA-B0BFBD99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5" y="75501"/>
            <a:ext cx="10649125" cy="938487"/>
          </a:xfrm>
        </p:spPr>
        <p:txBody>
          <a:bodyPr>
            <a:norm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Inflammatoriska systemsjukdomar, några typiska symtom och </a:t>
            </a:r>
            <a:r>
              <a:rPr lang="sv-SE" sz="2400" b="1" dirty="0" err="1">
                <a:solidFill>
                  <a:srgbClr val="FF0000"/>
                </a:solidFill>
              </a:rPr>
              <a:t>labfynd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D5DF4C0-3F9D-7076-3C59-8887C62F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65" y="1608571"/>
            <a:ext cx="5612972" cy="1766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 b="1" dirty="0">
                <a:solidFill>
                  <a:srgbClr val="0070C0"/>
                </a:solidFill>
              </a:rPr>
              <a:t>Allmänsymtom</a:t>
            </a:r>
          </a:p>
          <a:p>
            <a:pPr marL="0" indent="0">
              <a:buNone/>
            </a:pPr>
            <a:r>
              <a:rPr lang="sv-SE" sz="1800" b="1" dirty="0"/>
              <a:t>Trötthet, Subfebril/feber</a:t>
            </a:r>
          </a:p>
          <a:p>
            <a:pPr marL="0" indent="0">
              <a:buNone/>
            </a:pPr>
            <a:r>
              <a:rPr lang="sv-SE" sz="1800" b="1" dirty="0"/>
              <a:t>Viktnedgång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542B6CA-CBE7-8BC5-0BFF-AF7D1A530BB6}"/>
              </a:ext>
            </a:extLst>
          </p:cNvPr>
          <p:cNvSpPr txBox="1"/>
          <p:nvPr/>
        </p:nvSpPr>
        <p:spPr>
          <a:xfrm>
            <a:off x="6029237" y="1358283"/>
            <a:ext cx="51122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Symtom från flera olika organsystem samtidigt</a:t>
            </a:r>
          </a:p>
          <a:p>
            <a:endParaRPr lang="sv-SE" dirty="0">
              <a:solidFill>
                <a:schemeClr val="accent1"/>
              </a:solidFill>
            </a:endParaRPr>
          </a:p>
          <a:p>
            <a:r>
              <a:rPr lang="sv-SE" b="1" dirty="0" err="1"/>
              <a:t>Artralgi</a:t>
            </a:r>
            <a:r>
              <a:rPr lang="sv-SE" b="1" dirty="0"/>
              <a:t>/Artrit/</a:t>
            </a:r>
            <a:r>
              <a:rPr lang="sv-SE" b="1" dirty="0" err="1"/>
              <a:t>Myalgi</a:t>
            </a:r>
            <a:r>
              <a:rPr lang="sv-SE" b="1" dirty="0"/>
              <a:t> </a:t>
            </a:r>
          </a:p>
          <a:p>
            <a:r>
              <a:rPr lang="sv-SE" b="1" dirty="0"/>
              <a:t>Nydebuterat </a:t>
            </a:r>
            <a:r>
              <a:rPr lang="sv-SE" b="1" dirty="0" err="1"/>
              <a:t>Raynauds</a:t>
            </a:r>
            <a:r>
              <a:rPr lang="sv-SE" b="1" dirty="0"/>
              <a:t> f </a:t>
            </a:r>
          </a:p>
          <a:p>
            <a:r>
              <a:rPr lang="sv-SE" b="1" dirty="0" err="1"/>
              <a:t>Sicca</a:t>
            </a:r>
            <a:r>
              <a:rPr lang="sv-SE" b="1" dirty="0"/>
              <a:t> symtom</a:t>
            </a:r>
          </a:p>
          <a:p>
            <a:r>
              <a:rPr lang="sv-SE" b="1" dirty="0"/>
              <a:t>Hudutslag/fotosensitivitet </a:t>
            </a:r>
          </a:p>
          <a:p>
            <a:r>
              <a:rPr lang="sv-SE" b="1" dirty="0"/>
              <a:t>Pleurit/</a:t>
            </a:r>
            <a:r>
              <a:rPr lang="sv-SE" b="1" dirty="0" err="1"/>
              <a:t>Perikardit</a:t>
            </a:r>
            <a:r>
              <a:rPr lang="sv-SE" b="1" dirty="0"/>
              <a:t> </a:t>
            </a:r>
          </a:p>
          <a:p>
            <a:r>
              <a:rPr lang="sv-SE" b="1" dirty="0"/>
              <a:t>Lungor </a:t>
            </a:r>
          </a:p>
          <a:p>
            <a:r>
              <a:rPr lang="sv-SE" b="1" dirty="0"/>
              <a:t>Njurar </a:t>
            </a:r>
          </a:p>
          <a:p>
            <a:r>
              <a:rPr lang="sv-SE" b="1" dirty="0"/>
              <a:t>Sväljningsbesvär </a:t>
            </a:r>
          </a:p>
          <a:p>
            <a:r>
              <a:rPr lang="sv-SE" b="1" dirty="0" err="1"/>
              <a:t>Neuropati</a:t>
            </a:r>
            <a:r>
              <a:rPr lang="sv-SE" b="1" dirty="0"/>
              <a:t> </a:t>
            </a:r>
          </a:p>
          <a:p>
            <a:r>
              <a:rPr lang="sv-SE" b="1" dirty="0"/>
              <a:t>CNS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F3CA115-364C-A4A5-EC22-60FE8037B38D}"/>
              </a:ext>
            </a:extLst>
          </p:cNvPr>
          <p:cNvSpPr txBox="1"/>
          <p:nvPr/>
        </p:nvSpPr>
        <p:spPr>
          <a:xfrm>
            <a:off x="416265" y="3375227"/>
            <a:ext cx="52023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Laboratoriefynd</a:t>
            </a:r>
          </a:p>
          <a:p>
            <a:r>
              <a:rPr lang="sv-SE" b="1" dirty="0"/>
              <a:t>SR, CRP, Anemi </a:t>
            </a:r>
          </a:p>
          <a:p>
            <a:r>
              <a:rPr lang="sv-SE" b="1" dirty="0" err="1"/>
              <a:t>Hematuri</a:t>
            </a:r>
            <a:r>
              <a:rPr lang="sv-SE" b="1" dirty="0"/>
              <a:t>/</a:t>
            </a:r>
            <a:r>
              <a:rPr lang="sv-SE" b="1" dirty="0" err="1"/>
              <a:t>Proteinuri</a:t>
            </a:r>
            <a:r>
              <a:rPr lang="sv-SE" b="1" dirty="0"/>
              <a:t>. </a:t>
            </a:r>
          </a:p>
          <a:p>
            <a:r>
              <a:rPr lang="sv-SE" b="1" dirty="0"/>
              <a:t>Antikroppar?</a:t>
            </a:r>
          </a:p>
          <a:p>
            <a:endParaRPr lang="sv-SE" b="1" dirty="0"/>
          </a:p>
          <a:p>
            <a:endParaRPr lang="sv-SE" b="1" dirty="0"/>
          </a:p>
          <a:p>
            <a:endParaRPr lang="sv-SE" dirty="0"/>
          </a:p>
          <a:p>
            <a:r>
              <a:rPr lang="sv-SE" b="1" dirty="0">
                <a:solidFill>
                  <a:srgbClr val="FF0000"/>
                </a:solidFill>
              </a:rPr>
              <a:t>Se samverkansdokument för basalutredning av olika reumatiska sjukdomar.</a:t>
            </a:r>
          </a:p>
        </p:txBody>
      </p:sp>
    </p:spTree>
    <p:extLst>
      <p:ext uri="{BB962C8B-B14F-4D97-AF65-F5344CB8AC3E}">
        <p14:creationId xmlns:p14="http://schemas.microsoft.com/office/powerpoint/2010/main" val="17843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23B785-6122-02EF-DFB5-E694F56313D2}"/>
              </a:ext>
            </a:extLst>
          </p:cNvPr>
          <p:cNvSpPr txBox="1">
            <a:spLocks/>
          </p:cNvSpPr>
          <p:nvPr/>
        </p:nvSpPr>
        <p:spPr>
          <a:xfrm>
            <a:off x="2073308" y="327890"/>
            <a:ext cx="8650109" cy="10945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FF0000"/>
                </a:solidFill>
              </a:rPr>
              <a:t>Ospecifika symtom med SR/CRP stegring</a:t>
            </a:r>
          </a:p>
          <a:p>
            <a:endParaRPr lang="sv-SE" sz="3600" b="1" dirty="0">
              <a:solidFill>
                <a:srgbClr val="FF0000"/>
              </a:solidFill>
            </a:endParaRPr>
          </a:p>
          <a:p>
            <a:r>
              <a:rPr lang="sv-SE" sz="2400" b="1" dirty="0" err="1"/>
              <a:t>Diff</a:t>
            </a:r>
            <a:r>
              <a:rPr lang="sv-SE" sz="2400" b="1" dirty="0"/>
              <a:t> diagnoser ur ett reumatologiskt perspektiv vid avsaknad av relevanta kliniska och serologiska fynd. </a:t>
            </a:r>
            <a:r>
              <a:rPr lang="sv-SE" sz="1800" b="1" dirty="0"/>
              <a:t>Retrospektiv studie 2010-2011 </a:t>
            </a:r>
            <a:br>
              <a:rPr lang="sv-SE" sz="1800" b="1" dirty="0">
                <a:solidFill>
                  <a:srgbClr val="FF0000"/>
                </a:solidFill>
              </a:rPr>
            </a:br>
            <a:endParaRPr lang="sv-SE" sz="1800" b="1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5B8462-9B57-FF03-52C3-21DABAA71E12}"/>
              </a:ext>
            </a:extLst>
          </p:cNvPr>
          <p:cNvSpPr txBox="1">
            <a:spLocks/>
          </p:cNvSpPr>
          <p:nvPr/>
        </p:nvSpPr>
        <p:spPr>
          <a:xfrm>
            <a:off x="914400" y="2345635"/>
            <a:ext cx="10290169" cy="3772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2000" dirty="0"/>
              <a:t>Den vanligaste orsaken till ny ospecifik SR/CRP stegring är nydebuterad reumatisk sjukdom (RS)    ̴50 %.</a:t>
            </a:r>
          </a:p>
          <a:p>
            <a:pPr>
              <a:lnSpc>
                <a:spcPct val="100000"/>
              </a:lnSpc>
            </a:pPr>
            <a:r>
              <a:rPr lang="sv-SE" sz="2000" dirty="0"/>
              <a:t>Den vanligaste RS är PMR   ̴38 % </a:t>
            </a:r>
          </a:p>
          <a:p>
            <a:pPr>
              <a:lnSpc>
                <a:spcPct val="100000"/>
              </a:lnSpc>
            </a:pPr>
            <a:r>
              <a:rPr lang="sv-SE" sz="2000" dirty="0"/>
              <a:t>Näst vanligaste RS vid ospecifika symtom är </a:t>
            </a:r>
            <a:r>
              <a:rPr lang="sv-SE" sz="2000" dirty="0" err="1"/>
              <a:t>sero</a:t>
            </a:r>
            <a:r>
              <a:rPr lang="sv-SE" sz="2000" dirty="0"/>
              <a:t> neg RA. </a:t>
            </a:r>
          </a:p>
          <a:p>
            <a:pPr>
              <a:lnSpc>
                <a:spcPct val="100000"/>
              </a:lnSpc>
            </a:pPr>
            <a:r>
              <a:rPr lang="sv-SE" sz="2000" dirty="0"/>
              <a:t>Infektion som bakomliggande orsak   ̴24 % (CRP signifikant högre)</a:t>
            </a:r>
          </a:p>
          <a:p>
            <a:pPr>
              <a:lnSpc>
                <a:spcPct val="100000"/>
              </a:lnSpc>
            </a:pPr>
            <a:r>
              <a:rPr lang="sv-SE" sz="2000" dirty="0" err="1"/>
              <a:t>Malignitet</a:t>
            </a:r>
            <a:r>
              <a:rPr lang="sv-SE" sz="2000" dirty="0"/>
              <a:t>   ̴9 %    </a:t>
            </a:r>
          </a:p>
          <a:p>
            <a:pPr>
              <a:lnSpc>
                <a:spcPct val="100000"/>
              </a:lnSpc>
            </a:pPr>
            <a:r>
              <a:rPr lang="sv-SE" sz="2000" dirty="0"/>
              <a:t>Kraftigt förhöjt CRP vid ospecifika kliniska fynd/symptom bör alltid väcka misstanke på infektion och eller </a:t>
            </a:r>
            <a:r>
              <a:rPr lang="sv-SE" sz="2000" dirty="0" err="1"/>
              <a:t>malignitet</a:t>
            </a:r>
            <a:r>
              <a:rPr lang="sv-SE" sz="2000" dirty="0"/>
              <a:t> även om </a:t>
            </a:r>
            <a:r>
              <a:rPr lang="sv-SE" sz="2000" dirty="0" err="1"/>
              <a:t>pat</a:t>
            </a:r>
            <a:r>
              <a:rPr lang="sv-SE" sz="2000" dirty="0"/>
              <a:t> redan har känd RS i anamnesen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43F314E-E3D0-726F-3963-449753B1091D}"/>
              </a:ext>
            </a:extLst>
          </p:cNvPr>
          <p:cNvSpPr txBox="1"/>
          <p:nvPr/>
        </p:nvSpPr>
        <p:spPr>
          <a:xfrm>
            <a:off x="8653902" y="6521775"/>
            <a:ext cx="6169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 EUR J </a:t>
            </a:r>
            <a:r>
              <a:rPr lang="sv-SE" sz="1200" dirty="0" err="1"/>
              <a:t>Rheumatol</a:t>
            </a:r>
            <a:r>
              <a:rPr lang="sv-SE" sz="1200" dirty="0"/>
              <a:t>. 2015 Dec; 131-134 PMC5047224</a:t>
            </a:r>
          </a:p>
        </p:txBody>
      </p:sp>
    </p:spTree>
    <p:extLst>
      <p:ext uri="{BB962C8B-B14F-4D97-AF65-F5344CB8AC3E}">
        <p14:creationId xmlns:p14="http://schemas.microsoft.com/office/powerpoint/2010/main" val="262490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95CC94-3F89-FCB3-95A5-8AEB9D6B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39" y="359922"/>
            <a:ext cx="2592463" cy="5038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    </a:t>
            </a:r>
            <a:r>
              <a:rPr lang="sv-SE" b="1" dirty="0">
                <a:solidFill>
                  <a:srgbClr val="FF0000"/>
                </a:solidFill>
              </a:rPr>
              <a:t>Gikt</a:t>
            </a:r>
          </a:p>
          <a:p>
            <a:r>
              <a:rPr lang="sv-SE" sz="2000" dirty="0"/>
              <a:t>M&gt;K</a:t>
            </a:r>
          </a:p>
          <a:p>
            <a:r>
              <a:rPr lang="sv-SE" sz="2000" dirty="0"/>
              <a:t>MTP-1 90% vid något tillfälle</a:t>
            </a:r>
          </a:p>
          <a:p>
            <a:r>
              <a:rPr lang="sv-SE" sz="2000" dirty="0"/>
              <a:t>Ankel/mellanfot/knä </a:t>
            </a:r>
          </a:p>
          <a:p>
            <a:r>
              <a:rPr lang="sv-SE" sz="2000" dirty="0"/>
              <a:t>Akut debut, uttalad smärta. </a:t>
            </a:r>
          </a:p>
          <a:p>
            <a:r>
              <a:rPr lang="sv-SE" sz="2000" dirty="0" err="1"/>
              <a:t>Tophi</a:t>
            </a:r>
            <a:r>
              <a:rPr lang="sv-SE" sz="2000" dirty="0"/>
              <a:t> </a:t>
            </a:r>
          </a:p>
          <a:p>
            <a:r>
              <a:rPr lang="sv-SE" sz="2000" dirty="0" err="1"/>
              <a:t>Hyperurikemi</a:t>
            </a:r>
            <a:r>
              <a:rPr lang="sv-SE" sz="2000" dirty="0"/>
              <a:t> är en förutsättning, dock endast 15% med </a:t>
            </a:r>
            <a:r>
              <a:rPr lang="sv-SE" sz="2000" dirty="0" err="1"/>
              <a:t>hyperurikemi</a:t>
            </a:r>
            <a:r>
              <a:rPr lang="sv-SE" sz="2000" dirty="0"/>
              <a:t> utvecklar gikt under 30 års uppföljning.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D5C5EB-1D46-D222-00D5-BE656AAC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986" y="3789518"/>
            <a:ext cx="5023539" cy="288365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7EBC25F-54DD-1F80-9698-2C1F35BF8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445" y="184824"/>
            <a:ext cx="426757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58CF8E-F8A1-3646-4857-B510EC021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28" y="385894"/>
            <a:ext cx="3053592" cy="5791069"/>
          </a:xfrm>
        </p:spPr>
        <p:txBody>
          <a:bodyPr>
            <a:normAutofit/>
          </a:bodyPr>
          <a:lstStyle/>
          <a:p>
            <a:r>
              <a:rPr lang="sv-SE" sz="2000" dirty="0"/>
              <a:t>Ledpunktion: kristaller</a:t>
            </a:r>
          </a:p>
          <a:p>
            <a:r>
              <a:rPr lang="sv-SE" sz="2000" dirty="0"/>
              <a:t>Ultraljud om möjligt</a:t>
            </a:r>
          </a:p>
          <a:p>
            <a:r>
              <a:rPr lang="sv-SE" sz="2000" dirty="0" err="1"/>
              <a:t>Rtg</a:t>
            </a:r>
            <a:r>
              <a:rPr lang="sv-SE" sz="2000" dirty="0"/>
              <a:t>: biljettklipp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Riskfaktorer: </a:t>
            </a:r>
          </a:p>
          <a:p>
            <a:r>
              <a:rPr lang="sv-SE" sz="2000" dirty="0"/>
              <a:t>Genetik</a:t>
            </a:r>
          </a:p>
          <a:p>
            <a:r>
              <a:rPr lang="sv-SE" sz="2000" dirty="0" err="1"/>
              <a:t>Diuretika</a:t>
            </a:r>
            <a:endParaRPr lang="sv-SE" sz="2000" dirty="0"/>
          </a:p>
          <a:p>
            <a:r>
              <a:rPr lang="sv-SE" sz="2000" dirty="0"/>
              <a:t>Njursvikt</a:t>
            </a:r>
          </a:p>
          <a:p>
            <a:r>
              <a:rPr lang="sv-SE" sz="2000" dirty="0"/>
              <a:t>Metabolt syndrom</a:t>
            </a:r>
          </a:p>
          <a:p>
            <a:r>
              <a:rPr lang="sv-SE" sz="2000" dirty="0"/>
              <a:t>Kost/alkohol</a:t>
            </a:r>
          </a:p>
          <a:p>
            <a:r>
              <a:rPr lang="sv-SE" sz="2000" dirty="0"/>
              <a:t>Psoriasis</a:t>
            </a:r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5544A28-20DA-9FDB-FBDD-88941DBC5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183" y="1194191"/>
            <a:ext cx="3567089" cy="338024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5475D49-F926-CB15-0A89-88F3B1D3B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588" y="385894"/>
            <a:ext cx="4281798" cy="338024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286B9C4-8B5E-5D6F-CCBF-7878F31CA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878" y="3951863"/>
            <a:ext cx="3567089" cy="26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0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424802-8D9B-1080-C111-99993BE0E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3" y="781235"/>
            <a:ext cx="10528177" cy="539572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                               Behandling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Akut– </a:t>
            </a:r>
            <a:r>
              <a:rPr lang="sv-SE" dirty="0" err="1"/>
              <a:t>kolkicin</a:t>
            </a:r>
            <a:r>
              <a:rPr lang="sv-SE" dirty="0"/>
              <a:t>/NSAID/kortison</a:t>
            </a:r>
          </a:p>
          <a:p>
            <a:endParaRPr lang="sv-SE" dirty="0"/>
          </a:p>
          <a:p>
            <a:r>
              <a:rPr lang="sv-SE" dirty="0"/>
              <a:t>Kronisk– </a:t>
            </a:r>
            <a:r>
              <a:rPr lang="sv-SE" dirty="0" err="1"/>
              <a:t>Allopurinol</a:t>
            </a:r>
            <a:r>
              <a:rPr lang="sv-SE" dirty="0"/>
              <a:t> i 1:a hand</a:t>
            </a:r>
          </a:p>
          <a:p>
            <a:pPr marL="0" indent="0">
              <a:buNone/>
            </a:pPr>
            <a:r>
              <a:rPr lang="sv-SE" dirty="0"/>
              <a:t>                   </a:t>
            </a:r>
            <a:r>
              <a:rPr lang="sv-SE" dirty="0" err="1"/>
              <a:t>Adenuric</a:t>
            </a:r>
            <a:r>
              <a:rPr lang="sv-SE" dirty="0"/>
              <a:t> i 2:a hand</a:t>
            </a:r>
          </a:p>
          <a:p>
            <a:pPr marL="0" indent="0">
              <a:buNone/>
            </a:pPr>
            <a:r>
              <a:rPr lang="sv-SE" dirty="0"/>
              <a:t>                   </a:t>
            </a:r>
            <a:r>
              <a:rPr lang="sv-SE" dirty="0" err="1"/>
              <a:t>Probecid</a:t>
            </a:r>
            <a:r>
              <a:rPr lang="sv-SE" dirty="0"/>
              <a:t> som tillägg vid behov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139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67627A-5FB7-F684-75F5-82C4DD14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86" y="319513"/>
            <a:ext cx="6454066" cy="750299"/>
          </a:xfrm>
        </p:spPr>
        <p:txBody>
          <a:bodyPr>
            <a:norm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 Polymyalgia </a:t>
            </a:r>
            <a:r>
              <a:rPr lang="sv-SE" sz="2800" b="1" dirty="0" err="1">
                <a:solidFill>
                  <a:srgbClr val="FF0000"/>
                </a:solidFill>
              </a:rPr>
              <a:t>reumatika</a:t>
            </a:r>
            <a:r>
              <a:rPr lang="sv-SE" sz="2800" b="1" dirty="0">
                <a:solidFill>
                  <a:srgbClr val="FF0000"/>
                </a:solidFill>
              </a:rPr>
              <a:t> PMR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B2C308-FBEF-150F-6BEA-F8AE60A3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847" y="1535837"/>
            <a:ext cx="4607511" cy="3062727"/>
          </a:xfrm>
        </p:spPr>
        <p:txBody>
          <a:bodyPr>
            <a:normAutofit/>
          </a:bodyPr>
          <a:lstStyle/>
          <a:p>
            <a:r>
              <a:rPr lang="sv-SE" sz="2000" dirty="0"/>
              <a:t>Äldre, sällan &lt;60</a:t>
            </a:r>
          </a:p>
          <a:p>
            <a:r>
              <a:rPr lang="sv-SE" sz="2000" dirty="0"/>
              <a:t>Värk och stelhet.</a:t>
            </a:r>
          </a:p>
          <a:p>
            <a:r>
              <a:rPr lang="sv-SE" sz="2000" dirty="0"/>
              <a:t>Allmänsymtom. </a:t>
            </a:r>
          </a:p>
          <a:p>
            <a:r>
              <a:rPr lang="sv-SE" sz="2000" dirty="0"/>
              <a:t>PMR och GCA förekommer ibland tillsammans, association?</a:t>
            </a:r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5A66343-6AA6-DC26-0750-EE82100E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20" y="3558165"/>
            <a:ext cx="3604380" cy="233884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742289F-2C29-4B53-0FE7-C27A2CF58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01" y="2154239"/>
            <a:ext cx="4374252" cy="33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29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7368F7C-8EFC-331A-D797-51866EC5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292" y="402347"/>
            <a:ext cx="8048367" cy="60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88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7220F7-8AE3-CE9E-DC2A-A336BA2614F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5627570" y="1057681"/>
            <a:ext cx="4655890" cy="211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>
                <a:solidFill>
                  <a:srgbClr val="FF0000"/>
                </a:solidFill>
              </a:rPr>
              <a:t>  Fynd tydande på </a:t>
            </a:r>
            <a:r>
              <a:rPr lang="sv-SE" sz="2000" b="1" dirty="0"/>
              <a:t>annat än </a:t>
            </a:r>
            <a:r>
              <a:rPr lang="sv-SE" sz="2000" b="1" dirty="0">
                <a:solidFill>
                  <a:srgbClr val="FF0000"/>
                </a:solidFill>
              </a:rPr>
              <a:t>PMR</a:t>
            </a:r>
          </a:p>
          <a:p>
            <a:pPr>
              <a:buFontTx/>
              <a:buChar char="-"/>
            </a:pPr>
            <a:r>
              <a:rPr lang="sv-SE" sz="1600" dirty="0"/>
              <a:t>Ingen/minimal morgonstelhet.</a:t>
            </a:r>
          </a:p>
          <a:p>
            <a:pPr>
              <a:buFontTx/>
              <a:buChar char="-"/>
            </a:pPr>
            <a:r>
              <a:rPr lang="sv-SE" sz="1600" dirty="0"/>
              <a:t>Muskelsvaghet.</a:t>
            </a:r>
          </a:p>
          <a:p>
            <a:pPr>
              <a:buFontTx/>
              <a:buChar char="-"/>
            </a:pPr>
            <a:r>
              <a:rPr lang="sv-SE" sz="1600" dirty="0"/>
              <a:t>Diffus utbredd värk.</a:t>
            </a:r>
          </a:p>
          <a:p>
            <a:pPr>
              <a:buFontTx/>
              <a:buChar char="-"/>
            </a:pPr>
            <a:r>
              <a:rPr lang="sv-SE" sz="1600" dirty="0"/>
              <a:t>Ingen effekt av 3 dagars </a:t>
            </a:r>
            <a:r>
              <a:rPr lang="sv-SE" sz="1600" dirty="0" err="1"/>
              <a:t>Prednisolon</a:t>
            </a:r>
            <a:r>
              <a:rPr lang="sv-SE" sz="1600" dirty="0"/>
              <a:t> 20 mg/dag.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0A46894-1799-2FE1-5FE4-B769419FA5FC}"/>
              </a:ext>
            </a:extLst>
          </p:cNvPr>
          <p:cNvSpPr txBox="1"/>
          <p:nvPr/>
        </p:nvSpPr>
        <p:spPr>
          <a:xfrm>
            <a:off x="530086" y="1057681"/>
            <a:ext cx="345626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      UTREDNING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Specifikt blodtest saknas.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Anamnes och status.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GCA symtom? Puls, BT hö/</a:t>
            </a:r>
            <a:r>
              <a:rPr lang="sv-SE" sz="1600" dirty="0" err="1"/>
              <a:t>vä</a:t>
            </a: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SR och CRP. Lungröntgen?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Analys autoantikroppar har inget värde. </a:t>
            </a:r>
            <a:r>
              <a:rPr lang="sv-SE" sz="1600" dirty="0" err="1"/>
              <a:t>Diff</a:t>
            </a:r>
            <a:r>
              <a:rPr lang="sv-SE" sz="1600" dirty="0"/>
              <a:t> diagnos?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RS3PE</a:t>
            </a:r>
          </a:p>
          <a:p>
            <a:r>
              <a:rPr lang="sv-SE" sz="1600" dirty="0"/>
              <a:t>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21142BA-EB71-F0E2-D8D3-EC030D9836ED}"/>
              </a:ext>
            </a:extLst>
          </p:cNvPr>
          <p:cNvSpPr txBox="1"/>
          <p:nvPr/>
        </p:nvSpPr>
        <p:spPr>
          <a:xfrm>
            <a:off x="5627570" y="4131127"/>
            <a:ext cx="68986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b="1" dirty="0">
                <a:solidFill>
                  <a:srgbClr val="FF0000"/>
                </a:solidFill>
              </a:rPr>
              <a:t>    BEHANDLING: </a:t>
            </a:r>
            <a:r>
              <a:rPr lang="sv-SE" sz="1600" b="1" dirty="0" err="1">
                <a:solidFill>
                  <a:srgbClr val="FF0000"/>
                </a:solidFill>
              </a:rPr>
              <a:t>Prednisolon</a:t>
            </a:r>
            <a:endParaRPr lang="sv-SE" sz="1600" b="1" dirty="0">
              <a:solidFill>
                <a:srgbClr val="FF0000"/>
              </a:solidFill>
            </a:endParaRPr>
          </a:p>
          <a:p>
            <a:r>
              <a:rPr lang="sv-SE" sz="1600" dirty="0"/>
              <a:t>    Start 20mg i 4v (prompt svar)</a:t>
            </a:r>
          </a:p>
          <a:p>
            <a:r>
              <a:rPr lang="sv-SE" sz="1600" dirty="0"/>
              <a:t>    Minska 2,5 mg var 2-3 v till 10mg/dag.</a:t>
            </a:r>
          </a:p>
          <a:p>
            <a:r>
              <a:rPr lang="sv-SE" sz="1600" dirty="0"/>
              <a:t>    Därefter minska med 1,25 mg/månad till utsättning. </a:t>
            </a:r>
          </a:p>
          <a:p>
            <a:r>
              <a:rPr lang="sv-SE" sz="1600" dirty="0"/>
              <a:t>    Följ SR/CRP och klinik efter varje minskning. </a:t>
            </a:r>
          </a:p>
          <a:p>
            <a:r>
              <a:rPr lang="sv-SE" sz="1600" dirty="0"/>
              <a:t>    Återfall? höj dosen till senaste dos som gav symtomfrihet.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F80AE1C-F828-0C39-686D-98CFB6CD9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6" y="3714883"/>
            <a:ext cx="3837752" cy="240214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F60894A-EFBE-F5E8-E32C-CDD350D2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561" y="93625"/>
            <a:ext cx="2529578" cy="964056"/>
          </a:xfrm>
        </p:spPr>
        <p:txBody>
          <a:bodyPr>
            <a:normAutofit/>
          </a:bodyPr>
          <a:lstStyle/>
          <a:p>
            <a:r>
              <a:rPr lang="sv-SE" sz="5400" b="1" dirty="0">
                <a:solidFill>
                  <a:srgbClr val="FF0000"/>
                </a:solidFill>
              </a:rPr>
              <a:t> PMR</a:t>
            </a:r>
          </a:p>
        </p:txBody>
      </p:sp>
    </p:spTree>
    <p:extLst>
      <p:ext uri="{BB962C8B-B14F-4D97-AF65-F5344CB8AC3E}">
        <p14:creationId xmlns:p14="http://schemas.microsoft.com/office/powerpoint/2010/main" val="707871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C012BA2-77EC-8491-7656-A7CD4CF2FF44}"/>
              </a:ext>
            </a:extLst>
          </p:cNvPr>
          <p:cNvSpPr txBox="1"/>
          <p:nvPr/>
        </p:nvSpPr>
        <p:spPr>
          <a:xfrm>
            <a:off x="669850" y="584602"/>
            <a:ext cx="7430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</a:rPr>
              <a:t>  GCA, </a:t>
            </a:r>
            <a:r>
              <a:rPr lang="sv-SE" sz="3200" b="1" dirty="0" err="1">
                <a:solidFill>
                  <a:srgbClr val="FF0000"/>
                </a:solidFill>
              </a:rPr>
              <a:t>jättecellsarterit</a:t>
            </a:r>
            <a:r>
              <a:rPr lang="sv-SE" sz="3200" b="1" dirty="0">
                <a:solidFill>
                  <a:srgbClr val="FF0000"/>
                </a:solidFill>
              </a:rPr>
              <a:t> (</a:t>
            </a:r>
            <a:r>
              <a:rPr lang="sv-SE" sz="3200" b="1" dirty="0" err="1">
                <a:solidFill>
                  <a:srgbClr val="FF0000"/>
                </a:solidFill>
              </a:rPr>
              <a:t>Temporalis</a:t>
            </a:r>
            <a:r>
              <a:rPr lang="sv-SE" sz="3200" b="1" dirty="0">
                <a:solidFill>
                  <a:srgbClr val="FF0000"/>
                </a:solidFill>
              </a:rPr>
              <a:t> </a:t>
            </a:r>
            <a:r>
              <a:rPr lang="sv-SE" sz="3200" b="1" dirty="0" err="1">
                <a:solidFill>
                  <a:srgbClr val="FF0000"/>
                </a:solidFill>
              </a:rPr>
              <a:t>arterit</a:t>
            </a:r>
            <a:r>
              <a:rPr lang="sv-SE" sz="3200" b="1" dirty="0">
                <a:solidFill>
                  <a:srgbClr val="FF0000"/>
                </a:solidFill>
              </a:rPr>
              <a:t>)</a:t>
            </a:r>
          </a:p>
          <a:p>
            <a:endParaRPr lang="sv-SE" sz="3200" b="1" dirty="0">
              <a:solidFill>
                <a:srgbClr val="FF0000"/>
              </a:solidFill>
            </a:endParaRPr>
          </a:p>
          <a:p>
            <a:endParaRPr lang="sv-SE" sz="3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B42CE30-F50B-7455-867F-45472038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92" y="1582165"/>
            <a:ext cx="3689036" cy="360336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8F71FC4-51DE-0732-7D7F-AEA855FD4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505" y="3151825"/>
            <a:ext cx="3920827" cy="2552769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6395010-323C-ABD5-4B69-7DA037784756}"/>
              </a:ext>
            </a:extLst>
          </p:cNvPr>
          <p:cNvSpPr txBox="1"/>
          <p:nvPr/>
        </p:nvSpPr>
        <p:spPr>
          <a:xfrm>
            <a:off x="1015374" y="1582165"/>
            <a:ext cx="50806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Huvudvärk, av ”ny” typ.</a:t>
            </a:r>
          </a:p>
          <a:p>
            <a:endParaRPr lang="sv-SE" dirty="0"/>
          </a:p>
          <a:p>
            <a:r>
              <a:rPr lang="sv-SE" dirty="0"/>
              <a:t>Utbredning: tinning, hjässa, bakhuvud, kind, öron.</a:t>
            </a:r>
          </a:p>
          <a:p>
            <a:endParaRPr lang="sv-SE" dirty="0"/>
          </a:p>
          <a:p>
            <a:r>
              <a:rPr lang="sv-SE" dirty="0"/>
              <a:t>Ömhet i hårbotten.</a:t>
            </a:r>
          </a:p>
          <a:p>
            <a:endParaRPr lang="sv-SE" dirty="0"/>
          </a:p>
          <a:p>
            <a:r>
              <a:rPr lang="sv-SE" dirty="0" err="1"/>
              <a:t>Tuggclaudicatio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Synpåverkan – blindhet.</a:t>
            </a:r>
          </a:p>
          <a:p>
            <a:endParaRPr lang="sv-SE" dirty="0"/>
          </a:p>
          <a:p>
            <a:r>
              <a:rPr lang="sv-SE" dirty="0"/>
              <a:t>Aortabågssymtom 10-15 %.</a:t>
            </a:r>
          </a:p>
          <a:p>
            <a:endParaRPr lang="sv-SE" dirty="0"/>
          </a:p>
          <a:p>
            <a:r>
              <a:rPr lang="sv-SE" dirty="0"/>
              <a:t>Samtidigt PMR?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201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47479A-18BD-31AF-8C73-506D7EB42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33" y="390618"/>
            <a:ext cx="10875145" cy="600130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  </a:t>
            </a:r>
            <a:r>
              <a:rPr lang="sv-SE" b="1" dirty="0">
                <a:solidFill>
                  <a:srgbClr val="FF0000"/>
                </a:solidFill>
              </a:rPr>
              <a:t>Smärta:</a:t>
            </a:r>
          </a:p>
          <a:p>
            <a:pPr marL="0" indent="0">
              <a:buNone/>
            </a:pPr>
            <a:r>
              <a:rPr lang="sv-SE" sz="2000" dirty="0"/>
              <a:t>En sensorisk och emotionell upplevelse vilken kan korreleras till verklig eller potentiell vävnadsskada eller uttryckas i termer av skada.</a:t>
            </a:r>
          </a:p>
          <a:p>
            <a:pPr marL="0" indent="0">
              <a:buNone/>
            </a:pPr>
            <a:r>
              <a:rPr lang="sv-SE" sz="2000" b="1" dirty="0">
                <a:solidFill>
                  <a:schemeClr val="accent1"/>
                </a:solidFill>
              </a:rPr>
              <a:t>Cirka 35% av befolkningen har långvarig smärta. Hur kan vi bäst hantera dem?</a:t>
            </a:r>
            <a:br>
              <a:rPr lang="sv-SE" b="1" dirty="0">
                <a:solidFill>
                  <a:schemeClr val="accent1"/>
                </a:solidFill>
              </a:rPr>
            </a:br>
            <a:endParaRPr lang="sv-SE" b="1" dirty="0">
              <a:solidFill>
                <a:schemeClr val="accent1"/>
              </a:solidFill>
            </a:endParaRP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BE03F15-EFA4-3E70-A652-49E7B490D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59" y="2308812"/>
            <a:ext cx="6261135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15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74DB6CD6-9682-F1C0-E492-5D1257B1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502" y="818691"/>
            <a:ext cx="10804996" cy="522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067428-F761-8DA5-2090-90706EF8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405266"/>
            <a:ext cx="2013357" cy="2336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sz="1800" b="1" dirty="0" err="1">
                <a:solidFill>
                  <a:srgbClr val="FF0000"/>
                </a:solidFill>
              </a:rPr>
              <a:t>Ischemiskt</a:t>
            </a:r>
            <a:r>
              <a:rPr lang="sv-SE" sz="1800" b="1" dirty="0">
                <a:solidFill>
                  <a:srgbClr val="FF0000"/>
                </a:solidFill>
              </a:rPr>
              <a:t> betingad   synpåverkan:</a:t>
            </a:r>
          </a:p>
          <a:p>
            <a:pPr marL="0" indent="0">
              <a:buNone/>
            </a:pPr>
            <a:r>
              <a:rPr lang="sv-SE" sz="1700" dirty="0"/>
              <a:t> </a:t>
            </a:r>
            <a:r>
              <a:rPr lang="sv-SE" sz="1700" dirty="0" err="1"/>
              <a:t>Amaurosis</a:t>
            </a:r>
            <a:r>
              <a:rPr lang="sv-SE" sz="1700" dirty="0"/>
              <a:t> </a:t>
            </a:r>
            <a:r>
              <a:rPr lang="sv-SE" sz="1700" dirty="0" err="1"/>
              <a:t>fugax</a:t>
            </a:r>
            <a:r>
              <a:rPr lang="sv-SE" sz="1700" dirty="0"/>
              <a:t> </a:t>
            </a:r>
          </a:p>
          <a:p>
            <a:pPr marL="0" indent="0">
              <a:buNone/>
            </a:pPr>
            <a:r>
              <a:rPr lang="sv-SE" sz="1700" dirty="0"/>
              <a:t> Dimsyn </a:t>
            </a:r>
          </a:p>
          <a:p>
            <a:pPr marL="0" indent="0">
              <a:buNone/>
            </a:pPr>
            <a:r>
              <a:rPr lang="sv-SE" sz="1700" dirty="0"/>
              <a:t> Synfältsbortfall </a:t>
            </a:r>
          </a:p>
          <a:p>
            <a:pPr marL="0" indent="0">
              <a:buNone/>
            </a:pPr>
            <a:r>
              <a:rPr lang="sv-SE" sz="1700" dirty="0"/>
              <a:t> Ljusblixtar</a:t>
            </a:r>
          </a:p>
          <a:p>
            <a:pPr marL="0" indent="0">
              <a:buNone/>
            </a:pPr>
            <a:r>
              <a:rPr lang="sv-SE" sz="1700" dirty="0"/>
              <a:t> </a:t>
            </a:r>
            <a:r>
              <a:rPr lang="sv-SE" sz="1700" dirty="0" err="1"/>
              <a:t>Ptos</a:t>
            </a:r>
            <a:endParaRPr lang="sv-SE" sz="1700" dirty="0"/>
          </a:p>
          <a:p>
            <a:pPr marL="0" indent="0">
              <a:buNone/>
            </a:pPr>
            <a:r>
              <a:rPr lang="sv-SE" sz="1700" dirty="0"/>
              <a:t> </a:t>
            </a:r>
            <a:r>
              <a:rPr lang="sv-SE" sz="1700" dirty="0" err="1"/>
              <a:t>Diplopi</a:t>
            </a:r>
            <a:endParaRPr lang="sv-SE" sz="17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62CDD46-8D21-46A9-DA0A-029150903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87" y="405266"/>
            <a:ext cx="3749027" cy="218693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795B4F9-75DC-97DE-9722-A5657A375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294" y="405266"/>
            <a:ext cx="3442956" cy="225944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B0CAAEE-1750-F60C-C186-1570219E9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01" y="3174418"/>
            <a:ext cx="4152985" cy="23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17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87E1DB-6C62-28D5-DB0D-D4799282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6" y="226504"/>
            <a:ext cx="4997293" cy="25502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sz="2000" b="1" dirty="0">
                <a:solidFill>
                  <a:srgbClr val="FF0000"/>
                </a:solidFill>
              </a:rPr>
              <a:t>       DIFF-DIAGNOSER </a:t>
            </a:r>
          </a:p>
          <a:p>
            <a:r>
              <a:rPr lang="sv-SE" sz="1600" dirty="0" err="1"/>
              <a:t>Optikusinfarkt</a:t>
            </a:r>
            <a:r>
              <a:rPr lang="sv-SE" sz="1600" dirty="0"/>
              <a:t> (NAION) </a:t>
            </a:r>
          </a:p>
          <a:p>
            <a:r>
              <a:rPr lang="sv-SE" sz="1600" dirty="0" err="1"/>
              <a:t>Trigemnius</a:t>
            </a:r>
            <a:r>
              <a:rPr lang="sv-SE" sz="1600" dirty="0"/>
              <a:t> Neuralgi</a:t>
            </a:r>
          </a:p>
          <a:p>
            <a:r>
              <a:rPr lang="sv-SE" sz="1600" dirty="0"/>
              <a:t>Migrän/Hortons </a:t>
            </a:r>
          </a:p>
          <a:p>
            <a:r>
              <a:rPr lang="sv-SE" sz="1600" dirty="0"/>
              <a:t>Käkledsproblem</a:t>
            </a:r>
          </a:p>
          <a:p>
            <a:r>
              <a:rPr lang="sv-SE" sz="1600" dirty="0"/>
              <a:t>Otit </a:t>
            </a:r>
          </a:p>
          <a:p>
            <a:r>
              <a:rPr lang="sv-SE" sz="1600" dirty="0"/>
              <a:t>Tandinfektioner </a:t>
            </a:r>
          </a:p>
          <a:p>
            <a:r>
              <a:rPr lang="sv-SE" sz="1600" dirty="0"/>
              <a:t>Ateroskleros/</a:t>
            </a:r>
            <a:r>
              <a:rPr lang="sv-SE" sz="1600" dirty="0" err="1"/>
              <a:t>ischemi</a:t>
            </a:r>
            <a:r>
              <a:rPr lang="sv-SE" sz="1600" dirty="0"/>
              <a:t> </a:t>
            </a:r>
          </a:p>
          <a:p>
            <a:r>
              <a:rPr lang="sv-SE" sz="1600" dirty="0" err="1"/>
              <a:t>Malignitet</a:t>
            </a:r>
            <a:r>
              <a:rPr lang="sv-SE" sz="1600" dirty="0"/>
              <a:t>, Infektion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90400BA-6867-A082-5C31-3CE147B0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46" y="3139724"/>
            <a:ext cx="2754403" cy="320989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4EE40B2-B926-F046-CCB1-05D6F9BC8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748" y="481081"/>
            <a:ext cx="1946481" cy="287091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663C9B34-EB06-BDEF-1BF7-24A689359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851" y="648593"/>
            <a:ext cx="4886407" cy="275267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DDB37F6-86AD-C5E5-5118-7B5652C87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004" y="3711197"/>
            <a:ext cx="59912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06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BEA929-DFF9-752C-8403-0966A63BA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159391"/>
            <a:ext cx="2869036" cy="3607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>
                <a:solidFill>
                  <a:srgbClr val="FF0000"/>
                </a:solidFill>
              </a:rPr>
              <a:t>   </a:t>
            </a:r>
            <a:r>
              <a:rPr lang="sv-SE" sz="1600" b="1" dirty="0">
                <a:solidFill>
                  <a:srgbClr val="FF0000"/>
                </a:solidFill>
              </a:rPr>
              <a:t>UTREDNING</a:t>
            </a:r>
          </a:p>
          <a:p>
            <a:r>
              <a:rPr lang="sv-SE" sz="1600" dirty="0"/>
              <a:t>Specifikt blodtest saknas.</a:t>
            </a:r>
          </a:p>
          <a:p>
            <a:r>
              <a:rPr lang="sv-SE" sz="1600" dirty="0"/>
              <a:t>Palpera a. temp, </a:t>
            </a:r>
            <a:r>
              <a:rPr lang="sv-SE" sz="1600" dirty="0" err="1"/>
              <a:t>radialis</a:t>
            </a:r>
            <a:r>
              <a:rPr lang="sv-SE" sz="1600" dirty="0"/>
              <a:t>,  auskultera </a:t>
            </a:r>
            <a:r>
              <a:rPr lang="sv-SE" sz="1600" dirty="0" err="1"/>
              <a:t>karotis</a:t>
            </a:r>
            <a:r>
              <a:rPr lang="sv-SE" sz="1600" dirty="0"/>
              <a:t>. </a:t>
            </a:r>
          </a:p>
          <a:p>
            <a:r>
              <a:rPr lang="sv-SE" sz="1600" dirty="0"/>
              <a:t>BT hö/</a:t>
            </a:r>
            <a:r>
              <a:rPr lang="sv-SE" sz="1600" dirty="0" err="1"/>
              <a:t>vä</a:t>
            </a:r>
            <a:r>
              <a:rPr lang="sv-SE" sz="1600" dirty="0"/>
              <a:t>. &gt;10mm/hg</a:t>
            </a:r>
          </a:p>
          <a:p>
            <a:r>
              <a:rPr lang="sv-SE" sz="1600" dirty="0"/>
              <a:t>SR, CRP. </a:t>
            </a:r>
          </a:p>
          <a:p>
            <a:r>
              <a:rPr lang="sv-SE" sz="1600" dirty="0"/>
              <a:t>Ultraljud och eller Biopsi</a:t>
            </a:r>
          </a:p>
          <a:p>
            <a:r>
              <a:rPr lang="sv-SE" sz="1600" dirty="0"/>
              <a:t>Autoantikroppar har inget värde, </a:t>
            </a:r>
            <a:r>
              <a:rPr lang="sv-SE" sz="1600" dirty="0" err="1"/>
              <a:t>diff</a:t>
            </a:r>
            <a:r>
              <a:rPr lang="sv-SE" sz="1600" dirty="0"/>
              <a:t> diagnostiskt?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0DE2AFB-8612-CCB2-1F3B-425E98A10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774" y="159391"/>
            <a:ext cx="3111714" cy="525016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4B3E684-4722-D99D-A6DD-81BFBC8BD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706" y="252526"/>
            <a:ext cx="5465396" cy="50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7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7B95EBA-E21C-8CD4-B9B2-AB24BE79F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612" y="976200"/>
            <a:ext cx="10010775" cy="2819400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403477F-0AE6-2987-E98B-0345A3BC2A3D}"/>
              </a:ext>
            </a:extLst>
          </p:cNvPr>
          <p:cNvSpPr txBox="1"/>
          <p:nvPr/>
        </p:nvSpPr>
        <p:spPr>
          <a:xfrm>
            <a:off x="1627464" y="4295163"/>
            <a:ext cx="8565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(D) Axillary artery in a newly diagnosed patient, with an IMT of 1.21 mm. </a:t>
            </a:r>
          </a:p>
          <a:p>
            <a:endParaRPr lang="en-US" dirty="0"/>
          </a:p>
          <a:p>
            <a:r>
              <a:rPr lang="en-US" dirty="0"/>
              <a:t>(E) Axillary artery with chronic changes in remission, with an IMT of 0.88 mm.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0253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F0EE43E-45D0-D8E2-2631-C94B3D499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87" y="788565"/>
            <a:ext cx="10873657" cy="54367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sz="2400" dirty="0">
                <a:solidFill>
                  <a:srgbClr val="FF0000"/>
                </a:solidFill>
              </a:rPr>
              <a:t>                                     BEHANDLING: </a:t>
            </a:r>
          </a:p>
          <a:p>
            <a:pPr marL="0" indent="0">
              <a:buNone/>
            </a:pPr>
            <a:r>
              <a:rPr lang="sv-SE" sz="2400" dirty="0">
                <a:solidFill>
                  <a:srgbClr val="FF0000"/>
                </a:solidFill>
              </a:rPr>
              <a:t>                                  Kortison. 1,5-2,5 år</a:t>
            </a:r>
          </a:p>
          <a:p>
            <a:r>
              <a:rPr lang="sv-SE" sz="2000" dirty="0">
                <a:solidFill>
                  <a:schemeClr val="accent1"/>
                </a:solidFill>
              </a:rPr>
              <a:t>Med </a:t>
            </a:r>
            <a:r>
              <a:rPr lang="sv-SE" sz="2000" dirty="0" err="1">
                <a:solidFill>
                  <a:schemeClr val="accent1"/>
                </a:solidFill>
              </a:rPr>
              <a:t>ögonsymtom</a:t>
            </a:r>
            <a:r>
              <a:rPr lang="sv-SE" sz="2000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r>
              <a:rPr lang="sv-SE" sz="2000" dirty="0"/>
              <a:t>I primärvården vid grundad misstanke och om möjligt i samråd med reumatologbakjouren (kontorstid), alt</a:t>
            </a:r>
          </a:p>
          <a:p>
            <a:pPr marL="0" indent="0">
              <a:buNone/>
            </a:pPr>
            <a:r>
              <a:rPr lang="sv-SE" sz="2000" dirty="0"/>
              <a:t>medicinbakjour övrig tid. Innan </a:t>
            </a:r>
            <a:r>
              <a:rPr lang="sv-SE" sz="2000" dirty="0" err="1"/>
              <a:t>pat</a:t>
            </a:r>
            <a:r>
              <a:rPr lang="sv-SE" sz="2000" dirty="0"/>
              <a:t> skickas till medicinakuten ge 60 mg </a:t>
            </a:r>
            <a:r>
              <a:rPr lang="sv-SE" sz="2000" dirty="0" err="1"/>
              <a:t>Prednisolon</a:t>
            </a:r>
            <a:r>
              <a:rPr lang="sv-SE" sz="2000" dirty="0"/>
              <a:t> alt 12 </a:t>
            </a:r>
            <a:r>
              <a:rPr lang="sv-SE" sz="2000" dirty="0" err="1"/>
              <a:t>st</a:t>
            </a:r>
            <a:r>
              <a:rPr lang="sv-SE" sz="2000" dirty="0"/>
              <a:t> </a:t>
            </a:r>
            <a:r>
              <a:rPr lang="sv-SE" sz="2000" dirty="0" err="1"/>
              <a:t>Betapred</a:t>
            </a:r>
            <a:r>
              <a:rPr lang="sv-SE" sz="2000" dirty="0"/>
              <a:t>. </a:t>
            </a:r>
            <a:r>
              <a:rPr lang="sv-SE" sz="2000" b="1" dirty="0">
                <a:solidFill>
                  <a:srgbClr val="FF0000"/>
                </a:solidFill>
              </a:rPr>
              <a:t>(vårdförlopp GCA)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I slutenvården:</a:t>
            </a:r>
          </a:p>
          <a:p>
            <a:pPr marL="0" indent="0">
              <a:buNone/>
            </a:pPr>
            <a:r>
              <a:rPr lang="sv-SE" sz="2000" dirty="0"/>
              <a:t>Puls </a:t>
            </a:r>
            <a:r>
              <a:rPr lang="sv-SE" sz="2000" dirty="0" err="1"/>
              <a:t>Solu-Medrol</a:t>
            </a:r>
            <a:r>
              <a:rPr lang="sv-SE" sz="2000" dirty="0"/>
              <a:t> 500-1000 mg/dygn </a:t>
            </a:r>
            <a:r>
              <a:rPr lang="sv-SE" sz="2000" dirty="0" err="1"/>
              <a:t>i.v</a:t>
            </a:r>
            <a:r>
              <a:rPr lang="sv-SE" sz="2000" dirty="0"/>
              <a:t>. i tre dygn </a:t>
            </a:r>
          </a:p>
          <a:p>
            <a:pPr marL="0" indent="0">
              <a:buNone/>
            </a:pPr>
            <a:r>
              <a:rPr lang="sv-SE" sz="2000" dirty="0" err="1"/>
              <a:t>Prednisolon</a:t>
            </a:r>
            <a:r>
              <a:rPr lang="sv-SE" sz="2000" dirty="0"/>
              <a:t> 40-60 mg/dag i 4 veckor, successiv nedtrappning.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>
                <a:solidFill>
                  <a:schemeClr val="accent1"/>
                </a:solidFill>
              </a:rPr>
              <a:t>Utan </a:t>
            </a:r>
            <a:r>
              <a:rPr lang="sv-SE" sz="2000" dirty="0" err="1">
                <a:solidFill>
                  <a:schemeClr val="accent1"/>
                </a:solidFill>
              </a:rPr>
              <a:t>ögonsymtom</a:t>
            </a:r>
            <a:r>
              <a:rPr lang="sv-SE" sz="2000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r>
              <a:rPr lang="sv-SE" sz="2000" dirty="0"/>
              <a:t> Samråd alltid med reumatologbakjouren </a:t>
            </a:r>
            <a:r>
              <a:rPr lang="sv-SE" sz="2000" u="sng" dirty="0"/>
              <a:t>per telefon</a:t>
            </a:r>
            <a:r>
              <a:rPr lang="sv-SE" sz="2000" dirty="0"/>
              <a:t>, Ultraljud om möjligt inom 2-3 dagar efter kortisonstart. </a:t>
            </a:r>
          </a:p>
          <a:p>
            <a:pPr marL="0" indent="0">
              <a:buNone/>
            </a:pPr>
            <a:r>
              <a:rPr lang="sv-SE" sz="2000" dirty="0"/>
              <a:t> </a:t>
            </a:r>
            <a:r>
              <a:rPr lang="sv-SE" sz="2000" dirty="0" err="1"/>
              <a:t>Prednisolon</a:t>
            </a:r>
            <a:r>
              <a:rPr lang="sv-SE" sz="2000" dirty="0"/>
              <a:t> 40-60 mg/dag i 4 veckor, successiv nedtrappning.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Specialistbeslut,  </a:t>
            </a:r>
            <a:r>
              <a:rPr lang="sv-SE" sz="2000" dirty="0" err="1"/>
              <a:t>Roactemra</a:t>
            </a:r>
            <a:r>
              <a:rPr lang="sv-SE" sz="2000" dirty="0"/>
              <a:t> vid: </a:t>
            </a:r>
          </a:p>
          <a:p>
            <a:pPr marL="0" indent="0">
              <a:buNone/>
            </a:pPr>
            <a:r>
              <a:rPr lang="sv-SE" sz="2000" dirty="0"/>
              <a:t>      -Dålig sjukdomskontroll trots adekvat </a:t>
            </a:r>
            <a:r>
              <a:rPr lang="sv-SE" sz="2000" dirty="0" err="1"/>
              <a:t>Prednisolon</a:t>
            </a:r>
            <a:r>
              <a:rPr lang="sv-SE" sz="2000" dirty="0"/>
              <a:t> dosering.</a:t>
            </a:r>
          </a:p>
          <a:p>
            <a:pPr marL="0" indent="0">
              <a:buNone/>
            </a:pPr>
            <a:r>
              <a:rPr lang="sv-SE" sz="2000" dirty="0"/>
              <a:t>      -Oacceptabla steroidbiverkningar.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8004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0278DA3A-ACFE-D3C2-043E-0B3A29A56DF9}"/>
              </a:ext>
            </a:extLst>
          </p:cNvPr>
          <p:cNvSpPr txBox="1"/>
          <p:nvPr/>
        </p:nvSpPr>
        <p:spPr>
          <a:xfrm>
            <a:off x="1940767" y="581430"/>
            <a:ext cx="79246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2800" b="1" dirty="0">
              <a:solidFill>
                <a:srgbClr val="FF0000"/>
              </a:solidFill>
            </a:endParaRPr>
          </a:p>
          <a:p>
            <a:endParaRPr lang="sv-SE" sz="2800" b="1" dirty="0">
              <a:solidFill>
                <a:srgbClr val="FF0000"/>
              </a:solidFill>
            </a:endParaRPr>
          </a:p>
          <a:p>
            <a:endParaRPr lang="sv-SE" sz="2800" b="1" dirty="0">
              <a:solidFill>
                <a:srgbClr val="FF0000"/>
              </a:solidFill>
            </a:endParaRPr>
          </a:p>
          <a:p>
            <a:r>
              <a:rPr lang="sv-SE" sz="2800" b="1" dirty="0">
                <a:solidFill>
                  <a:srgbClr val="FF0000"/>
                </a:solidFill>
              </a:rPr>
              <a:t>Personcentrerat och sammanhållet vårdförlopp GCA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882FEB2-6D9D-1DE9-A9EB-A12E6EBE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55" y="2830269"/>
            <a:ext cx="9102090" cy="14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1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8712017-3EB1-9CAB-2D61-F5AF99087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2375" y="601668"/>
            <a:ext cx="5004276" cy="4842587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D9D04F8-51D4-2FF9-8990-40ED45F7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" y="601668"/>
            <a:ext cx="5544009" cy="42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92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E20BE9-B6E5-6148-1C83-FB7D07D6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343950"/>
            <a:ext cx="8045382" cy="875250"/>
          </a:xfrm>
        </p:spPr>
        <p:txBody>
          <a:bodyPr>
            <a:noAutofit/>
          </a:bodyPr>
          <a:lstStyle/>
          <a:p>
            <a:br>
              <a:rPr lang="sv-SE" sz="3600" b="1" dirty="0">
                <a:solidFill>
                  <a:srgbClr val="FF0000"/>
                </a:solidFill>
              </a:rPr>
            </a:br>
            <a:r>
              <a:rPr lang="sv-SE" sz="3600" b="1" dirty="0">
                <a:solidFill>
                  <a:srgbClr val="FF0000"/>
                </a:solidFill>
              </a:rPr>
              <a:t>                                Sammanfattning GCA</a:t>
            </a:r>
            <a:br>
              <a:rPr lang="sv-SE" sz="3600" b="1" dirty="0">
                <a:solidFill>
                  <a:srgbClr val="FF0000"/>
                </a:solidFill>
              </a:rPr>
            </a:br>
            <a:endParaRPr lang="sv-SE" sz="3600" b="1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1F0F6C-F0A4-CFD5-A27A-01680D812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39" y="1426128"/>
            <a:ext cx="11179443" cy="3966966"/>
          </a:xfrm>
        </p:spPr>
        <p:txBody>
          <a:bodyPr>
            <a:normAutofit fontScale="70000" lnSpcReduction="20000"/>
          </a:bodyPr>
          <a:lstStyle/>
          <a:p>
            <a:r>
              <a:rPr lang="sv-SE" sz="3500" dirty="0"/>
              <a:t>Diagnosen konfirmeras objektivt med bilddiagnostik ultraljud eller TAB.</a:t>
            </a:r>
          </a:p>
          <a:p>
            <a:endParaRPr lang="sv-SE" sz="3500" dirty="0"/>
          </a:p>
          <a:p>
            <a:r>
              <a:rPr lang="sv-SE" sz="3500" dirty="0"/>
              <a:t>FTC/vårdförlopp GCA.</a:t>
            </a:r>
          </a:p>
          <a:p>
            <a:endParaRPr lang="sv-SE" sz="3500" dirty="0"/>
          </a:p>
          <a:p>
            <a:r>
              <a:rPr lang="sv-SE" sz="3500" dirty="0"/>
              <a:t>Ingen biopsi om klinik och ultraljud talar för GCA.</a:t>
            </a:r>
          </a:p>
          <a:p>
            <a:endParaRPr lang="sv-SE" sz="3500" dirty="0"/>
          </a:p>
          <a:p>
            <a:r>
              <a:rPr lang="sv-SE" sz="3500" dirty="0" err="1"/>
              <a:t>Prednisolon</a:t>
            </a:r>
            <a:r>
              <a:rPr lang="sv-SE" sz="3500" dirty="0"/>
              <a:t> är förstahandsbehandling.</a:t>
            </a:r>
          </a:p>
          <a:p>
            <a:endParaRPr lang="sv-SE" sz="3500" dirty="0"/>
          </a:p>
          <a:p>
            <a:r>
              <a:rPr lang="sv-SE" sz="3500" b="1" dirty="0">
                <a:solidFill>
                  <a:srgbClr val="FF0000"/>
                </a:solidFill>
              </a:rPr>
              <a:t>Behandlingsstart får inte fördröjas i väntan på utredning, ultraljud eller TAB.</a:t>
            </a:r>
          </a:p>
        </p:txBody>
      </p:sp>
    </p:spTree>
    <p:extLst>
      <p:ext uri="{BB962C8B-B14F-4D97-AF65-F5344CB8AC3E}">
        <p14:creationId xmlns:p14="http://schemas.microsoft.com/office/powerpoint/2010/main" val="174074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0CE372E8-F38C-0E89-1275-CED45AEA527B}"/>
              </a:ext>
            </a:extLst>
          </p:cNvPr>
          <p:cNvSpPr txBox="1"/>
          <p:nvPr/>
        </p:nvSpPr>
        <p:spPr>
          <a:xfrm>
            <a:off x="661481" y="535021"/>
            <a:ext cx="551963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63 årig man. Akut smärta hö stortå utan trauma.  Svullet, rött och ömt. </a:t>
            </a:r>
          </a:p>
          <a:p>
            <a:endParaRPr lang="sv-SE" b="1" dirty="0">
              <a:solidFill>
                <a:srgbClr val="FF0000"/>
              </a:solidFill>
            </a:endParaRPr>
          </a:p>
          <a:p>
            <a:r>
              <a:rPr lang="sv-SE" b="1" dirty="0">
                <a:solidFill>
                  <a:srgbClr val="FF0000"/>
                </a:solidFill>
              </a:rPr>
              <a:t>Vilka fynd är mest relevanta för att ställa diagnos gikt?</a:t>
            </a:r>
          </a:p>
          <a:p>
            <a:r>
              <a:rPr lang="sv-SE" dirty="0"/>
              <a:t>    1- Hög S-</a:t>
            </a:r>
            <a:r>
              <a:rPr lang="sv-SE" dirty="0" err="1"/>
              <a:t>urat</a:t>
            </a:r>
            <a:endParaRPr lang="sv-SE" dirty="0"/>
          </a:p>
          <a:p>
            <a:r>
              <a:rPr lang="sv-SE" dirty="0"/>
              <a:t>    2- God respons på </a:t>
            </a:r>
            <a:r>
              <a:rPr lang="sv-SE" dirty="0" err="1"/>
              <a:t>kolkicin</a:t>
            </a:r>
            <a:endParaRPr lang="sv-SE" dirty="0"/>
          </a:p>
          <a:p>
            <a:r>
              <a:rPr lang="sv-SE" dirty="0"/>
              <a:t>    3- Ytterligare artrit hö fotled</a:t>
            </a:r>
          </a:p>
          <a:p>
            <a:r>
              <a:rPr lang="sv-SE" dirty="0"/>
              <a:t>    4- </a:t>
            </a:r>
            <a:r>
              <a:rPr lang="sv-SE" dirty="0" err="1"/>
              <a:t>Noduli</a:t>
            </a:r>
            <a:r>
              <a:rPr lang="sv-SE" dirty="0"/>
              <a:t> över </a:t>
            </a:r>
            <a:r>
              <a:rPr lang="sv-SE" dirty="0" err="1"/>
              <a:t>olecranon</a:t>
            </a:r>
            <a:r>
              <a:rPr lang="sv-SE" dirty="0"/>
              <a:t> </a:t>
            </a:r>
            <a:r>
              <a:rPr lang="sv-SE" dirty="0" err="1"/>
              <a:t>bursa</a:t>
            </a:r>
            <a:endParaRPr lang="sv-SE" dirty="0"/>
          </a:p>
          <a:p>
            <a:r>
              <a:rPr lang="sv-SE" dirty="0"/>
              <a:t>    5- </a:t>
            </a:r>
            <a:r>
              <a:rPr lang="sv-SE" dirty="0" err="1"/>
              <a:t>Rtg</a:t>
            </a:r>
            <a:r>
              <a:rPr lang="sv-SE" dirty="0"/>
              <a:t> med </a:t>
            </a:r>
            <a:r>
              <a:rPr lang="sv-SE" dirty="0" err="1"/>
              <a:t>usurer</a:t>
            </a:r>
            <a:r>
              <a:rPr lang="sv-SE" dirty="0"/>
              <a:t> MTP1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B7A6687-5791-D052-59D5-10A7B203352E}"/>
              </a:ext>
            </a:extLst>
          </p:cNvPr>
          <p:cNvSpPr txBox="1"/>
          <p:nvPr/>
        </p:nvSpPr>
        <p:spPr>
          <a:xfrm>
            <a:off x="557101" y="3340572"/>
            <a:ext cx="54537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 </a:t>
            </a:r>
            <a:r>
              <a:rPr lang="sv-SE" b="1" dirty="0">
                <a:solidFill>
                  <a:srgbClr val="FF0000"/>
                </a:solidFill>
              </a:rPr>
              <a:t>Rätt svar 2, bra respons på </a:t>
            </a:r>
            <a:r>
              <a:rPr lang="sv-SE" b="1" dirty="0" err="1">
                <a:solidFill>
                  <a:srgbClr val="FF0000"/>
                </a:solidFill>
              </a:rPr>
              <a:t>kolkicin</a:t>
            </a:r>
            <a:r>
              <a:rPr lang="sv-SE" b="1" dirty="0">
                <a:solidFill>
                  <a:srgbClr val="FF0000"/>
                </a:solidFill>
              </a:rPr>
              <a:t>. Varför?</a:t>
            </a:r>
          </a:p>
          <a:p>
            <a:endParaRPr lang="sv-SE" dirty="0"/>
          </a:p>
          <a:p>
            <a:r>
              <a:rPr lang="sv-SE" dirty="0"/>
              <a:t>Vid akut gikt s-</a:t>
            </a:r>
            <a:r>
              <a:rPr lang="sv-SE" dirty="0" err="1"/>
              <a:t>urat</a:t>
            </a:r>
            <a:r>
              <a:rPr lang="sv-SE" dirty="0"/>
              <a:t> kan vara normalt eller tom lågt.</a:t>
            </a:r>
          </a:p>
          <a:p>
            <a:endParaRPr lang="sv-SE" dirty="0"/>
          </a:p>
          <a:p>
            <a:r>
              <a:rPr lang="sv-SE" dirty="0" err="1"/>
              <a:t>Oligo</a:t>
            </a:r>
            <a:r>
              <a:rPr lang="sv-SE" dirty="0"/>
              <a:t>-artrit i det här fallet ger misstanke om ex </a:t>
            </a:r>
            <a:r>
              <a:rPr lang="sv-SE" dirty="0" err="1"/>
              <a:t>PsA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Noduli</a:t>
            </a:r>
            <a:r>
              <a:rPr lang="sv-SE" dirty="0"/>
              <a:t> ofta vid RA.</a:t>
            </a:r>
          </a:p>
          <a:p>
            <a:endParaRPr lang="sv-SE" dirty="0"/>
          </a:p>
          <a:p>
            <a:r>
              <a:rPr lang="sv-SE" dirty="0"/>
              <a:t>Radiologi bilden kan även ses vid </a:t>
            </a:r>
            <a:r>
              <a:rPr lang="sv-SE" dirty="0" err="1"/>
              <a:t>erosiv</a:t>
            </a:r>
            <a:r>
              <a:rPr lang="sv-SE" dirty="0"/>
              <a:t> artros.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8B6B47D-390B-CA68-848B-790234D0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039" y="2111156"/>
            <a:ext cx="4990289" cy="332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0F18B7-2D54-2445-CDEC-9FC8AD9E6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6" y="701336"/>
            <a:ext cx="4742516" cy="5558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>
                <a:solidFill>
                  <a:schemeClr val="accent1"/>
                </a:solidFill>
              </a:rPr>
              <a:t>        </a:t>
            </a:r>
            <a:r>
              <a:rPr lang="sv-SE" sz="2400" b="1" dirty="0" err="1">
                <a:solidFill>
                  <a:schemeClr val="accent1"/>
                </a:solidFill>
              </a:rPr>
              <a:t>Nociceptiv</a:t>
            </a:r>
            <a:r>
              <a:rPr lang="sv-SE" sz="2400" b="1" dirty="0">
                <a:solidFill>
                  <a:schemeClr val="accent1"/>
                </a:solidFill>
              </a:rPr>
              <a:t> smärta: </a:t>
            </a:r>
          </a:p>
          <a:p>
            <a:pPr marL="0" indent="0">
              <a:buNone/>
            </a:pPr>
            <a:r>
              <a:rPr lang="sv-SE" sz="2000" dirty="0"/>
              <a:t>Smärta som utlöses av mekaniska, kemiska eller termiska stimuli och förmedlas via </a:t>
            </a:r>
            <a:r>
              <a:rPr lang="sv-SE" sz="2000" dirty="0" err="1"/>
              <a:t>nociceptorer</a:t>
            </a:r>
            <a:r>
              <a:rPr lang="sv-SE" sz="2000" dirty="0"/>
              <a:t> samt intakt nervsystem. 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 </a:t>
            </a:r>
            <a:r>
              <a:rPr lang="sv-SE" sz="2000" dirty="0">
                <a:solidFill>
                  <a:srgbClr val="FF0000"/>
                </a:solidFill>
              </a:rPr>
              <a:t>Svarar ofta bra på analgetika.</a:t>
            </a:r>
          </a:p>
          <a:p>
            <a:pPr marL="0" indent="0">
              <a:buNone/>
            </a:pPr>
            <a:r>
              <a:rPr lang="sv-SE" dirty="0"/>
              <a:t> 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6E2AC08-4AFE-ABC8-DB0D-4BC4F96F4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531" y="861135"/>
            <a:ext cx="3893268" cy="44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57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79610B-5C2B-46D9-BF9B-8939F0BC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4826"/>
            <a:ext cx="10439400" cy="832765"/>
          </a:xfrm>
        </p:spPr>
        <p:txBody>
          <a:bodyPr>
            <a:norm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                                                            55 årig man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0B7B5F-58EC-EE1B-B371-F04E044B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1" y="1115736"/>
            <a:ext cx="11018939" cy="5488824"/>
          </a:xfrm>
        </p:spPr>
        <p:txBody>
          <a:bodyPr>
            <a:normAutofit/>
          </a:bodyPr>
          <a:lstStyle/>
          <a:p>
            <a:r>
              <a:rPr lang="sv-SE" sz="2000" dirty="0"/>
              <a:t>Senaste veckor ökad värk och svaghet övre och nedre extremiteter, </a:t>
            </a:r>
            <a:r>
              <a:rPr lang="sv-SE" sz="2000" dirty="0" err="1"/>
              <a:t>purpuric</a:t>
            </a:r>
            <a:r>
              <a:rPr lang="sv-SE" sz="2000" dirty="0"/>
              <a:t> </a:t>
            </a:r>
            <a:r>
              <a:rPr lang="sv-SE" sz="2000" dirty="0" err="1"/>
              <a:t>rash</a:t>
            </a:r>
            <a:r>
              <a:rPr lang="sv-SE" sz="2000" dirty="0"/>
              <a:t> kring ögonen och fingrar. CK högt. </a:t>
            </a:r>
            <a:r>
              <a:rPr lang="sv-SE" sz="2000" dirty="0" err="1"/>
              <a:t>Rtg</a:t>
            </a:r>
            <a:r>
              <a:rPr lang="sv-SE" sz="2000" dirty="0"/>
              <a:t> </a:t>
            </a:r>
            <a:r>
              <a:rPr lang="sv-SE" sz="2000" dirty="0" err="1"/>
              <a:t>pulm</a:t>
            </a:r>
            <a:r>
              <a:rPr lang="sv-SE" sz="2000" dirty="0"/>
              <a:t> stort infiltrat hö lunga. </a:t>
            </a:r>
          </a:p>
          <a:p>
            <a:pPr marL="0" indent="0">
              <a:buNone/>
            </a:pPr>
            <a:r>
              <a:rPr lang="sv-SE" sz="2000" b="1" dirty="0">
                <a:solidFill>
                  <a:srgbClr val="FF0000"/>
                </a:solidFill>
              </a:rPr>
              <a:t>   Vilka antikroppar tror du mest associerade med </a:t>
            </a:r>
            <a:r>
              <a:rPr lang="sv-SE" sz="2000" b="1" dirty="0" err="1">
                <a:solidFill>
                  <a:srgbClr val="FF0000"/>
                </a:solidFill>
              </a:rPr>
              <a:t>pats</a:t>
            </a:r>
            <a:r>
              <a:rPr lang="sv-SE" sz="2000" b="1" dirty="0">
                <a:solidFill>
                  <a:srgbClr val="FF0000"/>
                </a:solidFill>
              </a:rPr>
              <a:t> sjukdom?</a:t>
            </a:r>
          </a:p>
          <a:p>
            <a:pPr marL="0" indent="0">
              <a:buNone/>
            </a:pPr>
            <a:r>
              <a:rPr lang="sv-SE" sz="2000" dirty="0"/>
              <a:t>   1- Anti-centromer </a:t>
            </a:r>
          </a:p>
          <a:p>
            <a:pPr marL="0" indent="0">
              <a:buNone/>
            </a:pPr>
            <a:r>
              <a:rPr lang="sv-SE" sz="2000" dirty="0"/>
              <a:t>    2- Anti-Jo-1</a:t>
            </a:r>
          </a:p>
          <a:p>
            <a:pPr marL="0" indent="0">
              <a:buNone/>
            </a:pPr>
            <a:r>
              <a:rPr lang="sv-SE" sz="2000" dirty="0"/>
              <a:t>    3- Anti-RNP</a:t>
            </a:r>
          </a:p>
          <a:p>
            <a:pPr marL="0" indent="0">
              <a:buNone/>
            </a:pPr>
            <a:r>
              <a:rPr lang="sv-SE" sz="2000" dirty="0"/>
              <a:t>    4- Anti-Scl-70</a:t>
            </a:r>
          </a:p>
          <a:p>
            <a:pPr marL="0" indent="0">
              <a:buNone/>
            </a:pPr>
            <a:r>
              <a:rPr lang="sv-SE" sz="2000" dirty="0"/>
              <a:t>    5- Anti-</a:t>
            </a:r>
            <a:r>
              <a:rPr lang="sv-SE" sz="2000" dirty="0" err="1"/>
              <a:t>dsDNA</a:t>
            </a:r>
            <a:endParaRPr lang="sv-SE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E0EDB7B-02E7-D69A-433E-54294B96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33" y="2167875"/>
            <a:ext cx="3828620" cy="277392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BD66604-9F4D-044E-FCD4-C0E1EC6AA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411" y="2277145"/>
            <a:ext cx="3706689" cy="274953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5002D32-FD9C-5E83-7869-54AFA04F90D1}"/>
              </a:ext>
            </a:extLst>
          </p:cNvPr>
          <p:cNvSpPr txBox="1"/>
          <p:nvPr/>
        </p:nvSpPr>
        <p:spPr>
          <a:xfrm>
            <a:off x="1216493" y="5404231"/>
            <a:ext cx="5550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</a:rPr>
              <a:t>Svar: Anti-Jo1 </a:t>
            </a:r>
          </a:p>
          <a:p>
            <a:r>
              <a:rPr lang="sv-SE" sz="2400" b="1" dirty="0" err="1">
                <a:solidFill>
                  <a:schemeClr val="accent1"/>
                </a:solidFill>
              </a:rPr>
              <a:t>Aminoacyltransferas</a:t>
            </a:r>
            <a:r>
              <a:rPr lang="sv-SE" sz="2400" b="1" dirty="0">
                <a:solidFill>
                  <a:schemeClr val="accent1"/>
                </a:solidFill>
              </a:rPr>
              <a:t> RNA </a:t>
            </a:r>
            <a:r>
              <a:rPr lang="sv-SE" sz="2400" b="1" dirty="0" err="1">
                <a:solidFill>
                  <a:schemeClr val="accent1"/>
                </a:solidFill>
              </a:rPr>
              <a:t>syntetase</a:t>
            </a:r>
            <a:r>
              <a:rPr lang="sv-SE" sz="2400" b="1" dirty="0">
                <a:solidFill>
                  <a:schemeClr val="accent1"/>
                </a:solidFill>
              </a:rPr>
              <a:t> (</a:t>
            </a:r>
            <a:r>
              <a:rPr lang="sv-SE" sz="2400" b="1" dirty="0" err="1">
                <a:solidFill>
                  <a:schemeClr val="accent1"/>
                </a:solidFill>
              </a:rPr>
              <a:t>tRNA</a:t>
            </a:r>
            <a:r>
              <a:rPr lang="sv-SE" sz="2400" b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72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A3B70C-0C13-D0EF-06D9-8B026F5D5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7" y="515565"/>
            <a:ext cx="3404682" cy="5661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 err="1">
                <a:solidFill>
                  <a:srgbClr val="FF0000"/>
                </a:solidFill>
              </a:rPr>
              <a:t>Myositer</a:t>
            </a:r>
            <a:r>
              <a:rPr lang="sv-SE" sz="2400" b="1" dirty="0">
                <a:solidFill>
                  <a:srgbClr val="FF0000"/>
                </a:solidFill>
              </a:rPr>
              <a:t> (</a:t>
            </a:r>
            <a:r>
              <a:rPr lang="sv-SE" sz="2000" dirty="0">
                <a:solidFill>
                  <a:srgbClr val="FF0000"/>
                </a:solidFill>
              </a:rPr>
              <a:t>Idiopatisk inflammatorisk </a:t>
            </a:r>
            <a:r>
              <a:rPr lang="sv-SE" sz="2000" dirty="0" err="1">
                <a:solidFill>
                  <a:srgbClr val="FF0000"/>
                </a:solidFill>
              </a:rPr>
              <a:t>myopati</a:t>
            </a:r>
            <a:r>
              <a:rPr lang="sv-SE" sz="2000" dirty="0">
                <a:solidFill>
                  <a:srgbClr val="FF0000"/>
                </a:solidFill>
              </a:rPr>
              <a:t>)</a:t>
            </a:r>
          </a:p>
          <a:p>
            <a:r>
              <a:rPr lang="sv-SE" sz="1800" dirty="0"/>
              <a:t>Proximal, symmetrisk svaghet</a:t>
            </a:r>
          </a:p>
          <a:p>
            <a:r>
              <a:rPr lang="sv-SE" sz="1800" dirty="0"/>
              <a:t>Karakteristiska hudsymtom</a:t>
            </a:r>
          </a:p>
          <a:p>
            <a:r>
              <a:rPr lang="sv-SE" sz="1800" dirty="0"/>
              <a:t>Inre organ engagemang</a:t>
            </a:r>
          </a:p>
          <a:p>
            <a:r>
              <a:rPr lang="sv-SE" sz="1800" dirty="0"/>
              <a:t>Cancer association?</a:t>
            </a:r>
          </a:p>
          <a:p>
            <a:r>
              <a:rPr lang="sv-SE" sz="1800" dirty="0"/>
              <a:t>Statiner?</a:t>
            </a:r>
          </a:p>
          <a:p>
            <a:r>
              <a:rPr lang="sv-SE" sz="1800" dirty="0"/>
              <a:t>Utredning: Hög CK, SR, CRP, ALAT, ASAT, LD, MSA,MAA, HMGCR.</a:t>
            </a:r>
          </a:p>
          <a:p>
            <a:r>
              <a:rPr lang="sv-SE" sz="1800" dirty="0"/>
              <a:t>MRI?</a:t>
            </a:r>
          </a:p>
          <a:p>
            <a:r>
              <a:rPr lang="sv-SE" sz="1800" dirty="0"/>
              <a:t>Muskelbiopsi?</a:t>
            </a:r>
          </a:p>
          <a:p>
            <a:r>
              <a:rPr lang="sv-SE" sz="1800" strike="sngStrike" dirty="0"/>
              <a:t>EMG: typiska förändringar</a:t>
            </a:r>
            <a:r>
              <a:rPr lang="sv-SE" sz="1800" dirty="0"/>
              <a:t>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61F07E-0DBE-1DC3-5954-4FB63DDD1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289" y="405122"/>
            <a:ext cx="4804064" cy="302387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DB0A5B5-6F74-07C3-077E-54DEA3E7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835" y="3490302"/>
            <a:ext cx="3636952" cy="31065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A2270CF-2BA9-D272-FFCB-2312C0FAF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840" y="1183062"/>
            <a:ext cx="3558277" cy="46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1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045E62-37DA-8700-67C7-72BC727B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53" y="327172"/>
            <a:ext cx="3824381" cy="59226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400" b="1" dirty="0">
                <a:solidFill>
                  <a:srgbClr val="FF0000"/>
                </a:solidFill>
              </a:rPr>
              <a:t>             24 årig kvinna </a:t>
            </a:r>
          </a:p>
          <a:p>
            <a:r>
              <a:rPr lang="sv-SE" sz="1800" dirty="0"/>
              <a:t>Tidigare frisk. Svullen och öm vad. </a:t>
            </a:r>
          </a:p>
          <a:p>
            <a:r>
              <a:rPr lang="sv-SE" sz="1800" dirty="0"/>
              <a:t>Status: svullen, konsistens ökad underben </a:t>
            </a:r>
            <a:r>
              <a:rPr lang="sv-SE" sz="1800" dirty="0" err="1"/>
              <a:t>vä</a:t>
            </a:r>
            <a:r>
              <a:rPr lang="sv-SE" sz="1800" dirty="0"/>
              <a:t>. </a:t>
            </a:r>
          </a:p>
          <a:p>
            <a:r>
              <a:rPr lang="sv-SE" sz="1800" dirty="0"/>
              <a:t>LPK 5,4. lymfocyter </a:t>
            </a:r>
            <a:r>
              <a:rPr lang="sv-SE" sz="1800" dirty="0" err="1"/>
              <a:t>ua</a:t>
            </a:r>
            <a:r>
              <a:rPr lang="sv-SE" sz="1800" dirty="0"/>
              <a:t>, TPK 88. </a:t>
            </a:r>
          </a:p>
          <a:p>
            <a:r>
              <a:rPr lang="sv-SE" sz="1800" dirty="0"/>
              <a:t>APTT förlängd, SR 18, CRP 12.</a:t>
            </a:r>
          </a:p>
          <a:p>
            <a:r>
              <a:rPr lang="sv-SE" sz="1800" dirty="0"/>
              <a:t>DVT.</a:t>
            </a:r>
          </a:p>
          <a:p>
            <a:pPr marL="0" indent="0">
              <a:buNone/>
            </a:pPr>
            <a:r>
              <a:rPr lang="sv-SE" sz="1800" dirty="0"/>
              <a:t>              </a:t>
            </a:r>
          </a:p>
          <a:p>
            <a:pPr marL="0" indent="0">
              <a:buNone/>
            </a:pPr>
            <a:r>
              <a:rPr lang="sv-SE" sz="1800" b="1" dirty="0">
                <a:solidFill>
                  <a:schemeClr val="accent1"/>
                </a:solidFill>
              </a:rPr>
              <a:t>        Primär orsak?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r>
              <a:rPr lang="sv-SE" sz="1800" dirty="0"/>
              <a:t>   1- Primär APS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r>
              <a:rPr lang="sv-SE" sz="1800" dirty="0"/>
              <a:t>   2- Sekundär APS</a:t>
            </a:r>
          </a:p>
          <a:p>
            <a:pPr marL="0" indent="0">
              <a:buNone/>
            </a:pPr>
            <a:r>
              <a:rPr lang="sv-SE" sz="1800" dirty="0"/>
              <a:t>   </a:t>
            </a:r>
          </a:p>
          <a:p>
            <a:pPr marL="0" indent="0">
              <a:buNone/>
            </a:pPr>
            <a:r>
              <a:rPr lang="sv-SE" sz="1800" dirty="0"/>
              <a:t>   3- SLE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r>
              <a:rPr lang="sv-SE" sz="1800" dirty="0"/>
              <a:t>   4- Sjögren S</a:t>
            </a: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7755339-F35E-39EF-A0C1-DE3D62C0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002" y="494860"/>
            <a:ext cx="3834153" cy="334153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BF0EE15-060D-8D12-1494-CA3E2C7A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99" y="494860"/>
            <a:ext cx="3343725" cy="46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60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2E8B75-B77D-4C4B-91AC-601A40FB5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46" y="844062"/>
            <a:ext cx="2908571" cy="4784096"/>
          </a:xfrm>
        </p:spPr>
        <p:txBody>
          <a:bodyPr>
            <a:normAutofit/>
          </a:bodyPr>
          <a:lstStyle/>
          <a:p>
            <a:r>
              <a:rPr lang="sv-SE" sz="2000" dirty="0"/>
              <a:t>35 årig man med recidiverande genitala sår, </a:t>
            </a:r>
            <a:r>
              <a:rPr lang="sv-SE" sz="2000" dirty="0" err="1"/>
              <a:t>uveit</a:t>
            </a:r>
            <a:r>
              <a:rPr lang="sv-SE" sz="2000" dirty="0"/>
              <a:t>, munsår. </a:t>
            </a:r>
          </a:p>
          <a:p>
            <a:endParaRPr lang="sv-SE" sz="2000" b="1" dirty="0">
              <a:solidFill>
                <a:schemeClr val="accent1"/>
              </a:solidFill>
            </a:endParaRPr>
          </a:p>
          <a:p>
            <a:endParaRPr lang="sv-SE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sv-SE" sz="2000" b="1" dirty="0">
                <a:solidFill>
                  <a:schemeClr val="accent1"/>
                </a:solidFill>
              </a:rPr>
              <a:t>Diagnos?</a:t>
            </a:r>
          </a:p>
          <a:p>
            <a:pPr marL="0" indent="0">
              <a:buNone/>
            </a:pPr>
            <a:r>
              <a:rPr lang="sv-SE" sz="2000" dirty="0"/>
              <a:t>     1- SS </a:t>
            </a:r>
          </a:p>
          <a:p>
            <a:pPr marL="0" indent="0">
              <a:buNone/>
            </a:pPr>
            <a:r>
              <a:rPr lang="sv-SE" sz="2000" dirty="0"/>
              <a:t>     2- </a:t>
            </a:r>
            <a:r>
              <a:rPr lang="sv-SE" sz="2000" dirty="0" err="1"/>
              <a:t>Behcets</a:t>
            </a:r>
            <a:r>
              <a:rPr lang="sv-SE" sz="2000" dirty="0"/>
              <a:t> D</a:t>
            </a:r>
          </a:p>
          <a:p>
            <a:pPr marL="0" indent="0">
              <a:buNone/>
            </a:pPr>
            <a:r>
              <a:rPr lang="sv-SE" sz="2000" dirty="0"/>
              <a:t>     3- RA</a:t>
            </a:r>
          </a:p>
          <a:p>
            <a:pPr marL="0" indent="0">
              <a:buNone/>
            </a:pPr>
            <a:r>
              <a:rPr lang="sv-SE" sz="2000" dirty="0"/>
              <a:t>     4- </a:t>
            </a:r>
            <a:r>
              <a:rPr lang="sv-SE" sz="2000" dirty="0" err="1"/>
              <a:t>SSc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     5- SLE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2D4C505-631D-64BE-16AA-5136EA95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093" y="542505"/>
            <a:ext cx="4109989" cy="57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92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D330469-0CBB-ACA4-AD21-F4B8038A5361}"/>
              </a:ext>
            </a:extLst>
          </p:cNvPr>
          <p:cNvSpPr txBox="1"/>
          <p:nvPr/>
        </p:nvSpPr>
        <p:spPr>
          <a:xfrm>
            <a:off x="680045" y="643007"/>
            <a:ext cx="39176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Recidiverande orala sår, genitala sår.</a:t>
            </a:r>
          </a:p>
          <a:p>
            <a:endParaRPr lang="sv-SE" dirty="0"/>
          </a:p>
          <a:p>
            <a:r>
              <a:rPr lang="sv-SE" dirty="0"/>
              <a:t>Artrit. </a:t>
            </a:r>
          </a:p>
          <a:p>
            <a:endParaRPr lang="sv-SE" dirty="0"/>
          </a:p>
          <a:p>
            <a:r>
              <a:rPr lang="sv-SE" dirty="0" err="1"/>
              <a:t>Uveit</a:t>
            </a:r>
            <a:r>
              <a:rPr lang="sv-SE" dirty="0"/>
              <a:t> både främre och bakre.</a:t>
            </a:r>
          </a:p>
          <a:p>
            <a:endParaRPr lang="sv-SE" dirty="0"/>
          </a:p>
          <a:p>
            <a:r>
              <a:rPr lang="sv-SE" dirty="0"/>
              <a:t>Hud manifestationer: EN, </a:t>
            </a:r>
            <a:r>
              <a:rPr lang="sv-SE" dirty="0" err="1"/>
              <a:t>Pathergi</a:t>
            </a:r>
            <a:r>
              <a:rPr lang="sv-SE" dirty="0"/>
              <a:t> test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07204FC-09B8-9EC5-3B26-AA40DA41C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11" y="481235"/>
            <a:ext cx="5185513" cy="589553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1C487CC-B741-64F4-8448-848089CB2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6" y="3290275"/>
            <a:ext cx="5401524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95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F8A2FD1-21B8-33CD-7030-EF2F37CF4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75" y="176168"/>
            <a:ext cx="4614126" cy="3343807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6137319-FFB7-4A43-C710-D1E68755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24" y="81183"/>
            <a:ext cx="4308608" cy="333569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78823D1-3F5C-1A17-4E7C-81E28FBFB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8" y="3519975"/>
            <a:ext cx="4564459" cy="303479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0C1C7DC-E858-AF0D-9F23-B12530A62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124" y="3594546"/>
            <a:ext cx="4408502" cy="296022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DD10CE0-B69A-10F4-F38C-6C80EE1413B8}"/>
              </a:ext>
            </a:extLst>
          </p:cNvPr>
          <p:cNvSpPr txBox="1"/>
          <p:nvPr/>
        </p:nvSpPr>
        <p:spPr>
          <a:xfrm>
            <a:off x="10289219" y="1569272"/>
            <a:ext cx="1594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Bonus fråga: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Vad är detta?</a:t>
            </a:r>
          </a:p>
        </p:txBody>
      </p:sp>
    </p:spTree>
    <p:extLst>
      <p:ext uri="{BB962C8B-B14F-4D97-AF65-F5344CB8AC3E}">
        <p14:creationId xmlns:p14="http://schemas.microsoft.com/office/powerpoint/2010/main" val="257757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5CFDFC-E0F7-06BF-665C-45E1B784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108" y="365126"/>
            <a:ext cx="7016692" cy="1102948"/>
          </a:xfrm>
        </p:spPr>
        <p:txBody>
          <a:bodyPr/>
          <a:lstStyle/>
          <a:p>
            <a:r>
              <a:rPr lang="sv-SE" b="1" dirty="0">
                <a:solidFill>
                  <a:srgbClr val="FF0000"/>
                </a:solidFill>
              </a:rPr>
              <a:t>Frågor?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E599709-3B14-B194-0DAF-C7EE30F41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936" y="1766902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581BDE-2599-447A-6302-69A8550DC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3" y="624492"/>
            <a:ext cx="3288146" cy="5964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>
                <a:solidFill>
                  <a:schemeClr val="accent1"/>
                </a:solidFill>
              </a:rPr>
              <a:t>     </a:t>
            </a:r>
            <a:r>
              <a:rPr lang="sv-SE" b="1" dirty="0" err="1">
                <a:solidFill>
                  <a:schemeClr val="accent1"/>
                </a:solidFill>
              </a:rPr>
              <a:t>Visceral</a:t>
            </a:r>
            <a:r>
              <a:rPr lang="sv-SE" b="1" dirty="0">
                <a:solidFill>
                  <a:schemeClr val="accent1"/>
                </a:solidFill>
              </a:rPr>
              <a:t> smärta:</a:t>
            </a:r>
          </a:p>
          <a:p>
            <a:endParaRPr lang="sv-SE" sz="2200" dirty="0"/>
          </a:p>
          <a:p>
            <a:r>
              <a:rPr lang="sv-SE" sz="2200" dirty="0" err="1"/>
              <a:t>Referred</a:t>
            </a:r>
            <a:r>
              <a:rPr lang="sv-SE" sz="2200" dirty="0"/>
              <a:t> pain ofta associeras med </a:t>
            </a:r>
            <a:r>
              <a:rPr lang="sv-SE" sz="2200" dirty="0" err="1"/>
              <a:t>visceral</a:t>
            </a:r>
            <a:r>
              <a:rPr lang="sv-SE" sz="2200" dirty="0"/>
              <a:t> smärta. </a:t>
            </a:r>
          </a:p>
          <a:p>
            <a:endParaRPr lang="sv-SE" sz="2200" dirty="0"/>
          </a:p>
          <a:p>
            <a:r>
              <a:rPr lang="sv-SE" sz="2200" dirty="0"/>
              <a:t>Autonomöveraktivitet</a:t>
            </a:r>
          </a:p>
          <a:p>
            <a:pPr marL="0" indent="0">
              <a:buNone/>
            </a:pPr>
            <a:r>
              <a:rPr lang="sv-SE" sz="2200" dirty="0"/>
              <a:t>  (svettning, illamående, </a:t>
            </a:r>
          </a:p>
          <a:p>
            <a:pPr marL="0" indent="0">
              <a:buNone/>
            </a:pPr>
            <a:r>
              <a:rPr lang="sv-SE" sz="2200" dirty="0"/>
              <a:t>   BT, mm)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3494C31-A1BF-1A05-7F5B-C0B272DE1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878" y="624492"/>
            <a:ext cx="7238083" cy="33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8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6AC4406-9D88-BD8B-7110-A636093D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11" y="830257"/>
            <a:ext cx="3858699" cy="5811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solidFill>
                  <a:schemeClr val="accent1"/>
                </a:solidFill>
              </a:rPr>
              <a:t>    </a:t>
            </a:r>
            <a:r>
              <a:rPr lang="sv-SE" dirty="0" err="1">
                <a:solidFill>
                  <a:schemeClr val="accent1"/>
                </a:solidFill>
              </a:rPr>
              <a:t>Neuropatsik</a:t>
            </a:r>
            <a:r>
              <a:rPr lang="sv-SE" dirty="0">
                <a:solidFill>
                  <a:schemeClr val="accent1"/>
                </a:solidFill>
              </a:rPr>
              <a:t> smärta:</a:t>
            </a:r>
          </a:p>
          <a:p>
            <a:r>
              <a:rPr lang="sv-SE" sz="1800" dirty="0"/>
              <a:t>Skada i nervsystemet på perifer eller central nivå.</a:t>
            </a:r>
          </a:p>
          <a:p>
            <a:endParaRPr lang="sv-SE" sz="1800" dirty="0"/>
          </a:p>
          <a:p>
            <a:r>
              <a:rPr lang="sv-SE" sz="1800" dirty="0"/>
              <a:t>Förändrad känsel, mycket lätt beröring utlöser smärta (</a:t>
            </a:r>
            <a:r>
              <a:rPr lang="sv-SE" sz="1800" dirty="0" err="1"/>
              <a:t>allodyni</a:t>
            </a:r>
            <a:r>
              <a:rPr lang="sv-SE" sz="1800" dirty="0"/>
              <a:t>).</a:t>
            </a:r>
          </a:p>
          <a:p>
            <a:endParaRPr lang="sv-SE" sz="1800" dirty="0"/>
          </a:p>
          <a:p>
            <a:r>
              <a:rPr lang="sv-SE" sz="1800" dirty="0" err="1"/>
              <a:t>Postherpetisk</a:t>
            </a:r>
            <a:r>
              <a:rPr lang="sv-SE" sz="1800" dirty="0"/>
              <a:t> neuralgi, fantomsmärta efter amputation, central smärta efter stroke. </a:t>
            </a:r>
          </a:p>
          <a:p>
            <a:endParaRPr lang="sv-SE" sz="1800" dirty="0"/>
          </a:p>
          <a:p>
            <a:r>
              <a:rPr lang="sv-SE" sz="1800" dirty="0"/>
              <a:t> Svårbehandlad, sämre effekt av  analgetika.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CF8994E-A34B-68B7-8804-D17470FD6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83" y="1087368"/>
            <a:ext cx="3554835" cy="431118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5EC460C-0C2B-7876-7AA7-15BAF770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354" y="1778315"/>
            <a:ext cx="2448720" cy="277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5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90EABE1-2DC4-97ED-F3B0-22474F1F0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434108"/>
            <a:ext cx="5227781" cy="53570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b="1" dirty="0">
                <a:solidFill>
                  <a:schemeClr val="accent1"/>
                </a:solidFill>
              </a:rPr>
              <a:t>       Kroniskt smärtsyndrom</a:t>
            </a:r>
          </a:p>
          <a:p>
            <a:pPr marL="0" indent="0">
              <a:buNone/>
            </a:pPr>
            <a:r>
              <a:rPr lang="sv-SE" b="1" dirty="0">
                <a:solidFill>
                  <a:schemeClr val="accent1"/>
                </a:solidFill>
              </a:rPr>
              <a:t>                &gt; 3 mån</a:t>
            </a:r>
          </a:p>
          <a:p>
            <a:pPr marL="0" indent="0">
              <a:buNone/>
            </a:pPr>
            <a:r>
              <a:rPr lang="sv-SE" sz="1900" dirty="0"/>
              <a:t>  </a:t>
            </a:r>
          </a:p>
          <a:p>
            <a:pPr marL="0" indent="0">
              <a:buNone/>
            </a:pPr>
            <a:r>
              <a:rPr lang="sv-SE" sz="1900" dirty="0"/>
              <a:t>   1- Patienten 'vandrar runt' mellan olika</a:t>
            </a:r>
          </a:p>
          <a:p>
            <a:pPr marL="0" indent="0">
              <a:buNone/>
            </a:pPr>
            <a:r>
              <a:rPr lang="sv-SE" sz="1900" dirty="0"/>
              <a:t>      instanser i sjukvården.</a:t>
            </a:r>
          </a:p>
          <a:p>
            <a:pPr marL="0" indent="0">
              <a:buNone/>
            </a:pPr>
            <a:endParaRPr lang="sv-SE" sz="1900" dirty="0"/>
          </a:p>
          <a:p>
            <a:pPr marL="0" indent="0">
              <a:buNone/>
            </a:pPr>
            <a:r>
              <a:rPr lang="sv-SE" sz="1900" dirty="0"/>
              <a:t>   2- De utsätts (oftast på egen begäran) för</a:t>
            </a:r>
          </a:p>
          <a:p>
            <a:pPr marL="0" indent="0">
              <a:buNone/>
            </a:pPr>
            <a:r>
              <a:rPr lang="sv-SE" sz="1900" dirty="0"/>
              <a:t>       överdiagnostik, kirurgisk och farmakologisk </a:t>
            </a:r>
          </a:p>
          <a:p>
            <a:pPr marL="0" indent="0">
              <a:buNone/>
            </a:pPr>
            <a:r>
              <a:rPr lang="sv-SE" sz="1900" dirty="0"/>
              <a:t>        överbehandling.</a:t>
            </a:r>
          </a:p>
          <a:p>
            <a:pPr marL="0" indent="0">
              <a:buNone/>
            </a:pPr>
            <a:endParaRPr lang="sv-SE" sz="1900" dirty="0"/>
          </a:p>
          <a:p>
            <a:pPr marL="0" indent="0">
              <a:buNone/>
            </a:pPr>
            <a:r>
              <a:rPr lang="sv-SE" sz="1900" dirty="0"/>
              <a:t>   3- Social och fysisk inaktivitet.</a:t>
            </a:r>
          </a:p>
          <a:p>
            <a:pPr marL="0" indent="0">
              <a:buNone/>
            </a:pPr>
            <a:endParaRPr lang="sv-SE" sz="1900" dirty="0"/>
          </a:p>
          <a:p>
            <a:pPr marL="0" indent="0">
              <a:buNone/>
            </a:pPr>
            <a:r>
              <a:rPr lang="sv-SE" sz="1900" dirty="0"/>
              <a:t>   4- Trötthet och ofta störd dygnsrytm.</a:t>
            </a:r>
          </a:p>
          <a:p>
            <a:pPr marL="0" indent="0">
              <a:buNone/>
            </a:pPr>
            <a:endParaRPr lang="sv-SE" sz="1900" dirty="0"/>
          </a:p>
          <a:p>
            <a:pPr marL="0" indent="0">
              <a:buNone/>
            </a:pPr>
            <a:r>
              <a:rPr lang="sv-SE" sz="1900" dirty="0"/>
              <a:t>   5- En utpräglad sjukroll som styr både</a:t>
            </a:r>
          </a:p>
          <a:p>
            <a:pPr marL="0" indent="0">
              <a:buNone/>
            </a:pPr>
            <a:r>
              <a:rPr lang="sv-SE" sz="1900" dirty="0"/>
              <a:t>       patient och anhörigas liv.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C5233FA-FF7B-249E-EC44-31B62C524408}"/>
              </a:ext>
            </a:extLst>
          </p:cNvPr>
          <p:cNvSpPr txBox="1"/>
          <p:nvPr/>
        </p:nvSpPr>
        <p:spPr>
          <a:xfrm>
            <a:off x="5971712" y="4783481"/>
            <a:ext cx="4983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Långvariga smärttillstånd får ny klassifikation i ICD-11: läkartidningen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C2E84D5-7D2B-3017-0F66-3BF92C2F9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385" y="943575"/>
            <a:ext cx="5513033" cy="30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38B1C8-470B-57A4-9CDB-03306E14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12" y="365125"/>
            <a:ext cx="10301681" cy="929521"/>
          </a:xfrm>
        </p:spPr>
        <p:txBody>
          <a:bodyPr>
            <a:norm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Differential diagnostik vid ledsymtom. Strategier och stegtänkande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50DEA53-CE7B-30A0-C367-4463B643A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281" y="1479730"/>
            <a:ext cx="9081677" cy="44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7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2A37E3-1738-B6B8-33C0-138CB5F6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48" y="125836"/>
            <a:ext cx="8355948" cy="881870"/>
          </a:xfrm>
        </p:spPr>
        <p:txBody>
          <a:bodyPr>
            <a:normAutofit/>
          </a:bodyPr>
          <a:lstStyle/>
          <a:p>
            <a:r>
              <a:rPr lang="sv-SE" sz="2800" b="1" dirty="0">
                <a:solidFill>
                  <a:srgbClr val="0070C0"/>
                </a:solidFill>
              </a:rPr>
              <a:t>                    Steg 1: symtom från leden?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3D89FEB-D876-E616-D84E-77D3FE24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68" y="1332647"/>
            <a:ext cx="5736883" cy="419270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7EBA37A-AB52-66FF-E02A-B95A1833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91" y="1446244"/>
            <a:ext cx="5088293" cy="38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1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DDFFF2-5932-3410-F2C4-9EAA8A66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18114"/>
            <a:ext cx="5259897" cy="830511"/>
          </a:xfrm>
        </p:spPr>
        <p:txBody>
          <a:bodyPr>
            <a:normAutofit/>
          </a:bodyPr>
          <a:lstStyle/>
          <a:p>
            <a:r>
              <a:rPr lang="sv-SE" sz="2400" b="1" dirty="0">
                <a:solidFill>
                  <a:srgbClr val="0070C0"/>
                </a:solidFill>
              </a:rPr>
              <a:t>Steg 2: är det en inflammatorisk sjukdom?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896B15-428E-DFB8-E3C7-EA2A21243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1199626"/>
            <a:ext cx="5341350" cy="4818618"/>
          </a:xfrm>
        </p:spPr>
        <p:txBody>
          <a:bodyPr>
            <a:normAutofit fontScale="92500" lnSpcReduction="10000"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Ospecifika (allmänna) inflammationssymtom: </a:t>
            </a:r>
          </a:p>
          <a:p>
            <a:pPr marL="0" indent="0">
              <a:buNone/>
            </a:pPr>
            <a:r>
              <a:rPr lang="sv-SE" sz="1600" dirty="0"/>
              <a:t>    </a:t>
            </a:r>
            <a:r>
              <a:rPr lang="sv-SE" sz="1800" dirty="0"/>
              <a:t>Trötthet/uttröttbarhet</a:t>
            </a:r>
          </a:p>
          <a:p>
            <a:pPr marL="0" indent="0">
              <a:buNone/>
            </a:pPr>
            <a:r>
              <a:rPr lang="sv-SE" sz="1800" dirty="0"/>
              <a:t>    Aptitlöshet/viktnedgång</a:t>
            </a:r>
          </a:p>
          <a:p>
            <a:pPr marL="0" indent="0">
              <a:buNone/>
            </a:pPr>
            <a:r>
              <a:rPr lang="sv-SE" sz="1800" dirty="0"/>
              <a:t>    Feber? </a:t>
            </a:r>
          </a:p>
          <a:p>
            <a:pPr marL="0" indent="0">
              <a:buNone/>
            </a:pPr>
            <a:endParaRPr lang="sv-SE" sz="1800" dirty="0"/>
          </a:p>
          <a:p>
            <a:r>
              <a:rPr lang="sv-SE" sz="2000" b="1" dirty="0">
                <a:solidFill>
                  <a:srgbClr val="FF0000"/>
                </a:solidFill>
              </a:rPr>
              <a:t>Specifika symtom: </a:t>
            </a:r>
          </a:p>
          <a:p>
            <a:pPr marL="0" indent="0">
              <a:buNone/>
            </a:pPr>
            <a:r>
              <a:rPr lang="sv-SE" sz="1600" dirty="0"/>
              <a:t>    </a:t>
            </a:r>
            <a:r>
              <a:rPr lang="sv-SE" sz="1800" dirty="0"/>
              <a:t>Stelhet/morgonsmärtor, </a:t>
            </a:r>
          </a:p>
          <a:p>
            <a:pPr marL="0" indent="0">
              <a:buNone/>
            </a:pPr>
            <a:r>
              <a:rPr lang="sv-SE" sz="1800" dirty="0"/>
              <a:t>   Svullnadskänsla/tydlig svullnad objektivt.  </a:t>
            </a:r>
          </a:p>
          <a:p>
            <a:pPr marL="0" indent="0">
              <a:buNone/>
            </a:pPr>
            <a:r>
              <a:rPr lang="sv-SE" sz="1800" dirty="0"/>
              <a:t>              </a:t>
            </a:r>
            <a:r>
              <a:rPr lang="sv-SE" sz="1000" b="1" dirty="0">
                <a:solidFill>
                  <a:srgbClr val="FF0000"/>
                </a:solidFill>
              </a:rPr>
              <a:t>   </a:t>
            </a:r>
          </a:p>
          <a:p>
            <a:pPr marL="0" indent="0">
              <a:buNone/>
            </a:pPr>
            <a:r>
              <a:rPr lang="sv-SE" sz="2300" b="1" dirty="0">
                <a:solidFill>
                  <a:schemeClr val="accent1"/>
                </a:solidFill>
              </a:rPr>
              <a:t>                           OBS: </a:t>
            </a:r>
          </a:p>
          <a:p>
            <a:pPr marL="0" indent="0">
              <a:buNone/>
            </a:pPr>
            <a:r>
              <a:rPr lang="sv-SE" sz="2300" b="1" dirty="0">
                <a:solidFill>
                  <a:schemeClr val="accent1"/>
                </a:solidFill>
              </a:rPr>
              <a:t>Inget objektivt status= ingen artrit. </a:t>
            </a:r>
          </a:p>
          <a:p>
            <a:pPr marL="0" indent="0">
              <a:buNone/>
            </a:pPr>
            <a:endParaRPr lang="sv-SE" sz="2300" b="1" dirty="0">
              <a:solidFill>
                <a:schemeClr val="accent1"/>
              </a:solidFill>
            </a:endParaRPr>
          </a:p>
          <a:p>
            <a:r>
              <a:rPr lang="sv-SE" sz="2000" b="1" dirty="0" err="1">
                <a:solidFill>
                  <a:srgbClr val="FF0000"/>
                </a:solidFill>
              </a:rPr>
              <a:t>Kollagenos</a:t>
            </a:r>
            <a:r>
              <a:rPr lang="sv-SE" sz="2000" b="1" dirty="0">
                <a:solidFill>
                  <a:srgbClr val="FF0000"/>
                </a:solidFill>
              </a:rPr>
              <a:t> anamnes</a:t>
            </a:r>
            <a:endParaRPr lang="sv-SE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40C5835-356C-3515-C854-2BCEF6B1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190" y="1048625"/>
            <a:ext cx="3545745" cy="199448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9D1F7A4-5475-698E-5E87-BD43F94F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466" y="3361160"/>
            <a:ext cx="2759191" cy="17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561F1D271B24587CA97B097832EA5" ma:contentTypeVersion="8" ma:contentTypeDescription="Create a new document." ma:contentTypeScope="" ma:versionID="d1881931d652def570afa913f89fc979">
  <xsd:schema xmlns:xsd="http://www.w3.org/2001/XMLSchema" xmlns:xs="http://www.w3.org/2001/XMLSchema" xmlns:p="http://schemas.microsoft.com/office/2006/metadata/properties" xmlns:ns3="29384c37-41ba-45a6-a809-be1743b44198" xmlns:ns4="388dca04-511c-4f1b-84b6-74d851c59738" targetNamespace="http://schemas.microsoft.com/office/2006/metadata/properties" ma:root="true" ma:fieldsID="a3f8ff7c21f2573698532a5ddafecb6e" ns3:_="" ns4:_="">
    <xsd:import namespace="29384c37-41ba-45a6-a809-be1743b44198"/>
    <xsd:import namespace="388dca04-511c-4f1b-84b6-74d851c5973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84c37-41ba-45a6-a809-be1743b441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dca04-511c-4f1b-84b6-74d851c597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88dca04-511c-4f1b-84b6-74d851c59738" xsi:nil="true"/>
  </documentManagement>
</p:properties>
</file>

<file path=customXml/itemProps1.xml><?xml version="1.0" encoding="utf-8"?>
<ds:datastoreItem xmlns:ds="http://schemas.openxmlformats.org/officeDocument/2006/customXml" ds:itemID="{B5A9879D-0D76-46DB-B826-09292BF0FB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6531A-97A5-4BF3-889B-0492D4492D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384c37-41ba-45a6-a809-be1743b44198"/>
    <ds:schemaRef ds:uri="388dca04-511c-4f1b-84b6-74d851c597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7DB728-DC8E-4502-A31D-7F8DAD826E91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388dca04-511c-4f1b-84b6-74d851c59738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9384c37-41ba-45a6-a809-be1743b4419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1425</Words>
  <Application>Microsoft Office PowerPoint</Application>
  <PresentationFormat>Bredbild</PresentationFormat>
  <Paragraphs>294</Paragraphs>
  <Slides>36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Office-tema</vt:lpstr>
      <vt:lpstr>Reumatologi i primärvården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Differential diagnostik vid ledsymtom. Strategier och stegtänkande</vt:lpstr>
      <vt:lpstr>                    Steg 1: symtom från leden?</vt:lpstr>
      <vt:lpstr>Steg 2: är det en inflammatorisk sjukdom?</vt:lpstr>
      <vt:lpstr>  Steg 3: utbredning av ledsymtom och debutform </vt:lpstr>
      <vt:lpstr>Inflammatoriska systemsjukdomar, några typiska symtom och labfynd</vt:lpstr>
      <vt:lpstr>PowerPoint-presentation</vt:lpstr>
      <vt:lpstr>PowerPoint-presentation</vt:lpstr>
      <vt:lpstr>PowerPoint-presentation</vt:lpstr>
      <vt:lpstr>PowerPoint-presentation</vt:lpstr>
      <vt:lpstr> Polymyalgia reumatika PMR</vt:lpstr>
      <vt:lpstr>PowerPoint-presentation</vt:lpstr>
      <vt:lpstr> PMR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                               Sammanfattning GCA </vt:lpstr>
      <vt:lpstr>PowerPoint-presentation</vt:lpstr>
      <vt:lpstr>                                                            55 årig man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Frågor?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Utb allmän medicin 2023</dc:title>
  <dc:creator>Fredrik Markros</dc:creator>
  <cp:lastModifiedBy>Carolyn Koumal</cp:lastModifiedBy>
  <cp:revision>64</cp:revision>
  <dcterms:created xsi:type="dcterms:W3CDTF">2023-07-17T08:43:41Z</dcterms:created>
  <dcterms:modified xsi:type="dcterms:W3CDTF">2023-11-13T11:22:13Z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0x010100E13561F1D271B24587CA97B097832EA5</vt:lpwstr>
  </property>
</Properties>
</file>