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58"/>
  </p:notesMasterIdLst>
  <p:sldIdLst>
    <p:sldId id="266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9" r:id="rId25"/>
    <p:sldId id="328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4" r:id="rId40"/>
    <p:sldId id="345" r:id="rId41"/>
    <p:sldId id="346" r:id="rId42"/>
    <p:sldId id="347" r:id="rId43"/>
    <p:sldId id="348" r:id="rId44"/>
    <p:sldId id="361" r:id="rId45"/>
    <p:sldId id="350" r:id="rId46"/>
    <p:sldId id="351" r:id="rId47"/>
    <p:sldId id="352" r:id="rId48"/>
    <p:sldId id="353" r:id="rId49"/>
    <p:sldId id="354" r:id="rId50"/>
    <p:sldId id="349" r:id="rId51"/>
    <p:sldId id="355" r:id="rId52"/>
    <p:sldId id="356" r:id="rId53"/>
    <p:sldId id="357" r:id="rId54"/>
    <p:sldId id="358" r:id="rId55"/>
    <p:sldId id="359" r:id="rId56"/>
    <p:sldId id="360" r:id="rId57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8258" autoAdjust="0"/>
  </p:normalViewPr>
  <p:slideViewPr>
    <p:cSldViewPr snapToGrid="0">
      <p:cViewPr varScale="1">
        <p:scale>
          <a:sx n="115" d="100"/>
          <a:sy n="115" d="100"/>
        </p:scale>
        <p:origin x="4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86ABF-BFB1-4A18-9519-ED69D86F33C5}" type="datetimeFigureOut">
              <a:rPr lang="sv-SE" smtClean="0"/>
              <a:t>2019-08-30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28830-1595-4428-9063-5E3BB51513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5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7CEBD-8FF9-45E7-8A33-CEA86EA727B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50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10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2177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11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37341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12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092093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13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077699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14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73972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15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413012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16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12529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17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91853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18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10346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19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3365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299795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20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506849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21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555953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22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789745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23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91873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24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658224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25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096952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26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376495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27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772596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28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4197647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29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15234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640982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30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4056645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31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4110644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32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977829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33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406981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34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945081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35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440873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36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2244240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37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759111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38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3256106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39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85628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7059952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40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2952559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41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893678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42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794651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43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837287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44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9304761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45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731644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46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962199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47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2175034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48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31817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5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320799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6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98488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7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73921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8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113927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81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27" indent="-285664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657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20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783" indent="-228531" defTabSz="9204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846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908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971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034" indent="-228531" defTabSz="92047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F1738-E522-44D0-9784-EA2F65403D14}" type="slidenum">
              <a:rPr kumimoji="0" lang="sv-SE" altLang="sv-SE" smtClean="0"/>
              <a:pPr>
                <a:spcBef>
                  <a:spcPct val="0"/>
                </a:spcBef>
              </a:pPr>
              <a:t>9</a:t>
            </a:fld>
            <a:endParaRPr kumimoji="0" lang="sv-SE" altLang="sv-SE"/>
          </a:p>
        </p:txBody>
      </p:sp>
    </p:spTree>
    <p:extLst>
      <p:ext uri="{BB962C8B-B14F-4D97-AF65-F5344CB8AC3E}">
        <p14:creationId xmlns:p14="http://schemas.microsoft.com/office/powerpoint/2010/main" val="210139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DB929E3-4E60-4A97-A30A-10F3B896D007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F37EE9A-0279-4D49-8155-BB98716D6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707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64123E2-CF80-483E-8B51-622AA4BE8BF6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32B0035-E65D-473E-9DEC-57903810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8544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8D0CE67-CFFC-43DF-8D3E-3E58E00578A1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9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0BF93A1-44F7-44A4-8809-0D16112AF6D9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87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2C1930B-2EE7-4517-A2A1-46FAD00DFC84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7FF9EF6-A104-4C9B-89C6-5FEF79D9E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5425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DB929E3-4E60-4A97-A30A-10F3B896D007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F37EE9A-0279-4D49-8155-BB98716D6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3035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A784D0C-886E-441B-9B5F-A501C04A23DF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C36BB19-6E99-4590-9E3E-D549B170F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2725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D05B6D1-C47B-4BCB-9FF0-504EC0322D39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4E9A9032-29EB-43FF-A2F1-8CB39A1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694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EE9D6DA-209A-43F4-94AE-37239ABC0665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5186DDE-38BE-4FE2-87D3-5C9BEE26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8725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68DE932-5FF7-4EFD-81F8-866E7CC64F7E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062AE898-42C7-447E-8C58-A9CD8DE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4952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11093E7-A839-46FB-A35A-6E8F6D1B54A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B52F46F-F3CB-4224-A3EA-99C330B6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6646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0995525-9162-4CB3-9FD3-C369FFE20A9C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354528F-D02D-4E78-AFB8-F1B93126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0954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9744280-611F-4128-8113-664BB64BED9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3E2AD22-BFA6-434A-B247-A7A25FA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8158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A784D0C-886E-441B-9B5F-A501C04A23DF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C36BB19-6E99-4590-9E3E-D549B170F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5110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A9D51A7-9E99-4138-8AA3-F798D9434D2C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9DD486E5-8344-487A-BDD1-8784DC5F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41427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64123E2-CF80-483E-8B51-622AA4BE8BF6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32B0035-E65D-473E-9DEC-57903810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4325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2C1930B-2EE7-4517-A2A1-46FAD00DFC84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7FF9EF6-A104-4C9B-89C6-5FEF79D9E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5202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E062208-72D3-441B-BB3C-62DEED302FCD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F37EE9A-0279-4D49-8155-BB98716D6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7232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1E1579-E6BB-4AFA-AC2D-A3E93ED75B44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C36BB19-6E99-4590-9E3E-D549B170F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3628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F9F2C07-7A6D-4E1A-9D2E-677AFC873583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4E9A9032-29EB-43FF-A2F1-8CB39A1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2328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681EF98-41C6-4526-81D3-F93361913456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5186DDE-38BE-4FE2-87D3-5C9BEE26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5859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CC77409-23E8-4A88-A20F-7E8E2014841D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062AE898-42C7-447E-8C58-A9CD8DE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0913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4309CD5-89AE-4215-AD10-48288DF2A5FE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B52F46F-F3CB-4224-A3EA-99C330B6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7021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0BDBE21-F175-42B3-AA73-D45ACE31406A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354528F-D02D-4E78-AFB8-F1B93126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40849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D05B6D1-C47B-4BCB-9FF0-504EC0322D39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4E9A9032-29EB-43FF-A2F1-8CB39A1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0672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415E45C-E0A1-45D6-B17B-D9639830F496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3E2AD22-BFA6-434A-B247-A7A25FA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8792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595E410-B482-4BA0-93FA-3F575DB62CD3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9DD486E5-8344-487A-BDD1-8784DC5F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9617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2E4C7D1-E190-493B-A2E3-21ABC5EF3BA7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32B0035-E65D-473E-9DEC-57903810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2427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B6F71EF-7184-40E3-9DA0-D1F8F41E9D6F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7FF9EF6-A104-4C9B-89C6-5FEF79D9E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0705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34A2BB0-4AEC-43C8-ADCE-D7CA8A390F8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F37EE9A-0279-4D49-8155-BB98716D6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6607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0E7C78E-D6ED-4447-833F-98FBFEE1EC8B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C36BB19-6E99-4590-9E3E-D549B170F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0087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398E961-E126-4E22-BC32-74162E02BE3A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4E9A9032-29EB-43FF-A2F1-8CB39A1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6841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23B390C-3FBC-4614-8E1A-82F7E290D19D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5186DDE-38BE-4FE2-87D3-5C9BEE26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5827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012E1AF-A33C-4EBD-AE13-3DFE054E7F0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062AE898-42C7-447E-8C58-A9CD8DE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985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9387F31-B7AF-40A5-89AF-CD00895986AF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B52F46F-F3CB-4224-A3EA-99C330B6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2786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EE9D6DA-209A-43F4-94AE-37239ABC0665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5186DDE-38BE-4FE2-87D3-5C9BEE26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4844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89FB8E4-B03D-4AF1-B34C-D147E0FDA427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354528F-D02D-4E78-AFB8-F1B93126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4319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CDFD87D-5D75-4343-9273-D33A25F8B35B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3E2AD22-BFA6-434A-B247-A7A25FA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5035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259677F-51C4-408F-A777-02B860C61A7A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9DD486E5-8344-487A-BDD1-8784DC5F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2781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51E466-977B-4724-9368-903C424327A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32B0035-E65D-473E-9DEC-57903810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5752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63A5F02-A16C-40E4-896E-24911C5AA399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7FF9EF6-A104-4C9B-89C6-5FEF79D9E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213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73044" y="1393902"/>
            <a:ext cx="9266663" cy="102273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77304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52346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2019-08-30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9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DAB9ECD-2376-42EA-9243-69A62891B518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F37EE9A-0279-4D49-8155-BB98716D6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76226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F1DBE28-7742-46D9-9A32-5D78FD39B37C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C36BB19-6E99-4590-9E3E-D549B170F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306086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AFE2306-9F00-41D6-ACDD-62ED42EDABF8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4E9A9032-29EB-43FF-A2F1-8CB39A1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592287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A7547B6-9D6B-4564-82C1-F44B790ADEDF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5186DDE-38BE-4FE2-87D3-5C9BEE26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75465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68DE932-5FF7-4EFD-81F8-866E7CC64F7E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062AE898-42C7-447E-8C58-A9CD8DE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4355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B9564E8-D108-45A2-830E-AFF5860F1946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062AE898-42C7-447E-8C58-A9CD8DE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542502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47B3549-80F3-4622-A3FC-A14A375D7B9E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B52F46F-F3CB-4224-A3EA-99C330B6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160350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202974F-E3D6-4687-91AD-6A460562A664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354528F-D02D-4E78-AFB8-F1B93126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65576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C7F9A4-0168-4B9D-BA9F-9B0CCD56520C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3E2AD22-BFA6-434A-B247-A7A25FA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2900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41A8D26-D4E7-4CF5-9B81-752D58CB8F71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9DD486E5-8344-487A-BDD1-8784DC5F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755519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02D784E-0B26-4175-8E52-27BE37F1948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32B0035-E65D-473E-9DEC-57903810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793925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3D772CA-9AF5-4FCE-8A76-E7D1B213649A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7FF9EF6-A104-4C9B-89C6-5FEF79D9E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779389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A3DFD99-A0F5-4EBE-9265-EE96E2C9F943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6968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C1AC1FB-1EDD-46DC-B8AB-A5CE23737782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255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B9D7686-B2AB-4326-A45B-C097F593AFB9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670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11093E7-A839-46FB-A35A-6E8F6D1B54A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B52F46F-F3CB-4224-A3EA-99C330B6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1407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71E6EA2-B613-4AD7-B192-FBA5A6974A81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02915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3B274B2-B220-40F0-8476-8C5552674875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364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0056A10-5601-4A2D-90FA-2C839E50DA0B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6627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82C44E4-E084-4D36-AC95-23404CA9D262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7913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81BFB12-65FC-4AF8-96D5-28723BC55C51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5631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1CEFA56-84CF-42C3-A174-1F5EB53DD419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9273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0593CCA-53B2-48DE-A180-3FE8F86E1BE1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301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6AE41BF-9EC9-4788-8DCF-C25113A1AE1C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3368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9BE85E-648B-4F65-B529-EF34D980ED1F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86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4DB71B8-1FEC-4662-BCDB-0DC7AC26CE3D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1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0995525-9162-4CB3-9FD3-C369FFE20A9C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354528F-D02D-4E78-AFB8-F1B93126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2745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AD1BF90-C0B4-4BEE-9F15-1CFE69745DF8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3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1E22A4B-8390-430B-AB26-EA41D49AD501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1832BEF-001B-489F-AFB0-D39FE8ED3AE2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15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3D71DFB-A9FA-41E1-A664-58C07815618A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83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9D51C1E-6479-4BC4-AC57-1880E4E9BBD5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38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786AC21-E08D-4735-BF95-812010EB3748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497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35B7F14-D0F0-41E2-B9B7-7CDBA95DD559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1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46F5807-0C32-4DCA-99C9-2CE04A91AECE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5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DE518B7-02D2-42F5-BC15-F8B09D4BC0E0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8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45DCB72-B71B-4B8D-881F-A513F624159C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9DD486E5-8344-487A-BDD1-8784DC5F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0571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9744280-611F-4128-8113-664BB64BED92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3E2AD22-BFA6-434A-B247-A7A25FA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9908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D78878C-289A-47D9-9452-375916E6DCD2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90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A541E2C-B1B0-4220-965E-242E9D97EF66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4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7C2EE98-0610-4D09-976C-38B94A721C15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4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854CCE0-00B3-43FE-9F3B-2C66E2185629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17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F101E1D-3C07-4291-B555-25EC1CADA5EB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97302C5-4946-486C-8802-788A5A2DEC5F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86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1A081FD-113B-4137-9F1C-5AC5B2021BF7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52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D192FD1-A6B8-4BB6-842E-2CC84D1511BC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3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6AC37BB-C528-4D29-A888-52D81DABD747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26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ECF9CE9-C4A3-4394-A4C8-B9BAFD384B35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8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A9D51A7-9E99-4138-8AA3-F798D9434D2C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9DD486E5-8344-487A-BDD1-8784DC5F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0986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DB71326-7CBC-4EFC-8530-8BCF7480F51E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44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30C8B7-ACFC-4B02-AD30-E4CCC686EB5C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4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FBA6EA6-81D5-4493-AC6F-03468579ED45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97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4B1D5E0-3226-46E0-8A0A-B3301374319B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4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872C9C4-94A5-4B5B-9406-31269626DE9A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98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A931262-ABD7-4137-8976-B767236DE9B7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47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F1E3E61-853E-448A-B770-AF5B677FBA16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6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0F84ED2-9808-4463-88EA-AE04CA4EAE83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6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247CEBD-B555-4C94-8209-7A6335F31A52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22A2DF8-1287-4DE6-9847-DE6993A09CE9}" type="datetime1">
              <a:rPr lang="sv-SE" smtClean="0"/>
              <a:t>2019-08-30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86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BA12A198-852D-4C56-B5FA-725C63288A51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EE89A52-07DF-42E3-9B30-7DAD72E0A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Övergripande rubrik för dragning (sidfot)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D9EBF58-A30A-452B-800A-949BDB648760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36492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BA12A198-852D-4C56-B5FA-725C63288A51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EE89A52-07DF-42E3-9B30-7DAD72E0A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Övergripande rubrik för dragning (sidfot)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008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DABAC3C3-678D-4BC1-914A-FEE55010DFE4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EE89A52-07DF-42E3-9B30-7DAD72E0A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Övergripande rubrik för dragning (sidfot)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9EAEC44-46B0-4999-AE42-C7B769562B93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46154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599F6A71-3AC4-4EA6-8993-10E3CDBD64ED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EE89A52-07DF-42E3-9B30-7DAD72E0A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Övergripande rubrik för dragning (sidfot)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D84D9F1-F026-4468-9BA9-34DB1161F28E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228816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52EDB244-DC9A-4161-8CCE-E96C55F025F7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EE89A52-07DF-42E3-9B30-7DAD72E0A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Övergripande rubrik för dragning (sidfot)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1906520-DEF4-417C-BE75-2BB0AD5F51FA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331903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F89371FD-707A-4475-8AB5-3E4255BF0B0A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4884C7E-3926-4C3D-ACE8-841E87F5A4A7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18784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194FC563-1A0D-43B3-8E6A-DC544682C789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52E8D30-01BA-4BB1-8DF2-79FC1AA71960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32400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5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F44517FF-BDDC-4EFC-9A56-B89D3650462F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7108FD2-7C7A-4A57-BDC2-457EDFF2AE14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42772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0DFFD908-7FC6-421E-AB89-A7E1CD4E0D88}" type="datetime1">
              <a:rPr lang="sv-SE" smtClean="0"/>
              <a:t>2019-08-30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A042045-94AB-4F60-8DE8-2D1C4AEC6893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203510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296" y="1873656"/>
            <a:ext cx="9163307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sv-SE" altLang="sv-SE" sz="5300" b="1" dirty="0"/>
            </a:br>
            <a:br>
              <a:rPr lang="sv-SE" altLang="sv-SE" sz="5300" b="1" dirty="0"/>
            </a:br>
            <a:br>
              <a:rPr lang="sv-SE" altLang="sv-SE" sz="5300" b="1" dirty="0"/>
            </a:br>
            <a:r>
              <a:rPr lang="sv-SE" altLang="sv-SE" sz="5300" b="1" dirty="0"/>
              <a:t>Mångfaldsdriven tillväxt</a:t>
            </a:r>
            <a:br>
              <a:rPr lang="sv-SE" altLang="sv-SE" sz="5300" b="1" dirty="0"/>
            </a:br>
            <a:r>
              <a:rPr lang="sv-SE" altLang="sv-SE" sz="5300" b="1" dirty="0"/>
              <a:t>Regionalt utvecklingsprogram 2018</a:t>
            </a:r>
            <a:br>
              <a:rPr lang="sv-SE" altLang="sv-SE" sz="5300" b="1" dirty="0"/>
            </a:br>
            <a:br>
              <a:rPr lang="sv-SE" altLang="sv-SE" b="1" dirty="0"/>
            </a:br>
            <a:br>
              <a:rPr lang="sv-SE" altLang="sv-SE" b="1" dirty="0"/>
            </a:br>
            <a:br>
              <a:rPr lang="sv-SE" altLang="sv-SE" b="1" dirty="0"/>
            </a:br>
            <a:endParaRPr lang="sv-SE" altLang="sv-SE" b="1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12F5D82-61E2-4C09-B0F4-743A7E9D8A0E}"/>
              </a:ext>
            </a:extLst>
          </p:cNvPr>
          <p:cNvSpPr/>
          <p:nvPr/>
        </p:nvSpPr>
        <p:spPr>
          <a:xfrm>
            <a:off x="8740528" y="5361907"/>
            <a:ext cx="3149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dirty="0">
                <a:solidFill>
                  <a:schemeClr val="bg1"/>
                </a:solidFill>
              </a:rPr>
              <a:t>Simon Bölling</a:t>
            </a:r>
          </a:p>
          <a:p>
            <a:r>
              <a:rPr lang="sv-SE" altLang="sv-SE" dirty="0">
                <a:solidFill>
                  <a:schemeClr val="bg1"/>
                </a:solidFill>
              </a:rPr>
              <a:t>Centrum för regional utveckling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224DB718-89FA-4032-999A-4ABEC4248F25}"/>
              </a:ext>
            </a:extLst>
          </p:cNvPr>
          <p:cNvCxnSpPr/>
          <p:nvPr/>
        </p:nvCxnSpPr>
        <p:spPr>
          <a:xfrm>
            <a:off x="8702950" y="5361906"/>
            <a:ext cx="0" cy="646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Anmälda brott per invånare minskade något 2018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38385" y="5074881"/>
            <a:ext cx="2948436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5.1.4 Minskat antal anmälda brott per 1000 invånare.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BRÅ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Antalet anmälda brott per 1000 invånare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2B4AD42-47CF-4A93-A3DB-EBAA4B230B60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16690"/>
            <a:ext cx="6002642" cy="39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7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Lägre andel flyktingar med arbete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08854" y="5035168"/>
            <a:ext cx="2948436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5.1.5 Ökad andel flyktingar som har arbete inom två år.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6816381" cy="663995"/>
            <a:chOff x="6462471" y="1470593"/>
            <a:chExt cx="5376987" cy="663995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537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flyktingar som är sysselsatta två år efter mottagande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F3AE44-1E38-4727-8D1F-664016063282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40851"/>
            <a:ext cx="5888326" cy="38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8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Något lägre andel försörjda med bidrag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646224" y="4381115"/>
            <a:ext cx="3449754" cy="1492716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5.1.6 Minskad andel personer försörjda med sociala ersättningar och bidrag.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i="1" dirty="0">
                <a:solidFill>
                  <a:srgbClr val="000000"/>
                </a:solidFill>
              </a:rPr>
              <a:t>Kommentar: Ersätter indikatorn ”Försörjningsmåttet”</a:t>
            </a:r>
          </a:p>
          <a:p>
            <a:endParaRPr lang="sv-SE" sz="1300" i="1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6816381" cy="417777"/>
            <a:chOff x="6462471" y="1470593"/>
            <a:chExt cx="5376987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537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av befolkningen 20-64 år, helårsekvivalenter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633538D-28BC-49A6-B9D5-612E2B08F471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27670"/>
            <a:ext cx="5828877" cy="38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3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Endast fyra miljömål bedöms vara uppnådda 2020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52836" y="4649842"/>
            <a:ext cx="3449754" cy="1231106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5.1.7 Alla miljömål ska nås till 2020.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200" i="1" dirty="0">
                <a:solidFill>
                  <a:srgbClr val="000000"/>
                </a:solidFill>
              </a:rPr>
              <a:t>Kommentar: Grön markering även där målet bedöms vara ”nära” att nås</a:t>
            </a:r>
          </a:p>
          <a:p>
            <a:endParaRPr lang="sv-SE" sz="1200" i="1" dirty="0">
              <a:solidFill>
                <a:srgbClr val="000000"/>
              </a:solidFill>
            </a:endParaRPr>
          </a:p>
          <a:p>
            <a:r>
              <a:rPr lang="sv-SE" sz="1200" dirty="0">
                <a:solidFill>
                  <a:srgbClr val="000000"/>
                </a:solidFill>
              </a:rPr>
              <a:t>Källa: Länsstyrelsens miljömålsuppföljning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6816381" cy="417777"/>
            <a:chOff x="6462471" y="1470593"/>
            <a:chExt cx="5376987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537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 miljömål som bedöms vara nådda 2020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09741413-DB22-4D44-805E-7606F10FCD78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93648"/>
            <a:ext cx="5968568" cy="39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578224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3200" b="1" dirty="0"/>
              <a:t>Mål: Västmanlands arbetsliv har tillgång till rätt kompetens</a:t>
            </a:r>
            <a:endParaRPr lang="sv-SE" alt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2074742"/>
            <a:ext cx="10484283" cy="3381470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Alla flickor och pojkar når behörighet till gymnasieskolan </a:t>
            </a:r>
          </a:p>
          <a:p>
            <a:r>
              <a:rPr lang="sv-SE" sz="2000" dirty="0">
                <a:solidFill>
                  <a:srgbClr val="000000"/>
                </a:solidFill>
              </a:rPr>
              <a:t>Hälften av de kvinnor och män som avslutat gymnasieskolan går vidare till eftergymnasiala studier inom tre år (kvinnor)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Minskad andel företag och organisationer som anger svårighet att hitta rätt arbetskraft vid rekryteringar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sysselsatta av befolkningen 20-64 år (uppdelat på svenskfödda, utrikesfödda, kvinnor respektive män)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Minskad arbetslöshet: andel arbetslösa av arbetskraften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förstahandssökande till ingenjörsutbildningar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Kopplingen mellan kön och valda ämnen och program till gymnasiet 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     är bruten år 2020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21B1140-C0A0-4C75-B9E1-C48B5D5940E5}"/>
              </a:ext>
            </a:extLst>
          </p:cNvPr>
          <p:cNvGrpSpPr/>
          <p:nvPr/>
        </p:nvGrpSpPr>
        <p:grpSpPr>
          <a:xfrm>
            <a:off x="662921" y="1465544"/>
            <a:ext cx="2267211" cy="417777"/>
            <a:chOff x="662921" y="1465544"/>
            <a:chExt cx="2267211" cy="417777"/>
          </a:xfrm>
        </p:grpSpPr>
        <p:sp>
          <p:nvSpPr>
            <p:cNvPr id="2" name="Rektangel: rundade hörn 1">
              <a:extLst>
                <a:ext uri="{FF2B5EF4-FFF2-40B4-BE49-F238E27FC236}">
                  <a16:creationId xmlns:a16="http://schemas.microsoft.com/office/drawing/2014/main" id="{4125BB29-16C9-4E14-9416-74B71D173855}"/>
                </a:ext>
              </a:extLst>
            </p:cNvPr>
            <p:cNvSpPr/>
            <p:nvPr/>
          </p:nvSpPr>
          <p:spPr>
            <a:xfrm>
              <a:off x="662921" y="1465544"/>
              <a:ext cx="2267210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B3025CF-77EC-45A9-828B-4C3FDC51E7D2}"/>
                </a:ext>
              </a:extLst>
            </p:cNvPr>
            <p:cNvSpPr txBox="1"/>
            <p:nvPr/>
          </p:nvSpPr>
          <p:spPr>
            <a:xfrm>
              <a:off x="662922" y="1470682"/>
              <a:ext cx="2267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Delmål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96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Andelen behöriga till gymnasiet ökade något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383177" y="5093584"/>
            <a:ext cx="3449754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5.2.1 Alla flickor och pojkar når behörighet till gymnasieskolan.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Skolverket/Siris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6" y="1462365"/>
            <a:ext cx="6089872" cy="1178381"/>
            <a:chOff x="6462471" y="1470593"/>
            <a:chExt cx="5376987" cy="663995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537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av de som går ut gymnasiet som är behöriga </a:t>
              </a:r>
            </a:p>
            <a:p>
              <a:r>
                <a:rPr lang="sv-SE" b="1" dirty="0">
                  <a:solidFill>
                    <a:schemeClr val="bg1"/>
                  </a:solidFill>
                </a:rPr>
                <a:t>till gymnasiets yrkesprogram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CC8E3EF-13A0-40E9-95C1-1C3FDE289102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331654"/>
            <a:ext cx="5601357" cy="36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Mer än hälften av kvinnorna studerar vidare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85185" y="4842058"/>
            <a:ext cx="3449754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5.2.2 Hälften av de kvinnor och män som avslutat gymnasieskolan går vidare till eftergymnasiala studier inom tre år.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SCB/Regionfakta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7117006" cy="417777"/>
            <a:chOff x="6462471" y="1470593"/>
            <a:chExt cx="5376987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537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Andelen som går vidare till eftergymnasiala studier inom 3 år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3437FFD-C0ED-4C15-8D2F-5A69DE5953E8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11761" y="1998934"/>
            <a:ext cx="5971498" cy="39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5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Fortsatt svårt att finna rätt kompetens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297568" y="4911719"/>
            <a:ext cx="3449754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5.2.3 Minskad andel företag/ organisationer som anger svårighet att hitta rätt arbetskraft vid rekryteringar.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Arbetsförmedlingen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6" y="1462365"/>
            <a:ext cx="9133696" cy="741422"/>
            <a:chOff x="6462471" y="1470593"/>
            <a:chExt cx="5985270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5985269" cy="36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företag/organisationer som har angett att de upplevt brist på </a:t>
              </a:r>
            </a:p>
            <a:p>
              <a:r>
                <a:rPr lang="sv-SE" b="1" dirty="0">
                  <a:solidFill>
                    <a:schemeClr val="bg1"/>
                  </a:solidFill>
                </a:rPr>
                <a:t>arbetskraft vid rekrytering under det senaste halvåret (årsgenomsnitt)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109A6C-6C59-447C-910A-2C66B43E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7" y="2357160"/>
            <a:ext cx="5526200" cy="36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Andelen sysselsatta ökar i alla grupper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69558" y="5102084"/>
            <a:ext cx="2948436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5.2.4 Ökad andel sysselsatta av befolkningen 20-64 år.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SCB/RAMS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6315340" cy="663995"/>
            <a:chOff x="6462471" y="1470593"/>
            <a:chExt cx="4778472" cy="663995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Andelen sysselsatta av befolkningen 20-64 år (nattbefolkning)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E4076B-CA8F-4B54-84BC-94D357982E48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00985"/>
            <a:ext cx="6081916" cy="4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Sjunkande arbetslöshet 2018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623308" y="4879698"/>
            <a:ext cx="2948436" cy="923330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endParaRPr lang="sv-SE" sz="2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Indikator 5.2.5 Minskad arbetslöshet: Andel arbetslösa av arbetskraften.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Arbetsförmedlingen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4" y="1462365"/>
            <a:ext cx="5776721" cy="663995"/>
            <a:chOff x="6462471" y="1470593"/>
            <a:chExt cx="4778472" cy="663995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Andelen arbetslösa av arbetskraften 16-64 år, procent.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30E5C5-DDE5-4B7D-8097-0B0BC86C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4" y="2009448"/>
            <a:ext cx="5796825" cy="38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4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9781698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Uppföljning lättillgängligt för alla</a:t>
            </a:r>
            <a:endParaRPr lang="sv-SE" alt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6845" y="1945951"/>
            <a:ext cx="4556613" cy="31778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v-SE" sz="2600" dirty="0">
                <a:solidFill>
                  <a:srgbClr val="000000"/>
                </a:solidFill>
              </a:rPr>
              <a:t>Region Västmanlands hemsida:</a:t>
            </a:r>
          </a:p>
          <a:p>
            <a:pPr>
              <a:defRPr/>
            </a:pPr>
            <a:r>
              <a:rPr lang="sv-SE" sz="2400" dirty="0">
                <a:solidFill>
                  <a:srgbClr val="000000"/>
                </a:solidFill>
              </a:rPr>
              <a:t>Data och diagram i Excel</a:t>
            </a:r>
          </a:p>
          <a:p>
            <a:pPr>
              <a:defRPr/>
            </a:pPr>
            <a:r>
              <a:rPr lang="sv-SE" sz="2400" dirty="0">
                <a:solidFill>
                  <a:srgbClr val="000000"/>
                </a:solidFill>
              </a:rPr>
              <a:t>Resultattavla för samtliga delmål/indikatorer</a:t>
            </a:r>
          </a:p>
          <a:p>
            <a:pPr>
              <a:defRPr/>
            </a:pPr>
            <a:r>
              <a:rPr lang="sv-SE" sz="2400" dirty="0">
                <a:solidFill>
                  <a:srgbClr val="000000"/>
                </a:solidFill>
              </a:rPr>
              <a:t>PPT med kommenterade diagram över samtliga indikatorer</a:t>
            </a:r>
          </a:p>
          <a:p>
            <a:pPr>
              <a:defRPr/>
            </a:pPr>
            <a:endParaRPr lang="sv-SE" sz="2400" b="1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sv-SE" sz="24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BCE4050-5D07-4008-BF1A-B51C5135BDA2}"/>
              </a:ext>
            </a:extLst>
          </p:cNvPr>
          <p:cNvSpPr txBox="1">
            <a:spLocks/>
          </p:cNvSpPr>
          <p:nvPr/>
        </p:nvSpPr>
        <p:spPr>
          <a:xfrm>
            <a:off x="6736999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88F1B32-5F9B-45E0-BF69-583A40B0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99" y="1578835"/>
            <a:ext cx="5313769" cy="33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80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3200" b="1" dirty="0"/>
              <a:t>Något högre andel förstahandssökande till ingenjörsutbildningar</a:t>
            </a:r>
            <a:endParaRPr lang="sv-SE" altLang="sv-SE" sz="3600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475955" y="4795589"/>
            <a:ext cx="2948436" cy="129266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5.2.6 Ökad andel förstahandssökande till ingenjörsutbildningar.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Universitets- och Högskolerådets antagningsstatistik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4" y="1462365"/>
            <a:ext cx="5776721" cy="1178381"/>
            <a:chOff x="6462471" y="1470593"/>
            <a:chExt cx="4778472" cy="663995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Andelen förstahandssökande av de sökande till </a:t>
              </a:r>
              <a:r>
                <a:rPr lang="sv-SE" b="1" dirty="0" err="1">
                  <a:solidFill>
                    <a:schemeClr val="bg1"/>
                  </a:solidFill>
                </a:rPr>
                <a:t>MDH:s</a:t>
              </a:r>
              <a:r>
                <a:rPr lang="sv-SE" b="1" dirty="0">
                  <a:solidFill>
                    <a:schemeClr val="bg1"/>
                  </a:solidFill>
                </a:rPr>
                <a:t> ingenjörsutbildningar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E4885A2-A1C6-4FA8-A345-EB159D97B907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14474" y="2346258"/>
            <a:ext cx="5669195" cy="37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De flesta utbildningar är tydligt könssegregerade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06928" y="4872469"/>
            <a:ext cx="2948436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5.2.7 Kopplingen mellan kön samt valda ämnen och program till gymnasiet är bruten år 2020.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Skolverket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4" y="1462365"/>
            <a:ext cx="5776721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flickor på respektive gymnasieprogram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7C8F28D-39B1-4289-B6F8-8F9E4B5C22AF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4" y="2024072"/>
            <a:ext cx="5973154" cy="39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578224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3600" b="1" dirty="0"/>
              <a:t>Mål: Västmanland löser globala utmaningar</a:t>
            </a:r>
            <a:endParaRPr lang="sv-SE" alt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2074742"/>
            <a:ext cx="10484283" cy="3381470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Ökad andel varuexport av BRP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Ökade investeringar i FoU inom företagssektorn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Ökade investeringar inom tillverkningsindustrin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riskkapital till länet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Ökat antal företagsetableringar i länet: antal nystartade företag i länet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Ökat antal företagsetableringar i länet: antal företagsställen i länet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21B1140-C0A0-4C75-B9E1-C48B5D5940E5}"/>
              </a:ext>
            </a:extLst>
          </p:cNvPr>
          <p:cNvGrpSpPr/>
          <p:nvPr/>
        </p:nvGrpSpPr>
        <p:grpSpPr>
          <a:xfrm>
            <a:off x="662921" y="1465544"/>
            <a:ext cx="2267211" cy="417777"/>
            <a:chOff x="662921" y="1465544"/>
            <a:chExt cx="2267211" cy="417777"/>
          </a:xfrm>
        </p:grpSpPr>
        <p:sp>
          <p:nvSpPr>
            <p:cNvPr id="2" name="Rektangel: rundade hörn 1">
              <a:extLst>
                <a:ext uri="{FF2B5EF4-FFF2-40B4-BE49-F238E27FC236}">
                  <a16:creationId xmlns:a16="http://schemas.microsoft.com/office/drawing/2014/main" id="{4125BB29-16C9-4E14-9416-74B71D173855}"/>
                </a:ext>
              </a:extLst>
            </p:cNvPr>
            <p:cNvSpPr/>
            <p:nvPr/>
          </p:nvSpPr>
          <p:spPr>
            <a:xfrm>
              <a:off x="662921" y="1465544"/>
              <a:ext cx="2267210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B3025CF-77EC-45A9-828B-4C3FDC51E7D2}"/>
                </a:ext>
              </a:extLst>
            </p:cNvPr>
            <p:cNvSpPr txBox="1"/>
            <p:nvPr/>
          </p:nvSpPr>
          <p:spPr>
            <a:xfrm>
              <a:off x="662922" y="1470682"/>
              <a:ext cx="2267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Delmål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10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Sjunkande varuexporthandel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69349" y="5035168"/>
            <a:ext cx="2948436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5.3.1 Ökad andel varuexport </a:t>
            </a:r>
          </a:p>
          <a:p>
            <a:r>
              <a:rPr lang="sv-SE" sz="1300" dirty="0">
                <a:solidFill>
                  <a:srgbClr val="000000"/>
                </a:solidFill>
              </a:rPr>
              <a:t>av BRP.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SCB, egna bearbetningar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Andelen varuexport av BRP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F2DB2B-3D2A-4891-9419-428AEB1471AD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89200"/>
            <a:ext cx="5966691" cy="39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2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Investeringar i FoU ökar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27786" y="5035168"/>
            <a:ext cx="2948436" cy="923330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endParaRPr lang="sv-SE" sz="2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Indikator 5.3.2 Ökade investeringar i FoU inom företagssektorn.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Miljoner kr resp. andel av BRP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E2E75EB-E7CD-44CE-B908-CCDE60F45A19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43027"/>
            <a:ext cx="5935807" cy="39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Ökade investeringar inom tillverkningsindustrin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83649" y="4876282"/>
            <a:ext cx="2948436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5.3.3 Ökade investeringar inom tillverkningsindustrin.</a:t>
            </a:r>
          </a:p>
          <a:p>
            <a:r>
              <a:rPr lang="sv-SE" sz="1300" dirty="0">
                <a:solidFill>
                  <a:srgbClr val="000000"/>
                </a:solidFill>
              </a:rPr>
              <a:t>Anm. SCB uppdaterar ej data längre.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Miljoner kr resp. andel av BRP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C790DB04-8936-446D-AAFF-1D219B62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69" y="2030179"/>
            <a:ext cx="5986317" cy="39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7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Högre andel riskkapital till länet 2018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73258" y="5045559"/>
            <a:ext cx="2948436" cy="923330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5.3.4 Ökad andel riskkapital </a:t>
            </a:r>
          </a:p>
          <a:p>
            <a:r>
              <a:rPr lang="sv-SE" sz="1300" dirty="0">
                <a:solidFill>
                  <a:srgbClr val="000000"/>
                </a:solidFill>
              </a:rPr>
              <a:t>till länet.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Riskkapitalföreningen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procent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B1D3452-B85B-4AD3-965E-F49ADA464ABD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81718"/>
            <a:ext cx="6039882" cy="39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8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Något fler nystartade företag 2018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52476" y="4845505"/>
            <a:ext cx="2948436" cy="1123384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5.3.5a Ökat antal företagsetableringar i länet: antal nystartade företag i länet.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Tillväxtanalys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 nystartade företag per år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7EEEA4-EB50-4645-A903-FC5A8CCA92B0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85843"/>
            <a:ext cx="6035960" cy="39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2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Antalet företagsetableringar i länet ökar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45994" y="4783833"/>
            <a:ext cx="2948436" cy="129266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5.3.5b Ökat antal företagsetableringar i länet: antal företagsställen i länet. </a:t>
            </a:r>
            <a:br>
              <a:rPr lang="sv-SE" sz="1300" dirty="0">
                <a:solidFill>
                  <a:srgbClr val="000000"/>
                </a:solidFill>
              </a:rPr>
            </a:br>
            <a:r>
              <a:rPr lang="sv-SE" sz="1300" dirty="0">
                <a:solidFill>
                  <a:srgbClr val="000000"/>
                </a:solidFill>
              </a:rPr>
              <a:t>Obs tidsseriebrott 2010/2011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 arbetstillfällen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7A7366D-D742-4014-BCB9-18B473692A8E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12495"/>
            <a:ext cx="615791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4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633448"/>
            <a:ext cx="11578224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3600" b="1" dirty="0"/>
              <a:t>Mål: Västmanland har effektiva kommunikationer </a:t>
            </a:r>
            <a:br>
              <a:rPr lang="sv-SE" altLang="sv-SE" sz="3600" b="1" dirty="0"/>
            </a:br>
            <a:r>
              <a:rPr lang="sv-SE" altLang="sv-SE" sz="3600" b="1" dirty="0"/>
              <a:t>som ger långsiktig hållbar tillväxt i hela länet</a:t>
            </a:r>
            <a:endParaRPr lang="sv-SE" alt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2629915"/>
            <a:ext cx="10484283" cy="3381470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Minskad restid med tåg mellan Stockholm och Västerås. År 2023 ska restiden vara 45 minuter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bredbandsuppkopplingar (med 100Mbit/s), täckning till minst 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0000"/>
                </a:solidFill>
              </a:rPr>
              <a:t>90 % för företag 2020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bredbandsuppkopplingar (med 100Mbit/s), täckning till minst 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0000"/>
                </a:solidFill>
              </a:rPr>
              <a:t>90 % för hushåll 2020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Minskad körsträcka med bil i genomsnitt per invånare och år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Ökat kollektivtrafikresande: ökat antal resor med kollektivtrafik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Ökat kollektivtrafikresande: ökad andel resande med kollektivtrafik (marknadsandel)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tillgänglighet till omgivande storregionala stadskärnor</a:t>
            </a:r>
            <a:endParaRPr lang="sv-SE" sz="3600" dirty="0">
              <a:solidFill>
                <a:srgbClr val="000000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21B1140-C0A0-4C75-B9E1-C48B5D5940E5}"/>
              </a:ext>
            </a:extLst>
          </p:cNvPr>
          <p:cNvGrpSpPr/>
          <p:nvPr/>
        </p:nvGrpSpPr>
        <p:grpSpPr>
          <a:xfrm>
            <a:off x="662921" y="2020717"/>
            <a:ext cx="2267211" cy="417777"/>
            <a:chOff x="662921" y="1465544"/>
            <a:chExt cx="2267211" cy="417777"/>
          </a:xfrm>
        </p:grpSpPr>
        <p:sp>
          <p:nvSpPr>
            <p:cNvPr id="2" name="Rektangel: rundade hörn 1">
              <a:extLst>
                <a:ext uri="{FF2B5EF4-FFF2-40B4-BE49-F238E27FC236}">
                  <a16:creationId xmlns:a16="http://schemas.microsoft.com/office/drawing/2014/main" id="{4125BB29-16C9-4E14-9416-74B71D173855}"/>
                </a:ext>
              </a:extLst>
            </p:cNvPr>
            <p:cNvSpPr/>
            <p:nvPr/>
          </p:nvSpPr>
          <p:spPr>
            <a:xfrm>
              <a:off x="662921" y="1465544"/>
              <a:ext cx="2267210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B3025CF-77EC-45A9-828B-4C3FDC51E7D2}"/>
                </a:ext>
              </a:extLst>
            </p:cNvPr>
            <p:cNvSpPr txBox="1"/>
            <p:nvPr/>
          </p:nvSpPr>
          <p:spPr>
            <a:xfrm>
              <a:off x="662922" y="1470682"/>
              <a:ext cx="2267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Delmål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56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9781698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Insatsområden och mål</a:t>
            </a:r>
            <a:endParaRPr lang="sv-SE" alt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1444325"/>
            <a:ext cx="11470850" cy="3381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b="1" dirty="0">
                <a:solidFill>
                  <a:srgbClr val="000000"/>
                </a:solidFill>
              </a:rPr>
              <a:t>Effektiva kommunikationer</a:t>
            </a:r>
            <a:br>
              <a:rPr lang="sv-SE" sz="1600" b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Västmanland har effektiva kommunikationer som ger långsiktigt hållbar tillväxt i hela länet</a:t>
            </a:r>
          </a:p>
          <a:p>
            <a:pPr marL="0" indent="0">
              <a:buNone/>
            </a:pPr>
            <a:endParaRPr lang="sv-SE" sz="6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600" b="1" dirty="0">
                <a:solidFill>
                  <a:srgbClr val="000000"/>
                </a:solidFill>
              </a:rPr>
              <a:t>Rätt kompetens</a:t>
            </a:r>
            <a:br>
              <a:rPr lang="sv-SE" sz="1600" b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Västmanlands arbetsliv har tillgång till rätt kompetens</a:t>
            </a:r>
          </a:p>
          <a:p>
            <a:pPr marL="0" indent="0">
              <a:buNone/>
            </a:pPr>
            <a:endParaRPr lang="sv-SE" sz="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600" b="1" dirty="0">
                <a:solidFill>
                  <a:srgbClr val="000000"/>
                </a:solidFill>
              </a:rPr>
              <a:t>Dynamiskt näringsliv</a:t>
            </a:r>
            <a:br>
              <a:rPr lang="sv-SE" sz="1600" b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Västmanland löser globala utmaningar</a:t>
            </a:r>
          </a:p>
          <a:p>
            <a:pPr marL="0" indent="0">
              <a:buNone/>
            </a:pPr>
            <a:endParaRPr lang="sv-SE" sz="6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600" b="1" dirty="0">
                <a:solidFill>
                  <a:srgbClr val="000000"/>
                </a:solidFill>
              </a:rPr>
              <a:t>God livsmiljö</a:t>
            </a:r>
            <a:br>
              <a:rPr lang="sv-SE" sz="1600" b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Västmanlands invånare har en god livsmiljö</a:t>
            </a:r>
          </a:p>
          <a:p>
            <a:pPr marL="0" indent="0">
              <a:buNone/>
            </a:pPr>
            <a:endParaRPr lang="sv-SE" sz="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600" b="1" dirty="0">
                <a:solidFill>
                  <a:srgbClr val="000000"/>
                </a:solidFill>
              </a:rPr>
              <a:t>Hållbar energianvändning och klimatanpassning</a:t>
            </a:r>
            <a:br>
              <a:rPr lang="sv-SE" sz="1600" b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Västmanlands energianvändning är långsiktigt hållbar och bidrar till minskad miljö- och klimatpåverkan</a:t>
            </a:r>
          </a:p>
          <a:p>
            <a:pPr marL="0" indent="0">
              <a:buNone/>
            </a:pPr>
            <a:endParaRPr lang="sv-SE" sz="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600" b="1" dirty="0">
                <a:solidFill>
                  <a:srgbClr val="000000"/>
                </a:solidFill>
              </a:rPr>
              <a:t>Stark regional attraktivitet</a:t>
            </a:r>
            <a:br>
              <a:rPr lang="sv-SE" sz="1600" b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Västmanland har en mångfald av attraktiva miljöer och upplevelser</a:t>
            </a:r>
          </a:p>
          <a:p>
            <a:pPr marL="0" indent="0">
              <a:buNone/>
            </a:pPr>
            <a:endParaRPr lang="sv-SE" sz="1600" i="1" dirty="0">
              <a:solidFill>
                <a:srgbClr val="000000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8809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Kortare restider med tåg mellan Stockholm-Västerås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69348" y="4879978"/>
            <a:ext cx="2948436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5.4.1 Minskad restid med tåg mellan Stockholm och Västerås. År 2023 ska restiden vara 45 minuter.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Samtrafiken/</a:t>
            </a:r>
            <a:r>
              <a:rPr lang="sv-SE" sz="1300" dirty="0" err="1">
                <a:solidFill>
                  <a:srgbClr val="000000"/>
                </a:solidFill>
              </a:rPr>
              <a:t>Resrobot</a:t>
            </a:r>
            <a:endParaRPr lang="sv-SE" sz="1300" dirty="0">
              <a:solidFill>
                <a:srgbClr val="000000"/>
              </a:solidFill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Snabbaste resa per tåg enligt tabell, minuter.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33C6E7FB-7C31-4F8F-9B16-D82B8429F1DA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41823"/>
            <a:ext cx="5973487" cy="39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5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Allt bättre tillgång till bredband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52474" y="4062845"/>
            <a:ext cx="3268271" cy="1692771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5.4.2 Ökad andel bredbandsuppkopplingar (med 100Mbit/s), täckning till minst 90 % för hushåll och företag.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i="1" dirty="0">
                <a:solidFill>
                  <a:srgbClr val="000000"/>
                </a:solidFill>
              </a:rPr>
              <a:t>Kommentar: PTS har infört ny mätmetod hushåll från 2015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PTS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av företag resp. befolkningen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2654D487-2D62-42E9-A1E1-6A603B423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5" y="2018897"/>
            <a:ext cx="5999202" cy="39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9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Bilanvändningen minskade något 2018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45994" y="5128267"/>
            <a:ext cx="2948436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5.4.3 Minskad körsträcka med bil i genomsnitt per invånare och år.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 och </a:t>
            </a:r>
            <a:r>
              <a:rPr lang="sv-SE" sz="1300" dirty="0" err="1">
                <a:solidFill>
                  <a:srgbClr val="000000"/>
                </a:solidFill>
              </a:rPr>
              <a:t>Trafa</a:t>
            </a:r>
            <a:r>
              <a:rPr lang="sv-SE" sz="1300" dirty="0">
                <a:solidFill>
                  <a:srgbClr val="000000"/>
                </a:solidFill>
              </a:rPr>
              <a:t>, egna beräkningar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Mil per invånare, Västmanlands län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4742272-1A56-456B-891F-C12F274103DE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73061" y="1989856"/>
            <a:ext cx="6169024" cy="40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76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Antalet resor inom kollektivtrafiken ökar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62866" y="4748939"/>
            <a:ext cx="3081233" cy="129266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5.4.4a Ökat kollektivtrafikresande: ökat antal resor med kollektivtrafik</a:t>
            </a:r>
            <a:br>
              <a:rPr lang="sv-SE" sz="1300" dirty="0">
                <a:solidFill>
                  <a:srgbClr val="000000"/>
                </a:solidFill>
              </a:rPr>
            </a:br>
            <a:r>
              <a:rPr lang="sv-SE" sz="1300" dirty="0">
                <a:solidFill>
                  <a:srgbClr val="000000"/>
                </a:solidFill>
              </a:rPr>
              <a:t>Anm. Troligt överrapportering 2015, ger ”svag” utveckling 2015/2016.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</a:t>
            </a:r>
            <a:r>
              <a:rPr lang="sv-SE" sz="1300" dirty="0" err="1">
                <a:solidFill>
                  <a:srgbClr val="000000"/>
                </a:solidFill>
              </a:rPr>
              <a:t>Trafa</a:t>
            </a:r>
            <a:endParaRPr lang="sv-SE" sz="1300" dirty="0">
              <a:solidFill>
                <a:srgbClr val="000000"/>
              </a:solidFill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Resor/påstigningar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B20998-E166-4863-8E16-0BC988C6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5" y="2059471"/>
            <a:ext cx="6036649" cy="39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6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Högre kollektivtrafikandel 2018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66775" y="4904804"/>
            <a:ext cx="3081233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5.4.4b Ökat kollektivtrafikresande: ökad andel resande med kollektivtrafik (marknadsandel). 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Kollektivtrafikbarometern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Marknadsandel, procent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CF83181-6194-44C2-B212-74E7CEE9D503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14478" y="1985539"/>
            <a:ext cx="6148388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23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 fontScale="90000"/>
          </a:bodyPr>
          <a:lstStyle/>
          <a:p>
            <a:pPr algn="l"/>
            <a:r>
              <a:rPr lang="sv-SE" altLang="sv-SE" sz="4000" b="1" dirty="0"/>
              <a:t>Totalt sett små förändringar av restiderna inom regionen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87557" y="5204267"/>
            <a:ext cx="3081233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5.4.5 Ökad tillgänglighet till omgivande storregionala stadskärnor.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Samtrafiken/</a:t>
            </a:r>
            <a:r>
              <a:rPr lang="sv-SE" sz="1300" dirty="0" err="1">
                <a:solidFill>
                  <a:srgbClr val="000000"/>
                </a:solidFill>
              </a:rPr>
              <a:t>Resrobot</a:t>
            </a:r>
            <a:endParaRPr lang="sv-SE" sz="1300" dirty="0">
              <a:solidFill>
                <a:srgbClr val="000000"/>
              </a:solidFill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Total restid med tåg, minuter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D5227B-09D8-41CE-A226-2F852D1A5CE1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80933"/>
            <a:ext cx="6267540" cy="41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3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633448"/>
            <a:ext cx="11578224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3600" b="1" dirty="0"/>
              <a:t>Mål: Västmanlands energianvändning är långsiktigt </a:t>
            </a:r>
            <a:br>
              <a:rPr lang="sv-SE" altLang="sv-SE" sz="3600" b="1" dirty="0"/>
            </a:br>
            <a:r>
              <a:rPr lang="sv-SE" altLang="sv-SE" sz="3600" b="1" dirty="0"/>
              <a:t>hållbar och bidrar till minskad miljöpåverkan</a:t>
            </a:r>
            <a:endParaRPr lang="sv-SE" alt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2629915"/>
            <a:ext cx="10484283" cy="3381470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Ökat antal kommuner med handlingsplaner eller motsvarande som säkerställer ett strukturerat arbete med anpassning till ett förändrat klimat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produktion av solkraft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produktion av biogas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Minskade klimatpåverkande utsläpp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energieffektivitet i regionalekonomin (KWh/kr)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21B1140-C0A0-4C75-B9E1-C48B5D5940E5}"/>
              </a:ext>
            </a:extLst>
          </p:cNvPr>
          <p:cNvGrpSpPr/>
          <p:nvPr/>
        </p:nvGrpSpPr>
        <p:grpSpPr>
          <a:xfrm>
            <a:off x="662921" y="2020717"/>
            <a:ext cx="2267211" cy="417777"/>
            <a:chOff x="662921" y="1465544"/>
            <a:chExt cx="2267211" cy="417777"/>
          </a:xfrm>
        </p:grpSpPr>
        <p:sp>
          <p:nvSpPr>
            <p:cNvPr id="2" name="Rektangel: rundade hörn 1">
              <a:extLst>
                <a:ext uri="{FF2B5EF4-FFF2-40B4-BE49-F238E27FC236}">
                  <a16:creationId xmlns:a16="http://schemas.microsoft.com/office/drawing/2014/main" id="{4125BB29-16C9-4E14-9416-74B71D173855}"/>
                </a:ext>
              </a:extLst>
            </p:cNvPr>
            <p:cNvSpPr/>
            <p:nvPr/>
          </p:nvSpPr>
          <p:spPr>
            <a:xfrm>
              <a:off x="662921" y="1465544"/>
              <a:ext cx="2267210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B3025CF-77EC-45A9-828B-4C3FDC51E7D2}"/>
                </a:ext>
              </a:extLst>
            </p:cNvPr>
            <p:cNvSpPr txBox="1"/>
            <p:nvPr/>
          </p:nvSpPr>
          <p:spPr>
            <a:xfrm>
              <a:off x="662922" y="1470682"/>
              <a:ext cx="2267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Delmål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447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Arbete med handlingsplaner pågår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87557" y="4751536"/>
            <a:ext cx="3081233" cy="1323439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5.5.1 Ökat antal kommuner som har en handlingsplan eller motsvarande som säkerställer ett strukturerat arbete med anpassning till ett förändrat klimat.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Länsstyrelsen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 kommuner som har en handlingsplan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68BBDD-3852-45EA-90E6-72F9E0E2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5" y="1979926"/>
            <a:ext cx="6137983" cy="4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02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Kraftigt ökad solkraft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04429" y="4861463"/>
            <a:ext cx="3081233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5.5.2 Ökad produktion av solkraft</a:t>
            </a:r>
          </a:p>
          <a:p>
            <a:r>
              <a:rPr lang="sv-SE" sz="1300" dirty="0">
                <a:solidFill>
                  <a:srgbClr val="000000"/>
                </a:solidFill>
              </a:rPr>
              <a:t>Anm. Indikatorn mäter installerad effekt, ej producerad. 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Energikontoret Mälardalen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KW-installerad effekt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044F63-07A2-4EEA-996B-39B5EBB67A78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4" y="1992026"/>
            <a:ext cx="6065247" cy="40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5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Produktionen av biogas minskade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561530" y="5048499"/>
            <a:ext cx="3081233" cy="69249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5.5.3 Ökad produktion av biogas.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Energimyndigheten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GWh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7A8A20E-8F94-41FD-8E84-B8A516AFF577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02146"/>
            <a:ext cx="5776912" cy="3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3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9781698" cy="1178381"/>
          </a:xfrm>
        </p:spPr>
        <p:txBody>
          <a:bodyPr>
            <a:normAutofit fontScale="90000"/>
          </a:bodyPr>
          <a:lstStyle/>
          <a:p>
            <a:pPr algn="l"/>
            <a:r>
              <a:rPr lang="sv-SE" altLang="sv-SE" sz="4000" b="1" dirty="0"/>
              <a:t>Mål: Västmanlands invånare har en god livsmiljö</a:t>
            </a:r>
            <a:endParaRPr lang="sv-SE" alt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2074742"/>
            <a:ext cx="10484283" cy="3381470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Ökad befolkningstillväxt: Hela länet ska öka med minst 2000 invånare per år fram till 2020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befolkningstillväxt: Befolkningen ska öka i alla kommuner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Ökat bostadsbyggande: Hela länets bostadsbyggande ska uppgå till minst 1000 bostäder per år fram till 2020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Ökat bostadsbyggande: Alla kommuner ska bygga bostäder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barn och unga vuxna som anger att deras hälsa är bra eller mycket bra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Minskat antal anmälda brott per 1000 invånare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flyktingar som har arbete inom två år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Minskad andel av befolkningen försörjda med sociala ersättningar och bidrag</a:t>
            </a:r>
          </a:p>
          <a:p>
            <a:r>
              <a:rPr lang="sv-SE" sz="2000" dirty="0">
                <a:solidFill>
                  <a:srgbClr val="000000"/>
                </a:solidFill>
              </a:rPr>
              <a:t>Alla miljömål ska nås till 2020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21B1140-C0A0-4C75-B9E1-C48B5D5940E5}"/>
              </a:ext>
            </a:extLst>
          </p:cNvPr>
          <p:cNvGrpSpPr/>
          <p:nvPr/>
        </p:nvGrpSpPr>
        <p:grpSpPr>
          <a:xfrm>
            <a:off x="662921" y="1465544"/>
            <a:ext cx="2267211" cy="417777"/>
            <a:chOff x="662921" y="1465544"/>
            <a:chExt cx="2267211" cy="417777"/>
          </a:xfrm>
        </p:grpSpPr>
        <p:sp>
          <p:nvSpPr>
            <p:cNvPr id="2" name="Rektangel: rundade hörn 1">
              <a:extLst>
                <a:ext uri="{FF2B5EF4-FFF2-40B4-BE49-F238E27FC236}">
                  <a16:creationId xmlns:a16="http://schemas.microsoft.com/office/drawing/2014/main" id="{4125BB29-16C9-4E14-9416-74B71D173855}"/>
                </a:ext>
              </a:extLst>
            </p:cNvPr>
            <p:cNvSpPr/>
            <p:nvPr/>
          </p:nvSpPr>
          <p:spPr>
            <a:xfrm>
              <a:off x="662921" y="1465544"/>
              <a:ext cx="2267210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B3025CF-77EC-45A9-828B-4C3FDC51E7D2}"/>
                </a:ext>
              </a:extLst>
            </p:cNvPr>
            <p:cNvSpPr txBox="1"/>
            <p:nvPr/>
          </p:nvSpPr>
          <p:spPr>
            <a:xfrm>
              <a:off x="662922" y="1470682"/>
              <a:ext cx="2267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Delmål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687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Trendmässig minskning av länets utsläpp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675829" y="4973136"/>
            <a:ext cx="3081233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5.5.4 Minskade klimatpåverkande utsläpp.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SMHI/Nationella emissionsdatabasen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Växthusgaser, ton per år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25655D-7E80-4832-B49A-D30B0CCE647E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6" y="2008476"/>
            <a:ext cx="5876182" cy="38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1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Ökad energieffektivitet i ekonomin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675829" y="4973136"/>
            <a:ext cx="3081233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5.5.5 Ökad energieffektivitet i regionalekonomin.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Index, 2007=100 (KWh/BRP)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1650774-8AC4-45F2-82B2-7B28E985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7" y="2051866"/>
            <a:ext cx="5875175" cy="385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20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633448"/>
            <a:ext cx="11578224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3600" b="1" dirty="0"/>
              <a:t>Mål: Västmanland har en mångfald av attraktiva </a:t>
            </a:r>
            <a:br>
              <a:rPr lang="sv-SE" altLang="sv-SE" sz="3600" b="1" dirty="0"/>
            </a:br>
            <a:r>
              <a:rPr lang="sv-SE" altLang="sv-SE" sz="3600" b="1" dirty="0"/>
              <a:t>miljöer och upplevelser</a:t>
            </a:r>
            <a:endParaRPr lang="sv-SE" alt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2629915"/>
            <a:ext cx="10484283" cy="3381470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Ökat antal gästnätter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Ökade logiintäkter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av befolkningen som tar del av kulturaktiviteter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andel betesmarker och slåtterängar med miljöersättning för bevarande av öppna landskap</a:t>
            </a:r>
          </a:p>
          <a:p>
            <a:r>
              <a:rPr lang="sv-SE" sz="2000" dirty="0">
                <a:solidFill>
                  <a:srgbClr val="000000"/>
                </a:solidFill>
              </a:rPr>
              <a:t>Ökad tillgång och tillgänglighet till värdefull natur- och kulturmiljö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21B1140-C0A0-4C75-B9E1-C48B5D5940E5}"/>
              </a:ext>
            </a:extLst>
          </p:cNvPr>
          <p:cNvGrpSpPr/>
          <p:nvPr/>
        </p:nvGrpSpPr>
        <p:grpSpPr>
          <a:xfrm>
            <a:off x="662921" y="2020717"/>
            <a:ext cx="2267211" cy="417777"/>
            <a:chOff x="662921" y="1465544"/>
            <a:chExt cx="2267211" cy="417777"/>
          </a:xfrm>
        </p:grpSpPr>
        <p:sp>
          <p:nvSpPr>
            <p:cNvPr id="2" name="Rektangel: rundade hörn 1">
              <a:extLst>
                <a:ext uri="{FF2B5EF4-FFF2-40B4-BE49-F238E27FC236}">
                  <a16:creationId xmlns:a16="http://schemas.microsoft.com/office/drawing/2014/main" id="{4125BB29-16C9-4E14-9416-74B71D173855}"/>
                </a:ext>
              </a:extLst>
            </p:cNvPr>
            <p:cNvSpPr/>
            <p:nvPr/>
          </p:nvSpPr>
          <p:spPr>
            <a:xfrm>
              <a:off x="662921" y="1465544"/>
              <a:ext cx="2267210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B3025CF-77EC-45A9-828B-4C3FDC51E7D2}"/>
                </a:ext>
              </a:extLst>
            </p:cNvPr>
            <p:cNvSpPr txBox="1"/>
            <p:nvPr/>
          </p:nvSpPr>
          <p:spPr>
            <a:xfrm>
              <a:off x="662922" y="1470682"/>
              <a:ext cx="2267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Delmål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048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Antal gästnätter kvar på hög nivå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52475" y="5275924"/>
            <a:ext cx="3081233" cy="69249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5.6.1 Ökat antal gästnätter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52A261-E81C-4271-BF20-456E851DBE28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6" y="1974562"/>
            <a:ext cx="6054856" cy="39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5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Kraftigt ökade logiintäkter i Västmanlands län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655048" y="5275924"/>
            <a:ext cx="3081233" cy="69249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5.6.1b Ökade logiintäkter</a:t>
            </a:r>
          </a:p>
          <a:p>
            <a:br>
              <a:rPr lang="sv-SE" sz="1300" dirty="0">
                <a:solidFill>
                  <a:srgbClr val="000000"/>
                </a:solidFill>
              </a:rPr>
            </a:br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1000 kr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3F5A6BC-AD5B-48F5-9849-3DC8BF4FDA5B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107621"/>
            <a:ext cx="584835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0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Antalet kulturbesök minskade något 2018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48566" y="4844816"/>
            <a:ext cx="3081233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5.6.2 Ökad andel av befolkningen som tar del av kulturaktiviteter. </a:t>
            </a:r>
            <a:br>
              <a:rPr lang="sv-SE" sz="1300" dirty="0">
                <a:solidFill>
                  <a:srgbClr val="000000"/>
                </a:solidFill>
              </a:rPr>
            </a:br>
            <a:r>
              <a:rPr lang="sv-SE" sz="1300" dirty="0">
                <a:solidFill>
                  <a:srgbClr val="000000"/>
                </a:solidFill>
              </a:rPr>
              <a:t>Obs tidsseriebrott 2013/2014 för musik</a:t>
            </a:r>
          </a:p>
          <a:p>
            <a:br>
              <a:rPr lang="sv-SE" sz="1300" dirty="0">
                <a:solidFill>
                  <a:srgbClr val="000000"/>
                </a:solidFill>
              </a:rPr>
            </a:br>
            <a:r>
              <a:rPr lang="sv-SE" sz="1300" dirty="0">
                <a:solidFill>
                  <a:srgbClr val="000000"/>
                </a:solidFill>
              </a:rPr>
              <a:t>Källa: Region Västmanland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Besök i förhållande till befolkningen, procent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A40F08-BD8F-4309-9B86-E00CE70FA8AB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38206"/>
            <a:ext cx="5955813" cy="39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4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Arealen betesmarker och slåtterängar med stöd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769348" y="4455915"/>
            <a:ext cx="3081233" cy="1492716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5.6.3 Ökad areal naturbetesmarker och värdefulla slåtterängar.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i="1" dirty="0">
                <a:solidFill>
                  <a:srgbClr val="000000"/>
                </a:solidFill>
              </a:rPr>
              <a:t>Kommentar: Uppdatering för närvarande ej möjlig </a:t>
            </a:r>
          </a:p>
          <a:p>
            <a:br>
              <a:rPr lang="sv-SE" sz="1300" dirty="0">
                <a:solidFill>
                  <a:srgbClr val="000000"/>
                </a:solidFill>
              </a:rPr>
            </a:br>
            <a:r>
              <a:rPr lang="sv-SE" sz="1300" dirty="0">
                <a:solidFill>
                  <a:srgbClr val="000000"/>
                </a:solidFill>
              </a:rPr>
              <a:t>Källa: Länsstyrelsen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Areal med särskild ersättning (hektar)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8250F42-5384-4342-96D2-657207AD2FDA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6" y="2013184"/>
            <a:ext cx="5961337" cy="39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6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458738"/>
            <a:ext cx="11346802" cy="1178381"/>
          </a:xfrm>
        </p:spPr>
        <p:txBody>
          <a:bodyPr>
            <a:noAutofit/>
          </a:bodyPr>
          <a:lstStyle/>
          <a:p>
            <a:pPr algn="l"/>
            <a:r>
              <a:rPr lang="sv-SE" altLang="sv-SE" sz="4000" b="1" dirty="0"/>
              <a:t>Fler naturreservat ger tillgång till mer </a:t>
            </a:r>
            <a:br>
              <a:rPr lang="sv-SE" altLang="sv-SE" sz="4000" b="1" dirty="0"/>
            </a:br>
            <a:r>
              <a:rPr lang="sv-SE" altLang="sv-SE" sz="4000" b="1" dirty="0"/>
              <a:t>värdefull natur- och kulturmiljö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542518" y="4955715"/>
            <a:ext cx="3081233" cy="1092607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5.6.4 Ökad tillgång och tillgänglighet till värdefull natur- och kulturmiljö.</a:t>
            </a:r>
          </a:p>
          <a:p>
            <a:br>
              <a:rPr lang="sv-SE" sz="1300" dirty="0">
                <a:solidFill>
                  <a:srgbClr val="000000"/>
                </a:solidFill>
              </a:rPr>
            </a:br>
            <a:r>
              <a:rPr lang="sv-SE" sz="1300" dirty="0">
                <a:solidFill>
                  <a:srgbClr val="000000"/>
                </a:solidFill>
              </a:rPr>
              <a:t>Källa: Länsstyrelsen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4" y="1774092"/>
            <a:ext cx="6072619" cy="663995"/>
            <a:chOff x="6462471" y="1470593"/>
            <a:chExt cx="4778472" cy="663995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Antalet naturreservat, nationalparker och kulturreservat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BC828A-6679-4B7A-8227-1BD480544373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4" y="2306332"/>
            <a:ext cx="5670392" cy="37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74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633448"/>
            <a:ext cx="11578224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3600" b="1" dirty="0"/>
              <a:t>Information</a:t>
            </a:r>
            <a:endParaRPr lang="sv-SE" alt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3776" y="1660047"/>
            <a:ext cx="10484283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sv-SE" sz="2000" dirty="0">
                <a:solidFill>
                  <a:srgbClr val="000000"/>
                </a:solidFill>
              </a:rPr>
              <a:t>Till detta material finns en Excel-fil med data och diagram i vilken varje indikator är angiven med en siffra, till exempel 5.1.1a. Motsvarande beteckningar används i denna presentation.</a:t>
            </a:r>
          </a:p>
          <a:p>
            <a:pPr marL="0" indent="0">
              <a:buNone/>
            </a:pPr>
            <a:endParaRPr lang="sv-SE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I Excel-filen finns även en "resultattavla" där grön färg anger att utvecklingen går åt det håll som indikatorn formulerar eller att i de fall det finns ett mål formulerat i själva indikatorn, målet är uppfyllt. Det finns även en tendens angiven för indikatorns utveckling.</a:t>
            </a:r>
          </a:p>
          <a:p>
            <a:pPr marL="0" indent="0">
              <a:buNone/>
            </a:pPr>
            <a:endParaRPr lang="sv-SE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Hela materialet finns tillgängligt på Region Västmanlands hemsida.  </a:t>
            </a:r>
          </a:p>
          <a:p>
            <a:pPr marL="0" indent="0">
              <a:buNone/>
            </a:pPr>
            <a:endParaRPr lang="sv-SE" sz="3600" dirty="0">
              <a:solidFill>
                <a:srgbClr val="000000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472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9781698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Befolkningen i länet ökar starkt</a:t>
            </a:r>
            <a:endParaRPr lang="sv-SE" altLang="sv-SE" b="1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7010787" y="4916147"/>
            <a:ext cx="2948436" cy="1123384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endParaRPr lang="sv-SE" sz="200" dirty="0"/>
          </a:p>
          <a:p>
            <a:r>
              <a:rPr lang="sv-SE" sz="1300" dirty="0">
                <a:solidFill>
                  <a:srgbClr val="000000"/>
                </a:solidFill>
              </a:rPr>
              <a:t>Indikator 5.1.1a Ökad befolkningstillväxt: Hela länet ska öka med minst 2000 invånare per år fram till 2020.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D6AEAF-81CA-497C-B1A2-9E15C1F0CDBC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83454"/>
            <a:ext cx="6193941" cy="4087250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4598011" cy="417777"/>
            <a:chOff x="6462471" y="1470593"/>
            <a:chExt cx="4598011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491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Befolkningsförändring per år resp. folkmängd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86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9781698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Befolkningen ökade i nästan alla kommuner</a:t>
            </a:r>
            <a:endParaRPr lang="sv-SE" altLang="sv-SE" b="1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75060" y="4731836"/>
            <a:ext cx="2948436" cy="129266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5.1.1b Ökad befolkningstillväxt: Befolkningen ska öka i alla kommuner</a:t>
            </a:r>
          </a:p>
          <a:p>
            <a:r>
              <a:rPr lang="sv-SE" sz="1300" dirty="0">
                <a:solidFill>
                  <a:srgbClr val="000000"/>
                </a:solidFill>
              </a:rPr>
              <a:t>Anm. Befolkningen minskade i Norbergs resp. Skinnskattebergs kommun.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4778472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Befolkningsförändringen 2018 (antal personer)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06EE740-7060-4E57-B487-0D8D202A9D32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45951"/>
            <a:ext cx="6163096" cy="40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8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9781698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Bostadsbyggandet högre än målet 2018</a:t>
            </a:r>
            <a:endParaRPr lang="sv-SE" altLang="sv-SE" b="1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54278" y="4734610"/>
            <a:ext cx="2948436" cy="129266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5.1.2a Ökat bostadsbyggande: Hela länets bostadsbyggande ska uppgå till minst 1000 bostäder per år fram till 2020. 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4778472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Antalet färdigställda bostäder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BCCF79-32C1-45B6-A42F-51DDC1C301ED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45951"/>
            <a:ext cx="6169025" cy="40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 fontScale="90000"/>
          </a:bodyPr>
          <a:lstStyle/>
          <a:p>
            <a:pPr algn="l"/>
            <a:r>
              <a:rPr lang="sv-SE" altLang="sv-SE" sz="4000" b="1" dirty="0"/>
              <a:t>Bostadsbyggandet koncentrerat till Västerås kommun</a:t>
            </a:r>
            <a:endParaRPr lang="sv-SE" altLang="sv-SE" b="1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5BBC650-ABE0-4F5D-84FE-7AA477CE78D2}"/>
              </a:ext>
            </a:extLst>
          </p:cNvPr>
          <p:cNvSpPr txBox="1">
            <a:spLocks/>
          </p:cNvSpPr>
          <p:nvPr/>
        </p:nvSpPr>
        <p:spPr>
          <a:xfrm>
            <a:off x="7222421" y="1945951"/>
            <a:ext cx="4738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sv-SE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946849" y="5127849"/>
            <a:ext cx="2948436" cy="89255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5.1.2b Ökat bostadsbyggande: Alla kommuner ska bygga bostäder.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SCB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Antalet färdigställda bostäder per kommun 2018</a:t>
              </a:r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23B8BD-9D5A-4FCA-9383-243E911FF6F9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1968501"/>
            <a:ext cx="6155024" cy="40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8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3776" y="349793"/>
            <a:ext cx="11346802" cy="1178381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/>
              <a:t>Lägre andel uppger bra/mycket bra hälsa</a:t>
            </a:r>
            <a:endParaRPr lang="sv-SE" alt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959A45-F9D7-4EB1-A6AB-B0C5DC52CCB7}"/>
              </a:ext>
            </a:extLst>
          </p:cNvPr>
          <p:cNvSpPr txBox="1"/>
          <p:nvPr/>
        </p:nvSpPr>
        <p:spPr>
          <a:xfrm>
            <a:off x="6836250" y="4902820"/>
            <a:ext cx="3159804" cy="1292662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sv-SE" sz="1300" dirty="0">
                <a:solidFill>
                  <a:srgbClr val="000000"/>
                </a:solidFill>
              </a:rPr>
              <a:t>Indikator 5.1.3 Ökad andel barn och unga vuxna som anger att deras hälsa är bra eller mycket bra.</a:t>
            </a:r>
          </a:p>
          <a:p>
            <a:endParaRPr lang="sv-SE" sz="1300" dirty="0">
              <a:solidFill>
                <a:srgbClr val="000000"/>
              </a:solidFill>
            </a:endParaRPr>
          </a:p>
          <a:p>
            <a:r>
              <a:rPr lang="sv-SE" sz="1300" dirty="0">
                <a:solidFill>
                  <a:srgbClr val="000000"/>
                </a:solidFill>
              </a:rPr>
              <a:t>Källa: Region Västmanland/Liv och hälsa ung</a:t>
            </a:r>
          </a:p>
          <a:p>
            <a:endParaRPr lang="sv-SE" sz="1300" dirty="0">
              <a:solidFill>
                <a:srgbClr val="000000"/>
              </a:solidFill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501F043-B394-404D-A61E-F2DE2FF6C711}"/>
              </a:ext>
            </a:extLst>
          </p:cNvPr>
          <p:cNvGrpSpPr/>
          <p:nvPr/>
        </p:nvGrpSpPr>
        <p:grpSpPr>
          <a:xfrm>
            <a:off x="699235" y="1462365"/>
            <a:ext cx="5100316" cy="417777"/>
            <a:chOff x="6462471" y="1470593"/>
            <a:chExt cx="4778472" cy="41777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E5DAEC2-BD29-4604-9E3F-40BA6840BD02}"/>
                </a:ext>
              </a:extLst>
            </p:cNvPr>
            <p:cNvSpPr/>
            <p:nvPr/>
          </p:nvSpPr>
          <p:spPr>
            <a:xfrm>
              <a:off x="6462471" y="1470593"/>
              <a:ext cx="4598011" cy="417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3CFDF76-A263-4BEC-AB91-CE5BB8C2FE86}"/>
                </a:ext>
              </a:extLst>
            </p:cNvPr>
            <p:cNvSpPr txBox="1"/>
            <p:nvPr/>
          </p:nvSpPr>
          <p:spPr>
            <a:xfrm>
              <a:off x="6462472" y="1488257"/>
              <a:ext cx="477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chemeClr val="bg1"/>
                  </a:solidFill>
                </a:rPr>
                <a:t>Andel av respektive årskurs</a:t>
              </a:r>
            </a:p>
          </p:txBody>
        </p:sp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D7992C97-97A1-4EDE-8BC0-86E790FA67FA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99235" y="2017976"/>
            <a:ext cx="6047472" cy="39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1634</Words>
  <Application>Microsoft Office PowerPoint</Application>
  <PresentationFormat>Bredbild</PresentationFormat>
  <Paragraphs>374</Paragraphs>
  <Slides>48</Slides>
  <Notes>48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48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1_Office-tema</vt:lpstr>
      <vt:lpstr>9_Office-tema</vt:lpstr>
      <vt:lpstr>2_Office-tema</vt:lpstr>
      <vt:lpstr>3_Office-tema</vt:lpstr>
      <vt:lpstr>4_Office-tema</vt:lpstr>
      <vt:lpstr>5_Office-tema</vt:lpstr>
      <vt:lpstr>6_Office-tema</vt:lpstr>
      <vt:lpstr>7_Office-tema</vt:lpstr>
      <vt:lpstr>8_Office-tema</vt:lpstr>
      <vt:lpstr>   Mångfaldsdriven tillväxt Regionalt utvecklingsprogram 2018    </vt:lpstr>
      <vt:lpstr>Uppföljning lättillgängligt för alla</vt:lpstr>
      <vt:lpstr>Insatsområden och mål</vt:lpstr>
      <vt:lpstr>Mål: Västmanlands invånare har en god livsmiljö</vt:lpstr>
      <vt:lpstr>Befolkningen i länet ökar starkt</vt:lpstr>
      <vt:lpstr>Befolkningen ökade i nästan alla kommuner</vt:lpstr>
      <vt:lpstr>Bostadsbyggandet högre än målet 2018</vt:lpstr>
      <vt:lpstr>Bostadsbyggandet koncentrerat till Västerås kommun</vt:lpstr>
      <vt:lpstr>Lägre andel uppger bra/mycket bra hälsa</vt:lpstr>
      <vt:lpstr>Anmälda brott per invånare minskade något 2018</vt:lpstr>
      <vt:lpstr>Lägre andel flyktingar med arbete</vt:lpstr>
      <vt:lpstr>Något lägre andel försörjda med bidrag</vt:lpstr>
      <vt:lpstr>Endast fyra miljömål bedöms vara uppnådda 2020</vt:lpstr>
      <vt:lpstr>Mål: Västmanlands arbetsliv har tillgång till rätt kompetens</vt:lpstr>
      <vt:lpstr>Andelen behöriga till gymnasiet ökade något</vt:lpstr>
      <vt:lpstr>Mer än hälften av kvinnorna studerar vidare</vt:lpstr>
      <vt:lpstr>Fortsatt svårt att finna rätt kompetens</vt:lpstr>
      <vt:lpstr>Andelen sysselsatta ökar i alla grupper</vt:lpstr>
      <vt:lpstr>Sjunkande arbetslöshet 2018</vt:lpstr>
      <vt:lpstr>Något högre andel förstahandssökande till ingenjörsutbildningar</vt:lpstr>
      <vt:lpstr>De flesta utbildningar är tydligt könssegregerade</vt:lpstr>
      <vt:lpstr>Mål: Västmanland löser globala utmaningar</vt:lpstr>
      <vt:lpstr>Sjunkande varuexporthandel</vt:lpstr>
      <vt:lpstr>Investeringar i FoU ökar</vt:lpstr>
      <vt:lpstr>Ökade investeringar inom tillverkningsindustrin</vt:lpstr>
      <vt:lpstr>Högre andel riskkapital till länet 2018</vt:lpstr>
      <vt:lpstr>Något fler nystartade företag 2018</vt:lpstr>
      <vt:lpstr>Antalet företagsetableringar i länet ökar</vt:lpstr>
      <vt:lpstr>Mål: Västmanland har effektiva kommunikationer  som ger långsiktig hållbar tillväxt i hela länet</vt:lpstr>
      <vt:lpstr>Kortare restider med tåg mellan Stockholm-Västerås</vt:lpstr>
      <vt:lpstr>Allt bättre tillgång till bredband</vt:lpstr>
      <vt:lpstr>Bilanvändningen minskade något 2018</vt:lpstr>
      <vt:lpstr>Antalet resor inom kollektivtrafiken ökar</vt:lpstr>
      <vt:lpstr>Högre kollektivtrafikandel 2018</vt:lpstr>
      <vt:lpstr>Totalt sett små förändringar av restiderna inom regionen</vt:lpstr>
      <vt:lpstr>Mål: Västmanlands energianvändning är långsiktigt  hållbar och bidrar till minskad miljöpåverkan</vt:lpstr>
      <vt:lpstr>Arbete med handlingsplaner pågår</vt:lpstr>
      <vt:lpstr>Kraftigt ökad solkraft</vt:lpstr>
      <vt:lpstr>Produktionen av biogas minskade</vt:lpstr>
      <vt:lpstr>Trendmässig minskning av länets utsläpp</vt:lpstr>
      <vt:lpstr>Ökad energieffektivitet i ekonomin</vt:lpstr>
      <vt:lpstr>Mål: Västmanland har en mångfald av attraktiva  miljöer och upplevelser</vt:lpstr>
      <vt:lpstr>Antal gästnätter kvar på hög nivå</vt:lpstr>
      <vt:lpstr>Kraftigt ökade logiintäkter i Västmanlands län</vt:lpstr>
      <vt:lpstr>Antalet kulturbesök minskade något 2018</vt:lpstr>
      <vt:lpstr>Arealen betesmarker och slåtterängar med stöd</vt:lpstr>
      <vt:lpstr>Fler naturreservat ger tillgång till mer  värdefull natur- och kulturmiljö</vt:lpstr>
      <vt:lpstr>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Wallin</dc:creator>
  <cp:lastModifiedBy>Veronica Einarsson</cp:lastModifiedBy>
  <cp:revision>212</cp:revision>
  <cp:lastPrinted>2019-08-23T14:04:15Z</cp:lastPrinted>
  <dcterms:created xsi:type="dcterms:W3CDTF">2018-03-19T10:14:56Z</dcterms:created>
  <dcterms:modified xsi:type="dcterms:W3CDTF">2019-08-30T08:21:10Z</dcterms:modified>
</cp:coreProperties>
</file>