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51"/>
  </p:notesMasterIdLst>
  <p:sldIdLst>
    <p:sldId id="439" r:id="rId8"/>
    <p:sldId id="445" r:id="rId9"/>
    <p:sldId id="406" r:id="rId10"/>
    <p:sldId id="446" r:id="rId11"/>
    <p:sldId id="447" r:id="rId12"/>
    <p:sldId id="448" r:id="rId13"/>
    <p:sldId id="403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346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70" r:id="rId37"/>
    <p:sldId id="471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2" r:id="rId49"/>
    <p:sldId id="325" r:id="rId50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39"/>
            <p14:sldId id="445"/>
            <p14:sldId id="406"/>
            <p14:sldId id="446"/>
            <p14:sldId id="447"/>
            <p14:sldId id="448"/>
            <p14:sldId id="403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346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</p14:sldIdLst>
        </p14:section>
        <p14:section name="Illustrationer" id="{28E61A5B-DA70-E541-AF34-B69FE8870C85}">
          <p14:sldIdLst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670F3B"/>
    <a:srgbClr val="E1F6FF"/>
    <a:srgbClr val="DCEEEB"/>
    <a:srgbClr val="E8F5F5"/>
    <a:srgbClr val="DFECF9"/>
    <a:srgbClr val="FAEDF2"/>
    <a:srgbClr val="E9F6F7"/>
    <a:srgbClr val="DFFFFF"/>
    <a:srgbClr val="D2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/>
    <p:restoredTop sz="94628"/>
  </p:normalViewPr>
  <p:slideViewPr>
    <p:cSldViewPr snapToGrid="0">
      <p:cViewPr varScale="1">
        <p:scale>
          <a:sx n="110" d="100"/>
          <a:sy n="110" d="100"/>
        </p:scale>
        <p:origin x="216" y="1032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706740007909621E-2"/>
          <c:y val="6.1742020228040387E-2"/>
          <c:w val="0.91906553935655344"/>
          <c:h val="0.77980770930617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31-AF4B-BDDC-9B13A62E1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 formatCode="0%">
                  <c:v>0.57999999999999996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31-AF4B-BDDC-9B13A62E123C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Blad1!$C$2:$C$10</c:f>
              <c:numCache>
                <c:formatCode>0%</c:formatCode>
                <c:ptCount val="9"/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31-AF4B-BDDC-9B13A62E123C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Blad1!$D$2:$D$10</c:f>
              <c:numCache>
                <c:formatCode>General</c:formatCode>
                <c:ptCount val="9"/>
                <c:pt idx="2" formatCode="0%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31-AF4B-BDDC-9B13A62E123C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Serie 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Blad1!$E$2:$E$10</c:f>
              <c:numCache>
                <c:formatCode>General</c:formatCode>
                <c:ptCount val="9"/>
                <c:pt idx="3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31-AF4B-BDDC-9B13A62E123C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Serie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Blad1!$F$2:$F$10</c:f>
              <c:numCache>
                <c:formatCode>General</c:formatCode>
                <c:ptCount val="9"/>
                <c:pt idx="4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31-AF4B-BDDC-9B13A62E123C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Serie 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Blad1!$G$2:$G$10</c:f>
              <c:numCache>
                <c:formatCode>General</c:formatCode>
                <c:ptCount val="9"/>
                <c:pt idx="5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31-AF4B-BDDC-9B13A62E123C}"/>
            </c:ext>
          </c:extLst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Serie 7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Blad1!$H$2:$H$10</c:f>
              <c:numCache>
                <c:formatCode>General</c:formatCode>
                <c:ptCount val="9"/>
                <c:pt idx="6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31-AF4B-BDDC-9B13A62E123C}"/>
            </c:ext>
          </c:extLst>
        </c:ser>
        <c:ser>
          <c:idx val="7"/>
          <c:order val="7"/>
          <c:tx>
            <c:strRef>
              <c:f>Blad1!$I$1</c:f>
              <c:strCache>
                <c:ptCount val="1"/>
                <c:pt idx="0">
                  <c:v>Serie 8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Blad1!$I$2:$I$10</c:f>
              <c:numCache>
                <c:formatCode>General</c:formatCode>
                <c:ptCount val="9"/>
                <c:pt idx="7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31-AF4B-BDDC-9B13A62E123C}"/>
            </c:ext>
          </c:extLst>
        </c:ser>
        <c:ser>
          <c:idx val="8"/>
          <c:order val="8"/>
          <c:tx>
            <c:strRef>
              <c:f>Blad1!$J$1</c:f>
              <c:strCache>
                <c:ptCount val="1"/>
                <c:pt idx="0">
                  <c:v>Serie 9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5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Blad1!$A$2:$A$10</c:f>
              <c:strCache>
                <c:ptCount val="9"/>
                <c:pt idx="0">
                  <c:v>Somatisk specialiserad vård</c:v>
                </c:pt>
                <c:pt idx="1">
                  <c:v>Primärvård</c:v>
                </c:pt>
                <c:pt idx="2">
                  <c:v>Psykiatrisk vård</c:v>
                </c:pt>
                <c:pt idx="3">
                  <c:v>Övrig hälso- och sjukvård</c:v>
                </c:pt>
                <c:pt idx="4">
                  <c:v>Tandvård</c:v>
                </c:pt>
                <c:pt idx="5">
                  <c:v>Kollektivtrafik och regionala frågor</c:v>
                </c:pt>
                <c:pt idx="6">
                  <c:v>Kultur och utbildning</c:v>
                </c:pt>
                <c:pt idx="7">
                  <c:v>Övrigt</c:v>
                </c:pt>
                <c:pt idx="8">
                  <c:v>Politisk verksamnhet</c:v>
                </c:pt>
              </c:strCache>
            </c:strRef>
          </c:cat>
          <c:val>
            <c:numRef>
              <c:f>Blad1!$J$2:$J$10</c:f>
              <c:numCache>
                <c:formatCode>General</c:formatCode>
                <c:ptCount val="9"/>
                <c:pt idx="8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31-AF4B-BDDC-9B13A62E1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33490504"/>
        <c:axId val="333490112"/>
      </c:barChart>
      <c:catAx>
        <c:axId val="333490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112"/>
        <c:crosses val="autoZero"/>
        <c:auto val="1"/>
        <c:lblAlgn val="ctr"/>
        <c:lblOffset val="100"/>
        <c:noMultiLvlLbl val="0"/>
      </c:catAx>
      <c:valAx>
        <c:axId val="33349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33490504"/>
        <c:crosses val="autoZero"/>
        <c:crossBetween val="between"/>
      </c:valAx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2500" baseline="0"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2025-10-08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35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587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30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31FEA16A-47E3-3C9A-01D9-9E27C1ACCA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rgbClr val="670F3B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670F3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70F3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70F3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70F3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1DCD417-38CA-86C3-B1D4-434CE7D6473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B968D88-9B95-C9B8-F8F9-89659534D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77ABCBB8-790C-C313-DF54-94191BDD6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A1472EFF-0018-51F6-FFAB-2E710958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rgbClr val="670F3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7834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2875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73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84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55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69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98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641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00036B3A-8A97-3A2D-0987-5F14341EDD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13673D1A-6957-1414-E846-98A722CE168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DC50EF8-FFE9-149A-563F-5DEF82347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AC91E7CD-A117-C9F4-8DFE-91B80076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848F5E8C-0DA3-4D6B-8C6B-C20C75F1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58997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143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73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699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208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488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Turkos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146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14366695-E10A-026F-9686-4640500F83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A71A06E-DE97-3BE6-8651-1CACF44B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A22B7494-A7EA-94D2-B6D1-0966F0D4E1C6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2795D43-108E-B555-3727-BAB55EF37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FBF2D812-46EA-E45F-9B32-189B6461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468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935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1414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8599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765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4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3789" r:id="rId3"/>
    <p:sldLayoutId id="2147483773" r:id="rId4"/>
    <p:sldLayoutId id="2147483974" r:id="rId5"/>
    <p:sldLayoutId id="2147483755" r:id="rId6"/>
    <p:sldLayoutId id="2147483735" r:id="rId7"/>
    <p:sldLayoutId id="2147483748" r:id="rId8"/>
    <p:sldLayoutId id="2147483766" r:id="rId9"/>
    <p:sldLayoutId id="2147483741" r:id="rId10"/>
    <p:sldLayoutId id="2147483768" r:id="rId11"/>
    <p:sldLayoutId id="2147483969" r:id="rId12"/>
    <p:sldLayoutId id="2147483978" r:id="rId13"/>
    <p:sldLayoutId id="2147483979" r:id="rId14"/>
    <p:sldLayoutId id="2147483980" r:id="rId15"/>
    <p:sldLayoutId id="2147483983" r:id="rId16"/>
    <p:sldLayoutId id="2147483792" r:id="rId17"/>
    <p:sldLayoutId id="2147483970" r:id="rId18"/>
    <p:sldLayoutId id="2147483971" r:id="rId19"/>
    <p:sldLayoutId id="2147483972" r:id="rId20"/>
    <p:sldLayoutId id="2147483816" r:id="rId21"/>
    <p:sldLayoutId id="2147483982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65" r:id="rId16"/>
    <p:sldLayoutId id="2147484000" r:id="rId17"/>
    <p:sldLayoutId id="2147484002" r:id="rId18"/>
    <p:sldLayoutId id="2147484004" r:id="rId19"/>
    <p:sldLayoutId id="2147484006" r:id="rId20"/>
    <p:sldLayoutId id="2147484007" r:id="rId21"/>
    <p:sldLayoutId id="2147484009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36" r:id="rId16"/>
    <p:sldLayoutId id="2147484026" r:id="rId17"/>
    <p:sldLayoutId id="2147484028" r:id="rId18"/>
    <p:sldLayoutId id="2147484030" r:id="rId19"/>
    <p:sldLayoutId id="2147484032" r:id="rId20"/>
    <p:sldLayoutId id="2147484033" r:id="rId21"/>
    <p:sldLayoutId id="2147484035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6" r:id="rId5"/>
    <p:sldLayoutId id="2147484044" r:id="rId6"/>
    <p:sldLayoutId id="2147484045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66" r:id="rId16"/>
    <p:sldLayoutId id="2147484055" r:id="rId17"/>
    <p:sldLayoutId id="2147484057" r:id="rId18"/>
    <p:sldLayoutId id="2147484059" r:id="rId19"/>
    <p:sldLayoutId id="2147484061" r:id="rId20"/>
    <p:sldLayoutId id="2147484062" r:id="rId21"/>
    <p:sldLayoutId id="2147484064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26" Type="http://schemas.openxmlformats.org/officeDocument/2006/relationships/image" Target="../media/image67.svg"/><Relationship Id="rId3" Type="http://schemas.openxmlformats.org/officeDocument/2006/relationships/image" Target="../media/image44.svg"/><Relationship Id="rId21" Type="http://schemas.openxmlformats.org/officeDocument/2006/relationships/image" Target="../media/image62.png"/><Relationship Id="rId34" Type="http://schemas.openxmlformats.org/officeDocument/2006/relationships/image" Target="../media/image75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image" Target="../media/image43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65.svg"/><Relationship Id="rId32" Type="http://schemas.openxmlformats.org/officeDocument/2006/relationships/image" Target="../media/image73.sv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sv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Relationship Id="rId27" Type="http://schemas.openxmlformats.org/officeDocument/2006/relationships/image" Target="../media/image68.png"/><Relationship Id="rId30" Type="http://schemas.openxmlformats.org/officeDocument/2006/relationships/image" Target="../media/image71.svg"/><Relationship Id="rId8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1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0.png"/><Relationship Id="rId117" Type="http://schemas.openxmlformats.org/officeDocument/2006/relationships/image" Target="../media/image4.svg"/><Relationship Id="rId21" Type="http://schemas.openxmlformats.org/officeDocument/2006/relationships/image" Target="../media/image95.svg"/><Relationship Id="rId42" Type="http://schemas.openxmlformats.org/officeDocument/2006/relationships/image" Target="../media/image116.png"/><Relationship Id="rId47" Type="http://schemas.openxmlformats.org/officeDocument/2006/relationships/image" Target="../media/image121.svg"/><Relationship Id="rId63" Type="http://schemas.openxmlformats.org/officeDocument/2006/relationships/image" Target="../media/image137.svg"/><Relationship Id="rId68" Type="http://schemas.openxmlformats.org/officeDocument/2006/relationships/image" Target="../media/image142.png"/><Relationship Id="rId84" Type="http://schemas.openxmlformats.org/officeDocument/2006/relationships/image" Target="../media/image158.png"/><Relationship Id="rId89" Type="http://schemas.openxmlformats.org/officeDocument/2006/relationships/image" Target="../media/image163.svg"/><Relationship Id="rId112" Type="http://schemas.openxmlformats.org/officeDocument/2006/relationships/image" Target="../media/image186.png"/><Relationship Id="rId16" Type="http://schemas.openxmlformats.org/officeDocument/2006/relationships/image" Target="../media/image90.png"/><Relationship Id="rId107" Type="http://schemas.openxmlformats.org/officeDocument/2006/relationships/image" Target="../media/image181.svg"/><Relationship Id="rId11" Type="http://schemas.openxmlformats.org/officeDocument/2006/relationships/image" Target="../media/image85.svg"/><Relationship Id="rId32" Type="http://schemas.openxmlformats.org/officeDocument/2006/relationships/image" Target="../media/image106.png"/><Relationship Id="rId37" Type="http://schemas.openxmlformats.org/officeDocument/2006/relationships/image" Target="../media/image111.svg"/><Relationship Id="rId53" Type="http://schemas.openxmlformats.org/officeDocument/2006/relationships/image" Target="../media/image127.svg"/><Relationship Id="rId58" Type="http://schemas.openxmlformats.org/officeDocument/2006/relationships/image" Target="../media/image132.png"/><Relationship Id="rId74" Type="http://schemas.openxmlformats.org/officeDocument/2006/relationships/image" Target="../media/image148.png"/><Relationship Id="rId79" Type="http://schemas.openxmlformats.org/officeDocument/2006/relationships/image" Target="../media/image153.svg"/><Relationship Id="rId102" Type="http://schemas.openxmlformats.org/officeDocument/2006/relationships/image" Target="../media/image176.png"/><Relationship Id="rId5" Type="http://schemas.openxmlformats.org/officeDocument/2006/relationships/image" Target="../media/image79.svg"/><Relationship Id="rId90" Type="http://schemas.openxmlformats.org/officeDocument/2006/relationships/image" Target="../media/image164.png"/><Relationship Id="rId95" Type="http://schemas.openxmlformats.org/officeDocument/2006/relationships/image" Target="../media/image169.svg"/><Relationship Id="rId22" Type="http://schemas.openxmlformats.org/officeDocument/2006/relationships/image" Target="../media/image96.png"/><Relationship Id="rId27" Type="http://schemas.openxmlformats.org/officeDocument/2006/relationships/image" Target="../media/image101.svg"/><Relationship Id="rId43" Type="http://schemas.openxmlformats.org/officeDocument/2006/relationships/image" Target="../media/image117.svg"/><Relationship Id="rId48" Type="http://schemas.openxmlformats.org/officeDocument/2006/relationships/image" Target="../media/image122.png"/><Relationship Id="rId64" Type="http://schemas.openxmlformats.org/officeDocument/2006/relationships/image" Target="../media/image138.png"/><Relationship Id="rId69" Type="http://schemas.openxmlformats.org/officeDocument/2006/relationships/image" Target="../media/image143.svg"/><Relationship Id="rId113" Type="http://schemas.openxmlformats.org/officeDocument/2006/relationships/image" Target="../media/image187.svg"/><Relationship Id="rId80" Type="http://schemas.openxmlformats.org/officeDocument/2006/relationships/image" Target="../media/image154.png"/><Relationship Id="rId85" Type="http://schemas.openxmlformats.org/officeDocument/2006/relationships/image" Target="../media/image159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33" Type="http://schemas.openxmlformats.org/officeDocument/2006/relationships/image" Target="../media/image107.svg"/><Relationship Id="rId38" Type="http://schemas.openxmlformats.org/officeDocument/2006/relationships/image" Target="../media/image112.png"/><Relationship Id="rId59" Type="http://schemas.openxmlformats.org/officeDocument/2006/relationships/image" Target="../media/image133.svg"/><Relationship Id="rId103" Type="http://schemas.openxmlformats.org/officeDocument/2006/relationships/image" Target="../media/image177.svg"/><Relationship Id="rId108" Type="http://schemas.openxmlformats.org/officeDocument/2006/relationships/image" Target="../media/image182.png"/><Relationship Id="rId54" Type="http://schemas.openxmlformats.org/officeDocument/2006/relationships/image" Target="../media/image128.png"/><Relationship Id="rId70" Type="http://schemas.openxmlformats.org/officeDocument/2006/relationships/image" Target="../media/image144.png"/><Relationship Id="rId75" Type="http://schemas.openxmlformats.org/officeDocument/2006/relationships/image" Target="../media/image149.svg"/><Relationship Id="rId91" Type="http://schemas.openxmlformats.org/officeDocument/2006/relationships/image" Target="../media/image165.svg"/><Relationship Id="rId96" Type="http://schemas.openxmlformats.org/officeDocument/2006/relationships/image" Target="../media/image17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0.png"/><Relationship Id="rId23" Type="http://schemas.openxmlformats.org/officeDocument/2006/relationships/image" Target="../media/image97.svg"/><Relationship Id="rId28" Type="http://schemas.openxmlformats.org/officeDocument/2006/relationships/image" Target="../media/image102.png"/><Relationship Id="rId49" Type="http://schemas.openxmlformats.org/officeDocument/2006/relationships/image" Target="../media/image123.svg"/><Relationship Id="rId114" Type="http://schemas.openxmlformats.org/officeDocument/2006/relationships/image" Target="../media/image1.png"/><Relationship Id="rId10" Type="http://schemas.openxmlformats.org/officeDocument/2006/relationships/image" Target="../media/image84.png"/><Relationship Id="rId31" Type="http://schemas.openxmlformats.org/officeDocument/2006/relationships/image" Target="../media/image105.svg"/><Relationship Id="rId44" Type="http://schemas.openxmlformats.org/officeDocument/2006/relationships/image" Target="../media/image118.png"/><Relationship Id="rId52" Type="http://schemas.openxmlformats.org/officeDocument/2006/relationships/image" Target="../media/image126.png"/><Relationship Id="rId60" Type="http://schemas.openxmlformats.org/officeDocument/2006/relationships/image" Target="../media/image134.png"/><Relationship Id="rId65" Type="http://schemas.openxmlformats.org/officeDocument/2006/relationships/image" Target="../media/image139.svg"/><Relationship Id="rId73" Type="http://schemas.openxmlformats.org/officeDocument/2006/relationships/image" Target="../media/image147.svg"/><Relationship Id="rId78" Type="http://schemas.openxmlformats.org/officeDocument/2006/relationships/image" Target="../media/image152.png"/><Relationship Id="rId81" Type="http://schemas.openxmlformats.org/officeDocument/2006/relationships/image" Target="../media/image155.svg"/><Relationship Id="rId86" Type="http://schemas.openxmlformats.org/officeDocument/2006/relationships/image" Target="../media/image160.png"/><Relationship Id="rId94" Type="http://schemas.openxmlformats.org/officeDocument/2006/relationships/image" Target="../media/image168.png"/><Relationship Id="rId99" Type="http://schemas.openxmlformats.org/officeDocument/2006/relationships/image" Target="../media/image173.svg"/><Relationship Id="rId101" Type="http://schemas.openxmlformats.org/officeDocument/2006/relationships/image" Target="../media/image175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9" Type="http://schemas.openxmlformats.org/officeDocument/2006/relationships/image" Target="../media/image113.svg"/><Relationship Id="rId109" Type="http://schemas.openxmlformats.org/officeDocument/2006/relationships/image" Target="../media/image183.svg"/><Relationship Id="rId34" Type="http://schemas.openxmlformats.org/officeDocument/2006/relationships/image" Target="../media/image108.png"/><Relationship Id="rId50" Type="http://schemas.openxmlformats.org/officeDocument/2006/relationships/image" Target="../media/image124.png"/><Relationship Id="rId55" Type="http://schemas.openxmlformats.org/officeDocument/2006/relationships/image" Target="../media/image129.svg"/><Relationship Id="rId76" Type="http://schemas.openxmlformats.org/officeDocument/2006/relationships/image" Target="../media/image150.png"/><Relationship Id="rId97" Type="http://schemas.openxmlformats.org/officeDocument/2006/relationships/image" Target="../media/image171.svg"/><Relationship Id="rId104" Type="http://schemas.openxmlformats.org/officeDocument/2006/relationships/image" Target="../media/image178.png"/><Relationship Id="rId7" Type="http://schemas.openxmlformats.org/officeDocument/2006/relationships/image" Target="../media/image81.svg"/><Relationship Id="rId71" Type="http://schemas.openxmlformats.org/officeDocument/2006/relationships/image" Target="../media/image145.svg"/><Relationship Id="rId92" Type="http://schemas.openxmlformats.org/officeDocument/2006/relationships/image" Target="../media/image166.png"/><Relationship Id="rId2" Type="http://schemas.openxmlformats.org/officeDocument/2006/relationships/image" Target="../media/image11.png"/><Relationship Id="rId29" Type="http://schemas.openxmlformats.org/officeDocument/2006/relationships/image" Target="../media/image103.svg"/><Relationship Id="rId24" Type="http://schemas.openxmlformats.org/officeDocument/2006/relationships/image" Target="../media/image98.png"/><Relationship Id="rId40" Type="http://schemas.openxmlformats.org/officeDocument/2006/relationships/image" Target="../media/image114.png"/><Relationship Id="rId45" Type="http://schemas.openxmlformats.org/officeDocument/2006/relationships/image" Target="../media/image119.svg"/><Relationship Id="rId66" Type="http://schemas.openxmlformats.org/officeDocument/2006/relationships/image" Target="../media/image140.png"/><Relationship Id="rId87" Type="http://schemas.openxmlformats.org/officeDocument/2006/relationships/image" Target="../media/image161.svg"/><Relationship Id="rId110" Type="http://schemas.openxmlformats.org/officeDocument/2006/relationships/image" Target="../media/image184.png"/><Relationship Id="rId115" Type="http://schemas.openxmlformats.org/officeDocument/2006/relationships/image" Target="../media/image2.svg"/><Relationship Id="rId61" Type="http://schemas.openxmlformats.org/officeDocument/2006/relationships/image" Target="../media/image135.svg"/><Relationship Id="rId82" Type="http://schemas.openxmlformats.org/officeDocument/2006/relationships/image" Target="../media/image156.png"/><Relationship Id="rId19" Type="http://schemas.openxmlformats.org/officeDocument/2006/relationships/image" Target="../media/image93.svg"/><Relationship Id="rId14" Type="http://schemas.openxmlformats.org/officeDocument/2006/relationships/image" Target="../media/image88.png"/><Relationship Id="rId30" Type="http://schemas.openxmlformats.org/officeDocument/2006/relationships/image" Target="../media/image104.png"/><Relationship Id="rId35" Type="http://schemas.openxmlformats.org/officeDocument/2006/relationships/image" Target="../media/image109.svg"/><Relationship Id="rId56" Type="http://schemas.openxmlformats.org/officeDocument/2006/relationships/image" Target="../media/image130.png"/><Relationship Id="rId77" Type="http://schemas.openxmlformats.org/officeDocument/2006/relationships/image" Target="../media/image151.svg"/><Relationship Id="rId100" Type="http://schemas.openxmlformats.org/officeDocument/2006/relationships/image" Target="../media/image174.png"/><Relationship Id="rId105" Type="http://schemas.openxmlformats.org/officeDocument/2006/relationships/image" Target="../media/image179.svg"/><Relationship Id="rId8" Type="http://schemas.openxmlformats.org/officeDocument/2006/relationships/image" Target="../media/image82.png"/><Relationship Id="rId51" Type="http://schemas.openxmlformats.org/officeDocument/2006/relationships/image" Target="../media/image125.svg"/><Relationship Id="rId72" Type="http://schemas.openxmlformats.org/officeDocument/2006/relationships/image" Target="../media/image146.png"/><Relationship Id="rId93" Type="http://schemas.openxmlformats.org/officeDocument/2006/relationships/image" Target="../media/image167.svg"/><Relationship Id="rId98" Type="http://schemas.openxmlformats.org/officeDocument/2006/relationships/image" Target="../media/image172.png"/><Relationship Id="rId3" Type="http://schemas.openxmlformats.org/officeDocument/2006/relationships/image" Target="../media/image12.svg"/><Relationship Id="rId25" Type="http://schemas.openxmlformats.org/officeDocument/2006/relationships/image" Target="../media/image99.svg"/><Relationship Id="rId46" Type="http://schemas.openxmlformats.org/officeDocument/2006/relationships/image" Target="../media/image120.png"/><Relationship Id="rId67" Type="http://schemas.openxmlformats.org/officeDocument/2006/relationships/image" Target="../media/image141.svg"/><Relationship Id="rId116" Type="http://schemas.openxmlformats.org/officeDocument/2006/relationships/image" Target="../media/image3.png"/><Relationship Id="rId20" Type="http://schemas.openxmlformats.org/officeDocument/2006/relationships/image" Target="../media/image94.png"/><Relationship Id="rId41" Type="http://schemas.openxmlformats.org/officeDocument/2006/relationships/image" Target="../media/image115.svg"/><Relationship Id="rId62" Type="http://schemas.openxmlformats.org/officeDocument/2006/relationships/image" Target="../media/image136.png"/><Relationship Id="rId83" Type="http://schemas.openxmlformats.org/officeDocument/2006/relationships/image" Target="../media/image157.svg"/><Relationship Id="rId88" Type="http://schemas.openxmlformats.org/officeDocument/2006/relationships/image" Target="../media/image162.png"/><Relationship Id="rId111" Type="http://schemas.openxmlformats.org/officeDocument/2006/relationships/image" Target="../media/image185.svg"/><Relationship Id="rId15" Type="http://schemas.openxmlformats.org/officeDocument/2006/relationships/image" Target="../media/image89.svg"/><Relationship Id="rId36" Type="http://schemas.openxmlformats.org/officeDocument/2006/relationships/image" Target="../media/image110.png"/><Relationship Id="rId57" Type="http://schemas.openxmlformats.org/officeDocument/2006/relationships/image" Target="../media/image131.svg"/><Relationship Id="rId106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99" y="830139"/>
            <a:ext cx="13805089" cy="4525838"/>
          </a:xfrm>
        </p:spPr>
        <p:txBody>
          <a:bodyPr/>
          <a:lstStyle/>
          <a:p>
            <a:r>
              <a:rPr lang="sv-SE" b="0" dirty="0"/>
              <a:t>Hälso- och sjukvårdsförvaltningen i Region Västmanland</a:t>
            </a:r>
            <a:endParaRPr lang="en-US" b="0" dirty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Namn presentatör/enhet/förvaltning skrivs här</a:t>
            </a:r>
            <a:br>
              <a:rPr lang="sv-SE" dirty="0"/>
            </a:br>
            <a:r>
              <a:rPr lang="sv-SE" dirty="0"/>
              <a:t>Datum skrivs här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87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46C11A8-F3FF-3EB6-A971-81A13ACBFC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3600" dirty="0"/>
              <a:t>En hållbar utveckling är en utveckling som tillfredsställer dagens behov utan att äventyra kommande generationers möjligheter att tillfredsställa sina behov.</a:t>
            </a:r>
          </a:p>
          <a:p>
            <a:r>
              <a:rPr lang="sv-SE" sz="3600" dirty="0"/>
              <a:t>Så definieras hållbar utveckling i det som kallas </a:t>
            </a:r>
            <a:r>
              <a:rPr lang="sv-SE" sz="3600" dirty="0" err="1"/>
              <a:t>Brundtlandrapporten</a:t>
            </a:r>
            <a:r>
              <a:rPr lang="sv-SE" sz="3600" dirty="0"/>
              <a:t>, och som skrevs på uppdrag av FN 1987.De tre dimensionerna av hållbar utveckling innebär för regionen följande:</a:t>
            </a:r>
          </a:p>
          <a:p>
            <a:pPr lvl="1"/>
            <a:r>
              <a:rPr lang="sv-SE" dirty="0"/>
              <a:t>Ekologisk hållbarhet - vår grundförutsättning</a:t>
            </a:r>
          </a:p>
          <a:p>
            <a:pPr lvl="1"/>
            <a:r>
              <a:rPr lang="sv-SE" dirty="0"/>
              <a:t>Social hållbarhet - vårt övergripande mål</a:t>
            </a:r>
          </a:p>
          <a:p>
            <a:pPr lvl="1"/>
            <a:r>
              <a:rPr lang="sv-SE" dirty="0"/>
              <a:t>Ekonomisk hållbarhet - vårt verktyg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9FF7C94-3269-D311-67C2-4D1ECC71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Hållbar utveckling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8F410146-630D-410D-2C66-29738F2A3F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sz="3600" dirty="0"/>
              <a:t>Region Västmanland, som är miljöcertifierat enligt ISO 14001:2015, jobbar med alla dessa områden i Hållbarhetsprogrammet 2023-2030.</a:t>
            </a:r>
          </a:p>
          <a:p>
            <a:r>
              <a:rPr lang="sv-SE" sz="3600" dirty="0"/>
              <a:t>Vårt hållbarhetsprogram (Film) Om hållbar utveckling - Region Västmanland (</a:t>
            </a:r>
            <a:r>
              <a:rPr lang="sv-SE" sz="3600" dirty="0" err="1"/>
              <a:t>regionvastmanland.se</a:t>
            </a:r>
            <a:r>
              <a:rPr lang="sv-SE" sz="3600" dirty="0"/>
              <a:t>)</a:t>
            </a:r>
          </a:p>
          <a:p>
            <a:endParaRPr lang="sv-SE" sz="36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5BB04BA-90F0-8084-B9F2-04100F3E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164E3AA-35A5-98DC-8B07-A9E900E5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57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88175F5-57FE-1F9E-58FA-57AC44DC6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DAB759D-A73C-44AC-C318-0F4EEB06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64A812-FDAC-141E-4651-55B4ACF1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C22E4A1-30E3-DD73-AA27-7D7CCEC93261}"/>
              </a:ext>
            </a:extLst>
          </p:cNvPr>
          <p:cNvSpPr txBox="1"/>
          <p:nvPr/>
        </p:nvSpPr>
        <p:spPr>
          <a:xfrm>
            <a:off x="844062" y="450166"/>
            <a:ext cx="742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Infoga film via filmikonen</a:t>
            </a:r>
          </a:p>
        </p:txBody>
      </p:sp>
    </p:spTree>
    <p:extLst>
      <p:ext uri="{BB962C8B-B14F-4D97-AF65-F5344CB8AC3E}">
        <p14:creationId xmlns:p14="http://schemas.microsoft.com/office/powerpoint/2010/main" val="1551506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Regional utveckling</a:t>
            </a:r>
            <a:endParaRPr lang="sv-SE" dirty="0"/>
          </a:p>
          <a:p>
            <a:r>
              <a:rPr lang="sv-SE" dirty="0"/>
              <a:t>Näringslivsutveckling</a:t>
            </a:r>
          </a:p>
          <a:p>
            <a:r>
              <a:rPr lang="sv-SE" dirty="0"/>
              <a:t>Kompetensförsörjning</a:t>
            </a:r>
          </a:p>
          <a:p>
            <a:r>
              <a:rPr lang="sv-SE" dirty="0"/>
              <a:t>Turism/besöksnäring</a:t>
            </a:r>
          </a:p>
          <a:p>
            <a:r>
              <a:rPr lang="sv-SE" dirty="0"/>
              <a:t>Infrastrukturplanering</a:t>
            </a:r>
          </a:p>
          <a:p>
            <a:endParaRPr lang="sv-SE" b="1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Regional utveckling, Kultur och kollektivtrafik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BDD8968-9ED0-F881-7657-D223ED16A5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Kultur</a:t>
            </a:r>
          </a:p>
          <a:p>
            <a:r>
              <a:rPr lang="sv-SE" dirty="0"/>
              <a:t>Brett utbud med god geografisk spridning, </a:t>
            </a:r>
            <a:br>
              <a:rPr lang="sv-SE" dirty="0"/>
            </a:br>
            <a:r>
              <a:rPr lang="sv-SE" dirty="0"/>
              <a:t>med särskild satsning på barn och ungdom</a:t>
            </a:r>
          </a:p>
          <a:p>
            <a:pPr marL="0" indent="0">
              <a:buNone/>
            </a:pPr>
            <a:r>
              <a:rPr lang="sv-SE" b="1" dirty="0"/>
              <a:t>Buss- och tågtrafik </a:t>
            </a:r>
          </a:p>
          <a:p>
            <a:r>
              <a:rPr lang="sv-SE" dirty="0"/>
              <a:t>Utbyggnad och utveckling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6650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1"/>
                </a:solidFill>
              </a:rPr>
              <a:t>En politisk styrd organisation</a:t>
            </a:r>
          </a:p>
        </p:txBody>
      </p:sp>
    </p:spTree>
    <p:extLst>
      <p:ext uri="{BB962C8B-B14F-4D97-AF65-F5344CB8AC3E}">
        <p14:creationId xmlns:p14="http://schemas.microsoft.com/office/powerpoint/2010/main" val="9436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Vårt viktigaste politiska styrdokument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Regionplanen är regionens  huvudsakliga politiska styrdokument. </a:t>
            </a:r>
          </a:p>
          <a:p>
            <a:r>
              <a:rPr lang="sv-SE" dirty="0"/>
              <a:t>Den uttrycker vision, inriktning och övergripande mål för regionens alla verksamheter. 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dirty="0"/>
              <a:t>Den utgår från fyra bärande perspektiv:</a:t>
            </a:r>
          </a:p>
          <a:p>
            <a:pPr lvl="1"/>
            <a:r>
              <a:rPr lang="sv-SE" dirty="0"/>
              <a:t>Invånare/kund</a:t>
            </a:r>
          </a:p>
          <a:p>
            <a:pPr lvl="1"/>
            <a:r>
              <a:rPr lang="sv-SE" dirty="0"/>
              <a:t>Medarbetare/uppdragstagare</a:t>
            </a:r>
          </a:p>
          <a:p>
            <a:pPr lvl="1"/>
            <a:r>
              <a:rPr lang="sv-SE" dirty="0"/>
              <a:t>Verksamhet/process</a:t>
            </a:r>
          </a:p>
          <a:p>
            <a:pPr lvl="1"/>
            <a:r>
              <a:rPr lang="sv-SE" dirty="0"/>
              <a:t>Ekonomi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366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4400" b="1" dirty="0">
                <a:solidFill>
                  <a:schemeClr val="accent1"/>
                </a:solidFill>
              </a:rPr>
              <a:t>Regionfullmäktige</a:t>
            </a:r>
          </a:p>
          <a:p>
            <a:pPr marL="0" indent="0">
              <a:buNone/>
            </a:pPr>
            <a:r>
              <a:rPr lang="sv-SE" dirty="0"/>
              <a:t>Ansvarar för regionens verksamhet och inriktning och väljs i allmänna val. </a:t>
            </a:r>
          </a:p>
          <a:p>
            <a:pPr marL="0" indent="0">
              <a:buNone/>
            </a:pPr>
            <a:r>
              <a:rPr lang="sv-SE" sz="4400" b="1" dirty="0">
                <a:solidFill>
                  <a:schemeClr val="accent1"/>
                </a:solidFill>
              </a:rPr>
              <a:t>Regionstyrelsen</a:t>
            </a:r>
          </a:p>
          <a:p>
            <a:pPr marL="0" indent="0">
              <a:buNone/>
            </a:pPr>
            <a:r>
              <a:rPr lang="sv-SE" dirty="0"/>
              <a:t>Leder och samordnar all verksamhet i regionen och väljs av regionfullmäktige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Politiska forum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BBBF24D-2EDB-54A9-D108-7DF92E7CAD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4400" b="1" spc="-280" dirty="0">
                <a:solidFill>
                  <a:schemeClr val="accent1"/>
                </a:solidFill>
              </a:rPr>
              <a:t>Nämnder</a:t>
            </a:r>
          </a:p>
          <a:p>
            <a:pPr marL="0" indent="0">
              <a:buNone/>
            </a:pPr>
            <a:r>
              <a:rPr lang="sv-SE" dirty="0"/>
              <a:t>Nämnderna ser till att regionens verksamheter arbetar enligt de mål och riktlinjer som regionfullmäktige har bestämt och enligt de bestämmelser som gäller för verksamheten. Nämndernas ledamöter ä politiskt tillsatta och utses av fullmäktige.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03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Regionfullmäktige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är regionens högsta beslutande organ och beslutar om övergripande strategiska och principiella frågor. </a:t>
            </a:r>
          </a:p>
          <a:p>
            <a:r>
              <a:rPr lang="sv-SE" sz="3200" dirty="0"/>
              <a:t>beslutar genom regionplanen om mål, inriktning och fördelning av resurser för regionstyrelsen och nämnder. </a:t>
            </a:r>
          </a:p>
          <a:p>
            <a:r>
              <a:rPr lang="sv-SE" sz="3200" dirty="0"/>
              <a:t>fastställer storleken på de totala resurserna genom beslut om avgifter och finansiering, främst utdebiteringens storlek. </a:t>
            </a:r>
          </a:p>
          <a:p>
            <a:r>
              <a:rPr lang="sv-SE" sz="3200" dirty="0"/>
              <a:t>beslutar om principiella riktlinjer genom regionens policys och program. </a:t>
            </a:r>
          </a:p>
          <a:p>
            <a:r>
              <a:rPr lang="sv-SE" sz="3200" dirty="0"/>
              <a:t>beslutar om principiella riktlinjer genom direktiv till de bolag eller motsvarande som regionen helt eller delvis äger, är medlem i eller annars har intresse i. </a:t>
            </a:r>
          </a:p>
          <a:p>
            <a:r>
              <a:rPr lang="sv-SE" sz="3200" dirty="0"/>
              <a:t>beslutar om principiella eller större förändringar i fråga om hälso- och sjukvårdens utbudsstruktur. Ansvarar för regionens verksamhet och inriktning och väljs i allmänna val.</a:t>
            </a:r>
          </a:p>
        </p:txBody>
      </p:sp>
    </p:spTree>
    <p:extLst>
      <p:ext uri="{BB962C8B-B14F-4D97-AF65-F5344CB8AC3E}">
        <p14:creationId xmlns:p14="http://schemas.microsoft.com/office/powerpoint/2010/main" val="185462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Regionstyrelsen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Leder, styr och samordnar förvaltningen av regionens angelägenheter. </a:t>
            </a:r>
          </a:p>
          <a:p>
            <a:r>
              <a:rPr lang="sv-SE" sz="3200" dirty="0"/>
              <a:t>Svarar för regionens strategier bland annat utifrån de policys/program regionfullmäktige fastställt. </a:t>
            </a:r>
          </a:p>
          <a:p>
            <a:r>
              <a:rPr lang="sv-SE" sz="3200" dirty="0"/>
              <a:t>Har uppsikt över övriga nämnders verksamhet och över regionens bolag.</a:t>
            </a:r>
          </a:p>
          <a:p>
            <a:r>
              <a:rPr lang="sv-SE" sz="3200" dirty="0"/>
              <a:t>Är fullmäktiges beredande och verkställande organ. </a:t>
            </a:r>
          </a:p>
          <a:p>
            <a:r>
              <a:rPr lang="sv-SE" sz="3200" dirty="0"/>
              <a:t>Är regionens centrala arbetsgivarorgan och har ett övergripande arbetsgivar- och arbetsmiljöansvar. </a:t>
            </a:r>
          </a:p>
          <a:p>
            <a:r>
              <a:rPr lang="sv-SE" sz="3200" dirty="0"/>
              <a:t>Ansvarar för medelsförvaltning, placering och upplåning av medel.</a:t>
            </a:r>
          </a:p>
          <a:p>
            <a:r>
              <a:rPr lang="sv-SE" sz="3200" dirty="0"/>
              <a:t>Svarar för regionens delårsrapport och årsredovisning enligt lagen om kommunal redovisning, </a:t>
            </a:r>
          </a:p>
          <a:p>
            <a:r>
              <a:rPr lang="sv-SE" sz="3200" dirty="0"/>
              <a:t>Ansvarar för långsiktig försörjning av mark och byggnader för regionens verksamheter.</a:t>
            </a:r>
          </a:p>
          <a:p>
            <a:r>
              <a:rPr lang="sv-SE" sz="3200" dirty="0"/>
              <a:t>Är krisledningsnämnd och ansvarar för beredskaps- och katastrofplanering.</a:t>
            </a:r>
          </a:p>
        </p:txBody>
      </p:sp>
    </p:spTree>
    <p:extLst>
      <p:ext uri="{BB962C8B-B14F-4D97-AF65-F5344CB8AC3E}">
        <p14:creationId xmlns:p14="http://schemas.microsoft.com/office/powerpoint/2010/main" val="1343350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EA8694-D81E-BE37-28C7-E2690988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Nämnder </a:t>
            </a:r>
            <a:br>
              <a:rPr lang="sv-SE" dirty="0"/>
            </a:br>
            <a:r>
              <a:rPr lang="sv-SE" sz="4000" dirty="0"/>
              <a:t>–  exempel Hälso- och sjukvårdsnämnden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0EE832E-0B48-BE0A-6308-8A1AB38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E68EEFB-43EA-7A2F-F213-FA8289EA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80D7102-4A46-1AA9-CBB5-B1D9A20538C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Utgör regionens hälso- och sjukvårdsnämnd och tandvårdsnämnd. </a:t>
            </a:r>
          </a:p>
          <a:p>
            <a:r>
              <a:rPr lang="sv-SE" sz="3200" dirty="0"/>
              <a:t>Utövar den övergripande planeringen och ledningen av hälso- och sjukvård, tandvård och stöd- och service till vissa funktionshindrade, i enlighet med det ansvar som anges i författningar. </a:t>
            </a:r>
          </a:p>
          <a:p>
            <a:r>
              <a:rPr lang="sv-SE" sz="3200" dirty="0"/>
              <a:t>Svarar för forskning inom hälso- och sjukvårdens område. </a:t>
            </a:r>
          </a:p>
          <a:p>
            <a:r>
              <a:rPr lang="sv-SE" sz="3200" dirty="0"/>
              <a:t>Svarar för vad som ankommer på regionen i egenskap av hälso- och sjukvårdshuvudman inom utbildningsområdet. </a:t>
            </a:r>
          </a:p>
          <a:p>
            <a:r>
              <a:rPr lang="sv-SE" sz="3200" dirty="0"/>
              <a:t>Svarar för befolkningens behov av skydd mot spridning av smittsamma sjukdomar i enlighet med smittskyddslagen, om inte detta ankommer på annan. </a:t>
            </a:r>
          </a:p>
          <a:p>
            <a:r>
              <a:rPr lang="sv-SE" sz="3200" dirty="0"/>
              <a:t>Svarar för regionens ansvar inom strålsäkerhetsområdet. 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210527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BDEA8DB-5326-23EA-14A4-BC9976133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/>
              <a:t>Rubrik presentation </a:t>
            </a:r>
            <a:br>
              <a:rPr lang="sv-SE" b="0"/>
            </a:br>
            <a:r>
              <a:rPr lang="sv-SE" b="0"/>
              <a:t>1-3 rader</a:t>
            </a:r>
            <a:endParaRPr lang="en-US" b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62210D07-1763-04B0-44BB-9955ECE79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Ingress 1-4 rader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r>
              <a:rPr lang="sv-SE" err="1"/>
              <a:t>dictum</a:t>
            </a:r>
            <a:r>
              <a:rPr lang="sv-SE"/>
              <a:t> </a:t>
            </a:r>
            <a:r>
              <a:rPr lang="sv-SE" err="1"/>
              <a:t>vulputate</a:t>
            </a:r>
            <a:r>
              <a:rPr lang="sv-SE"/>
              <a:t> resa </a:t>
            </a:r>
            <a:r>
              <a:rPr lang="sv-SE" err="1"/>
              <a:t>derlores</a:t>
            </a:r>
            <a:r>
              <a:rPr lang="sv-SE"/>
              <a:t>.</a:t>
            </a:r>
          </a:p>
        </p:txBody>
      </p:sp>
      <p:pic>
        <p:nvPicPr>
          <p:cNvPr id="8" name="Platshållare för bild 7" descr="Ett organisationsschema över den politiska organisationen">
            <a:extLst>
              <a:ext uri="{FF2B5EF4-FFF2-40B4-BE49-F238E27FC236}">
                <a16:creationId xmlns:a16="http://schemas.microsoft.com/office/drawing/2014/main" id="{8C0B5842-F207-6A55-4063-348C19D0DE4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BC8C520-F295-B5DE-5D3F-AD6B9DE0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18CCB09-7B92-5209-5548-3F9C5B12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D13D1E-F6F7-818B-5E99-05CC0A29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1342CA2-DB1F-6E5D-23FF-366B2C1ABA8D}"/>
              </a:ext>
            </a:extLst>
          </p:cNvPr>
          <p:cNvSpPr txBox="1"/>
          <p:nvPr/>
        </p:nvSpPr>
        <p:spPr>
          <a:xfrm>
            <a:off x="844062" y="450166"/>
            <a:ext cx="742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Infoga film via filmikonen</a:t>
            </a:r>
          </a:p>
        </p:txBody>
      </p:sp>
    </p:spTree>
    <p:extLst>
      <p:ext uri="{BB962C8B-B14F-4D97-AF65-F5344CB8AC3E}">
        <p14:creationId xmlns:p14="http://schemas.microsoft.com/office/powerpoint/2010/main" val="577123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BDEA8DB-5326-23EA-14A4-BC9976133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/>
              <a:t>Rubrik presentation </a:t>
            </a:r>
            <a:br>
              <a:rPr lang="sv-SE" b="0"/>
            </a:br>
            <a:r>
              <a:rPr lang="sv-SE" b="0"/>
              <a:t>1-3 rader</a:t>
            </a:r>
            <a:endParaRPr lang="en-US" b="0"/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62210D07-1763-04B0-44BB-9955ECE79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Ingress 1-4 rader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r>
              <a:rPr lang="sv-SE" err="1"/>
              <a:t>dictum</a:t>
            </a:r>
            <a:r>
              <a:rPr lang="sv-SE"/>
              <a:t> </a:t>
            </a:r>
            <a:r>
              <a:rPr lang="sv-SE" err="1"/>
              <a:t>vulputate</a:t>
            </a:r>
            <a:r>
              <a:rPr lang="sv-SE"/>
              <a:t> resa </a:t>
            </a:r>
            <a:r>
              <a:rPr lang="sv-SE" err="1"/>
              <a:t>derlores</a:t>
            </a:r>
            <a:r>
              <a:rPr lang="sv-SE"/>
              <a:t>.</a:t>
            </a:r>
          </a:p>
        </p:txBody>
      </p:sp>
      <p:pic>
        <p:nvPicPr>
          <p:cNvPr id="6" name="Platshållare för bild 5" descr="En bild över organisationsschema över tjänstepersonsorganisationen">
            <a:extLst>
              <a:ext uri="{FF2B5EF4-FFF2-40B4-BE49-F238E27FC236}">
                <a16:creationId xmlns:a16="http://schemas.microsoft.com/office/drawing/2014/main" id="{55840C0D-DF49-81C7-0952-7ACE48C3709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7893944-03B7-4559-171B-30CCF369A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1"/>
                </a:solidFill>
              </a:rPr>
              <a:t>Ekonomi och finansiering</a:t>
            </a:r>
          </a:p>
        </p:txBody>
      </p:sp>
    </p:spTree>
    <p:extLst>
      <p:ext uri="{BB962C8B-B14F-4D97-AF65-F5344CB8AC3E}">
        <p14:creationId xmlns:p14="http://schemas.microsoft.com/office/powerpoint/2010/main" val="111675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CD6076-5C9B-B95A-D49A-308FB21C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Ekonomi och finansiering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541245E-FEC2-73C0-8465-8A77ABE6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EFFD46-15AD-6E01-0D04-23E131E3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6F41B06-1023-6A38-6C3F-B305E40567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Regionskatt</a:t>
            </a:r>
            <a:br>
              <a:rPr lang="sv-SE" dirty="0"/>
            </a:br>
            <a:r>
              <a:rPr lang="sv-SE" dirty="0"/>
              <a:t>Är största inkomstkällan. Skattesatsen beslutas i Västmanland och är 10.88.</a:t>
            </a:r>
          </a:p>
          <a:p>
            <a:r>
              <a:rPr lang="sv-SE" b="1" dirty="0"/>
              <a:t>Statsbidrag</a:t>
            </a:r>
            <a:br>
              <a:rPr lang="sv-SE" dirty="0"/>
            </a:br>
            <a:r>
              <a:rPr lang="sv-SE" dirty="0"/>
              <a:t>Allmänna samt särskilda för, av staten, utpekade områden</a:t>
            </a:r>
          </a:p>
          <a:p>
            <a:r>
              <a:rPr lang="sv-SE" b="1" dirty="0"/>
              <a:t>Intäkter vårdproduktion</a:t>
            </a:r>
            <a:br>
              <a:rPr lang="sv-SE" dirty="0"/>
            </a:br>
            <a:r>
              <a:rPr lang="sv-SE" dirty="0"/>
              <a:t>Till exempel läkarbesök eller sjukhusvård.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852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90FA2-A048-09BA-E10D-BE974561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använder vi medlen?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5D667F-CDBC-AB65-7EE9-CE639512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EF0B7E-B4F1-8C12-F444-2CEA3ED1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23</a:t>
            </a:fld>
            <a:endParaRPr lang="sv-SE"/>
          </a:p>
        </p:txBody>
      </p:sp>
      <p:graphicFrame>
        <p:nvGraphicFramePr>
          <p:cNvPr id="6" name="Platshållare för innehåll 5" descr="Ett diagram över hur vi använder medlen i regionen. ">
            <a:extLst>
              <a:ext uri="{FF2B5EF4-FFF2-40B4-BE49-F238E27FC236}">
                <a16:creationId xmlns:a16="http://schemas.microsoft.com/office/drawing/2014/main" id="{9A5667D3-2FFA-8214-3882-65DBE48382E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42789514"/>
              </p:ext>
            </p:extLst>
          </p:nvPr>
        </p:nvGraphicFramePr>
        <p:xfrm>
          <a:off x="1241425" y="3238500"/>
          <a:ext cx="15840075" cy="684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810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1746A2-6E09-1BDA-CDB8-1997EB5E6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skulle vården kosta om den </a:t>
            </a:r>
            <a:br>
              <a:rPr lang="sv-SE" dirty="0"/>
            </a:br>
            <a:r>
              <a:rPr lang="sv-SE" dirty="0"/>
              <a:t>inte vore subventionerad?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A0707EA-454F-71EF-E335-278434511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D1F292-1E97-8437-765A-91DF3066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384D8B1-6849-F0EB-FD49-E871087B5D3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Ett akutbesök skulle då ha kostat 2 200 kr för patienten.</a:t>
            </a:r>
          </a:p>
          <a:p>
            <a:r>
              <a:rPr lang="sv-SE" dirty="0"/>
              <a:t>En enklare höftledsoperation kostar utan subvention 75 000 kr.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7711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A39A4-6D90-93BC-8ACD-B8B6CA1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statistik, hur används medlen inom</a:t>
            </a:r>
            <a:br>
              <a:rPr lang="sv-SE" dirty="0"/>
            </a:br>
            <a:r>
              <a:rPr lang="sv-SE" dirty="0"/>
              <a:t>sjukvård, hälsovård och tandvård?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87EE2-A140-279F-3095-692E0BB5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7093B9-F870-15F2-ED16-351FFAFE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1442F57-3C2E-2277-423D-872F57BD6D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Varannan minut görs ett läkarbesök och var tjugonde minut en operation.</a:t>
            </a:r>
          </a:p>
          <a:p>
            <a:r>
              <a:rPr lang="sv-SE" dirty="0"/>
              <a:t>Varje kvart skriver vi in en patient och var tredje timme föds ett barn på förlossningen.</a:t>
            </a:r>
          </a:p>
          <a:p>
            <a:r>
              <a:rPr lang="sv-SE" dirty="0"/>
              <a:t>Var tredje minut besöker en patient folktandvården.</a:t>
            </a:r>
          </a:p>
          <a:p>
            <a:r>
              <a:rPr lang="sv-SE" dirty="0"/>
              <a:t>Varje år serveras 1 000 000 patientmåltider.</a:t>
            </a:r>
          </a:p>
          <a:p>
            <a:r>
              <a:rPr lang="sv-SE" dirty="0"/>
              <a:t>Varje år inkommer 40 000 </a:t>
            </a:r>
            <a:r>
              <a:rPr lang="sv-SE" dirty="0" err="1"/>
              <a:t>st</a:t>
            </a:r>
            <a:r>
              <a:rPr lang="sv-SE" dirty="0"/>
              <a:t> 112-samtal till vår egen larmcentral.</a:t>
            </a:r>
          </a:p>
          <a:p>
            <a:r>
              <a:rPr lang="sv-SE" dirty="0"/>
              <a:t>30 000 ambulansuppdrag per år i länet.</a:t>
            </a:r>
          </a:p>
          <a:p>
            <a:r>
              <a:rPr lang="sv-SE" dirty="0"/>
              <a:t>Varannan minut svarar 1177 sjuksköterskor på samtal.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634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A39A4-6D90-93BC-8ACD-B8B6CA1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används medlen inom</a:t>
            </a:r>
            <a:br>
              <a:rPr lang="sv-SE" dirty="0"/>
            </a:br>
            <a:r>
              <a:rPr lang="sv-SE" dirty="0"/>
              <a:t>Regional utveckling, Kultur och kollektivtrafik? 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387EE2-A140-279F-3095-692E0BB5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F7093B9-F870-15F2-ED16-351FFAFE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1442F57-3C2E-2277-423D-872F57BD6D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100 000 besökare per år på Länsteatern och Länsmuseet.</a:t>
            </a:r>
          </a:p>
          <a:p>
            <a:r>
              <a:rPr lang="sv-SE" dirty="0"/>
              <a:t>Varje år kollektivtrafik, 325 varv runt jorden.</a:t>
            </a:r>
          </a:p>
          <a:p>
            <a:r>
              <a:rPr lang="sv-SE" dirty="0"/>
              <a:t>Regional utveckling inom Västmanland arbetar för hela länets utveckling, för att Västmanland ska vara ett attraktivt län att bo, arbeta och leva i. </a:t>
            </a:r>
            <a:br>
              <a:rPr lang="sv-SE" dirty="0"/>
            </a:br>
            <a:br>
              <a:rPr lang="sv-SE" dirty="0"/>
            </a:br>
            <a:r>
              <a:rPr lang="sv-SE" dirty="0"/>
              <a:t>Genom Regional utveckling samverkar länets kommuner, högskolor, näringsliv och andra aktörer i viktiga frågor som påverkar länets framtid och utveckling.</a:t>
            </a:r>
          </a:p>
        </p:txBody>
      </p:sp>
    </p:spTree>
    <p:extLst>
      <p:ext uri="{BB962C8B-B14F-4D97-AF65-F5344CB8AC3E}">
        <p14:creationId xmlns:p14="http://schemas.microsoft.com/office/powerpoint/2010/main" val="382473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0FAE31E-96FF-7C5B-69D4-75ECABF72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4C071DC-0957-0914-92A0-F7F005A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8D7993-9358-AD06-7880-A8A7610F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27</a:t>
            </a:fld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7DDACC79-D4D6-B582-4522-2E61D4F73A5C}"/>
              </a:ext>
            </a:extLst>
          </p:cNvPr>
          <p:cNvSpPr/>
          <p:nvPr/>
        </p:nvSpPr>
        <p:spPr>
          <a:xfrm>
            <a:off x="1706216" y="3530991"/>
            <a:ext cx="16727526" cy="3488788"/>
          </a:xfrm>
          <a:custGeom>
            <a:avLst/>
            <a:gdLst>
              <a:gd name="connsiteX0" fmla="*/ 1744394 w 17700328"/>
              <a:gd name="connsiteY0" fmla="*/ 0 h 3488788"/>
              <a:gd name="connsiteX1" fmla="*/ 15955934 w 17700328"/>
              <a:gd name="connsiteY1" fmla="*/ 0 h 3488788"/>
              <a:gd name="connsiteX2" fmla="*/ 17700328 w 17700328"/>
              <a:gd name="connsiteY2" fmla="*/ 1744394 h 3488788"/>
              <a:gd name="connsiteX3" fmla="*/ 15955934 w 17700328"/>
              <a:gd name="connsiteY3" fmla="*/ 3488788 h 3488788"/>
              <a:gd name="connsiteX4" fmla="*/ 1744394 w 17700328"/>
              <a:gd name="connsiteY4" fmla="*/ 3488787 h 3488788"/>
              <a:gd name="connsiteX5" fmla="*/ 0 w 17700328"/>
              <a:gd name="connsiteY5" fmla="*/ 3488787 h 3488788"/>
              <a:gd name="connsiteX6" fmla="*/ 0 w 17700328"/>
              <a:gd name="connsiteY6" fmla="*/ 1744394 h 3488788"/>
              <a:gd name="connsiteX7" fmla="*/ 0 w 17700328"/>
              <a:gd name="connsiteY7" fmla="*/ 1744393 h 3488788"/>
              <a:gd name="connsiteX8" fmla="*/ 0 w 17700328"/>
              <a:gd name="connsiteY8" fmla="*/ 1714109 h 3488788"/>
              <a:gd name="connsiteX9" fmla="*/ 3053 w 17700328"/>
              <a:gd name="connsiteY9" fmla="*/ 1714109 h 3488788"/>
              <a:gd name="connsiteX10" fmla="*/ 35440 w 17700328"/>
              <a:gd name="connsiteY10" fmla="*/ 1392838 h 3488788"/>
              <a:gd name="connsiteX11" fmla="*/ 1744394 w 17700328"/>
              <a:gd name="connsiteY11" fmla="*/ 0 h 348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0328" h="3488788">
                <a:moveTo>
                  <a:pt x="1744394" y="0"/>
                </a:moveTo>
                <a:lnTo>
                  <a:pt x="15955934" y="0"/>
                </a:lnTo>
                <a:cubicBezTo>
                  <a:pt x="16919336" y="0"/>
                  <a:pt x="17700328" y="780992"/>
                  <a:pt x="17700328" y="1744394"/>
                </a:cubicBezTo>
                <a:cubicBezTo>
                  <a:pt x="17700328" y="2707796"/>
                  <a:pt x="16919336" y="3488788"/>
                  <a:pt x="15955934" y="3488788"/>
                </a:cubicBezTo>
                <a:lnTo>
                  <a:pt x="1744394" y="3488787"/>
                </a:lnTo>
                <a:lnTo>
                  <a:pt x="0" y="3488787"/>
                </a:lnTo>
                <a:lnTo>
                  <a:pt x="0" y="1744394"/>
                </a:lnTo>
                <a:lnTo>
                  <a:pt x="0" y="1744393"/>
                </a:lnTo>
                <a:lnTo>
                  <a:pt x="0" y="1714109"/>
                </a:lnTo>
                <a:lnTo>
                  <a:pt x="3053" y="1714109"/>
                </a:lnTo>
                <a:lnTo>
                  <a:pt x="35440" y="1392838"/>
                </a:lnTo>
                <a:cubicBezTo>
                  <a:pt x="198098" y="597947"/>
                  <a:pt x="901418" y="0"/>
                  <a:pt x="17443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Rubrik 6">
            <a:extLst>
              <a:ext uri="{FF2B5EF4-FFF2-40B4-BE49-F238E27FC236}">
                <a16:creationId xmlns:a16="http://schemas.microsoft.com/office/drawing/2014/main" id="{B621DDB7-4E67-1563-B9AE-A8524D7EAB8C}"/>
              </a:ext>
            </a:extLst>
          </p:cNvPr>
          <p:cNvSpPr txBox="1">
            <a:spLocks/>
          </p:cNvSpPr>
          <p:nvPr/>
        </p:nvSpPr>
        <p:spPr>
          <a:xfrm>
            <a:off x="2166846" y="3530990"/>
            <a:ext cx="15794900" cy="3682609"/>
          </a:xfrm>
          <a:prstGeom prst="rect">
            <a:avLst/>
          </a:prstGeom>
        </p:spPr>
        <p:txBody>
          <a:bodyPr anchor="ctr" anchorCtr="0"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sv-SE" sz="9600" kern="0" dirty="0">
                <a:solidFill>
                  <a:schemeClr val="bg2"/>
                </a:solidFill>
              </a:rPr>
              <a:t>Det svenska sjukvårdsystemet</a:t>
            </a:r>
          </a:p>
        </p:txBody>
      </p:sp>
    </p:spTree>
    <p:extLst>
      <p:ext uri="{BB962C8B-B14F-4D97-AF65-F5344CB8AC3E}">
        <p14:creationId xmlns:p14="http://schemas.microsoft.com/office/powerpoint/2010/main" val="1756667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b="1" dirty="0"/>
              <a:t>Befolkning 10 500 000</a:t>
            </a:r>
          </a:p>
          <a:p>
            <a:r>
              <a:rPr lang="sv-SE" sz="3200" dirty="0"/>
              <a:t>Nära 57 procent av befolkningen beräknas år 2023 vara mellan 20-64 år och i arbetsför ålder. De övriga 43 procenten utgörs av barn och unga under 20 år samt av äldre över 65 år.</a:t>
            </a:r>
          </a:p>
          <a:p>
            <a:r>
              <a:rPr lang="sv-SE" sz="3200" dirty="0"/>
              <a:t>5,1% årlig tillväxt (2021)</a:t>
            </a:r>
          </a:p>
          <a:p>
            <a:pPr marL="0" indent="0">
              <a:buNone/>
            </a:pPr>
            <a:r>
              <a:rPr lang="sv-SE" sz="3200" b="1" dirty="0"/>
              <a:t>Total sjukvårdskostnad </a:t>
            </a:r>
            <a:r>
              <a:rPr lang="sv-SE" sz="3200" dirty="0"/>
              <a:t>235 miljarder kronor eller 11,5% av BNP</a:t>
            </a:r>
          </a:p>
          <a:p>
            <a:r>
              <a:rPr lang="sv-SE" sz="3200" dirty="0"/>
              <a:t>Offentligt finansierad med skattemedel</a:t>
            </a:r>
          </a:p>
          <a:p>
            <a:r>
              <a:rPr lang="sv-SE" sz="3200" dirty="0"/>
              <a:t>Primärvård, specialistvård, psykiatri är skattefinansierad  men tandvård och planerad kosmetisk kirurgi </a:t>
            </a:r>
            <a:br>
              <a:rPr lang="sv-SE" sz="3200" dirty="0"/>
            </a:br>
            <a:r>
              <a:rPr lang="sv-SE" sz="3200" dirty="0"/>
              <a:t>täcks inte helt av skatteintäkter.</a:t>
            </a:r>
          </a:p>
          <a:p>
            <a:pPr marL="0" indent="0">
              <a:buNone/>
            </a:pPr>
            <a:r>
              <a:rPr lang="sv-SE" sz="3200" b="1" dirty="0"/>
              <a:t>Privata vårdgivare </a:t>
            </a:r>
            <a:endParaRPr lang="sv-SE" sz="3200" dirty="0"/>
          </a:p>
          <a:p>
            <a:r>
              <a:rPr lang="sv-SE" sz="3200" dirty="0"/>
              <a:t>Stommen i primärvården utgörs av landets knappt 1 200 vårdcentraler. År 2021 drevs knappt 45 procent av dessa i privat regi. De flesta privata vårdgivarna operera inom det offentliga sjukvårdssystemet, endast ett fåtal erbjuder enbart privat vård.</a:t>
            </a:r>
          </a:p>
        </p:txBody>
      </p:sp>
    </p:spTree>
    <p:extLst>
      <p:ext uri="{BB962C8B-B14F-4D97-AF65-F5344CB8AC3E}">
        <p14:creationId xmlns:p14="http://schemas.microsoft.com/office/powerpoint/2010/main" val="2114499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sjukvårdens möjligheter och utmaningar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Ojämlik hälsa - hälsoläget i länet </a:t>
            </a:r>
          </a:p>
          <a:p>
            <a:r>
              <a:rPr lang="sv-SE" sz="3200" dirty="0"/>
              <a:t>Digitaliseringen</a:t>
            </a:r>
          </a:p>
          <a:p>
            <a:r>
              <a:rPr lang="sv-SE" sz="3200" dirty="0"/>
              <a:t>Hög förändrings- och utvecklingstakt</a:t>
            </a:r>
          </a:p>
          <a:p>
            <a:r>
              <a:rPr lang="sv-SE" sz="3200" dirty="0"/>
              <a:t>Nära Vård</a:t>
            </a:r>
          </a:p>
          <a:p>
            <a:r>
              <a:rPr lang="sv-SE" sz="3200" dirty="0"/>
              <a:t>Kompetensförsörjning </a:t>
            </a:r>
          </a:p>
          <a:p>
            <a:r>
              <a:rPr lang="sv-SE" sz="3200" dirty="0"/>
              <a:t>Tillgänglighet och tillgång till vård - på rätt vårdnivå och utan väntetid</a:t>
            </a:r>
          </a:p>
          <a:p>
            <a:r>
              <a:rPr lang="sv-SE" sz="3200" dirty="0"/>
              <a:t>Kostsamma läkemedel</a:t>
            </a:r>
          </a:p>
          <a:p>
            <a:r>
              <a:rPr lang="sv-SE" sz="3200" dirty="0"/>
              <a:t>Kostnadsutveckling</a:t>
            </a:r>
          </a:p>
          <a:p>
            <a:r>
              <a:rPr lang="sv-SE" sz="3200" dirty="0"/>
              <a:t>Omvärldsläget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259895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F9C68B7-E104-6A3E-4D86-6FB4F21F1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 </a:t>
            </a:r>
            <a:r>
              <a:rPr lang="en-US" dirty="0" err="1"/>
              <a:t>växer</a:t>
            </a:r>
            <a:r>
              <a:rPr lang="en-US" dirty="0"/>
              <a:t> </a:t>
            </a:r>
            <a:r>
              <a:rPr lang="en-US" dirty="0" err="1"/>
              <a:t>hållbart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sätter</a:t>
            </a:r>
            <a:r>
              <a:rPr lang="en-US" dirty="0"/>
              <a:t> </a:t>
            </a:r>
            <a:r>
              <a:rPr lang="en-US" dirty="0" err="1"/>
              <a:t>hälsan</a:t>
            </a:r>
            <a:r>
              <a:rPr lang="en-US" dirty="0"/>
              <a:t> </a:t>
            </a:r>
            <a:r>
              <a:rPr lang="en-US" dirty="0" err="1"/>
              <a:t>främst</a:t>
            </a:r>
            <a:r>
              <a:rPr lang="en-US" dirty="0"/>
              <a:t>. Vi </a:t>
            </a:r>
            <a:r>
              <a:rPr lang="en-US" dirty="0" err="1"/>
              <a:t>skapar</a:t>
            </a:r>
            <a:r>
              <a:rPr lang="en-US" dirty="0"/>
              <a:t> </a:t>
            </a:r>
            <a:r>
              <a:rPr lang="en-US" dirty="0" err="1"/>
              <a:t>möjligheter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modiga</a:t>
            </a:r>
            <a:r>
              <a:rPr lang="en-US" dirty="0"/>
              <a:t> </a:t>
            </a:r>
            <a:r>
              <a:rPr lang="en-US" dirty="0" err="1"/>
              <a:t>lösningar</a:t>
            </a:r>
            <a:r>
              <a:rPr lang="en-US" dirty="0"/>
              <a:t>. Vi ger </a:t>
            </a:r>
            <a:r>
              <a:rPr lang="en-US" dirty="0" err="1"/>
              <a:t>förutsättningar</a:t>
            </a:r>
            <a:r>
              <a:rPr lang="en-US" dirty="0"/>
              <a:t> för </a:t>
            </a:r>
            <a:r>
              <a:rPr lang="en-US" dirty="0" err="1"/>
              <a:t>utveckling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levande</a:t>
            </a:r>
            <a:r>
              <a:rPr lang="en-US" dirty="0"/>
              <a:t> </a:t>
            </a:r>
            <a:r>
              <a:rPr lang="en-US" dirty="0" err="1"/>
              <a:t>demokrati</a:t>
            </a:r>
            <a:r>
              <a:rPr lang="en-US" dirty="0"/>
              <a:t>. </a:t>
            </a:r>
            <a:r>
              <a:rPr lang="en-US" dirty="0" err="1"/>
              <a:t>Tillsammans</a:t>
            </a:r>
            <a:r>
              <a:rPr lang="en-US" dirty="0"/>
              <a:t> </a:t>
            </a:r>
            <a:r>
              <a:rPr lang="en-US" dirty="0" err="1"/>
              <a:t>bryter</a:t>
            </a:r>
            <a:r>
              <a:rPr lang="en-US" dirty="0"/>
              <a:t> vi </a:t>
            </a:r>
            <a:r>
              <a:rPr lang="en-US" dirty="0" err="1"/>
              <a:t>ny</a:t>
            </a:r>
            <a:r>
              <a:rPr lang="en-US" dirty="0"/>
              <a:t> mark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förflyttar</a:t>
            </a:r>
            <a:r>
              <a:rPr lang="en-US" dirty="0"/>
              <a:t> </a:t>
            </a:r>
            <a:r>
              <a:rPr lang="en-US" dirty="0" err="1"/>
              <a:t>gränser</a:t>
            </a:r>
            <a:r>
              <a:rPr lang="en-US" dirty="0"/>
              <a:t>. I det </a:t>
            </a:r>
            <a:r>
              <a:rPr lang="en-US" dirty="0" err="1"/>
              <a:t>vardagliga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det </a:t>
            </a:r>
            <a:r>
              <a:rPr lang="en-US" dirty="0" err="1"/>
              <a:t>övergripande</a:t>
            </a:r>
            <a:r>
              <a:rPr lang="en-US" dirty="0"/>
              <a:t>. I 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nära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det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långsiktigt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mitt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livet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samhället</a:t>
            </a:r>
            <a:r>
              <a:rPr lang="en-US" dirty="0"/>
              <a:t>,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</a:t>
            </a:r>
            <a:r>
              <a:rPr lang="en-US" dirty="0" err="1"/>
              <a:t>skillnad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livskraft</a:t>
            </a:r>
            <a:r>
              <a:rPr lang="en-US" dirty="0"/>
              <a:t> för </a:t>
            </a:r>
            <a:r>
              <a:rPr lang="en-US" dirty="0" err="1"/>
              <a:t>framtiden</a:t>
            </a:r>
            <a:r>
              <a:rPr lang="en-US" dirty="0"/>
              <a:t>. Vi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Västmanland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err="1"/>
          </a:p>
        </p:txBody>
      </p:sp>
      <p:sp>
        <p:nvSpPr>
          <p:cNvPr id="19" name="Rubrik 18">
            <a:extLst>
              <a:ext uri="{FF2B5EF4-FFF2-40B4-BE49-F238E27FC236}">
                <a16:creationId xmlns:a16="http://schemas.microsoft.com/office/drawing/2014/main" id="{3678F8A3-3EEA-FD87-823F-4EB279C6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Vår vision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0E2F94-7F86-2FA8-F075-1CEB91D0974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rgbClr val="F4DEE6"/>
          </a:solidFill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FFAC7665-B34B-53B9-DE61-62441FA7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03888" y="2485588"/>
            <a:ext cx="5126824" cy="63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Primärvård och specialistvård drivs av regionerna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15" name="Rectangle 236">
            <a:extLst>
              <a:ext uri="{FF2B5EF4-FFF2-40B4-BE49-F238E27FC236}">
                <a16:creationId xmlns:a16="http://schemas.microsoft.com/office/drawing/2014/main" id="{8CC18084-1004-46F8-817C-9EBF0B8A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988" y="7974452"/>
            <a:ext cx="4032448" cy="15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Högspecialiserad vård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Klinisk forskning i samarbete med universiteten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400" dirty="0">
                <a:solidFill>
                  <a:srgbClr val="000000"/>
                </a:solidFill>
              </a:rPr>
              <a:t>Inget privatdrivet</a:t>
            </a:r>
            <a:endParaRPr kumimoji="0" lang="sv-SE" altLang="sv-S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4837D59-6795-F774-5145-4EC12F4009B2}"/>
              </a:ext>
            </a:extLst>
          </p:cNvPr>
          <p:cNvSpPr txBox="1"/>
          <p:nvPr/>
        </p:nvSpPr>
        <p:spPr>
          <a:xfrm>
            <a:off x="6803826" y="7892017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Specialist- och akutvård </a:t>
            </a:r>
          </a:p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Lokala sjukhus – dagvård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CE477B4-EF40-76E0-A0D4-25BF9FE8BA1A}"/>
              </a:ext>
            </a:extLst>
          </p:cNvPr>
          <p:cNvGrpSpPr/>
          <p:nvPr/>
        </p:nvGrpSpPr>
        <p:grpSpPr>
          <a:xfrm>
            <a:off x="1566212" y="3466774"/>
            <a:ext cx="15299284" cy="3960280"/>
            <a:chOff x="1566212" y="3466774"/>
            <a:chExt cx="15299284" cy="3960280"/>
          </a:xfrm>
          <a:solidFill>
            <a:schemeClr val="accent1"/>
          </a:solidFill>
        </p:grpSpPr>
        <p:sp>
          <p:nvSpPr>
            <p:cNvPr id="8" name="Rektangel: rundade hörn 14">
              <a:extLst>
                <a:ext uri="{FF2B5EF4-FFF2-40B4-BE49-F238E27FC236}">
                  <a16:creationId xmlns:a16="http://schemas.microsoft.com/office/drawing/2014/main" id="{C0B97C9B-9952-951F-5BDC-F68AF681E82B}"/>
                </a:ext>
              </a:extLst>
            </p:cNvPr>
            <p:cNvSpPr/>
            <p:nvPr/>
          </p:nvSpPr>
          <p:spPr>
            <a:xfrm>
              <a:off x="7036884" y="3466774"/>
              <a:ext cx="3744416" cy="151216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21 regioner</a:t>
              </a:r>
            </a:p>
          </p:txBody>
        </p:sp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13142424-6761-9208-C17B-769C569C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689381" y="4978942"/>
              <a:ext cx="11016115" cy="1008112"/>
              <a:chOff x="4364287" y="4214515"/>
              <a:chExt cx="11016115" cy="1008112"/>
            </a:xfrm>
            <a:grpFill/>
          </p:grpSpPr>
          <p:cxnSp>
            <p:nvCxnSpPr>
              <p:cNvPr id="10" name="Rak koppling 19">
                <a:extLst>
                  <a:ext uri="{FF2B5EF4-FFF2-40B4-BE49-F238E27FC236}">
                    <a16:creationId xmlns:a16="http://schemas.microsoft.com/office/drawing/2014/main" id="{35D62776-BAD9-F859-B401-032EF6894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3997" y="4214515"/>
                <a:ext cx="0" cy="1008112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k koppling 20">
                <a:extLst>
                  <a:ext uri="{FF2B5EF4-FFF2-40B4-BE49-F238E27FC236}">
                    <a16:creationId xmlns:a16="http://schemas.microsoft.com/office/drawing/2014/main" id="{22A7734A-E1F4-46EF-4CC5-AEFA4A41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k koppling 22">
                <a:extLst>
                  <a:ext uri="{FF2B5EF4-FFF2-40B4-BE49-F238E27FC236}">
                    <a16:creationId xmlns:a16="http://schemas.microsoft.com/office/drawing/2014/main" id="{687DB1F9-BB6B-1C34-ADD0-D407AA57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0402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k koppling 24">
                <a:extLst>
                  <a:ext uri="{FF2B5EF4-FFF2-40B4-BE49-F238E27FC236}">
                    <a16:creationId xmlns:a16="http://schemas.microsoft.com/office/drawing/2014/main" id="{07E946BB-0DBD-A818-F658-062A7254B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11016115" cy="0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ktangel: rundade hörn 15">
              <a:extLst>
                <a:ext uri="{FF2B5EF4-FFF2-40B4-BE49-F238E27FC236}">
                  <a16:creationId xmlns:a16="http://schemas.microsoft.com/office/drawing/2014/main" id="{EE15FAD2-F491-3CC7-205A-4C8FCF2A23CD}"/>
                </a:ext>
              </a:extLst>
            </p:cNvPr>
            <p:cNvSpPr/>
            <p:nvPr/>
          </p:nvSpPr>
          <p:spPr>
            <a:xfrm>
              <a:off x="1566212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7 universitetssjukhus</a:t>
              </a:r>
            </a:p>
          </p:txBody>
        </p:sp>
        <p:sp>
          <p:nvSpPr>
            <p:cNvPr id="16" name="Rektangel: rundade hörn 16">
              <a:extLst>
                <a:ext uri="{FF2B5EF4-FFF2-40B4-BE49-F238E27FC236}">
                  <a16:creationId xmlns:a16="http://schemas.microsoft.com/office/drawing/2014/main" id="{DC3C39AA-A821-D8A7-07DF-9B3A99174B01}"/>
                </a:ext>
              </a:extLst>
            </p:cNvPr>
            <p:cNvSpPr/>
            <p:nvPr/>
          </p:nvSpPr>
          <p:spPr>
            <a:xfrm>
              <a:off x="6820860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latin typeface="+mj-lt"/>
                </a:rPr>
                <a:t>ca 100 regionala sjukhus</a:t>
              </a:r>
            </a:p>
          </p:txBody>
        </p:sp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D817C22B-10A1-3569-1B31-EB1B0661AA95}"/>
                </a:ext>
              </a:extLst>
            </p:cNvPr>
            <p:cNvSpPr/>
            <p:nvPr/>
          </p:nvSpPr>
          <p:spPr>
            <a:xfrm>
              <a:off x="12545496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latin typeface="+mj-lt"/>
                </a:rPr>
                <a:t>1100 vårdcentraler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FF80121E-C531-8590-2FBD-79D89DA46E55}"/>
              </a:ext>
            </a:extLst>
          </p:cNvPr>
          <p:cNvSpPr txBox="1"/>
          <p:nvPr/>
        </p:nvSpPr>
        <p:spPr>
          <a:xfrm>
            <a:off x="12545496" y="7913952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altLang="sv-SE" sz="2400" err="1">
                <a:solidFill>
                  <a:srgbClr val="000000"/>
                </a:solidFill>
              </a:rPr>
              <a:t>Primärvård</a:t>
            </a:r>
            <a:r>
              <a:rPr lang="en-GB" altLang="sv-SE" sz="2400">
                <a:solidFill>
                  <a:srgbClr val="000000"/>
                </a:solidFill>
              </a:rPr>
              <a:t>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varav ca omkring 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500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privatdrivna vårdcentraler </a:t>
            </a:r>
            <a:endParaRPr kumimoji="0" lang="sv-SE" altLang="sv-SE" sz="20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62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1B049A89-0A7A-BC87-7463-A93E2F748762}"/>
              </a:ext>
            </a:extLst>
          </p:cNvPr>
          <p:cNvSpPr/>
          <p:nvPr/>
        </p:nvSpPr>
        <p:spPr>
          <a:xfrm>
            <a:off x="8900932" y="2671191"/>
            <a:ext cx="7338349" cy="7407901"/>
          </a:xfrm>
          <a:prstGeom prst="roundRect">
            <a:avLst>
              <a:gd name="adj" fmla="val 3733"/>
            </a:avLst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4EE346F-5EE1-C75C-3CEF-DE13F9C3B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b="1" dirty="0"/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25" name="Platshållare för innehåll 24">
            <a:extLst>
              <a:ext uri="{FF2B5EF4-FFF2-40B4-BE49-F238E27FC236}">
                <a16:creationId xmlns:a16="http://schemas.microsoft.com/office/drawing/2014/main" id="{ED0D1992-9275-76B4-9ACE-E11732B98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Dalarna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Gävleborg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Sörmland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Uppsala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Västmanland 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Örebro län</a:t>
            </a:r>
          </a:p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 har:</a:t>
            </a:r>
          </a:p>
          <a:p>
            <a:pPr>
              <a:lnSpc>
                <a:spcPct val="100000"/>
              </a:lnSpc>
            </a:pPr>
            <a:r>
              <a:rPr lang="sv-SE" sz="2400" dirty="0"/>
              <a:t>två universitetssjukhus, Akademiska sjukhuset Uppsala, Universitetssjukhuset Örebro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värdskap för fyra nationella programområden: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Akut vård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Hjärt- och kärlsjukdomar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Äldres hälsa och palliativ vård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Öron-, näs- och halssjukdomar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0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statlig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Socialstyrelsen</a:t>
            </a:r>
          </a:p>
          <a:p>
            <a:r>
              <a:rPr lang="sv-SE" dirty="0"/>
              <a:t>Centrala myndigheter och organisationer, </a:t>
            </a:r>
            <a:br>
              <a:rPr lang="sv-SE" dirty="0"/>
            </a:br>
            <a:r>
              <a:rPr lang="sv-SE" dirty="0"/>
              <a:t>t ex SKR, Sveriges kommuner och regioner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i="1" dirty="0"/>
              <a:t>Ansvarar för lagstiftning, policys och riktlinjer samt utveckling och övervakning (efterlevnad).</a:t>
            </a:r>
          </a:p>
        </p:txBody>
      </p:sp>
    </p:spTree>
    <p:extLst>
      <p:ext uri="{BB962C8B-B14F-4D97-AF65-F5344CB8AC3E}">
        <p14:creationId xmlns:p14="http://schemas.microsoft.com/office/powerpoint/2010/main" val="495924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regional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21 regioner</a:t>
            </a:r>
            <a:br>
              <a:rPr lang="sv-SE" dirty="0"/>
            </a:br>
            <a:endParaRPr lang="sv-SE" dirty="0"/>
          </a:p>
          <a:p>
            <a:pPr marL="0" lvl="1" indent="0">
              <a:spcBef>
                <a:spcPts val="1000"/>
              </a:spcBef>
              <a:buNone/>
            </a:pPr>
            <a:r>
              <a:rPr lang="sv-SE" altLang="sv-SE" sz="4000" i="1" dirty="0"/>
              <a:t>Ansvarar för att organisera, finansiera och erbjuda hälso- och sjukvård</a:t>
            </a:r>
            <a:br>
              <a:rPr lang="sv-SE" altLang="sv-SE" sz="4000" i="1" dirty="0"/>
            </a:br>
            <a:r>
              <a:rPr lang="sv-SE" altLang="sv-SE" sz="4000" i="1" dirty="0"/>
              <a:t>till alla invånare, inklusive primärvård, specialistvård, psykiatri, tandvård</a:t>
            </a:r>
            <a:br>
              <a:rPr lang="sv-SE" altLang="sv-SE" sz="4000" i="1" dirty="0"/>
            </a:br>
            <a:r>
              <a:rPr lang="sv-SE" altLang="sv-SE" sz="4000" i="1" dirty="0"/>
              <a:t>och e-hälsotjänster.</a:t>
            </a:r>
          </a:p>
        </p:txBody>
      </p:sp>
    </p:spTree>
    <p:extLst>
      <p:ext uri="{BB962C8B-B14F-4D97-AF65-F5344CB8AC3E}">
        <p14:creationId xmlns:p14="http://schemas.microsoft.com/office/powerpoint/2010/main" val="646242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kommunal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290 kommuner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altLang="sv-SE" i="1" dirty="0">
                <a:solidFill>
                  <a:schemeClr val="dk1"/>
                </a:solidFill>
              </a:rPr>
              <a:t>Ansvarar för vård och omsorg.  Stöttar personer med långvarig psykisk ohälsa.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5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Privata vårdgivare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Omkring 500 </a:t>
            </a:r>
            <a:r>
              <a:rPr lang="da-DK" dirty="0" err="1"/>
              <a:t>privatdrivna</a:t>
            </a:r>
            <a:r>
              <a:rPr lang="da-DK" dirty="0"/>
              <a:t> </a:t>
            </a:r>
            <a:r>
              <a:rPr lang="da-DK" dirty="0" err="1"/>
              <a:t>vårdcentraler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da-DK" i="1" dirty="0"/>
              <a:t>De </a:t>
            </a:r>
            <a:r>
              <a:rPr lang="da-DK" i="1" dirty="0" err="1"/>
              <a:t>flesta</a:t>
            </a:r>
            <a:r>
              <a:rPr lang="da-DK" i="1" dirty="0"/>
              <a:t> </a:t>
            </a:r>
            <a:r>
              <a:rPr lang="da-DK" i="1" dirty="0" err="1"/>
              <a:t>privata</a:t>
            </a:r>
            <a:r>
              <a:rPr lang="da-DK" i="1" dirty="0"/>
              <a:t> </a:t>
            </a:r>
            <a:r>
              <a:rPr lang="da-DK" i="1" dirty="0" err="1"/>
              <a:t>aktörerna</a:t>
            </a:r>
            <a:r>
              <a:rPr lang="da-DK" i="1" dirty="0"/>
              <a:t> </a:t>
            </a:r>
            <a:r>
              <a:rPr lang="da-DK" i="1" dirty="0" err="1"/>
              <a:t>arbetar</a:t>
            </a:r>
            <a:r>
              <a:rPr lang="da-DK" i="1" dirty="0"/>
              <a:t> </a:t>
            </a:r>
            <a:r>
              <a:rPr lang="da-DK" i="1" dirty="0" err="1"/>
              <a:t>inom</a:t>
            </a:r>
            <a:r>
              <a:rPr lang="da-DK" i="1" dirty="0"/>
              <a:t> det </a:t>
            </a:r>
            <a:r>
              <a:rPr lang="da-DK" i="1" dirty="0" err="1"/>
              <a:t>offentliga</a:t>
            </a:r>
            <a:r>
              <a:rPr lang="da-DK" i="1" dirty="0"/>
              <a:t> </a:t>
            </a:r>
            <a:r>
              <a:rPr lang="da-DK" i="1" dirty="0" err="1"/>
              <a:t>vårdsystemet</a:t>
            </a:r>
            <a:r>
              <a:rPr lang="da-DK" i="1" dirty="0"/>
              <a:t>, </a:t>
            </a:r>
            <a:br>
              <a:rPr lang="da-DK" i="1" dirty="0"/>
            </a:br>
            <a:r>
              <a:rPr lang="da-DK" i="1" dirty="0" err="1"/>
              <a:t>ett</a:t>
            </a:r>
            <a:r>
              <a:rPr lang="da-DK" i="1" dirty="0"/>
              <a:t> </a:t>
            </a:r>
            <a:r>
              <a:rPr lang="da-DK" i="1" dirty="0" err="1"/>
              <a:t>begränsat</a:t>
            </a:r>
            <a:r>
              <a:rPr lang="da-DK" i="1" dirty="0"/>
              <a:t> antal </a:t>
            </a:r>
            <a:r>
              <a:rPr lang="da-DK" i="1" dirty="0" err="1"/>
              <a:t>erbjuder</a:t>
            </a:r>
            <a:r>
              <a:rPr lang="da-DK" i="1" dirty="0"/>
              <a:t> </a:t>
            </a:r>
            <a:r>
              <a:rPr lang="da-DK" i="1" dirty="0" err="1"/>
              <a:t>endast</a:t>
            </a:r>
            <a:r>
              <a:rPr lang="da-DK" i="1" dirty="0"/>
              <a:t> privat </a:t>
            </a:r>
            <a:r>
              <a:rPr lang="da-DK" i="1" dirty="0" err="1"/>
              <a:t>vård</a:t>
            </a:r>
            <a:r>
              <a:rPr lang="da-DK" i="1" dirty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795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FB5826-3272-2E87-653B-C0EF420D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8325C7-A5B8-3AB8-57C5-2962AEF4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36</a:t>
            </a:fld>
            <a:endParaRPr lang="sv-SE"/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B3DF28EA-D14F-DE1B-D9F3-DC1BF2873D1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873275"/>
              </p:ext>
            </p:extLst>
          </p:nvPr>
        </p:nvGraphicFramePr>
        <p:xfrm>
          <a:off x="-4401" y="0"/>
          <a:ext cx="20112902" cy="1130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452A10A2-C47F-2A62-1AD9-E722C15D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01" y="0"/>
                        <a:ext cx="20112902" cy="1130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536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0F392FB-8473-F2DF-D73E-E1083C8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0D6AECA-5DD4-7A88-79E4-34BB577A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AC6446-50D8-A2D0-154F-750E533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37</a:t>
            </a:fld>
            <a:endParaRPr lang="sv-SE"/>
          </a:p>
        </p:txBody>
      </p:sp>
      <p:pic>
        <p:nvPicPr>
          <p:cNvPr id="10" name="Bildobjekt 9" descr="En bild som visar karta, kartbok, text&#10;&#10;Automatiskt genererad beskrivning">
            <a:extLst>
              <a:ext uri="{FF2B5EF4-FFF2-40B4-BE49-F238E27FC236}">
                <a16:creationId xmlns:a16="http://schemas.microsoft.com/office/drawing/2014/main" id="{AE645CE2-B65C-1784-E04C-D0F2F22E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3866491"/>
            <a:ext cx="4493075" cy="5462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E55051C7-362A-4322-3BC9-3DF38D09790D}"/>
              </a:ext>
            </a:extLst>
          </p:cNvPr>
          <p:cNvSpPr/>
          <p:nvPr/>
        </p:nvSpPr>
        <p:spPr>
          <a:xfrm rot="20472227">
            <a:off x="11099770" y="6653491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9ECD5E27-7C0C-BC18-C86C-18806FDAC85D}"/>
              </a:ext>
            </a:extLst>
          </p:cNvPr>
          <p:cNvSpPr/>
          <p:nvPr/>
        </p:nvSpPr>
        <p:spPr>
          <a:xfrm rot="1730805">
            <a:off x="9097786" y="5039838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1042CAC-CF70-A8F9-CCA9-618A802A749A}"/>
              </a:ext>
            </a:extLst>
          </p:cNvPr>
          <p:cNvSpPr/>
          <p:nvPr/>
        </p:nvSpPr>
        <p:spPr>
          <a:xfrm>
            <a:off x="10988888" y="5141125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6893A416-D3EE-4569-0FD5-F4669C54AEEE}"/>
              </a:ext>
            </a:extLst>
          </p:cNvPr>
          <p:cNvSpPr/>
          <p:nvPr/>
        </p:nvSpPr>
        <p:spPr>
          <a:xfrm rot="21145162">
            <a:off x="9376241" y="7463720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C04CF10-501D-22C8-1458-0D832548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450" b="15545"/>
          <a:stretch>
            <a:fillRect/>
          </a:stretch>
        </p:blipFill>
        <p:spPr>
          <a:xfrm>
            <a:off x="3498849" y="6744995"/>
            <a:ext cx="3788111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7D48D18-BEDB-4034-0489-C2969635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7445" r="5769" b="11573"/>
          <a:stretch>
            <a:fillRect/>
          </a:stretch>
        </p:blipFill>
        <p:spPr>
          <a:xfrm>
            <a:off x="13093729" y="6744995"/>
            <a:ext cx="3816648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Rak koppling 19">
            <a:extLst>
              <a:ext uri="{FF2B5EF4-FFF2-40B4-BE49-F238E27FC236}">
                <a16:creationId xmlns:a16="http://schemas.microsoft.com/office/drawing/2014/main" id="{A3531D88-340C-080E-7D65-0463FAA434BC}"/>
              </a:ext>
            </a:extLst>
          </p:cNvPr>
          <p:cNvCxnSpPr>
            <a:cxnSpLocks/>
            <a:stCxn id="12" idx="2"/>
            <a:endCxn id="21" idx="3"/>
          </p:cNvCxnSpPr>
          <p:nvPr/>
        </p:nvCxnSpPr>
        <p:spPr>
          <a:xfrm flipH="1" flipV="1">
            <a:off x="7286961" y="4050921"/>
            <a:ext cx="1830283" cy="107007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20">
            <a:extLst>
              <a:ext uri="{FF2B5EF4-FFF2-40B4-BE49-F238E27FC236}">
                <a16:creationId xmlns:a16="http://schemas.microsoft.com/office/drawing/2014/main" id="{06CF7AD6-A3AC-05D2-0C68-B5B5E53A8D88}"/>
              </a:ext>
            </a:extLst>
          </p:cNvPr>
          <p:cNvCxnSpPr>
            <a:cxnSpLocks/>
            <a:stCxn id="13" idx="7"/>
            <a:endCxn id="22" idx="1"/>
          </p:cNvCxnSpPr>
          <p:nvPr/>
        </p:nvCxnSpPr>
        <p:spPr>
          <a:xfrm flipV="1">
            <a:off x="11256582" y="4069544"/>
            <a:ext cx="1836511" cy="11175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21">
            <a:extLst>
              <a:ext uri="{FF2B5EF4-FFF2-40B4-BE49-F238E27FC236}">
                <a16:creationId xmlns:a16="http://schemas.microsoft.com/office/drawing/2014/main" id="{7FA73FB9-2944-AEB2-FB42-41037248D6DF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7286960" y="7641219"/>
            <a:ext cx="2090652" cy="26849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22">
            <a:extLst>
              <a:ext uri="{FF2B5EF4-FFF2-40B4-BE49-F238E27FC236}">
                <a16:creationId xmlns:a16="http://schemas.microsoft.com/office/drawing/2014/main" id="{0E1851DE-4009-F466-DB49-7182D69638BF}"/>
              </a:ext>
            </a:extLst>
          </p:cNvPr>
          <p:cNvCxnSpPr>
            <a:cxnSpLocks/>
            <a:stCxn id="11" idx="5"/>
            <a:endCxn id="16" idx="1"/>
          </p:cNvCxnSpPr>
          <p:nvPr/>
        </p:nvCxnSpPr>
        <p:spPr>
          <a:xfrm>
            <a:off x="11397277" y="6879545"/>
            <a:ext cx="1696452" cy="10301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4F58DFD9-C3C5-1D52-3D25-E706ECE8A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2987854"/>
            <a:ext cx="3788111" cy="21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objekt 21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39DF1E33-4F0C-8964-AF0E-C46D72D1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93" y="2995933"/>
            <a:ext cx="3817284" cy="2147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101EE415-CD5B-9DD3-A9C8-3E8791FE4BCE}"/>
              </a:ext>
            </a:extLst>
          </p:cNvPr>
          <p:cNvSpPr txBox="1"/>
          <p:nvPr/>
        </p:nvSpPr>
        <p:spPr>
          <a:xfrm>
            <a:off x="13093094" y="9125199"/>
            <a:ext cx="3816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455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B236D62-B843-99F1-B7E5-B42E654CC161}"/>
              </a:ext>
            </a:extLst>
          </p:cNvPr>
          <p:cNvSpPr txBox="1"/>
          <p:nvPr/>
        </p:nvSpPr>
        <p:spPr>
          <a:xfrm>
            <a:off x="12988436" y="5196650"/>
            <a:ext cx="3921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3C8F477-29DE-67FE-51A3-E4C5D7A8CC49}"/>
              </a:ext>
            </a:extLst>
          </p:cNvPr>
          <p:cNvSpPr txBox="1"/>
          <p:nvPr/>
        </p:nvSpPr>
        <p:spPr>
          <a:xfrm>
            <a:off x="3494428" y="5141125"/>
            <a:ext cx="3788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1726351-AF90-A5AD-B892-AA3601175257}"/>
              </a:ext>
            </a:extLst>
          </p:cNvPr>
          <p:cNvSpPr txBox="1"/>
          <p:nvPr/>
        </p:nvSpPr>
        <p:spPr>
          <a:xfrm>
            <a:off x="3494428" y="9125199"/>
            <a:ext cx="37881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Närakut, akut- </a:t>
            </a:r>
            <a:r>
              <a:rPr lang="sv-SE" sz="1600" kern="0" dirty="0" err="1">
                <a:solidFill>
                  <a:sysClr val="windowText" lastClr="000000"/>
                </a:solidFill>
              </a:rPr>
              <a:t>ochnärsjukvårdsplatser</a:t>
            </a:r>
            <a:r>
              <a:rPr lang="sv-SE" sz="1600" kern="0" dirty="0">
                <a:solidFill>
                  <a:sysClr val="windowText" lastClr="000000"/>
                </a:solidFill>
              </a:rPr>
              <a:t>, specialistmottagningar, avancerad hemsjukvård och närvårdsteam,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529799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195302E-4B61-FC05-1F58-60A74A86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FC43BE-AE01-A685-54FC-1A38823C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C66F8-A8C7-D467-C4E3-A795B76F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38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F232B3-EB85-633D-01E5-19C4B9B3AE3F}"/>
              </a:ext>
            </a:extLst>
          </p:cNvPr>
          <p:cNvSpPr txBox="1"/>
          <p:nvPr/>
        </p:nvSpPr>
        <p:spPr>
          <a:xfrm>
            <a:off x="9401479" y="10036324"/>
            <a:ext cx="727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barnmorska, röntgensjuksköterska</a:t>
            </a:r>
          </a:p>
          <a:p>
            <a:r>
              <a:rPr lang="sv-SE" sz="1200" dirty="0"/>
              <a:t>** inklusive omvårdnadsassistent, skötare, ambulanssjukvårdare</a:t>
            </a:r>
          </a:p>
        </p:txBody>
      </p:sp>
      <p:pic>
        <p:nvPicPr>
          <p:cNvPr id="8" name="Bild 7" descr="Grupp med män med hel fyllning">
            <a:extLst>
              <a:ext uri="{FF2B5EF4-FFF2-40B4-BE49-F238E27FC236}">
                <a16:creationId xmlns:a16="http://schemas.microsoft.com/office/drawing/2014/main" id="{910AB6A2-B626-A074-132D-96C0A3543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24" y="3243498"/>
            <a:ext cx="985342" cy="985342"/>
          </a:xfrm>
          <a:prstGeom prst="rect">
            <a:avLst/>
          </a:prstGeom>
        </p:spPr>
      </p:pic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433C34-7449-DAE7-15C4-5587E3AD8F65}"/>
              </a:ext>
            </a:extLst>
          </p:cNvPr>
          <p:cNvSpPr txBox="1"/>
          <p:nvPr/>
        </p:nvSpPr>
        <p:spPr>
          <a:xfrm>
            <a:off x="1293790" y="4484015"/>
            <a:ext cx="7688210" cy="5230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Sjuksköterska	159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Läkare	87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Undersköterska	43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Medicinsk sekreterare	29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Fysioterapeut	28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Arbetsterapeut	12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Psykolog	5 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Dietist	10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Kurator*	13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Chef	25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	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0C427BA-3A2C-ADB2-615A-D83F8D8F7AAB}"/>
              </a:ext>
            </a:extLst>
          </p:cNvPr>
          <p:cNvSpPr txBox="1"/>
          <p:nvPr/>
        </p:nvSpPr>
        <p:spPr>
          <a:xfrm>
            <a:off x="2216655" y="3239092"/>
            <a:ext cx="6296086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Regiondrivna vårdcentraler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3600" b="1" dirty="0">
              <a:solidFill>
                <a:schemeClr val="accent3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39C5CFD-E68C-67D1-A17A-155B3F52A0BB}"/>
              </a:ext>
            </a:extLst>
          </p:cNvPr>
          <p:cNvSpPr txBox="1"/>
          <p:nvPr/>
        </p:nvSpPr>
        <p:spPr>
          <a:xfrm>
            <a:off x="1074413" y="9436416"/>
            <a:ext cx="6459412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399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446415C-26EC-F58D-E94D-4140DF2637D5}"/>
              </a:ext>
            </a:extLst>
          </p:cNvPr>
          <p:cNvSpPr txBox="1"/>
          <p:nvPr/>
        </p:nvSpPr>
        <p:spPr>
          <a:xfrm>
            <a:off x="10402917" y="3252638"/>
            <a:ext cx="4562803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Specialistvård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4"/>
                </a:solidFill>
                <a:latin typeface="+mj-lt"/>
              </a:rPr>
              <a:t>Totalt: 5 853</a:t>
            </a:r>
            <a:endParaRPr lang="sv-SE" sz="3600" b="1" dirty="0">
              <a:solidFill>
                <a:schemeClr val="accent4"/>
              </a:solidFill>
            </a:endParaRPr>
          </a:p>
        </p:txBody>
      </p:sp>
      <p:pic>
        <p:nvPicPr>
          <p:cNvPr id="13" name="Bild 12" descr="Grupp med män med hel fyllning">
            <a:extLst>
              <a:ext uri="{FF2B5EF4-FFF2-40B4-BE49-F238E27FC236}">
                <a16:creationId xmlns:a16="http://schemas.microsoft.com/office/drawing/2014/main" id="{E4656A59-3C80-393B-76E5-3D0EE4D24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2521" y="3257636"/>
            <a:ext cx="985342" cy="985342"/>
          </a:xfrm>
          <a:prstGeom prst="rect">
            <a:avLst/>
          </a:prstGeom>
        </p:spPr>
      </p:pic>
      <p:sp>
        <p:nvSpPr>
          <p:cNvPr id="14" name="Platshållare för text 1">
            <a:extLst>
              <a:ext uri="{FF2B5EF4-FFF2-40B4-BE49-F238E27FC236}">
                <a16:creationId xmlns:a16="http://schemas.microsoft.com/office/drawing/2014/main" id="{00FE6476-9F85-107C-78F1-9C0FCEE69DEA}"/>
              </a:ext>
            </a:extLst>
          </p:cNvPr>
          <p:cNvSpPr txBox="1">
            <a:spLocks/>
          </p:cNvSpPr>
          <p:nvPr/>
        </p:nvSpPr>
        <p:spPr>
          <a:xfrm>
            <a:off x="9401479" y="4501041"/>
            <a:ext cx="7740000" cy="5412183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Sjuksköterska</a:t>
            </a:r>
            <a:r>
              <a:rPr lang="sv-SE" sz="2800" kern="0" dirty="0">
                <a:solidFill>
                  <a:schemeClr val="tx1"/>
                </a:solidFill>
              </a:rPr>
              <a:t>*	</a:t>
            </a:r>
            <a:r>
              <a:rPr lang="sv-SE" sz="3199" kern="0" dirty="0">
                <a:solidFill>
                  <a:schemeClr val="tx1"/>
                </a:solidFill>
              </a:rPr>
              <a:t>1 773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Undersköterska</a:t>
            </a:r>
            <a:r>
              <a:rPr lang="sv-SE" sz="2800" kern="0" dirty="0">
                <a:solidFill>
                  <a:schemeClr val="tx1"/>
                </a:solidFill>
              </a:rPr>
              <a:t>**</a:t>
            </a:r>
            <a:r>
              <a:rPr lang="sv-SE" sz="3199" kern="0" dirty="0">
                <a:solidFill>
                  <a:schemeClr val="tx1"/>
                </a:solidFill>
              </a:rPr>
              <a:t>	1 533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Läkare	657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Medicinsk sekreterare	249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Psykolog	123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Fysioterapeut	121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Biomedicinsk analytiker	112 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Kurator	109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Arbetsterapeut	96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Dietist	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Chef	303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2C139DB-026C-B1F3-3BBF-DE78BCB2C416}"/>
              </a:ext>
            </a:extLst>
          </p:cNvPr>
          <p:cNvSpPr txBox="1"/>
          <p:nvPr/>
        </p:nvSpPr>
        <p:spPr>
          <a:xfrm>
            <a:off x="1074414" y="10220990"/>
            <a:ext cx="727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780216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3D608D-F9B7-5783-2720-D288F3600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Vården i siffror 2024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A76B4BD-8EFD-CCAE-5C91-BBC85E5A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1B92D2-767D-16E3-C7CD-67FE196C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39</a:t>
            </a:fld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481CAC76-7946-D0FE-9397-8D702EEBFF07}"/>
              </a:ext>
            </a:extLst>
          </p:cNvPr>
          <p:cNvGrpSpPr/>
          <p:nvPr/>
        </p:nvGrpSpPr>
        <p:grpSpPr>
          <a:xfrm>
            <a:off x="1091827" y="3198453"/>
            <a:ext cx="16474183" cy="7052549"/>
            <a:chOff x="214068" y="2320468"/>
            <a:chExt cx="19758966" cy="8458756"/>
          </a:xfrm>
        </p:grpSpPr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F8C439EF-55AE-AF8D-6919-BB7A05584DB0}"/>
                </a:ext>
              </a:extLst>
            </p:cNvPr>
            <p:cNvSpPr/>
            <p:nvPr/>
          </p:nvSpPr>
          <p:spPr>
            <a:xfrm>
              <a:off x="6461686" y="8252475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A70B8894-1EB4-336E-94F4-899C6636EE66}"/>
                </a:ext>
              </a:extLst>
            </p:cNvPr>
            <p:cNvSpPr/>
            <p:nvPr/>
          </p:nvSpPr>
          <p:spPr>
            <a:xfrm>
              <a:off x="15140455" y="8243955"/>
              <a:ext cx="2339021" cy="233902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7EFB15F-B0F3-FBD0-B763-7028D7225E9F}"/>
                </a:ext>
              </a:extLst>
            </p:cNvPr>
            <p:cNvSpPr/>
            <p:nvPr/>
          </p:nvSpPr>
          <p:spPr>
            <a:xfrm>
              <a:off x="3891153" y="8256929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94D30D42-4EB7-BDBF-B099-1DD2A49AFAF4}"/>
                </a:ext>
              </a:extLst>
            </p:cNvPr>
            <p:cNvSpPr/>
            <p:nvPr/>
          </p:nvSpPr>
          <p:spPr>
            <a:xfrm>
              <a:off x="1255415" y="824395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3F923275-0D99-6278-9AD8-6F69C39C4545}"/>
                </a:ext>
              </a:extLst>
            </p:cNvPr>
            <p:cNvSpPr/>
            <p:nvPr/>
          </p:nvSpPr>
          <p:spPr>
            <a:xfrm>
              <a:off x="6444271" y="537112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7196B6B1-A30D-F204-5461-B3A2A157A6B4}"/>
                </a:ext>
              </a:extLst>
            </p:cNvPr>
            <p:cNvSpPr/>
            <p:nvPr/>
          </p:nvSpPr>
          <p:spPr>
            <a:xfrm>
              <a:off x="11608769" y="5380872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F421C436-E238-CCD0-11B5-9BD44EF87C51}"/>
                </a:ext>
              </a:extLst>
            </p:cNvPr>
            <p:cNvSpPr/>
            <p:nvPr/>
          </p:nvSpPr>
          <p:spPr>
            <a:xfrm>
              <a:off x="9081086" y="5369186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4" name="Ellips 13">
              <a:extLst>
                <a:ext uri="{FF2B5EF4-FFF2-40B4-BE49-F238E27FC236}">
                  <a16:creationId xmlns:a16="http://schemas.microsoft.com/office/drawing/2014/main" id="{3117EA22-2C8A-4126-FEEC-B95835C14F1F}"/>
                </a:ext>
              </a:extLst>
            </p:cNvPr>
            <p:cNvSpPr/>
            <p:nvPr/>
          </p:nvSpPr>
          <p:spPr>
            <a:xfrm>
              <a:off x="3877824" y="5380872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30D4B82A-D1C7-5D55-72B0-F92171C86471}"/>
                </a:ext>
              </a:extLst>
            </p:cNvPr>
            <p:cNvSpPr/>
            <p:nvPr/>
          </p:nvSpPr>
          <p:spPr>
            <a:xfrm>
              <a:off x="1283325" y="536499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C5AEF8DF-ADA2-DC55-2CB2-DEBEE46BE98D}"/>
                </a:ext>
              </a:extLst>
            </p:cNvPr>
            <p:cNvSpPr/>
            <p:nvPr/>
          </p:nvSpPr>
          <p:spPr>
            <a:xfrm>
              <a:off x="15130629" y="5374289"/>
              <a:ext cx="2339021" cy="2339021"/>
            </a:xfrm>
            <a:prstGeom prst="ellipse">
              <a:avLst/>
            </a:prstGeom>
            <a:solidFill>
              <a:srgbClr val="670F3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90F29A3D-EA9E-FBAC-2713-8CADB40F4B8B}"/>
                </a:ext>
              </a:extLst>
            </p:cNvPr>
            <p:cNvSpPr/>
            <p:nvPr/>
          </p:nvSpPr>
          <p:spPr>
            <a:xfrm>
              <a:off x="1309250" y="2320468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A9CA0FBD-9CB9-50F6-E213-BB6BC6BFE48E}"/>
                </a:ext>
              </a:extLst>
            </p:cNvPr>
            <p:cNvSpPr txBox="1"/>
            <p:nvPr/>
          </p:nvSpPr>
          <p:spPr>
            <a:xfrm>
              <a:off x="6484632" y="9065265"/>
              <a:ext cx="2316076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159 000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röntgen-undersökningar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10487A2F-46E0-9686-3432-98087721EA9C}"/>
                </a:ext>
              </a:extLst>
            </p:cNvPr>
            <p:cNvSpPr txBox="1"/>
            <p:nvPr/>
          </p:nvSpPr>
          <p:spPr>
            <a:xfrm>
              <a:off x="1190844" y="6161622"/>
              <a:ext cx="2431502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355 000 </a:t>
              </a:r>
            </a:p>
            <a:p>
              <a:pPr algn="ctr"/>
              <a:r>
                <a:rPr lang="sv-SE" sz="1600" dirty="0"/>
                <a:t>läkarbesök, </a:t>
              </a:r>
              <a:br>
                <a:rPr lang="sv-SE" sz="1600" dirty="0"/>
              </a:br>
              <a:r>
                <a:rPr lang="sv-SE" sz="1600" dirty="0"/>
                <a:t>varav distans </a:t>
              </a:r>
              <a:br>
                <a:rPr lang="sv-SE" sz="1600" dirty="0"/>
              </a:br>
              <a:r>
                <a:rPr lang="sv-SE" sz="1600" dirty="0"/>
                <a:t>53 000</a:t>
              </a:r>
            </a:p>
          </p:txBody>
        </p:sp>
        <p:pic>
          <p:nvPicPr>
            <p:cNvPr id="20" name="Bild 19" descr="Sjukhus med hel fyllning">
              <a:extLst>
                <a:ext uri="{FF2B5EF4-FFF2-40B4-BE49-F238E27FC236}">
                  <a16:creationId xmlns:a16="http://schemas.microsoft.com/office/drawing/2014/main" id="{C9E5B5BB-D743-0FD8-51DB-7C747D362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04814" y="5408841"/>
              <a:ext cx="888424" cy="888424"/>
            </a:xfrm>
            <a:prstGeom prst="rect">
              <a:avLst/>
            </a:prstGeom>
          </p:spPr>
        </p:pic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FCAD4859-B5FB-DB4C-7D50-1D47FA75E02D}"/>
                </a:ext>
              </a:extLst>
            </p:cNvPr>
            <p:cNvSpPr txBox="1"/>
            <p:nvPr/>
          </p:nvSpPr>
          <p:spPr>
            <a:xfrm>
              <a:off x="3877275" y="6201543"/>
              <a:ext cx="2339021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430 000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övriga yrkes-grupper, varav distans 71 000</a:t>
              </a: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67D7ACCF-E440-D39D-E8F5-6F687E8E8006}"/>
                </a:ext>
              </a:extLst>
            </p:cNvPr>
            <p:cNvSpPr txBox="1"/>
            <p:nvPr/>
          </p:nvSpPr>
          <p:spPr>
            <a:xfrm rot="16200000">
              <a:off x="-488343" y="3220455"/>
              <a:ext cx="2339019" cy="5537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accent3"/>
                  </a:solidFill>
                  <a:latin typeface="+mj-lt"/>
                </a:rPr>
                <a:t>Primärvård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7FA8B144-D192-DEF2-1960-4F312C6A84A8}"/>
                </a:ext>
              </a:extLst>
            </p:cNvPr>
            <p:cNvSpPr txBox="1"/>
            <p:nvPr/>
          </p:nvSpPr>
          <p:spPr>
            <a:xfrm>
              <a:off x="1309251" y="3118046"/>
              <a:ext cx="2294369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363 000</a:t>
              </a:r>
            </a:p>
            <a:p>
              <a:pPr algn="ctr"/>
              <a:r>
                <a:rPr lang="sv-SE" sz="1600" dirty="0"/>
                <a:t>läkarbesök,</a:t>
              </a:r>
            </a:p>
            <a:p>
              <a:pPr algn="ctr"/>
              <a:r>
                <a:rPr lang="sv-SE" sz="1600" dirty="0"/>
                <a:t> varav distans </a:t>
              </a:r>
            </a:p>
            <a:p>
              <a:pPr algn="ctr"/>
              <a:r>
                <a:rPr lang="sv-SE" sz="1600" dirty="0"/>
                <a:t>71 000</a:t>
              </a:r>
            </a:p>
          </p:txBody>
        </p:sp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AD7317E8-7E30-A275-79F8-8CE4127A3122}"/>
                </a:ext>
              </a:extLst>
            </p:cNvPr>
            <p:cNvSpPr/>
            <p:nvPr/>
          </p:nvSpPr>
          <p:spPr>
            <a:xfrm>
              <a:off x="3863236" y="2327803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EDD0DB52-97FE-8CE4-E255-AB20C100396D}"/>
                </a:ext>
              </a:extLst>
            </p:cNvPr>
            <p:cNvSpPr txBox="1"/>
            <p:nvPr/>
          </p:nvSpPr>
          <p:spPr>
            <a:xfrm>
              <a:off x="3847401" y="3118046"/>
              <a:ext cx="2388494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672 000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övriga yrkes-grupper, varav distans 67 000</a:t>
              </a:r>
            </a:p>
          </p:txBody>
        </p:sp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E8C502DD-9F39-8A2C-59D8-EE08C5C58E8E}"/>
                </a:ext>
              </a:extLst>
            </p:cNvPr>
            <p:cNvGrpSpPr/>
            <p:nvPr/>
          </p:nvGrpSpPr>
          <p:grpSpPr>
            <a:xfrm>
              <a:off x="4717833" y="2406409"/>
              <a:ext cx="531291" cy="678456"/>
              <a:chOff x="2178688" y="5056929"/>
              <a:chExt cx="567987" cy="725317"/>
            </a:xfrm>
          </p:grpSpPr>
          <p:pic>
            <p:nvPicPr>
              <p:cNvPr id="69" name="Bildobjekt 68" descr="En bild som visar svart, mörker&#10;&#10;Automatiskt genererad beskrivning">
                <a:extLst>
                  <a:ext uri="{FF2B5EF4-FFF2-40B4-BE49-F238E27FC236}">
                    <a16:creationId xmlns:a16="http://schemas.microsoft.com/office/drawing/2014/main" id="{E37002EA-2FCD-6F3C-A71D-20D015331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8688" y="5056929"/>
                <a:ext cx="567987" cy="725317"/>
              </a:xfrm>
              <a:prstGeom prst="rect">
                <a:avLst/>
              </a:prstGeom>
            </p:spPr>
          </p:pic>
          <p:sp>
            <p:nvSpPr>
              <p:cNvPr id="70" name="Rektangel: rundade hörn 90">
                <a:extLst>
                  <a:ext uri="{FF2B5EF4-FFF2-40B4-BE49-F238E27FC236}">
                    <a16:creationId xmlns:a16="http://schemas.microsoft.com/office/drawing/2014/main" id="{F52F1719-5AAC-CEFD-A70F-430EF183AEC1}"/>
                  </a:ext>
                </a:extLst>
              </p:cNvPr>
              <p:cNvSpPr/>
              <p:nvPr/>
            </p:nvSpPr>
            <p:spPr>
              <a:xfrm>
                <a:off x="2502278" y="5560278"/>
                <a:ext cx="132948" cy="45719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801" dirty="0"/>
              </a:p>
            </p:txBody>
          </p:sp>
        </p:grp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D7520E5C-01D2-58F8-9B27-BBE9F7F2D1C9}"/>
                </a:ext>
              </a:extLst>
            </p:cNvPr>
            <p:cNvSpPr txBox="1"/>
            <p:nvPr/>
          </p:nvSpPr>
          <p:spPr>
            <a:xfrm rot="16200000">
              <a:off x="-1804743" y="7599875"/>
              <a:ext cx="4997064" cy="5537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accent4"/>
                  </a:solidFill>
                  <a:latin typeface="+mj-lt"/>
                </a:rPr>
                <a:t>Specialistvård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3C66C910-A516-8244-73D9-7D021A805FF5}"/>
                </a:ext>
              </a:extLst>
            </p:cNvPr>
            <p:cNvSpPr txBox="1"/>
            <p:nvPr/>
          </p:nvSpPr>
          <p:spPr>
            <a:xfrm>
              <a:off x="6463699" y="6185711"/>
              <a:ext cx="2264983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54 000</a:t>
              </a:r>
            </a:p>
            <a:p>
              <a:pPr algn="ctr"/>
              <a:r>
                <a:rPr lang="sv-SE" sz="1600" dirty="0"/>
                <a:t>dagmedicinska behandlingar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85B0EC62-541F-56F8-9A2C-D54BD6A834DD}"/>
                </a:ext>
              </a:extLst>
            </p:cNvPr>
            <p:cNvSpPr txBox="1"/>
            <p:nvPr/>
          </p:nvSpPr>
          <p:spPr>
            <a:xfrm>
              <a:off x="1374965" y="9065827"/>
              <a:ext cx="2085357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26 000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operationer</a:t>
              </a:r>
            </a:p>
          </p:txBody>
        </p:sp>
        <p:pic>
          <p:nvPicPr>
            <p:cNvPr id="30" name="Bild 29" descr="Hjärtslag med hel fyllning">
              <a:extLst>
                <a:ext uri="{FF2B5EF4-FFF2-40B4-BE49-F238E27FC236}">
                  <a16:creationId xmlns:a16="http://schemas.microsoft.com/office/drawing/2014/main" id="{28D1C8AB-F5A9-83E8-A4F6-D4225678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45227" y="5364660"/>
              <a:ext cx="914336" cy="914336"/>
            </a:xfrm>
            <a:prstGeom prst="rect">
              <a:avLst/>
            </a:prstGeom>
          </p:spPr>
        </p:pic>
        <p:pic>
          <p:nvPicPr>
            <p:cNvPr id="31" name="Bild 30" descr="operationsmask med hel fyllning">
              <a:extLst>
                <a:ext uri="{FF2B5EF4-FFF2-40B4-BE49-F238E27FC236}">
                  <a16:creationId xmlns:a16="http://schemas.microsoft.com/office/drawing/2014/main" id="{63902ACD-3540-24D1-69B1-2B8CEE92F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0475" y="8288568"/>
              <a:ext cx="914336" cy="914336"/>
            </a:xfrm>
            <a:prstGeom prst="rect">
              <a:avLst/>
            </a:prstGeom>
          </p:spPr>
        </p:pic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C5C2CE3B-F9BE-CBF7-C64C-6DA4D5D8C0E4}"/>
                </a:ext>
              </a:extLst>
            </p:cNvPr>
            <p:cNvSpPr txBox="1"/>
            <p:nvPr/>
          </p:nvSpPr>
          <p:spPr>
            <a:xfrm>
              <a:off x="9052841" y="6196752"/>
              <a:ext cx="2367266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vårdtillfällen </a:t>
              </a:r>
              <a:br>
                <a:rPr lang="sv-SE" sz="1600" dirty="0"/>
              </a:br>
              <a:r>
                <a:rPr lang="sv-SE" sz="1600" dirty="0"/>
                <a:t>(somatik)</a:t>
              </a: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17548F04-E63E-02B7-7B29-8CD3CB53BD30}"/>
                </a:ext>
              </a:extLst>
            </p:cNvPr>
            <p:cNvSpPr txBox="1"/>
            <p:nvPr/>
          </p:nvSpPr>
          <p:spPr>
            <a:xfrm>
              <a:off x="11632457" y="6215590"/>
              <a:ext cx="2351555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553</a:t>
              </a:r>
              <a:br>
                <a:rPr lang="sv-SE" sz="1600" b="1" dirty="0">
                  <a:latin typeface="+mj-lt"/>
                </a:rPr>
              </a:br>
              <a:r>
                <a:rPr lang="sv-SE" sz="1600" dirty="0"/>
                <a:t>vårdplatser</a:t>
              </a:r>
              <a:br>
                <a:rPr lang="sv-SE" sz="1600" dirty="0"/>
              </a:br>
              <a:r>
                <a:rPr lang="sv-SE" sz="1600" dirty="0"/>
                <a:t>5 vårddagar </a:t>
              </a:r>
            </a:p>
            <a:p>
              <a:pPr algn="ctr"/>
              <a:r>
                <a:rPr lang="sv-SE" sz="1600" dirty="0"/>
                <a:t>i snitt</a:t>
              </a:r>
            </a:p>
          </p:txBody>
        </p: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2FCA3FF2-9882-0C84-E2F0-D83B8E9702C9}"/>
                </a:ext>
              </a:extLst>
            </p:cNvPr>
            <p:cNvSpPr txBox="1"/>
            <p:nvPr/>
          </p:nvSpPr>
          <p:spPr>
            <a:xfrm>
              <a:off x="15229491" y="6152503"/>
              <a:ext cx="2085357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123 000</a:t>
              </a:r>
              <a:endParaRPr lang="sv-SE" sz="24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inkommande telefonsamtal</a:t>
              </a:r>
              <a:br>
                <a:rPr lang="sv-SE" sz="1600" dirty="0">
                  <a:solidFill>
                    <a:schemeClr val="bg1"/>
                  </a:solidFill>
                </a:rPr>
              </a:br>
              <a:r>
                <a:rPr lang="sv-SE" sz="1600" dirty="0">
                  <a:solidFill>
                    <a:schemeClr val="bg1"/>
                  </a:solidFill>
                </a:rPr>
                <a:t> till 1177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F169A1CB-342A-6438-4F2F-5B2F0A0495C5}"/>
                </a:ext>
              </a:extLst>
            </p:cNvPr>
            <p:cNvSpPr txBox="1"/>
            <p:nvPr/>
          </p:nvSpPr>
          <p:spPr>
            <a:xfrm>
              <a:off x="3848949" y="9063023"/>
              <a:ext cx="2381224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2 500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förlossningar</a:t>
              </a: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E6B373EF-0B73-CF31-7700-6EE9549FCB80}"/>
                </a:ext>
              </a:extLst>
            </p:cNvPr>
            <p:cNvSpPr txBox="1"/>
            <p:nvPr/>
          </p:nvSpPr>
          <p:spPr>
            <a:xfrm>
              <a:off x="15160772" y="9050608"/>
              <a:ext cx="2318703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39 500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ambulansuppdrag</a:t>
              </a:r>
            </a:p>
          </p:txBody>
        </p:sp>
        <p:pic>
          <p:nvPicPr>
            <p:cNvPr id="37" name="Bild 36" descr="Ambulans med hel fyllning">
              <a:extLst>
                <a:ext uri="{FF2B5EF4-FFF2-40B4-BE49-F238E27FC236}">
                  <a16:creationId xmlns:a16="http://schemas.microsoft.com/office/drawing/2014/main" id="{36F48D5D-4536-887B-7C73-868E9F14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842708" y="8252473"/>
              <a:ext cx="986521" cy="986521"/>
            </a:xfrm>
            <a:prstGeom prst="rect">
              <a:avLst/>
            </a:prstGeom>
          </p:spPr>
        </p:pic>
        <p:pic>
          <p:nvPicPr>
            <p:cNvPr id="38" name="Bild 37" descr="Radioaktiv med hel fyllning">
              <a:extLst>
                <a:ext uri="{FF2B5EF4-FFF2-40B4-BE49-F238E27FC236}">
                  <a16:creationId xmlns:a16="http://schemas.microsoft.com/office/drawing/2014/main" id="{72B20DB8-94EB-C981-7CCC-F819C8A49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12790" y="8329751"/>
              <a:ext cx="783659" cy="783659"/>
            </a:xfrm>
            <a:prstGeom prst="rect">
              <a:avLst/>
            </a:prstGeom>
          </p:spPr>
        </p:pic>
        <p:pic>
          <p:nvPicPr>
            <p:cNvPr id="39" name="Bild 38" descr="Läkares kvinna med hel fyllning">
              <a:extLst>
                <a:ext uri="{FF2B5EF4-FFF2-40B4-BE49-F238E27FC236}">
                  <a16:creationId xmlns:a16="http://schemas.microsoft.com/office/drawing/2014/main" id="{0FB02C61-BEC7-8EC1-0B8F-74AA48B76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03188" y="2361873"/>
              <a:ext cx="761959" cy="761959"/>
            </a:xfrm>
            <a:prstGeom prst="rect">
              <a:avLst/>
            </a:prstGeom>
          </p:spPr>
        </p:pic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3089D61E-1270-D833-C847-649AAE57C87E}"/>
                </a:ext>
              </a:extLst>
            </p:cNvPr>
            <p:cNvSpPr txBox="1"/>
            <p:nvPr/>
          </p:nvSpPr>
          <p:spPr>
            <a:xfrm rot="16200000">
              <a:off x="13393432" y="9151239"/>
              <a:ext cx="2368283" cy="5537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Övrigt</a:t>
              </a:r>
            </a:p>
          </p:txBody>
        </p:sp>
        <p:sp>
          <p:nvSpPr>
            <p:cNvPr id="41" name="Ellips 40">
              <a:extLst>
                <a:ext uri="{FF2B5EF4-FFF2-40B4-BE49-F238E27FC236}">
                  <a16:creationId xmlns:a16="http://schemas.microsoft.com/office/drawing/2014/main" id="{3ED3602A-812B-BDD7-D0B0-A20BC75DC06E}"/>
                </a:ext>
              </a:extLst>
            </p:cNvPr>
            <p:cNvSpPr/>
            <p:nvPr/>
          </p:nvSpPr>
          <p:spPr>
            <a:xfrm>
              <a:off x="11614835" y="824930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pic>
          <p:nvPicPr>
            <p:cNvPr id="42" name="Bild 41" descr="Baby med hel fyllning">
              <a:extLst>
                <a:ext uri="{FF2B5EF4-FFF2-40B4-BE49-F238E27FC236}">
                  <a16:creationId xmlns:a16="http://schemas.microsoft.com/office/drawing/2014/main" id="{8EA30D34-EE79-6D88-ACD1-49487907E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28977" y="8329751"/>
              <a:ext cx="846326" cy="846326"/>
            </a:xfrm>
            <a:prstGeom prst="rect">
              <a:avLst/>
            </a:prstGeom>
          </p:spPr>
        </p:pic>
        <p:pic>
          <p:nvPicPr>
            <p:cNvPr id="43" name="Bild 42" descr="Inlagd patient med hel fyllning">
              <a:extLst>
                <a:ext uri="{FF2B5EF4-FFF2-40B4-BE49-F238E27FC236}">
                  <a16:creationId xmlns:a16="http://schemas.microsoft.com/office/drawing/2014/main" id="{EB5926F6-A790-BB74-E599-2759541D4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69027" y="8266896"/>
              <a:ext cx="914336" cy="914336"/>
            </a:xfrm>
            <a:prstGeom prst="rect">
              <a:avLst/>
            </a:prstGeom>
          </p:spPr>
        </p:pic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id="{3858FE19-3693-21C0-036A-3110413CB30D}"/>
                </a:ext>
              </a:extLst>
            </p:cNvPr>
            <p:cNvSpPr txBox="1"/>
            <p:nvPr/>
          </p:nvSpPr>
          <p:spPr>
            <a:xfrm>
              <a:off x="11614836" y="9044246"/>
              <a:ext cx="2288983" cy="1734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7</a:t>
              </a:r>
              <a:br>
                <a:rPr lang="sv-SE" sz="1600" b="1" dirty="0">
                  <a:latin typeface="+mj-lt"/>
                </a:rPr>
              </a:br>
              <a:r>
                <a:rPr lang="sv-SE" sz="1600" dirty="0"/>
                <a:t>IVA-platser</a:t>
              </a:r>
            </a:p>
            <a:p>
              <a:pPr algn="ctr"/>
              <a:r>
                <a:rPr lang="sv-SE" sz="1600" dirty="0"/>
                <a:t>1 vårddag </a:t>
              </a:r>
            </a:p>
            <a:p>
              <a:pPr algn="ctr"/>
              <a:r>
                <a:rPr lang="sv-SE" sz="1600" dirty="0"/>
                <a:t>i snitt</a:t>
              </a:r>
            </a:p>
            <a:p>
              <a:pPr algn="ctr"/>
              <a:endParaRPr lang="sv-SE" sz="1600" dirty="0"/>
            </a:p>
          </p:txBody>
        </p:sp>
        <p:pic>
          <p:nvPicPr>
            <p:cNvPr id="45" name="Bild 44" descr="Säng med hel fyllning">
              <a:extLst>
                <a:ext uri="{FF2B5EF4-FFF2-40B4-BE49-F238E27FC236}">
                  <a16:creationId xmlns:a16="http://schemas.microsoft.com/office/drawing/2014/main" id="{F428C8F5-9E10-D95D-B104-4CB58BA02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417730" y="5461152"/>
              <a:ext cx="914336" cy="914336"/>
            </a:xfrm>
            <a:prstGeom prst="rect">
              <a:avLst/>
            </a:prstGeom>
          </p:spPr>
        </p:pic>
        <p:sp>
          <p:nvSpPr>
            <p:cNvPr id="46" name="Ellips 45">
              <a:extLst>
                <a:ext uri="{FF2B5EF4-FFF2-40B4-BE49-F238E27FC236}">
                  <a16:creationId xmlns:a16="http://schemas.microsoft.com/office/drawing/2014/main" id="{E6E41AD6-2E24-AE1D-2908-99E87BD1795F}"/>
                </a:ext>
              </a:extLst>
            </p:cNvPr>
            <p:cNvSpPr/>
            <p:nvPr/>
          </p:nvSpPr>
          <p:spPr>
            <a:xfrm>
              <a:off x="9044009" y="824930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FE8E94D7-0193-956D-518B-5827537597E8}"/>
                </a:ext>
              </a:extLst>
            </p:cNvPr>
            <p:cNvSpPr txBox="1"/>
            <p:nvPr/>
          </p:nvSpPr>
          <p:spPr>
            <a:xfrm>
              <a:off x="9066956" y="9060104"/>
              <a:ext cx="2316076" cy="143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 miljoner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laboratorie-</a:t>
              </a:r>
              <a:br>
                <a:rPr lang="sv-SE" sz="1600" dirty="0"/>
              </a:br>
              <a:r>
                <a:rPr lang="sv-SE" sz="1600" dirty="0"/>
                <a:t>medicinska </a:t>
              </a:r>
            </a:p>
            <a:p>
              <a:pPr algn="ctr"/>
              <a:r>
                <a:rPr lang="sv-SE" sz="1600" dirty="0"/>
                <a:t>analyser</a:t>
              </a:r>
            </a:p>
          </p:txBody>
        </p:sp>
        <p:pic>
          <p:nvPicPr>
            <p:cNvPr id="48" name="Bild 47" descr="Provrör med hel fyllning">
              <a:extLst>
                <a:ext uri="{FF2B5EF4-FFF2-40B4-BE49-F238E27FC236}">
                  <a16:creationId xmlns:a16="http://schemas.microsoft.com/office/drawing/2014/main" id="{CA334E88-1AC3-AD55-07AA-1C82075A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877165" y="8323887"/>
              <a:ext cx="731425" cy="731425"/>
            </a:xfrm>
            <a:prstGeom prst="rect">
              <a:avLst/>
            </a:prstGeom>
          </p:spPr>
        </p:pic>
        <p:sp>
          <p:nvSpPr>
            <p:cNvPr id="49" name="Ellips 48">
              <a:extLst>
                <a:ext uri="{FF2B5EF4-FFF2-40B4-BE49-F238E27FC236}">
                  <a16:creationId xmlns:a16="http://schemas.microsoft.com/office/drawing/2014/main" id="{2BC6736B-5892-CB8B-1A1C-A00A66B6F0AE}"/>
                </a:ext>
              </a:extLst>
            </p:cNvPr>
            <p:cNvSpPr/>
            <p:nvPr/>
          </p:nvSpPr>
          <p:spPr>
            <a:xfrm>
              <a:off x="11599541" y="2361872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7E2537C5-0DC9-C78D-78A4-EF0417186F54}"/>
                </a:ext>
              </a:extLst>
            </p:cNvPr>
            <p:cNvSpPr txBox="1"/>
            <p:nvPr/>
          </p:nvSpPr>
          <p:spPr>
            <a:xfrm>
              <a:off x="11522714" y="3139781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791 000</a:t>
              </a:r>
            </a:p>
            <a:p>
              <a:pPr algn="ctr"/>
              <a:r>
                <a:rPr lang="sv-SE" sz="1600" dirty="0"/>
                <a:t>telefonsamtal rådgivande</a:t>
              </a:r>
            </a:p>
          </p:txBody>
        </p:sp>
        <p:sp>
          <p:nvSpPr>
            <p:cNvPr id="51" name="Ellips 50">
              <a:extLst>
                <a:ext uri="{FF2B5EF4-FFF2-40B4-BE49-F238E27FC236}">
                  <a16:creationId xmlns:a16="http://schemas.microsoft.com/office/drawing/2014/main" id="{4204C612-3620-A4EF-FC14-19466241269C}"/>
                </a:ext>
              </a:extLst>
            </p:cNvPr>
            <p:cNvSpPr/>
            <p:nvPr/>
          </p:nvSpPr>
          <p:spPr>
            <a:xfrm>
              <a:off x="6448042" y="233966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id="{E5148CDC-D2D5-FC1D-9225-B5A22160670A}"/>
                </a:ext>
              </a:extLst>
            </p:cNvPr>
            <p:cNvSpPr txBox="1"/>
            <p:nvPr/>
          </p:nvSpPr>
          <p:spPr>
            <a:xfrm>
              <a:off x="6432207" y="3148955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i hemmet, oavsett yrkesgrupp</a:t>
              </a:r>
            </a:p>
          </p:txBody>
        </p:sp>
        <p:sp>
          <p:nvSpPr>
            <p:cNvPr id="53" name="Ellips 52">
              <a:extLst>
                <a:ext uri="{FF2B5EF4-FFF2-40B4-BE49-F238E27FC236}">
                  <a16:creationId xmlns:a16="http://schemas.microsoft.com/office/drawing/2014/main" id="{77D2FD95-A881-03A0-F994-3F986BBE98EE}"/>
                </a:ext>
              </a:extLst>
            </p:cNvPr>
            <p:cNvSpPr/>
            <p:nvPr/>
          </p:nvSpPr>
          <p:spPr>
            <a:xfrm>
              <a:off x="9027752" y="233966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FD2C46D7-117D-D631-1B35-B7647F1CBD2C}"/>
                </a:ext>
              </a:extLst>
            </p:cNvPr>
            <p:cNvSpPr txBox="1"/>
            <p:nvPr/>
          </p:nvSpPr>
          <p:spPr>
            <a:xfrm>
              <a:off x="9011918" y="3148955"/>
              <a:ext cx="2388494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125 000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vaccinationer: influensa, covid, pneumokock</a:t>
              </a:r>
            </a:p>
          </p:txBody>
        </p:sp>
        <p:pic>
          <p:nvPicPr>
            <p:cNvPr id="55" name="Bild 54" descr="Hem med hel fyllning">
              <a:extLst>
                <a:ext uri="{FF2B5EF4-FFF2-40B4-BE49-F238E27FC236}">
                  <a16:creationId xmlns:a16="http://schemas.microsoft.com/office/drawing/2014/main" id="{EF2A33DE-7325-300E-03C3-22062678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233528" y="2363289"/>
              <a:ext cx="795096" cy="795096"/>
            </a:xfrm>
            <a:prstGeom prst="rect">
              <a:avLst/>
            </a:prstGeom>
          </p:spPr>
        </p:pic>
        <p:pic>
          <p:nvPicPr>
            <p:cNvPr id="56" name="Bild 55" descr="Nål med hel fyllning">
              <a:extLst>
                <a:ext uri="{FF2B5EF4-FFF2-40B4-BE49-F238E27FC236}">
                  <a16:creationId xmlns:a16="http://schemas.microsoft.com/office/drawing/2014/main" id="{2F8F1926-B542-9C10-53B4-A7B2FABC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816920" y="2485905"/>
              <a:ext cx="711248" cy="711248"/>
            </a:xfrm>
            <a:prstGeom prst="rect">
              <a:avLst/>
            </a:prstGeom>
          </p:spPr>
        </p:pic>
        <p:pic>
          <p:nvPicPr>
            <p:cNvPr id="57" name="Bild 56" descr="Callcenter med hel fyllning">
              <a:extLst>
                <a:ext uri="{FF2B5EF4-FFF2-40B4-BE49-F238E27FC236}">
                  <a16:creationId xmlns:a16="http://schemas.microsoft.com/office/drawing/2014/main" id="{E117F98D-F8CC-7158-CB0F-8CFCBE3F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2284013" y="2392033"/>
              <a:ext cx="790243" cy="790243"/>
            </a:xfrm>
            <a:prstGeom prst="rect">
              <a:avLst/>
            </a:prstGeom>
          </p:spPr>
        </p:pic>
        <p:pic>
          <p:nvPicPr>
            <p:cNvPr id="58" name="Bild 57" descr="Callcenter med hel fyllning">
              <a:extLst>
                <a:ext uri="{FF2B5EF4-FFF2-40B4-BE49-F238E27FC236}">
                  <a16:creationId xmlns:a16="http://schemas.microsoft.com/office/drawing/2014/main" id="{35141697-ABA8-60E0-F1F2-7F552D88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5867588" y="5443026"/>
              <a:ext cx="790243" cy="790243"/>
            </a:xfrm>
            <a:prstGeom prst="rect">
              <a:avLst/>
            </a:prstGeom>
          </p:spPr>
        </p:pic>
        <p:pic>
          <p:nvPicPr>
            <p:cNvPr id="59" name="Bild 58" descr="Läkares kvinna med hel fyllning">
              <a:extLst>
                <a:ext uri="{FF2B5EF4-FFF2-40B4-BE49-F238E27FC236}">
                  <a16:creationId xmlns:a16="http://schemas.microsoft.com/office/drawing/2014/main" id="{B8523207-2441-A660-62B6-0775F8502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22722" y="5431384"/>
              <a:ext cx="761959" cy="761959"/>
            </a:xfrm>
            <a:prstGeom prst="rect">
              <a:avLst/>
            </a:prstGeom>
          </p:spPr>
        </p:pic>
        <p:pic>
          <p:nvPicPr>
            <p:cNvPr id="60" name="Bild 59" descr="Läkares kvinna med hel fyllning">
              <a:extLst>
                <a:ext uri="{FF2B5EF4-FFF2-40B4-BE49-F238E27FC236}">
                  <a16:creationId xmlns:a16="http://schemas.microsoft.com/office/drawing/2014/main" id="{71A971F1-66A2-DB3F-0D1A-10AFC1D44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28978" y="5410750"/>
              <a:ext cx="761959" cy="761959"/>
            </a:xfrm>
            <a:prstGeom prst="rect">
              <a:avLst/>
            </a:prstGeom>
          </p:spPr>
        </p:pic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C2F1ECCC-7CBF-2C70-EF40-67E0C9BC6468}"/>
                </a:ext>
              </a:extLst>
            </p:cNvPr>
            <p:cNvSpPr txBox="1"/>
            <p:nvPr/>
          </p:nvSpPr>
          <p:spPr>
            <a:xfrm>
              <a:off x="214068" y="4714794"/>
              <a:ext cx="5211980" cy="406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latin typeface="+mj-lt"/>
                </a:rPr>
                <a:t>Regiondrivna och privata vårdcentraler</a:t>
              </a:r>
            </a:p>
          </p:txBody>
        </p:sp>
        <p:sp>
          <p:nvSpPr>
            <p:cNvPr id="62" name="Ellips 61">
              <a:extLst>
                <a:ext uri="{FF2B5EF4-FFF2-40B4-BE49-F238E27FC236}">
                  <a16:creationId xmlns:a16="http://schemas.microsoft.com/office/drawing/2014/main" id="{478A0F5E-550C-CEB3-2B1C-5079D00F3F6B}"/>
                </a:ext>
              </a:extLst>
            </p:cNvPr>
            <p:cNvSpPr/>
            <p:nvPr/>
          </p:nvSpPr>
          <p:spPr>
            <a:xfrm>
              <a:off x="17613733" y="5316508"/>
              <a:ext cx="2339021" cy="2339021"/>
            </a:xfrm>
            <a:prstGeom prst="ellipse">
              <a:avLst/>
            </a:prstGeom>
            <a:solidFill>
              <a:srgbClr val="670F3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63" name="Ellips 62">
              <a:extLst>
                <a:ext uri="{FF2B5EF4-FFF2-40B4-BE49-F238E27FC236}">
                  <a16:creationId xmlns:a16="http://schemas.microsoft.com/office/drawing/2014/main" id="{9D6935BD-29A7-2899-66DF-4E94A4F4C0E1}"/>
                </a:ext>
              </a:extLst>
            </p:cNvPr>
            <p:cNvSpPr/>
            <p:nvPr/>
          </p:nvSpPr>
          <p:spPr>
            <a:xfrm>
              <a:off x="14148572" y="236207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A7E023A4-5FA1-2542-506B-C15CEB038284}"/>
                </a:ext>
              </a:extLst>
            </p:cNvPr>
            <p:cNvSpPr txBox="1"/>
            <p:nvPr/>
          </p:nvSpPr>
          <p:spPr>
            <a:xfrm>
              <a:off x="14132736" y="3155323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38 000</a:t>
              </a:r>
            </a:p>
            <a:p>
              <a:pPr algn="ctr"/>
              <a:r>
                <a:rPr lang="sv-SE" sz="1600" dirty="0"/>
                <a:t>chattar för rådgivning</a:t>
              </a:r>
            </a:p>
            <a:p>
              <a:pPr algn="ctr"/>
              <a:r>
                <a:rPr lang="sv-SE" sz="1600" dirty="0"/>
                <a:t>1177 direkt* </a:t>
              </a: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35BE5F7E-C168-0D9D-0D0E-A1443EEB7E7D}"/>
                </a:ext>
              </a:extLst>
            </p:cNvPr>
            <p:cNvSpPr txBox="1"/>
            <p:nvPr/>
          </p:nvSpPr>
          <p:spPr>
            <a:xfrm rot="16200000">
              <a:off x="13435607" y="6237336"/>
              <a:ext cx="2271991" cy="553716"/>
            </a:xfrm>
            <a:prstGeom prst="rect">
              <a:avLst/>
            </a:prstGeom>
            <a:solidFill>
              <a:srgbClr val="670F3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1177</a:t>
              </a:r>
            </a:p>
          </p:txBody>
        </p:sp>
        <p:pic>
          <p:nvPicPr>
            <p:cNvPr id="66" name="Bild 65" descr="Chattbubbla med hel fyllning">
              <a:extLst>
                <a:ext uri="{FF2B5EF4-FFF2-40B4-BE49-F238E27FC236}">
                  <a16:creationId xmlns:a16="http://schemas.microsoft.com/office/drawing/2014/main" id="{D31C03F7-59F5-2FDF-B91F-A8668EF4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4857001" y="2445813"/>
              <a:ext cx="944631" cy="944631"/>
            </a:xfrm>
            <a:prstGeom prst="rect">
              <a:avLst/>
            </a:prstGeom>
          </p:spPr>
        </p:pic>
        <p:pic>
          <p:nvPicPr>
            <p:cNvPr id="67" name="Bild 66" descr="Chattbubbla med hel fyllning">
              <a:extLst>
                <a:ext uri="{FF2B5EF4-FFF2-40B4-BE49-F238E27FC236}">
                  <a16:creationId xmlns:a16="http://schemas.microsoft.com/office/drawing/2014/main" id="{F03C9C69-45F6-AD72-AB90-ADDFA01E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8306472" y="5349585"/>
              <a:ext cx="944631" cy="944631"/>
            </a:xfrm>
            <a:prstGeom prst="rect">
              <a:avLst/>
            </a:prstGeom>
          </p:spPr>
        </p:pic>
        <p:sp>
          <p:nvSpPr>
            <p:cNvPr id="68" name="textruta 67">
              <a:extLst>
                <a:ext uri="{FF2B5EF4-FFF2-40B4-BE49-F238E27FC236}">
                  <a16:creationId xmlns:a16="http://schemas.microsoft.com/office/drawing/2014/main" id="{8721FB16-02ED-E82B-AAD3-AE742EA54865}"/>
                </a:ext>
              </a:extLst>
            </p:cNvPr>
            <p:cNvSpPr txBox="1"/>
            <p:nvPr/>
          </p:nvSpPr>
          <p:spPr>
            <a:xfrm>
              <a:off x="17584540" y="6095349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12 500</a:t>
              </a: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chattar för rådgivning</a:t>
              </a: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1177 direkt* </a:t>
              </a:r>
            </a:p>
          </p:txBody>
        </p:sp>
      </p:grpSp>
      <p:sp>
        <p:nvSpPr>
          <p:cNvPr id="71" name="textruta 70">
            <a:extLst>
              <a:ext uri="{FF2B5EF4-FFF2-40B4-BE49-F238E27FC236}">
                <a16:creationId xmlns:a16="http://schemas.microsoft.com/office/drawing/2014/main" id="{33AF3D6E-D111-C6FA-974D-BCBD55F8D45F}"/>
              </a:ext>
            </a:extLst>
          </p:cNvPr>
          <p:cNvSpPr txBox="1"/>
          <p:nvPr/>
        </p:nvSpPr>
        <p:spPr>
          <a:xfrm>
            <a:off x="12709822" y="10230868"/>
            <a:ext cx="5211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latin typeface="+mj-lt"/>
              </a:rPr>
              <a:t>*Chatt, 1177 direkt, startade 2024-04-24</a:t>
            </a:r>
          </a:p>
        </p:txBody>
      </p:sp>
    </p:spTree>
    <p:extLst>
      <p:ext uri="{BB962C8B-B14F-4D97-AF65-F5344CB8AC3E}">
        <p14:creationId xmlns:p14="http://schemas.microsoft.com/office/powerpoint/2010/main" val="685169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0740DF-D170-D690-9E56-BC9A2D712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4047491"/>
          </a:xfrm>
        </p:spPr>
        <p:txBody>
          <a:bodyPr numCol="2"/>
          <a:lstStyle/>
          <a:p>
            <a:pPr marL="274638" indent="-274638"/>
            <a:r>
              <a:rPr lang="sv-SE" dirty="0"/>
              <a:t>Patienter</a:t>
            </a:r>
          </a:p>
          <a:p>
            <a:pPr marL="274638" indent="-274638"/>
            <a:r>
              <a:rPr lang="sv-SE" dirty="0"/>
              <a:t>Besökare </a:t>
            </a:r>
          </a:p>
          <a:p>
            <a:pPr marL="274638" indent="-274638"/>
            <a:r>
              <a:rPr lang="sv-SE" dirty="0"/>
              <a:t>Resenärer</a:t>
            </a:r>
          </a:p>
          <a:p>
            <a:pPr marL="274638" indent="-274638"/>
            <a:r>
              <a:rPr lang="sv-SE" dirty="0"/>
              <a:t>Medarbetare</a:t>
            </a:r>
          </a:p>
          <a:p>
            <a:pPr marL="274638" indent="-274638"/>
            <a:r>
              <a:rPr lang="sv-SE" dirty="0"/>
              <a:t>Invånare/väljare</a:t>
            </a:r>
          </a:p>
          <a:p>
            <a:pPr marL="274638" indent="-274638"/>
            <a:r>
              <a:rPr lang="sv-SE" dirty="0"/>
              <a:t>Kulturkonsumenter</a:t>
            </a:r>
          </a:p>
          <a:p>
            <a:pPr marL="274638" indent="-274638"/>
            <a:r>
              <a:rPr lang="sv-SE" dirty="0"/>
              <a:t>Företagare</a:t>
            </a:r>
          </a:p>
          <a:p>
            <a:pPr marL="274638" indent="-274638"/>
            <a:r>
              <a:rPr lang="sv-SE" dirty="0"/>
              <a:t>Innovatörer</a:t>
            </a:r>
          </a:p>
          <a:p>
            <a:pPr marL="274638" indent="-274638"/>
            <a:r>
              <a:rPr lang="sv-SE" dirty="0"/>
              <a:t>Finansiärer</a:t>
            </a:r>
          </a:p>
          <a:p>
            <a:pPr marL="274638" indent="-274638"/>
            <a:r>
              <a:rPr lang="sv-SE" dirty="0"/>
              <a:t>Studenter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282CDC7-35E2-0A5F-931D-BEC81FD0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Tillsammans</a:t>
            </a:r>
            <a:r>
              <a:rPr lang="en-US" dirty="0"/>
              <a:t> </a:t>
            </a:r>
            <a:r>
              <a:rPr lang="en-US" dirty="0" err="1"/>
              <a:t>gör</a:t>
            </a:r>
            <a:r>
              <a:rPr lang="en-US" dirty="0"/>
              <a:t> vi </a:t>
            </a:r>
            <a:r>
              <a:rPr lang="en-US" dirty="0" err="1"/>
              <a:t>skillnad</a:t>
            </a:r>
            <a:r>
              <a:rPr lang="en-US" dirty="0"/>
              <a:t>.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riktigt</a:t>
            </a:r>
            <a:r>
              <a:rPr lang="en-US" dirty="0"/>
              <a:t>. 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70916D76-0F9A-4022-1981-F8A332C8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8F259B-7066-2659-AB86-97A8A588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EDCD2B-0B57-5477-B544-46E6B74C1A51}"/>
              </a:ext>
            </a:extLst>
          </p:cNvPr>
          <p:cNvSpPr txBox="1"/>
          <p:nvPr/>
        </p:nvSpPr>
        <p:spPr>
          <a:xfrm>
            <a:off x="13965382" y="12607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latshållare för bild 6">
            <a:extLst>
              <a:ext uri="{FF2B5EF4-FFF2-40B4-BE49-F238E27FC236}">
                <a16:creationId xmlns:a16="http://schemas.microsoft.com/office/drawing/2014/main" id="{4DB8FAEC-0F59-0D0F-A7EE-6D863152748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1" r="22961"/>
          <a:stretch/>
        </p:blipFill>
        <p:spPr/>
      </p:pic>
    </p:spTree>
    <p:extLst>
      <p:ext uri="{BB962C8B-B14F-4D97-AF65-F5344CB8AC3E}">
        <p14:creationId xmlns:p14="http://schemas.microsoft.com/office/powerpoint/2010/main" val="1578524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15DE46-52FB-6A03-5E8D-B1C33BFA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Väntetider i vården 2024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A4DF9C-645F-5479-30C0-3B3ABE52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661847-A95F-C2CD-8C70-7EAA0CBC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40</a:t>
            </a:fld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D17A701-ADE3-037D-6980-A67CA52C863B}"/>
              </a:ext>
            </a:extLst>
          </p:cNvPr>
          <p:cNvGrpSpPr/>
          <p:nvPr/>
        </p:nvGrpSpPr>
        <p:grpSpPr>
          <a:xfrm>
            <a:off x="6477134" y="9311476"/>
            <a:ext cx="5592527" cy="1452207"/>
            <a:chOff x="6624901" y="9366207"/>
            <a:chExt cx="5676364" cy="1473977"/>
          </a:xfrm>
        </p:grpSpPr>
        <p:sp>
          <p:nvSpPr>
            <p:cNvPr id="7" name="Pil: höger 27">
              <a:extLst>
                <a:ext uri="{FF2B5EF4-FFF2-40B4-BE49-F238E27FC236}">
                  <a16:creationId xmlns:a16="http://schemas.microsoft.com/office/drawing/2014/main" id="{93DBDB7F-1FBD-36C9-F823-E5213654CE49}"/>
                </a:ext>
              </a:extLst>
            </p:cNvPr>
            <p:cNvSpPr/>
            <p:nvPr/>
          </p:nvSpPr>
          <p:spPr>
            <a:xfrm>
              <a:off x="6624901" y="9366207"/>
              <a:ext cx="5676364" cy="1473977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717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E33D307-F851-46AE-2DDC-C75ABFFBAC5F}"/>
                </a:ext>
              </a:extLst>
            </p:cNvPr>
            <p:cNvSpPr txBox="1"/>
            <p:nvPr/>
          </p:nvSpPr>
          <p:spPr>
            <a:xfrm>
              <a:off x="6797635" y="9959100"/>
              <a:ext cx="5034123" cy="34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40226">
                <a:defRPr/>
              </a:pPr>
              <a:r>
                <a:rPr lang="sv-SE" sz="1596" dirty="0">
                  <a:solidFill>
                    <a:prstClr val="black"/>
                  </a:solidFill>
                  <a:cs typeface="Arial" panose="020B0604020202020204" pitchFamily="34" charset="0"/>
                </a:rPr>
                <a:t>Erbjuda hänvisning till patienter som riskerar lång väntan </a:t>
              </a:r>
            </a:p>
          </p:txBody>
        </p:sp>
      </p:grpSp>
      <p:sp>
        <p:nvSpPr>
          <p:cNvPr id="18" name="TextBox 27">
            <a:extLst>
              <a:ext uri="{FF2B5EF4-FFF2-40B4-BE49-F238E27FC236}">
                <a16:creationId xmlns:a16="http://schemas.microsoft.com/office/drawing/2014/main" id="{B882E231-79FD-7B3D-9626-2205524E21F3}"/>
              </a:ext>
            </a:extLst>
          </p:cNvPr>
          <p:cNvSpPr txBox="1"/>
          <p:nvPr/>
        </p:nvSpPr>
        <p:spPr>
          <a:xfrm>
            <a:off x="1489593" y="8415112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19" name="Flödesschema: Koppling 23">
            <a:extLst>
              <a:ext uri="{FF2B5EF4-FFF2-40B4-BE49-F238E27FC236}">
                <a16:creationId xmlns:a16="http://schemas.microsoft.com/office/drawing/2014/main" id="{4DD2D919-B286-E6EA-BA27-9046E11488E4}"/>
              </a:ext>
            </a:extLst>
          </p:cNvPr>
          <p:cNvSpPr/>
          <p:nvPr/>
        </p:nvSpPr>
        <p:spPr>
          <a:xfrm>
            <a:off x="2139429" y="7152866"/>
            <a:ext cx="1064049" cy="106404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Flödesschema: Koppling 24">
            <a:extLst>
              <a:ext uri="{FF2B5EF4-FFF2-40B4-BE49-F238E27FC236}">
                <a16:creationId xmlns:a16="http://schemas.microsoft.com/office/drawing/2014/main" id="{CBEEABA9-C653-455B-1999-E0146631027B}"/>
              </a:ext>
            </a:extLst>
          </p:cNvPr>
          <p:cNvSpPr/>
          <p:nvPr/>
        </p:nvSpPr>
        <p:spPr>
          <a:xfrm>
            <a:off x="4697466" y="7152866"/>
            <a:ext cx="1064049" cy="106404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3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Flödesschema: Koppling 25">
            <a:extLst>
              <a:ext uri="{FF2B5EF4-FFF2-40B4-BE49-F238E27FC236}">
                <a16:creationId xmlns:a16="http://schemas.microsoft.com/office/drawing/2014/main" id="{A39E76D7-8182-1644-C39F-32BAD99BD7D9}"/>
              </a:ext>
            </a:extLst>
          </p:cNvPr>
          <p:cNvSpPr/>
          <p:nvPr/>
        </p:nvSpPr>
        <p:spPr>
          <a:xfrm>
            <a:off x="7287962" y="7152866"/>
            <a:ext cx="1064049" cy="106404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Flödesschema: Koppling 26">
            <a:extLst>
              <a:ext uri="{FF2B5EF4-FFF2-40B4-BE49-F238E27FC236}">
                <a16:creationId xmlns:a16="http://schemas.microsoft.com/office/drawing/2014/main" id="{5A197F68-1939-6007-9839-1B2D82C020DB}"/>
              </a:ext>
            </a:extLst>
          </p:cNvPr>
          <p:cNvSpPr/>
          <p:nvPr/>
        </p:nvSpPr>
        <p:spPr>
          <a:xfrm>
            <a:off x="9864064" y="7152866"/>
            <a:ext cx="1064049" cy="106404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 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25498C96-4427-3417-9A77-6958BC0F28A1}"/>
              </a:ext>
            </a:extLst>
          </p:cNvPr>
          <p:cNvSpPr txBox="1"/>
          <p:nvPr/>
        </p:nvSpPr>
        <p:spPr>
          <a:xfrm>
            <a:off x="4117495" y="5823075"/>
            <a:ext cx="2449508" cy="121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4AD9F22C-CDE1-B786-6C4A-3F584ABE8D7E}"/>
              </a:ext>
            </a:extLst>
          </p:cNvPr>
          <p:cNvSpPr txBox="1"/>
          <p:nvPr/>
        </p:nvSpPr>
        <p:spPr>
          <a:xfrm>
            <a:off x="6647317" y="8421812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2000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55BE4880-74A2-2A08-1DA6-4C6509488607}"/>
              </a:ext>
            </a:extLst>
          </p:cNvPr>
          <p:cNvSpPr txBox="1"/>
          <p:nvPr/>
        </p:nvSpPr>
        <p:spPr>
          <a:xfrm>
            <a:off x="9210756" y="5842697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32" name="Rektangel: rundade hörn 47">
            <a:extLst>
              <a:ext uri="{FF2B5EF4-FFF2-40B4-BE49-F238E27FC236}">
                <a16:creationId xmlns:a16="http://schemas.microsoft.com/office/drawing/2014/main" id="{0704A979-6CDB-4626-AE81-5B4493F112C9}"/>
              </a:ext>
            </a:extLst>
          </p:cNvPr>
          <p:cNvSpPr/>
          <p:nvPr/>
        </p:nvSpPr>
        <p:spPr>
          <a:xfrm>
            <a:off x="12998059" y="3924498"/>
            <a:ext cx="5657676" cy="2164097"/>
          </a:xfrm>
          <a:prstGeom prst="roundRect">
            <a:avLst>
              <a:gd name="adj" fmla="val 105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2400" dirty="0">
              <a:solidFill>
                <a:schemeClr val="tx1"/>
              </a:solidFill>
            </a:endParaRPr>
          </a:p>
          <a:p>
            <a:r>
              <a:rPr lang="sv-SE" sz="2400" dirty="0">
                <a:solidFill>
                  <a:schemeClr val="tx1"/>
                </a:solidFill>
              </a:rPr>
              <a:t>Besök inom 30 dagar: </a:t>
            </a:r>
            <a:r>
              <a:rPr lang="sv-SE" sz="2400" b="1" dirty="0">
                <a:solidFill>
                  <a:schemeClr val="tx1"/>
                </a:solidFill>
              </a:rPr>
              <a:t>45 %</a:t>
            </a:r>
          </a:p>
          <a:p>
            <a:r>
              <a:rPr lang="sv-SE" sz="2400" dirty="0">
                <a:solidFill>
                  <a:schemeClr val="tx1"/>
                </a:solidFill>
              </a:rPr>
              <a:t>Utredning inom 30 dagar: </a:t>
            </a:r>
            <a:r>
              <a:rPr lang="sv-SE" sz="2400" b="1" dirty="0">
                <a:solidFill>
                  <a:schemeClr val="tx1"/>
                </a:solidFill>
              </a:rPr>
              <a:t>20 %</a:t>
            </a:r>
          </a:p>
          <a:p>
            <a:r>
              <a:rPr lang="sv-SE" sz="2400" dirty="0">
                <a:solidFill>
                  <a:schemeClr val="tx1"/>
                </a:solidFill>
              </a:rPr>
              <a:t>Behandling inom 30 dagar: </a:t>
            </a:r>
            <a:r>
              <a:rPr lang="sv-SE" sz="2400" b="1" dirty="0">
                <a:solidFill>
                  <a:schemeClr val="tx1"/>
                </a:solidFill>
              </a:rPr>
              <a:t>41 %</a:t>
            </a:r>
          </a:p>
        </p:txBody>
      </p:sp>
      <p:grpSp>
        <p:nvGrpSpPr>
          <p:cNvPr id="33" name="Grupp 32">
            <a:extLst>
              <a:ext uri="{FF2B5EF4-FFF2-40B4-BE49-F238E27FC236}">
                <a16:creationId xmlns:a16="http://schemas.microsoft.com/office/drawing/2014/main" id="{F0517BB1-9029-E76F-B1BD-8B1BCE9ED6AA}"/>
              </a:ext>
            </a:extLst>
          </p:cNvPr>
          <p:cNvGrpSpPr/>
          <p:nvPr/>
        </p:nvGrpSpPr>
        <p:grpSpPr>
          <a:xfrm>
            <a:off x="14561732" y="6628669"/>
            <a:ext cx="2304475" cy="2304475"/>
            <a:chOff x="14758789" y="6160204"/>
            <a:chExt cx="2339021" cy="2339021"/>
          </a:xfrm>
        </p:grpSpPr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25D609A4-2A91-AA98-A8C8-27F2DB19E5FC}"/>
                </a:ext>
              </a:extLst>
            </p:cNvPr>
            <p:cNvSpPr/>
            <p:nvPr/>
          </p:nvSpPr>
          <p:spPr>
            <a:xfrm>
              <a:off x="14758789" y="6160204"/>
              <a:ext cx="2339021" cy="23390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pic>
          <p:nvPicPr>
            <p:cNvPr id="35" name="Bild 34" descr="Callcenter med hel fyllning">
              <a:extLst>
                <a:ext uri="{FF2B5EF4-FFF2-40B4-BE49-F238E27FC236}">
                  <a16:creationId xmlns:a16="http://schemas.microsoft.com/office/drawing/2014/main" id="{BDC8D0A1-BBE1-2124-A19C-7967E68E4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562227" y="6396785"/>
              <a:ext cx="732142" cy="732142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A916646C-3273-4BD5-615D-A596841C8948}"/>
                </a:ext>
              </a:extLst>
            </p:cNvPr>
            <p:cNvSpPr txBox="1"/>
            <p:nvPr/>
          </p:nvSpPr>
          <p:spPr>
            <a:xfrm>
              <a:off x="14777138" y="7101117"/>
              <a:ext cx="2302320" cy="1009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 minuter</a:t>
              </a:r>
              <a:endParaRPr lang="sv-SE" sz="24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2200"/>
                </a:lnSpc>
              </a:pPr>
              <a:r>
                <a:rPr lang="sv-SE" sz="1600" dirty="0">
                  <a:solidFill>
                    <a:schemeClr val="bg1"/>
                  </a:solidFill>
                </a:rPr>
                <a:t>medelväntetid till</a:t>
              </a:r>
              <a:br>
                <a:rPr lang="sv-SE" sz="1600" dirty="0">
                  <a:solidFill>
                    <a:schemeClr val="bg1"/>
                  </a:solidFill>
                </a:rPr>
              </a:br>
              <a:r>
                <a:rPr lang="sv-SE" sz="1600" dirty="0">
                  <a:solidFill>
                    <a:schemeClr val="bg1"/>
                  </a:solidFill>
                </a:rPr>
                <a:t>1177 på telefon 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F72CD411-3BA5-F1F5-C02C-EEF83A7CE673}"/>
              </a:ext>
            </a:extLst>
          </p:cNvPr>
          <p:cNvGrpSpPr/>
          <p:nvPr/>
        </p:nvGrpSpPr>
        <p:grpSpPr>
          <a:xfrm>
            <a:off x="1539463" y="3143726"/>
            <a:ext cx="10067626" cy="2364316"/>
            <a:chOff x="1620144" y="2674364"/>
            <a:chExt cx="10218548" cy="2399759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0B2937E-23AC-5484-55E5-99ACF1D1A066}"/>
                </a:ext>
              </a:extLst>
            </p:cNvPr>
            <p:cNvSpPr/>
            <p:nvPr/>
          </p:nvSpPr>
          <p:spPr>
            <a:xfrm>
              <a:off x="1648388" y="2735102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74145BF9-E0AC-9F4E-5547-6F16CB61250F}"/>
                </a:ext>
              </a:extLst>
            </p:cNvPr>
            <p:cNvSpPr txBox="1"/>
            <p:nvPr/>
          </p:nvSpPr>
          <p:spPr>
            <a:xfrm>
              <a:off x="1620144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87 %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819EE411-D5A9-3C87-10A0-4F7CBD62F645}"/>
                </a:ext>
              </a:extLst>
            </p:cNvPr>
            <p:cNvSpPr/>
            <p:nvPr/>
          </p:nvSpPr>
          <p:spPr>
            <a:xfrm>
              <a:off x="4244077" y="2690029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4EA4D567-BE30-963E-FC73-857A8E749FFF}"/>
                </a:ext>
              </a:extLst>
            </p:cNvPr>
            <p:cNvSpPr txBox="1"/>
            <p:nvPr/>
          </p:nvSpPr>
          <p:spPr>
            <a:xfrm>
              <a:off x="4215833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82 %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9B25289A-2B54-5CD1-A376-47A7B08F23EB}"/>
                </a:ext>
              </a:extLst>
            </p:cNvPr>
            <p:cNvSpPr/>
            <p:nvPr/>
          </p:nvSpPr>
          <p:spPr>
            <a:xfrm>
              <a:off x="6903981" y="271943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3A5B3B6B-6151-0391-2FA1-C830A1FFE47B}"/>
                </a:ext>
              </a:extLst>
            </p:cNvPr>
            <p:cNvSpPr txBox="1"/>
            <p:nvPr/>
          </p:nvSpPr>
          <p:spPr>
            <a:xfrm>
              <a:off x="6875737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76 %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4" name="Ellips 43">
              <a:extLst>
                <a:ext uri="{FF2B5EF4-FFF2-40B4-BE49-F238E27FC236}">
                  <a16:creationId xmlns:a16="http://schemas.microsoft.com/office/drawing/2014/main" id="{16C9A1F5-2BA5-E63C-F208-984A7D2DEAB1}"/>
                </a:ext>
              </a:extLst>
            </p:cNvPr>
            <p:cNvSpPr/>
            <p:nvPr/>
          </p:nvSpPr>
          <p:spPr>
            <a:xfrm>
              <a:off x="9499670" y="267436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17AF1692-B46F-8F77-E283-C056D4C832B5}"/>
                </a:ext>
              </a:extLst>
            </p:cNvPr>
            <p:cNvSpPr txBox="1"/>
            <p:nvPr/>
          </p:nvSpPr>
          <p:spPr>
            <a:xfrm>
              <a:off x="9471426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68 %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id="{A7C7896C-5C21-E1E0-0C7C-FBBB31F479FA}"/>
                </a:ext>
              </a:extLst>
            </p:cNvPr>
            <p:cNvSpPr txBox="1"/>
            <p:nvPr/>
          </p:nvSpPr>
          <p:spPr>
            <a:xfrm>
              <a:off x="7230251" y="4237421"/>
              <a:ext cx="1686480" cy="55425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algn="ctr"/>
              <a:r>
                <a:rPr lang="sv-SE" sz="1501" i="1" dirty="0"/>
                <a:t>Somatisk och psykiatrisk vård</a:t>
              </a:r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A35CB3E8-CE02-6206-F7D9-537337E388A0}"/>
                </a:ext>
              </a:extLst>
            </p:cNvPr>
            <p:cNvSpPr txBox="1"/>
            <p:nvPr/>
          </p:nvSpPr>
          <p:spPr>
            <a:xfrm>
              <a:off x="9951016" y="4237421"/>
              <a:ext cx="1436327" cy="32329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algn="ctr"/>
              <a:r>
                <a:rPr lang="sv-SE" sz="1501" i="1" dirty="0"/>
                <a:t>Somatisk vård</a:t>
              </a:r>
            </a:p>
          </p:txBody>
        </p:sp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961867EC-51A0-864E-E86E-AFD9069BAFC3}"/>
              </a:ext>
            </a:extLst>
          </p:cNvPr>
          <p:cNvGrpSpPr/>
          <p:nvPr/>
        </p:nvGrpSpPr>
        <p:grpSpPr>
          <a:xfrm>
            <a:off x="1110319" y="6251195"/>
            <a:ext cx="10951987" cy="2852359"/>
            <a:chOff x="1110319" y="6251195"/>
            <a:chExt cx="10951987" cy="2852359"/>
          </a:xfrm>
        </p:grpSpPr>
        <p:pic>
          <p:nvPicPr>
            <p:cNvPr id="60" name="Bild 59">
              <a:extLst>
                <a:ext uri="{FF2B5EF4-FFF2-40B4-BE49-F238E27FC236}">
                  <a16:creationId xmlns:a16="http://schemas.microsoft.com/office/drawing/2014/main" id="{C9D74CA6-D104-3A78-421B-E2E670B1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2966" y="6251195"/>
              <a:ext cx="2888591" cy="1427304"/>
            </a:xfrm>
            <a:prstGeom prst="rect">
              <a:avLst/>
            </a:prstGeom>
          </p:spPr>
        </p:pic>
        <p:sp>
          <p:nvSpPr>
            <p:cNvPr id="61" name="Triangel 60">
              <a:extLst>
                <a:ext uri="{FF2B5EF4-FFF2-40B4-BE49-F238E27FC236}">
                  <a16:creationId xmlns:a16="http://schemas.microsoft.com/office/drawing/2014/main" id="{A865BF1A-1F64-FE70-100E-FA97C58E13C3}"/>
                </a:ext>
              </a:extLst>
            </p:cNvPr>
            <p:cNvSpPr/>
            <p:nvPr/>
          </p:nvSpPr>
          <p:spPr>
            <a:xfrm>
              <a:off x="1110319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7929EC33-E3FD-192C-DA30-AE10CECE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3867526" y="7676250"/>
              <a:ext cx="2888591" cy="1427304"/>
            </a:xfrm>
            <a:prstGeom prst="rect">
              <a:avLst/>
            </a:prstGeom>
          </p:spPr>
        </p:pic>
        <p:sp>
          <p:nvSpPr>
            <p:cNvPr id="62" name="Triangel 61">
              <a:extLst>
                <a:ext uri="{FF2B5EF4-FFF2-40B4-BE49-F238E27FC236}">
                  <a16:creationId xmlns:a16="http://schemas.microsoft.com/office/drawing/2014/main" id="{56539ECD-7C0B-BD5A-8F52-A4C7442B909F}"/>
                </a:ext>
              </a:extLst>
            </p:cNvPr>
            <p:cNvSpPr/>
            <p:nvPr/>
          </p:nvSpPr>
          <p:spPr>
            <a:xfrm flipV="1">
              <a:off x="3677481" y="7676250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56FF6ED3-6588-F5AD-D97C-910A92CE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28313" y="6251195"/>
              <a:ext cx="2888591" cy="1427304"/>
            </a:xfrm>
            <a:prstGeom prst="rect">
              <a:avLst/>
            </a:prstGeom>
          </p:spPr>
        </p:pic>
        <p:sp>
          <p:nvSpPr>
            <p:cNvPr id="65" name="Triangel 64">
              <a:extLst>
                <a:ext uri="{FF2B5EF4-FFF2-40B4-BE49-F238E27FC236}">
                  <a16:creationId xmlns:a16="http://schemas.microsoft.com/office/drawing/2014/main" id="{3CB0109B-5336-17C1-36C3-A69EB6AD1389}"/>
                </a:ext>
              </a:extLst>
            </p:cNvPr>
            <p:cNvSpPr/>
            <p:nvPr/>
          </p:nvSpPr>
          <p:spPr>
            <a:xfrm>
              <a:off x="6235666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6" name="Bild 65">
              <a:extLst>
                <a:ext uri="{FF2B5EF4-FFF2-40B4-BE49-F238E27FC236}">
                  <a16:creationId xmlns:a16="http://schemas.microsoft.com/office/drawing/2014/main" id="{A7A24339-234F-84ED-708A-A20C36511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992873" y="7676250"/>
              <a:ext cx="2888591" cy="1427304"/>
            </a:xfrm>
            <a:prstGeom prst="rect">
              <a:avLst/>
            </a:prstGeom>
          </p:spPr>
        </p:pic>
        <p:sp>
          <p:nvSpPr>
            <p:cNvPr id="67" name="Triangel 66">
              <a:extLst>
                <a:ext uri="{FF2B5EF4-FFF2-40B4-BE49-F238E27FC236}">
                  <a16:creationId xmlns:a16="http://schemas.microsoft.com/office/drawing/2014/main" id="{7F05BB0A-EBD0-FFB2-55D6-5A62F38D11CF}"/>
                </a:ext>
              </a:extLst>
            </p:cNvPr>
            <p:cNvSpPr/>
            <p:nvPr/>
          </p:nvSpPr>
          <p:spPr>
            <a:xfrm flipV="1">
              <a:off x="8802828" y="7676250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Triangel 67">
              <a:extLst>
                <a:ext uri="{FF2B5EF4-FFF2-40B4-BE49-F238E27FC236}">
                  <a16:creationId xmlns:a16="http://schemas.microsoft.com/office/drawing/2014/main" id="{4275E2C0-0746-C6EE-6693-621D93776666}"/>
                </a:ext>
              </a:extLst>
            </p:cNvPr>
            <p:cNvSpPr/>
            <p:nvPr/>
          </p:nvSpPr>
          <p:spPr>
            <a:xfrm>
              <a:off x="11363477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29832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97D972-F3D9-C60A-8023-F3B8B3F4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Framtidens hälso- och sjukvård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912A3D-59FC-6E90-1B93-50A5C9F0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4835EB-0AF7-ADC9-820D-6EE65174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41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F154E26-221C-04B9-AC6D-05AE318B73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Hälsofrämjande. </a:t>
            </a:r>
            <a:r>
              <a:rPr lang="sv-SE" dirty="0"/>
              <a:t>Hälsofrämjande och sjukdomsförebyggande insatser i samverkan med andra samhällsaktörer. </a:t>
            </a:r>
          </a:p>
          <a:p>
            <a:r>
              <a:rPr lang="sv-SE" b="1" dirty="0"/>
              <a:t>Nära vård &amp; delaktighet. </a:t>
            </a:r>
            <a:r>
              <a:rPr lang="sv-SE" dirty="0"/>
              <a:t>Vård som är ofta förekommande finns nära patienter </a:t>
            </a:r>
            <a:br>
              <a:rPr lang="sv-SE" dirty="0"/>
            </a:br>
            <a:r>
              <a:rPr lang="sv-SE" dirty="0"/>
              <a:t>och kan i stor utsträckning hanteras genom egenvård och vård på distans med </a:t>
            </a:r>
            <a:br>
              <a:rPr lang="sv-SE" dirty="0"/>
            </a:br>
            <a:r>
              <a:rPr lang="sv-SE" dirty="0"/>
              <a:t>stöd av digitala lösningar. </a:t>
            </a:r>
          </a:p>
          <a:p>
            <a:r>
              <a:rPr lang="sv-SE" b="1" dirty="0"/>
              <a:t>Tillgänglig, säker och effektiv vård. </a:t>
            </a:r>
            <a:r>
              <a:rPr lang="sv-SE" dirty="0"/>
              <a:t>Vård med hög tillgänglighet, medicinsk kvalitet och kontinuitet som kontinuerligt förbättras utifrån invånarnas behov.</a:t>
            </a:r>
          </a:p>
          <a:p>
            <a:r>
              <a:rPr lang="sv-SE" b="1" dirty="0"/>
              <a:t>Kompetensförsörjning. </a:t>
            </a:r>
            <a:r>
              <a:rPr lang="sv-SE" dirty="0"/>
              <a:t>Utveckla, behålla, attrahera och uppgiftsväxla rätt kompetenser.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6703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B0A2CCA-039A-73BB-4E9C-C259EB1F06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err="1"/>
              <a:t>förnamn.efternamn@regionvastmanland.se</a:t>
            </a:r>
            <a:br>
              <a:rPr lang="sv-SE" dirty="0"/>
            </a:br>
            <a:r>
              <a:rPr lang="sv-SE" dirty="0" err="1"/>
              <a:t>www.regionvastmanland.se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AFD2BDC-1CA3-4967-1B43-AD317C0B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och hej!</a:t>
            </a:r>
          </a:p>
        </p:txBody>
      </p:sp>
    </p:spTree>
    <p:extLst>
      <p:ext uri="{BB962C8B-B14F-4D97-AF65-F5344CB8AC3E}">
        <p14:creationId xmlns:p14="http://schemas.microsoft.com/office/powerpoint/2010/main" val="404686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017501-6820-E9F4-C054-4D98BD50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ild 68">
            <a:extLst>
              <a:ext uri="{FF2B5EF4-FFF2-40B4-BE49-F238E27FC236}">
                <a16:creationId xmlns:a16="http://schemas.microsoft.com/office/drawing/2014/main" id="{4B9358F8-9D49-9428-C863-602ABF692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A70E150-DDF7-2EFB-91CC-908AC43FE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8067" y="4013557"/>
            <a:ext cx="847885" cy="84788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5090C872-E242-D69B-BCE1-97F9A308B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4060" y="4078147"/>
            <a:ext cx="714009" cy="718706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129474C-F85E-1DDB-F4DB-5106240B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7199" y="5396744"/>
            <a:ext cx="852582" cy="7515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66F3A71F-97E5-BB7D-A890-882963778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4438" y="2880697"/>
            <a:ext cx="704613" cy="641198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10D1914B-32E8-9C8E-068B-0AA9E6D355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59611" y="5444190"/>
            <a:ext cx="710022" cy="661295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AAF6041-8593-01E1-DD97-5C8A23F6AF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294649" y="4053485"/>
            <a:ext cx="772671" cy="768031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87B48731-EFAD-B26B-1245-89204DBD53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840023" y="2841644"/>
            <a:ext cx="584724" cy="719304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3EAADB7-9D77-1527-13C7-5E954B8EF0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177408" y="2715186"/>
            <a:ext cx="791234" cy="97222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B3D9A08-D886-F05F-3AB0-48AC3C870B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606555" y="6722425"/>
            <a:ext cx="624757" cy="624757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2FD43A69-F39A-4C28-75A2-5A1454C070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312599" y="2702347"/>
            <a:ext cx="972220" cy="1201933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F618ADDF-0CE6-D15C-6472-0C635F27DA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09950" y="6722425"/>
            <a:ext cx="624757" cy="6247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3B6D56F7-2388-AECC-7846-A9C94A5449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581385" y="3987355"/>
            <a:ext cx="392137" cy="90029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A8486D98-5F55-59A3-74B3-FF2909A035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86919" y="2800924"/>
            <a:ext cx="706963" cy="706963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7DB2456F-9AEC-21A1-09C7-0C09292509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24605" y="6616733"/>
            <a:ext cx="676429" cy="836141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80935B27-7C8C-041E-BFC1-60F3E686BB1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72882" y="6816373"/>
            <a:ext cx="735148" cy="436861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7055676B-65A7-AF9F-E717-FB688505735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057416" y="2773194"/>
            <a:ext cx="891008" cy="85620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C4A79F38-A586-DFF0-4EC2-6DDA4AD6119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22816" y="5380253"/>
            <a:ext cx="446255" cy="78916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EE229D6-833A-AB9B-11BE-D972AEA342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4094876" y="3976914"/>
            <a:ext cx="765710" cy="921173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275AD7D1-059B-D5C3-F395-DCDD9E3F797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779878" y="6729471"/>
            <a:ext cx="843188" cy="61066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5AD8330C-22B1-9974-39F7-3D4294C4FE8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794914" y="6729471"/>
            <a:ext cx="843188" cy="61066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8598B604-EDE7-4AB8-366A-02A22273D7A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469752" y="2912414"/>
            <a:ext cx="698421" cy="57776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5FB64D97-5134-941A-45D8-6B52DD10FA2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380533" y="5554058"/>
            <a:ext cx="519065" cy="441558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F22483CF-F866-F66F-C6FA-17180E8E34A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867727" y="5507083"/>
            <a:ext cx="629456" cy="535507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2A753530-E499-B1CA-7643-2A5E8A2D53F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80533" y="2915927"/>
            <a:ext cx="1113291" cy="57073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E7001E72-B5BA-66F7-3164-B81A3A14C36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374525" y="2915927"/>
            <a:ext cx="1395136" cy="570738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9CBED012-459F-913E-9EB8-6ECAC7EB5A0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719894" y="4124254"/>
            <a:ext cx="549919" cy="62649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2AA411B8-A74F-D4A1-1144-F00EC03C27C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896177" y="3977153"/>
            <a:ext cx="805609" cy="920695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2CCDE357-FB9F-A108-F1D8-0F96FFF4D8C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557910" y="5382700"/>
            <a:ext cx="835320" cy="784273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8351628-52E0-43D4-AC7A-5C6687A9C7F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371575" y="5453471"/>
            <a:ext cx="635772" cy="642733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15ED537B-A644-2A9F-7F86-7316E6CD759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465311" y="5462459"/>
            <a:ext cx="699916" cy="624757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61175FBA-1B98-1A1E-F7FC-6632603856E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133356" y="5040050"/>
            <a:ext cx="1221331" cy="1183751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146072CC-088B-6390-CF29-C02FC7A025A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4983251" y="5446510"/>
            <a:ext cx="1292426" cy="656655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51A04260-BDEF-A58F-693D-C163E85F55D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80533" y="4159177"/>
            <a:ext cx="843186" cy="556644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2369E8A0-94AA-5C98-3682-F85DAAF97DF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241828" y="4094587"/>
            <a:ext cx="1038131" cy="685824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C6187257-09AB-80AF-51B5-3A4655EF41C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238027" y="2818440"/>
            <a:ext cx="765710" cy="76571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DB1DD8B-9459-0B46-872E-F89DD6FB261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5888059" y="4103371"/>
            <a:ext cx="675217" cy="668256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D8EFE2A6-8DCB-DDFD-325B-94B39166A1B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5953222" y="6989558"/>
            <a:ext cx="236674" cy="90493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CD189B59-555D-919C-C65B-455B36CEC589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900845" y="7905317"/>
            <a:ext cx="526716" cy="522075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63331CC3-3ABD-2BCA-AAFA-6DB8792CAEB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875977" y="7936641"/>
            <a:ext cx="422301" cy="45942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5E2DC9CF-0112-FD2D-C050-6BBF5D039A09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7361741" y="6795809"/>
            <a:ext cx="529036" cy="477989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6A465178-ABA3-E710-6C25-2090CEB80FE4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507461" y="7905317"/>
            <a:ext cx="392137" cy="48727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6CBE8FBA-5973-D202-E14E-A9A9E5A8263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746694" y="7927360"/>
            <a:ext cx="306284" cy="477989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85E1205D-AFA8-5B0C-DB35-92DA128911C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348014" y="7933161"/>
            <a:ext cx="104415" cy="466387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2BEF631D-025B-A351-8FE5-EC613FC6D913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810408" y="8864253"/>
            <a:ext cx="327167" cy="473348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A4EC939-77BD-2FB0-3536-181115D7B34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904177" y="8864253"/>
            <a:ext cx="320206" cy="475669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C9E9C3B8-79F5-6134-1631-7C62F8086FD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5095139" y="8864253"/>
            <a:ext cx="331808" cy="459426"/>
          </a:xfrm>
          <a:prstGeom prst="rect">
            <a:avLst/>
          </a:prstGeom>
        </p:spPr>
      </p:pic>
      <p:pic>
        <p:nvPicPr>
          <p:cNvPr id="52" name="Bild 51">
            <a:extLst>
              <a:ext uri="{FF2B5EF4-FFF2-40B4-BE49-F238E27FC236}">
                <a16:creationId xmlns:a16="http://schemas.microsoft.com/office/drawing/2014/main" id="{03173EDE-316D-D91A-1496-E0DEB5E95244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290742" y="8864253"/>
            <a:ext cx="327167" cy="473348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A281E141-C1A3-FCFC-63C9-A7509CD7AB94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495626" y="8864253"/>
            <a:ext cx="317886" cy="466387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2E95A71B-8087-05A0-FD5F-06889EEF9DF6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7429705" y="7933161"/>
            <a:ext cx="350370" cy="466387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9495C862-E23B-6316-64D2-1CED8C2C1AF4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668040" y="7929680"/>
            <a:ext cx="313245" cy="473348"/>
          </a:xfrm>
          <a:prstGeom prst="rect">
            <a:avLst/>
          </a:prstGeom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B58EEAD0-7462-5A75-5750-71CC7EE4E433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3920301" y="7933161"/>
            <a:ext cx="299323" cy="466387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A7660335-194A-2668-7A4E-17B482AF5DE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2276977" y="7936641"/>
            <a:ext cx="194908" cy="459426"/>
          </a:xfrm>
          <a:prstGeom prst="rect">
            <a:avLst/>
          </a:prstGeom>
        </p:spPr>
      </p:pic>
      <p:pic>
        <p:nvPicPr>
          <p:cNvPr id="58" name="Bild 57">
            <a:extLst>
              <a:ext uri="{FF2B5EF4-FFF2-40B4-BE49-F238E27FC236}">
                <a16:creationId xmlns:a16="http://schemas.microsoft.com/office/drawing/2014/main" id="{E9CDE44D-1321-E974-641B-030C79B4FAA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501394" y="7929680"/>
            <a:ext cx="327167" cy="47334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89A91E8D-F085-379E-F123-33F83F0960C0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4403160" y="6838736"/>
            <a:ext cx="378214" cy="392136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27111767-FF00-4666-7FC3-80E4034C244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432997" y="6494918"/>
            <a:ext cx="571500" cy="1019556"/>
          </a:xfrm>
          <a:prstGeom prst="rect">
            <a:avLst/>
          </a:prstGeom>
        </p:spPr>
      </p:pic>
      <p:grpSp>
        <p:nvGrpSpPr>
          <p:cNvPr id="62" name="Grupp 61">
            <a:extLst>
              <a:ext uri="{FF2B5EF4-FFF2-40B4-BE49-F238E27FC236}">
                <a16:creationId xmlns:a16="http://schemas.microsoft.com/office/drawing/2014/main" id="{8B20B4F6-6AD3-A739-90E2-76E9C39A856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4ED0D59F-18EC-8418-B944-EF9F1A1EF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4">
              <a:extLs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6D11938E-93F9-44FD-9C4E-9A09BE02B0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6">
              <a:extLst>
                <a:ext uri="{96DAC541-7B7A-43D3-8B79-37D633B846F1}">
                  <asvg:svgBlip xmlns:asvg="http://schemas.microsoft.com/office/drawing/2016/SVG/main" r:embed="rId11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5" name="Rubrik 11">
            <a:extLst>
              <a:ext uri="{FF2B5EF4-FFF2-40B4-BE49-F238E27FC236}">
                <a16:creationId xmlns:a16="http://schemas.microsoft.com/office/drawing/2014/main" id="{526A1E64-E1FD-C9FE-BCD2-41D591B470BC}"/>
              </a:ext>
            </a:extLst>
          </p:cNvPr>
          <p:cNvSpPr txBox="1">
            <a:spLocks/>
          </p:cNvSpPr>
          <p:nvPr/>
        </p:nvSpPr>
        <p:spPr>
          <a:xfrm>
            <a:off x="1242000" y="1190179"/>
            <a:ext cx="8280000" cy="205200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kern="0"/>
              <a:t>Illustrationer i </a:t>
            </a:r>
            <a:r>
              <a:rPr lang="sv-SE" b="0" kern="0" err="1"/>
              <a:t>svg</a:t>
            </a:r>
            <a:endParaRPr lang="en-US" b="0" kern="0"/>
          </a:p>
        </p:txBody>
      </p:sp>
    </p:spTree>
    <p:extLst>
      <p:ext uri="{BB962C8B-B14F-4D97-AF65-F5344CB8AC3E}">
        <p14:creationId xmlns:p14="http://schemas.microsoft.com/office/powerpoint/2010/main" val="269723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3">
            <a:extLst>
              <a:ext uri="{FF2B5EF4-FFF2-40B4-BE49-F238E27FC236}">
                <a16:creationId xmlns:a16="http://schemas.microsoft.com/office/drawing/2014/main" id="{438872D4-8F18-E1DF-ECE3-C8C8CD6A97BC}"/>
              </a:ext>
            </a:extLst>
          </p:cNvPr>
          <p:cNvSpPr txBox="1">
            <a:spLocks/>
          </p:cNvSpPr>
          <p:nvPr/>
        </p:nvSpPr>
        <p:spPr>
          <a:xfrm>
            <a:off x="10231057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rgbClr val="F4DEE6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3054DD4-A9F4-748D-C9EA-219E132CB2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Allmänna regionval</a:t>
            </a:r>
          </a:p>
          <a:p>
            <a:r>
              <a:rPr lang="sv-SE" dirty="0"/>
              <a:t>Skattefinansierade</a:t>
            </a:r>
          </a:p>
          <a:p>
            <a:r>
              <a:rPr lang="sv-SE" dirty="0"/>
              <a:t>Självbestämmande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E5CA487-2EAA-FE5E-F535-C044CD83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grundpelare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22D525-84C9-7153-0471-527D7050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D3D77D1-C7D8-48D5-90E2-737FC3DA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764B1539-5089-4CB0-1A10-6E32DECB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86387" y="5896102"/>
            <a:ext cx="2048446" cy="309543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6A029796-EE46-211C-E11F-2FA09ADF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3811" y="3521341"/>
            <a:ext cx="1957404" cy="3049909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FE3A4FB2-5B8D-1676-AA38-C713B08AB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02785" y="2019146"/>
            <a:ext cx="1274589" cy="30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2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77B3F1-EA64-1753-F1AB-AB8AFFBD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Hälso- och sjukvård</a:t>
            </a:r>
          </a:p>
          <a:p>
            <a:r>
              <a:rPr lang="sv-SE" dirty="0"/>
              <a:t>Tandvård </a:t>
            </a:r>
          </a:p>
          <a:p>
            <a:r>
              <a:rPr lang="sv-SE" dirty="0"/>
              <a:t>Kollektivtrafik</a:t>
            </a:r>
          </a:p>
          <a:p>
            <a:r>
              <a:rPr lang="sv-SE" dirty="0"/>
              <a:t>Regional utveckling</a:t>
            </a:r>
          </a:p>
          <a:p>
            <a:r>
              <a:rPr lang="sv-SE" dirty="0"/>
              <a:t>Kultur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910E656-5FE2-579E-A93E-C6617DD0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Våra ansvarsområden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85FE85-B61B-FDEB-5518-79CDE573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1CEAA5-3BA5-7C76-D794-2F23D9B2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10" name="Platshållare för bild 6">
            <a:extLst>
              <a:ext uri="{FF2B5EF4-FFF2-40B4-BE49-F238E27FC236}">
                <a16:creationId xmlns:a16="http://schemas.microsoft.com/office/drawing/2014/main" id="{FCC81ED4-002A-47FC-F11B-272D4D804C0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2" r="11826"/>
          <a:stretch>
            <a:fillRect/>
          </a:stretch>
        </p:blipFill>
        <p:spPr>
          <a:xfrm>
            <a:off x="898759" y="758131"/>
            <a:ext cx="8874937" cy="9240134"/>
          </a:xfrm>
        </p:spPr>
      </p:pic>
    </p:spTree>
    <p:extLst>
      <p:ext uri="{BB962C8B-B14F-4D97-AF65-F5344CB8AC3E}">
        <p14:creationId xmlns:p14="http://schemas.microsoft.com/office/powerpoint/2010/main" val="365025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Primärvård</a:t>
            </a:r>
            <a:endParaRPr lang="sv-SE" dirty="0"/>
          </a:p>
          <a:p>
            <a:r>
              <a:rPr lang="sv-SE" dirty="0"/>
              <a:t>28 vårdcentraler (12 offentliga, 16 privata)</a:t>
            </a:r>
          </a:p>
          <a:p>
            <a:r>
              <a:rPr lang="sv-SE" dirty="0"/>
              <a:t>6 hälsocenter</a:t>
            </a:r>
          </a:p>
          <a:p>
            <a:pPr marL="0" indent="0">
              <a:lnSpc>
                <a:spcPct val="100000"/>
              </a:lnSpc>
              <a:spcAft>
                <a:spcPts val="989"/>
              </a:spcAft>
              <a:buFontTx/>
              <a:buNone/>
            </a:pPr>
            <a:r>
              <a:rPr lang="sv-SE" b="1" dirty="0">
                <a:solidFill>
                  <a:sysClr val="windowText" lastClr="000000"/>
                </a:solidFill>
              </a:rPr>
              <a:t>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dirty="0">
                <a:solidFill>
                  <a:sysClr val="windowText" lastClr="000000"/>
                </a:solidFill>
              </a:rPr>
              <a:t>17 kliniker allmäntandvård</a:t>
            </a:r>
          </a:p>
          <a:p>
            <a:pPr>
              <a:lnSpc>
                <a:spcPct val="100000"/>
              </a:lnSpc>
              <a:spcAft>
                <a:spcPts val="989"/>
              </a:spcAft>
            </a:pPr>
            <a:r>
              <a:rPr lang="sv-SE" dirty="0">
                <a:solidFill>
                  <a:sysClr val="windowText" lastClr="000000"/>
                </a:solidFill>
              </a:rPr>
              <a:t>2 specialistmottagningar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Hälsa, sjukvård och tandvård 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BBDD8968-9ED0-F881-7657-D223ED16A5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Specialistvård</a:t>
            </a:r>
          </a:p>
          <a:p>
            <a:r>
              <a:rPr lang="sv-SE" dirty="0"/>
              <a:t>1 akutsjukhus och 3 närsjukhus</a:t>
            </a:r>
          </a:p>
          <a:p>
            <a:r>
              <a:rPr lang="sv-SE" dirty="0"/>
              <a:t>Cirka 25 kliniker - </a:t>
            </a:r>
            <a:r>
              <a:rPr lang="sv-SE" dirty="0" err="1"/>
              <a:t>somatik</a:t>
            </a:r>
            <a:r>
              <a:rPr lang="sv-SE" dirty="0"/>
              <a:t> och psykiatri, akutsjukvård och planerad specialiserad vård</a:t>
            </a:r>
          </a:p>
          <a:p>
            <a:r>
              <a:rPr lang="sv-SE" dirty="0"/>
              <a:t>Laboratoriemedicinska specialiteter, </a:t>
            </a:r>
            <a:br>
              <a:rPr lang="sv-SE" dirty="0"/>
            </a:br>
            <a:r>
              <a:rPr lang="sv-SE" dirty="0"/>
              <a:t>radiologi och klinisk fysiologi</a:t>
            </a:r>
          </a:p>
          <a:p>
            <a:r>
              <a:rPr lang="sv-SE" dirty="0"/>
              <a:t>Habilitering</a:t>
            </a:r>
          </a:p>
          <a:p>
            <a:r>
              <a:rPr lang="sv-SE" dirty="0"/>
              <a:t>Hjälpmedel</a:t>
            </a:r>
          </a:p>
        </p:txBody>
      </p:sp>
    </p:spTree>
    <p:extLst>
      <p:ext uri="{BB962C8B-B14F-4D97-AF65-F5344CB8AC3E}">
        <p14:creationId xmlns:p14="http://schemas.microsoft.com/office/powerpoint/2010/main" val="299298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6151735-A246-1A1D-9D0C-EA018D71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Forskning och utbildning</a:t>
            </a:r>
            <a:endParaRPr lang="en-US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98867AE-D914-CFB3-C5F8-B00B28F7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EF8711A-437F-B696-F207-BDB7F24D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C8A05E-F3A1-7294-EB68-3CD903963D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Innovation och utveckling </a:t>
            </a:r>
          </a:p>
          <a:p>
            <a:r>
              <a:rPr lang="sv-SE" dirty="0"/>
              <a:t>Klinisk forskning - patientperspektiv</a:t>
            </a:r>
          </a:p>
          <a:p>
            <a:r>
              <a:rPr lang="sv-SE" dirty="0"/>
              <a:t>Folkhälsoforskning</a:t>
            </a:r>
          </a:p>
          <a:p>
            <a:endParaRPr lang="sv-SE" dirty="0"/>
          </a:p>
          <a:p>
            <a:r>
              <a:rPr lang="sv-SE" dirty="0"/>
              <a:t>Folkhögskola</a:t>
            </a:r>
          </a:p>
          <a:p>
            <a:r>
              <a:rPr lang="sv-SE" dirty="0"/>
              <a:t>Folkbildning</a:t>
            </a:r>
          </a:p>
          <a:p>
            <a:r>
              <a:rPr lang="sv-SE" dirty="0"/>
              <a:t>Verksamhetsförlagd utbildning och utbildningstjänster</a:t>
            </a:r>
          </a:p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4E8164C-0D6D-3968-2A6E-B14E8FA4A54D}"/>
              </a:ext>
            </a:extLst>
          </p:cNvPr>
          <p:cNvSpPr txBox="1"/>
          <p:nvPr/>
        </p:nvSpPr>
        <p:spPr>
          <a:xfrm>
            <a:off x="16182109" y="1221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CC876C-B9E9-7651-380F-DC067992C894}"/>
              </a:ext>
            </a:extLst>
          </p:cNvPr>
          <p:cNvSpPr txBox="1"/>
          <p:nvPr/>
        </p:nvSpPr>
        <p:spPr>
          <a:xfrm>
            <a:off x="6705600" y="13161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33406F7D-F909-91C8-4495-5DB71AC38F8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77" b="22777"/>
          <a:stretch>
            <a:fillRect/>
          </a:stretch>
        </p:blipFill>
        <p:spPr>
          <a:xfrm>
            <a:off x="0" y="0"/>
            <a:ext cx="20104100" cy="11309350"/>
          </a:xfr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DCB650D-AB5F-8E3C-AB1E-E4C3192E2F01}"/>
              </a:ext>
            </a:extLst>
          </p:cNvPr>
          <p:cNvSpPr/>
          <p:nvPr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C42775-82D8-9F0C-81DE-B5E58424C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0" dirty="0"/>
              <a:t>Hållbar utveckling</a:t>
            </a:r>
            <a:endParaRPr lang="en-US" b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15892D-6981-966A-4F8B-645213CE8F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Genom att säkra att vårt arbete med hållbar utveckling i ekologiskt, ekonomiskt och socialt perspektiv är relevant skapar vi en välfungerande och välmående region - nu och i framtiden.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24909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7AC8DF10-DACF-C349-BA1D-23C1D95D3838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1B07BDCE-F15E-D849-A17D-1F9FF17193EF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C337FBE-BF0E-A24C-A0A0-5DFED77CDDE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e808d-24e4-401b-82b2-9adae9f106ec" xsi:nil="true"/>
    <lcf76f155ced4ddcb4097134ff3c332f xmlns="72306a7a-00b1-40c4-9e24-bd592d2628c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6C2AEE4506F24B8CFB778B07784A95" ma:contentTypeVersion="15" ma:contentTypeDescription="Skapa ett nytt dokument." ma:contentTypeScope="" ma:versionID="6df13c73643ec91567ed301cfdd62608">
  <xsd:schema xmlns:xsd="http://www.w3.org/2001/XMLSchema" xmlns:xs="http://www.w3.org/2001/XMLSchema" xmlns:p="http://schemas.microsoft.com/office/2006/metadata/properties" xmlns:ns2="72306a7a-00b1-40c4-9e24-bd592d2628cc" xmlns:ns3="590e808d-24e4-401b-82b2-9adae9f106ec" targetNamespace="http://schemas.microsoft.com/office/2006/metadata/properties" ma:root="true" ma:fieldsID="d72ad6af0d6d93d92c0e586f5b23d592" ns2:_="" ns3:_="">
    <xsd:import namespace="72306a7a-00b1-40c4-9e24-bd592d2628cc"/>
    <xsd:import namespace="590e808d-24e4-401b-82b2-9adae9f10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6a7a-00b1-40c4-9e24-bd592d262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4274cc01-0f4e-4ad1-9628-b8fa6d1695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e808d-24e4-401b-82b2-9adae9f106e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ac1bfab-32c8-4786-b02a-41bd01b5e556}" ma:internalName="TaxCatchAll" ma:showField="CatchAllData" ma:web="590e808d-24e4-401b-82b2-9adae9f10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12D62-F2A9-4E61-90C4-1186D9EB7509}">
  <ds:schemaRefs>
    <ds:schemaRef ds:uri="590e808d-24e4-401b-82b2-9adae9f106ec"/>
    <ds:schemaRef ds:uri="72306a7a-00b1-40c4-9e24-bd592d2628cc"/>
    <ds:schemaRef ds:uri="87c262bc-5f12-4436-8d0e-e843dfeb3c9d"/>
    <ds:schemaRef ds:uri="e0e3545d-7f3b-4128-ae0a-cd63db91f7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00C8B9-D283-4E99-A65E-6F8A06C0D6DC}">
  <ds:schemaRefs>
    <ds:schemaRef ds:uri="590e808d-24e4-401b-82b2-9adae9f106ec"/>
    <ds:schemaRef ds:uri="72306a7a-00b1-40c4-9e24-bd592d2628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RV-Vinröd_mörk</Template>
  <TotalTime>384</TotalTime>
  <Words>2122</Words>
  <Application>Microsoft Macintosh PowerPoint</Application>
  <PresentationFormat>Anpassad</PresentationFormat>
  <Paragraphs>412</Paragraphs>
  <Slides>43</Slides>
  <Notes>1</Notes>
  <HiddenSlides>1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Acrobat Document</vt:lpstr>
      <vt:lpstr>Hälso- och sjukvårdsförvaltningen i Region Västmanland</vt:lpstr>
      <vt:lpstr>PowerPoint-presentation</vt:lpstr>
      <vt:lpstr>Vår vision</vt:lpstr>
      <vt:lpstr>Tillsammans gör vi skillnad. På riktigt. </vt:lpstr>
      <vt:lpstr>Våra grundpelare</vt:lpstr>
      <vt:lpstr>Våra ansvarsområden</vt:lpstr>
      <vt:lpstr>Hälsa, sjukvård och tandvård </vt:lpstr>
      <vt:lpstr>Forskning och utbildning</vt:lpstr>
      <vt:lpstr>Hållbar utveckling</vt:lpstr>
      <vt:lpstr>Hållbar utveckling</vt:lpstr>
      <vt:lpstr>PowerPoint-presentation</vt:lpstr>
      <vt:lpstr>Regional utveckling, Kultur och kollektivtrafik</vt:lpstr>
      <vt:lpstr>PowerPoint-presentation</vt:lpstr>
      <vt:lpstr>Vårt viktigaste politiska styrdokument</vt:lpstr>
      <vt:lpstr>Politiska forum</vt:lpstr>
      <vt:lpstr>Regionfullmäktige</vt:lpstr>
      <vt:lpstr>Regionstyrelsen </vt:lpstr>
      <vt:lpstr>Nämnder  –  exempel Hälso- och sjukvårdsnämnden</vt:lpstr>
      <vt:lpstr>Rubrik presentation  1-3 rader</vt:lpstr>
      <vt:lpstr>Rubrik presentation  1-3 rader</vt:lpstr>
      <vt:lpstr>PowerPoint-presentation</vt:lpstr>
      <vt:lpstr>Ekonomi och finansiering</vt:lpstr>
      <vt:lpstr>Hur använder vi medlen?</vt:lpstr>
      <vt:lpstr>Vad skulle vården kosta om den  inte vore subventionerad?</vt:lpstr>
      <vt:lpstr>Kort statistik, hur används medlen inom sjukvård, hälsovård och tandvård? </vt:lpstr>
      <vt:lpstr>Hur används medlen inom Regional utveckling, Kultur och kollektivtrafik? </vt:lpstr>
      <vt:lpstr>PowerPoint-presentation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statlig nivå</vt:lpstr>
      <vt:lpstr>Svenska sjukvårdsystemet - regional nivå</vt:lpstr>
      <vt:lpstr>Svenska sjukvårdsystemet -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2024</vt:lpstr>
      <vt:lpstr>Väntetider i vården 2024</vt:lpstr>
      <vt:lpstr>Framtidens hälso- och sjukvård</vt:lpstr>
      <vt:lpstr>Tack och hej!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Amanda Gyllander</dc:creator>
  <cp:keywords/>
  <dc:description/>
  <cp:lastModifiedBy>Jörgen Woss</cp:lastModifiedBy>
  <cp:revision>11</cp:revision>
  <dcterms:created xsi:type="dcterms:W3CDTF">2025-02-24T07:28:34Z</dcterms:created>
  <dcterms:modified xsi:type="dcterms:W3CDTF">2025-10-08T08:29:15Z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0x010100FE6C2AEE4506F24B8CFB778B07784A95</vt:lpwstr>
  </property>
  <property fmtid="{D5CDD505-2E9C-101B-9397-08002B2CF9AE}" pid="6" name="MediaServiceImageTags">
    <vt:lpwstr/>
  </property>
</Properties>
</file>