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</p:sldMasterIdLst>
  <p:notesMasterIdLst>
    <p:notesMasterId r:id="rId25"/>
  </p:notesMasterIdLst>
  <p:sldIdLst>
    <p:sldId id="439" r:id="rId8"/>
    <p:sldId id="468" r:id="rId9"/>
    <p:sldId id="469" r:id="rId10"/>
    <p:sldId id="470" r:id="rId11"/>
    <p:sldId id="471" r:id="rId12"/>
    <p:sldId id="472" r:id="rId13"/>
    <p:sldId id="473" r:id="rId14"/>
    <p:sldId id="474" r:id="rId15"/>
    <p:sldId id="475" r:id="rId16"/>
    <p:sldId id="476" r:id="rId17"/>
    <p:sldId id="477" r:id="rId18"/>
    <p:sldId id="478" r:id="rId19"/>
    <p:sldId id="456" r:id="rId20"/>
    <p:sldId id="483" r:id="rId21"/>
    <p:sldId id="481" r:id="rId22"/>
    <p:sldId id="482" r:id="rId23"/>
    <p:sldId id="325" r:id="rId24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V-Vinröd_mörk" id="{796F5A41-4C26-E447-BB20-12394688469F}">
          <p14:sldIdLst>
            <p14:sldId id="439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56"/>
            <p14:sldId id="483"/>
            <p14:sldId id="481"/>
            <p14:sldId id="482"/>
          </p14:sldIdLst>
        </p14:section>
        <p14:section name="Illustrationer" id="{28E61A5B-DA70-E541-AF34-B69FE8870C85}">
          <p14:sldIdLst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670F3B"/>
    <a:srgbClr val="E1F6FF"/>
    <a:srgbClr val="DCEEEB"/>
    <a:srgbClr val="E8F5F5"/>
    <a:srgbClr val="DFECF9"/>
    <a:srgbClr val="FAEDF2"/>
    <a:srgbClr val="E9F6F7"/>
    <a:srgbClr val="DFFFFF"/>
    <a:srgbClr val="D2E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282A20-3041-4002-BCC1-6C933A740FF5}" v="5" dt="2026-05-25T12:23:58.05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62"/>
    <p:restoredTop sz="94639"/>
  </p:normalViewPr>
  <p:slideViewPr>
    <p:cSldViewPr snapToGrid="0">
      <p:cViewPr varScale="1">
        <p:scale>
          <a:sx n="57" d="100"/>
          <a:sy n="57" d="100"/>
        </p:scale>
        <p:origin x="1674" y="282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Gingby" userId="6dd11fff-fdfa-4807-90f9-ddfbe2ee2684" providerId="ADAL" clId="{F40842A1-2B57-4FED-A049-2D09A6A69B1B}"/>
    <pc:docChg chg="undo custSel addSld delSld modSld modSection">
      <pc:chgData name="Annika Gingby" userId="6dd11fff-fdfa-4807-90f9-ddfbe2ee2684" providerId="ADAL" clId="{F40842A1-2B57-4FED-A049-2D09A6A69B1B}" dt="2026-05-25T12:24:56.010" v="35" actId="47"/>
      <pc:docMkLst>
        <pc:docMk/>
      </pc:docMkLst>
      <pc:sldChg chg="modSp add mod">
        <pc:chgData name="Annika Gingby" userId="6dd11fff-fdfa-4807-90f9-ddfbe2ee2684" providerId="ADAL" clId="{F40842A1-2B57-4FED-A049-2D09A6A69B1B}" dt="2026-05-25T12:23:03.310" v="7" actId="113"/>
        <pc:sldMkLst>
          <pc:docMk/>
          <pc:sldMk cId="711642066" sldId="456"/>
        </pc:sldMkLst>
        <pc:spChg chg="mod">
          <ac:chgData name="Annika Gingby" userId="6dd11fff-fdfa-4807-90f9-ddfbe2ee2684" providerId="ADAL" clId="{F40842A1-2B57-4FED-A049-2D09A6A69B1B}" dt="2026-05-25T12:23:03.310" v="7" actId="113"/>
          <ac:spMkLst>
            <pc:docMk/>
            <pc:sldMk cId="711642066" sldId="456"/>
            <ac:spMk id="3" creationId="{8DAB3DBC-1A18-1C7C-7FC8-D9A401F22BBD}"/>
          </ac:spMkLst>
        </pc:spChg>
        <pc:spChg chg="mod">
          <ac:chgData name="Annika Gingby" userId="6dd11fff-fdfa-4807-90f9-ddfbe2ee2684" providerId="ADAL" clId="{F40842A1-2B57-4FED-A049-2D09A6A69B1B}" dt="2026-05-25T12:22:31.457" v="2" actId="207"/>
          <ac:spMkLst>
            <pc:docMk/>
            <pc:sldMk cId="711642066" sldId="456"/>
            <ac:spMk id="24" creationId="{27363271-3F1B-7CEF-437E-F07FABA8D4F4}"/>
          </ac:spMkLst>
        </pc:spChg>
        <pc:spChg chg="mod">
          <ac:chgData name="Annika Gingby" userId="6dd11fff-fdfa-4807-90f9-ddfbe2ee2684" providerId="ADAL" clId="{F40842A1-2B57-4FED-A049-2D09A6A69B1B}" dt="2026-05-25T12:22:47.719" v="5" actId="207"/>
          <ac:spMkLst>
            <pc:docMk/>
            <pc:sldMk cId="711642066" sldId="456"/>
            <ac:spMk id="25" creationId="{AAAA452E-ED8A-353B-9817-D4987AB361C8}"/>
          </ac:spMkLst>
        </pc:spChg>
        <pc:spChg chg="mod">
          <ac:chgData name="Annika Gingby" userId="6dd11fff-fdfa-4807-90f9-ddfbe2ee2684" providerId="ADAL" clId="{F40842A1-2B57-4FED-A049-2D09A6A69B1B}" dt="2026-05-25T12:22:44.813" v="4" actId="207"/>
          <ac:spMkLst>
            <pc:docMk/>
            <pc:sldMk cId="711642066" sldId="456"/>
            <ac:spMk id="32" creationId="{938F82EF-DBFA-A225-3149-3FC04696A2BE}"/>
          </ac:spMkLst>
        </pc:spChg>
        <pc:spChg chg="mod">
          <ac:chgData name="Annika Gingby" userId="6dd11fff-fdfa-4807-90f9-ddfbe2ee2684" providerId="ADAL" clId="{F40842A1-2B57-4FED-A049-2D09A6A69B1B}" dt="2026-05-25T12:22:47.719" v="5" actId="207"/>
          <ac:spMkLst>
            <pc:docMk/>
            <pc:sldMk cId="711642066" sldId="456"/>
            <ac:spMk id="50" creationId="{DCC7D53D-411B-98AA-06E1-16465B682C86}"/>
          </ac:spMkLst>
        </pc:spChg>
        <pc:spChg chg="mod">
          <ac:chgData name="Annika Gingby" userId="6dd11fff-fdfa-4807-90f9-ddfbe2ee2684" providerId="ADAL" clId="{F40842A1-2B57-4FED-A049-2D09A6A69B1B}" dt="2026-05-25T12:22:31.457" v="2" actId="207"/>
          <ac:spMkLst>
            <pc:docMk/>
            <pc:sldMk cId="711642066" sldId="456"/>
            <ac:spMk id="52" creationId="{A0B7DCFD-0857-8149-BD53-6FE1DC76B651}"/>
          </ac:spMkLst>
        </pc:spChg>
        <pc:spChg chg="mod">
          <ac:chgData name="Annika Gingby" userId="6dd11fff-fdfa-4807-90f9-ddfbe2ee2684" providerId="ADAL" clId="{F40842A1-2B57-4FED-A049-2D09A6A69B1B}" dt="2026-05-25T12:22:31.457" v="2" actId="207"/>
          <ac:spMkLst>
            <pc:docMk/>
            <pc:sldMk cId="711642066" sldId="456"/>
            <ac:spMk id="53" creationId="{E90A5A5D-20BA-3F54-6B53-918788E722AD}"/>
          </ac:spMkLst>
        </pc:spChg>
        <pc:spChg chg="mod">
          <ac:chgData name="Annika Gingby" userId="6dd11fff-fdfa-4807-90f9-ddfbe2ee2684" providerId="ADAL" clId="{F40842A1-2B57-4FED-A049-2D09A6A69B1B}" dt="2026-05-25T12:22:31.457" v="2" actId="207"/>
          <ac:spMkLst>
            <pc:docMk/>
            <pc:sldMk cId="711642066" sldId="456"/>
            <ac:spMk id="60" creationId="{8DB59779-54CA-1EC7-B575-246A460649B4}"/>
          </ac:spMkLst>
        </pc:spChg>
        <pc:spChg chg="mod">
          <ac:chgData name="Annika Gingby" userId="6dd11fff-fdfa-4807-90f9-ddfbe2ee2684" providerId="ADAL" clId="{F40842A1-2B57-4FED-A049-2D09A6A69B1B}" dt="2026-05-25T12:22:37.248" v="3" actId="207"/>
          <ac:spMkLst>
            <pc:docMk/>
            <pc:sldMk cId="711642066" sldId="456"/>
            <ac:spMk id="71" creationId="{2CF065D1-23C2-B029-EF02-4E86FE228143}"/>
          </ac:spMkLst>
        </pc:spChg>
        <pc:spChg chg="mod">
          <ac:chgData name="Annika Gingby" userId="6dd11fff-fdfa-4807-90f9-ddfbe2ee2684" providerId="ADAL" clId="{F40842A1-2B57-4FED-A049-2D09A6A69B1B}" dt="2026-05-25T12:22:31.457" v="2" actId="207"/>
          <ac:spMkLst>
            <pc:docMk/>
            <pc:sldMk cId="711642066" sldId="456"/>
            <ac:spMk id="76" creationId="{F2CFB1E1-978E-3BA6-4492-CAD36DEE22C1}"/>
          </ac:spMkLst>
        </pc:spChg>
        <pc:spChg chg="mod">
          <ac:chgData name="Annika Gingby" userId="6dd11fff-fdfa-4807-90f9-ddfbe2ee2684" providerId="ADAL" clId="{F40842A1-2B57-4FED-A049-2D09A6A69B1B}" dt="2026-05-25T12:22:31.457" v="2" actId="207"/>
          <ac:spMkLst>
            <pc:docMk/>
            <pc:sldMk cId="711642066" sldId="456"/>
            <ac:spMk id="77" creationId="{6B8F27BF-DFEE-496F-C041-D78BD7E54599}"/>
          </ac:spMkLst>
        </pc:spChg>
        <pc:spChg chg="mod">
          <ac:chgData name="Annika Gingby" userId="6dd11fff-fdfa-4807-90f9-ddfbe2ee2684" providerId="ADAL" clId="{F40842A1-2B57-4FED-A049-2D09A6A69B1B}" dt="2026-05-25T12:22:37.248" v="3" actId="207"/>
          <ac:spMkLst>
            <pc:docMk/>
            <pc:sldMk cId="711642066" sldId="456"/>
            <ac:spMk id="78" creationId="{139B97AB-677D-A1E9-20D7-2766327285F8}"/>
          </ac:spMkLst>
        </pc:spChg>
        <pc:spChg chg="mod">
          <ac:chgData name="Annika Gingby" userId="6dd11fff-fdfa-4807-90f9-ddfbe2ee2684" providerId="ADAL" clId="{F40842A1-2B57-4FED-A049-2D09A6A69B1B}" dt="2026-05-25T12:22:31.457" v="2" actId="207"/>
          <ac:spMkLst>
            <pc:docMk/>
            <pc:sldMk cId="711642066" sldId="456"/>
            <ac:spMk id="80" creationId="{0158D773-02F1-ABFD-0273-04EE740CDB23}"/>
          </ac:spMkLst>
        </pc:spChg>
        <pc:spChg chg="mod">
          <ac:chgData name="Annika Gingby" userId="6dd11fff-fdfa-4807-90f9-ddfbe2ee2684" providerId="ADAL" clId="{F40842A1-2B57-4FED-A049-2D09A6A69B1B}" dt="2026-05-25T12:22:22.014" v="1" actId="207"/>
          <ac:spMkLst>
            <pc:docMk/>
            <pc:sldMk cId="711642066" sldId="456"/>
            <ac:spMk id="92" creationId="{FC946A83-E29F-60A5-D299-DFC7DB6F3101}"/>
          </ac:spMkLst>
        </pc:spChg>
        <pc:spChg chg="mod">
          <ac:chgData name="Annika Gingby" userId="6dd11fff-fdfa-4807-90f9-ddfbe2ee2684" providerId="ADAL" clId="{F40842A1-2B57-4FED-A049-2D09A6A69B1B}" dt="2026-05-25T12:22:37.248" v="3" actId="207"/>
          <ac:spMkLst>
            <pc:docMk/>
            <pc:sldMk cId="711642066" sldId="456"/>
            <ac:spMk id="133" creationId="{CBD3D80B-3B3C-A664-9CB9-8D01ED609D50}"/>
          </ac:spMkLst>
        </pc:spChg>
        <pc:spChg chg="mod">
          <ac:chgData name="Annika Gingby" userId="6dd11fff-fdfa-4807-90f9-ddfbe2ee2684" providerId="ADAL" clId="{F40842A1-2B57-4FED-A049-2D09A6A69B1B}" dt="2026-05-25T12:22:37.248" v="3" actId="207"/>
          <ac:spMkLst>
            <pc:docMk/>
            <pc:sldMk cId="711642066" sldId="456"/>
            <ac:spMk id="142" creationId="{91DC6D5F-5198-EA19-4B10-81ED9CB83B9F}"/>
          </ac:spMkLst>
        </pc:spChg>
      </pc:sldChg>
      <pc:sldChg chg="del">
        <pc:chgData name="Annika Gingby" userId="6dd11fff-fdfa-4807-90f9-ddfbe2ee2684" providerId="ADAL" clId="{F40842A1-2B57-4FED-A049-2D09A6A69B1B}" dt="2026-05-25T12:23:10.039" v="8" actId="47"/>
        <pc:sldMkLst>
          <pc:docMk/>
          <pc:sldMk cId="685169652" sldId="479"/>
        </pc:sldMkLst>
      </pc:sldChg>
      <pc:sldChg chg="addSp delSp modSp del mod">
        <pc:chgData name="Annika Gingby" userId="6dd11fff-fdfa-4807-90f9-ddfbe2ee2684" providerId="ADAL" clId="{F40842A1-2B57-4FED-A049-2D09A6A69B1B}" dt="2026-05-25T12:24:56.010" v="35" actId="47"/>
        <pc:sldMkLst>
          <pc:docMk/>
          <pc:sldMk cId="1429832179" sldId="480"/>
        </pc:sldMkLst>
        <pc:spChg chg="mod">
          <ac:chgData name="Annika Gingby" userId="6dd11fff-fdfa-4807-90f9-ddfbe2ee2684" providerId="ADAL" clId="{F40842A1-2B57-4FED-A049-2D09A6A69B1B}" dt="2026-05-25T12:23:48.655" v="10"/>
          <ac:spMkLst>
            <pc:docMk/>
            <pc:sldMk cId="1429832179" sldId="480"/>
            <ac:spMk id="9" creationId="{8FEA01AB-4AB5-981D-52C6-4F128A97ADE9}"/>
          </ac:spMkLst>
        </pc:spChg>
        <pc:spChg chg="mod">
          <ac:chgData name="Annika Gingby" userId="6dd11fff-fdfa-4807-90f9-ddfbe2ee2684" providerId="ADAL" clId="{F40842A1-2B57-4FED-A049-2D09A6A69B1B}" dt="2026-05-25T12:23:48.655" v="10"/>
          <ac:spMkLst>
            <pc:docMk/>
            <pc:sldMk cId="1429832179" sldId="480"/>
            <ac:spMk id="10" creationId="{71CF7659-72D6-844D-B3E0-D5C2ECD0672B}"/>
          </ac:spMkLst>
        </pc:spChg>
        <pc:spChg chg="mod">
          <ac:chgData name="Annika Gingby" userId="6dd11fff-fdfa-4807-90f9-ddfbe2ee2684" providerId="ADAL" clId="{F40842A1-2B57-4FED-A049-2D09A6A69B1B}" dt="2026-05-25T12:23:48.655" v="10"/>
          <ac:spMkLst>
            <pc:docMk/>
            <pc:sldMk cId="1429832179" sldId="480"/>
            <ac:spMk id="11" creationId="{099BC310-E477-BFED-B81E-D1DAC8CF7161}"/>
          </ac:spMkLst>
        </pc:spChg>
        <pc:spChg chg="mod">
          <ac:chgData name="Annika Gingby" userId="6dd11fff-fdfa-4807-90f9-ddfbe2ee2684" providerId="ADAL" clId="{F40842A1-2B57-4FED-A049-2D09A6A69B1B}" dt="2026-05-25T12:23:48.655" v="10"/>
          <ac:spMkLst>
            <pc:docMk/>
            <pc:sldMk cId="1429832179" sldId="480"/>
            <ac:spMk id="12" creationId="{D41EB07E-0845-CB4E-7E37-48BE666F235D}"/>
          </ac:spMkLst>
        </pc:spChg>
        <pc:spChg chg="mod">
          <ac:chgData name="Annika Gingby" userId="6dd11fff-fdfa-4807-90f9-ddfbe2ee2684" providerId="ADAL" clId="{F40842A1-2B57-4FED-A049-2D09A6A69B1B}" dt="2026-05-25T12:23:48.655" v="10"/>
          <ac:spMkLst>
            <pc:docMk/>
            <pc:sldMk cId="1429832179" sldId="480"/>
            <ac:spMk id="13" creationId="{EBB2067B-BAA0-48E1-D1B9-4873A7E5F3E4}"/>
          </ac:spMkLst>
        </pc:spChg>
        <pc:spChg chg="mod">
          <ac:chgData name="Annika Gingby" userId="6dd11fff-fdfa-4807-90f9-ddfbe2ee2684" providerId="ADAL" clId="{F40842A1-2B57-4FED-A049-2D09A6A69B1B}" dt="2026-05-25T12:23:48.655" v="10"/>
          <ac:spMkLst>
            <pc:docMk/>
            <pc:sldMk cId="1429832179" sldId="480"/>
            <ac:spMk id="14" creationId="{8ADBE295-C857-D97D-841B-E457D0A99508}"/>
          </ac:spMkLst>
        </pc:spChg>
        <pc:spChg chg="mod">
          <ac:chgData name="Annika Gingby" userId="6dd11fff-fdfa-4807-90f9-ddfbe2ee2684" providerId="ADAL" clId="{F40842A1-2B57-4FED-A049-2D09A6A69B1B}" dt="2026-05-25T12:23:48.655" v="10"/>
          <ac:spMkLst>
            <pc:docMk/>
            <pc:sldMk cId="1429832179" sldId="480"/>
            <ac:spMk id="15" creationId="{846F05EC-A0F3-0C4A-13D2-78639CE8BFB7}"/>
          </ac:spMkLst>
        </pc:spChg>
        <pc:spChg chg="mod">
          <ac:chgData name="Annika Gingby" userId="6dd11fff-fdfa-4807-90f9-ddfbe2ee2684" providerId="ADAL" clId="{F40842A1-2B57-4FED-A049-2D09A6A69B1B}" dt="2026-05-25T12:23:48.655" v="10"/>
          <ac:spMkLst>
            <pc:docMk/>
            <pc:sldMk cId="1429832179" sldId="480"/>
            <ac:spMk id="16" creationId="{18677EF0-87C9-5927-0C62-33EAC2015B80}"/>
          </ac:spMkLst>
        </pc:spChg>
        <pc:spChg chg="mod">
          <ac:chgData name="Annika Gingby" userId="6dd11fff-fdfa-4807-90f9-ddfbe2ee2684" providerId="ADAL" clId="{F40842A1-2B57-4FED-A049-2D09A6A69B1B}" dt="2026-05-25T12:23:48.655" v="10"/>
          <ac:spMkLst>
            <pc:docMk/>
            <pc:sldMk cId="1429832179" sldId="480"/>
            <ac:spMk id="17" creationId="{D9DD6B00-5FAE-D101-7966-7995589BB07C}"/>
          </ac:spMkLst>
        </pc:spChg>
        <pc:spChg chg="mod">
          <ac:chgData name="Annika Gingby" userId="6dd11fff-fdfa-4807-90f9-ddfbe2ee2684" providerId="ADAL" clId="{F40842A1-2B57-4FED-A049-2D09A6A69B1B}" dt="2026-05-25T12:23:48.655" v="10"/>
          <ac:spMkLst>
            <pc:docMk/>
            <pc:sldMk cId="1429832179" sldId="480"/>
            <ac:spMk id="23" creationId="{E5C01DFF-A8B3-E94B-8625-598EFA4C26E3}"/>
          </ac:spMkLst>
        </pc:spChg>
        <pc:grpChg chg="del">
          <ac:chgData name="Annika Gingby" userId="6dd11fff-fdfa-4807-90f9-ddfbe2ee2684" providerId="ADAL" clId="{F40842A1-2B57-4FED-A049-2D09A6A69B1B}" dt="2026-05-25T12:23:43.147" v="9" actId="478"/>
          <ac:grpSpMkLst>
            <pc:docMk/>
            <pc:sldMk cId="1429832179" sldId="480"/>
            <ac:grpSpMk id="37" creationId="{F72CD411-3BA5-F1F5-C02C-EEF83A7CE673}"/>
          </ac:grpSpMkLst>
        </pc:grpChg>
      </pc:sldChg>
      <pc:sldChg chg="addSp delSp modSp add mod">
        <pc:chgData name="Annika Gingby" userId="6dd11fff-fdfa-4807-90f9-ddfbe2ee2684" providerId="ADAL" clId="{F40842A1-2B57-4FED-A049-2D09A6A69B1B}" dt="2026-05-25T12:24:44.297" v="34" actId="1076"/>
        <pc:sldMkLst>
          <pc:docMk/>
          <pc:sldMk cId="711661293" sldId="483"/>
        </pc:sldMkLst>
        <pc:spChg chg="mod">
          <ac:chgData name="Annika Gingby" userId="6dd11fff-fdfa-4807-90f9-ddfbe2ee2684" providerId="ADAL" clId="{F40842A1-2B57-4FED-A049-2D09A6A69B1B}" dt="2026-05-25T12:24:07.032" v="13" actId="113"/>
          <ac:spMkLst>
            <pc:docMk/>
            <pc:sldMk cId="711661293" sldId="483"/>
            <ac:spMk id="3" creationId="{8DBDC68A-E3CE-1A66-EB39-48139C735FBE}"/>
          </ac:spMkLst>
        </pc:spChg>
        <pc:spChg chg="del">
          <ac:chgData name="Annika Gingby" userId="6dd11fff-fdfa-4807-90f9-ddfbe2ee2684" providerId="ADAL" clId="{F40842A1-2B57-4FED-A049-2D09A6A69B1B}" dt="2026-05-25T12:24:36.619" v="27" actId="478"/>
          <ac:spMkLst>
            <pc:docMk/>
            <pc:sldMk cId="711661293" sldId="483"/>
            <ac:spMk id="24" creationId="{974A65DA-42A6-E7FE-867E-30B1FDC67E59}"/>
          </ac:spMkLst>
        </pc:spChg>
        <pc:spChg chg="del">
          <ac:chgData name="Annika Gingby" userId="6dd11fff-fdfa-4807-90f9-ddfbe2ee2684" providerId="ADAL" clId="{F40842A1-2B57-4FED-A049-2D09A6A69B1B}" dt="2026-05-25T12:24:35.101" v="24" actId="478"/>
          <ac:spMkLst>
            <pc:docMk/>
            <pc:sldMk cId="711661293" sldId="483"/>
            <ac:spMk id="25" creationId="{1DB1D9CC-33AE-92E7-7D31-50D5A467C467}"/>
          </ac:spMkLst>
        </pc:spChg>
        <pc:spChg chg="del">
          <ac:chgData name="Annika Gingby" userId="6dd11fff-fdfa-4807-90f9-ddfbe2ee2684" providerId="ADAL" clId="{F40842A1-2B57-4FED-A049-2D09A6A69B1B}" dt="2026-05-25T12:24:29.605" v="18" actId="478"/>
          <ac:spMkLst>
            <pc:docMk/>
            <pc:sldMk cId="711661293" sldId="483"/>
            <ac:spMk id="26" creationId="{CE4A3B94-3255-3A2B-4152-1E08AE2F7D55}"/>
          </ac:spMkLst>
        </pc:spChg>
        <pc:spChg chg="del mod">
          <ac:chgData name="Annika Gingby" userId="6dd11fff-fdfa-4807-90f9-ddfbe2ee2684" providerId="ADAL" clId="{F40842A1-2B57-4FED-A049-2D09A6A69B1B}" dt="2026-05-25T12:24:40.200" v="33" actId="478"/>
          <ac:spMkLst>
            <pc:docMk/>
            <pc:sldMk cId="711661293" sldId="483"/>
            <ac:spMk id="27" creationId="{58F1E764-9107-3A5D-1766-3BCFE897D620}"/>
          </ac:spMkLst>
        </pc:spChg>
        <pc:spChg chg="mod">
          <ac:chgData name="Annika Gingby" userId="6dd11fff-fdfa-4807-90f9-ddfbe2ee2684" providerId="ADAL" clId="{F40842A1-2B57-4FED-A049-2D09A6A69B1B}" dt="2026-05-25T12:24:14.121" v="14" actId="207"/>
          <ac:spMkLst>
            <pc:docMk/>
            <pc:sldMk cId="711661293" sldId="483"/>
            <ac:spMk id="42" creationId="{493617B5-01D6-B97F-9335-A15AD0813E48}"/>
          </ac:spMkLst>
        </pc:spChg>
        <pc:spChg chg="mod">
          <ac:chgData name="Annika Gingby" userId="6dd11fff-fdfa-4807-90f9-ddfbe2ee2684" providerId="ADAL" clId="{F40842A1-2B57-4FED-A049-2D09A6A69B1B}" dt="2026-05-25T12:24:14.121" v="14" actId="207"/>
          <ac:spMkLst>
            <pc:docMk/>
            <pc:sldMk cId="711661293" sldId="483"/>
            <ac:spMk id="44" creationId="{4AD6518C-22D7-182F-0433-8DECDE8BE6DC}"/>
          </ac:spMkLst>
        </pc:spChg>
        <pc:spChg chg="mod">
          <ac:chgData name="Annika Gingby" userId="6dd11fff-fdfa-4807-90f9-ddfbe2ee2684" providerId="ADAL" clId="{F40842A1-2B57-4FED-A049-2D09A6A69B1B}" dt="2026-05-25T12:24:16.544" v="15" actId="207"/>
          <ac:spMkLst>
            <pc:docMk/>
            <pc:sldMk cId="711661293" sldId="483"/>
            <ac:spMk id="48" creationId="{07A99C18-CABB-0867-B0FE-400D4981BE46}"/>
          </ac:spMkLst>
        </pc:spChg>
        <pc:grpChg chg="del">
          <ac:chgData name="Annika Gingby" userId="6dd11fff-fdfa-4807-90f9-ddfbe2ee2684" providerId="ADAL" clId="{F40842A1-2B57-4FED-A049-2D09A6A69B1B}" dt="2026-05-25T12:24:36.219" v="26" actId="478"/>
          <ac:grpSpMkLst>
            <pc:docMk/>
            <pc:sldMk cId="711661293" sldId="483"/>
            <ac:grpSpMk id="14" creationId="{AEAAD56F-D471-E045-C36B-92365C14EAFB}"/>
          </ac:grpSpMkLst>
        </pc:grpChg>
        <pc:grpChg chg="del">
          <ac:chgData name="Annika Gingby" userId="6dd11fff-fdfa-4807-90f9-ddfbe2ee2684" providerId="ADAL" clId="{F40842A1-2B57-4FED-A049-2D09A6A69B1B}" dt="2026-05-25T12:24:37.975" v="29" actId="478"/>
          <ac:grpSpMkLst>
            <pc:docMk/>
            <pc:sldMk cId="711661293" sldId="483"/>
            <ac:grpSpMk id="16" creationId="{0A56ACFA-F6D0-658D-3136-CCDDB2BC02DB}"/>
          </ac:grpSpMkLst>
        </pc:grpChg>
        <pc:grpChg chg="del">
          <ac:chgData name="Annika Gingby" userId="6dd11fff-fdfa-4807-90f9-ddfbe2ee2684" providerId="ADAL" clId="{F40842A1-2B57-4FED-A049-2D09A6A69B1B}" dt="2026-05-25T12:24:34.530" v="23" actId="478"/>
          <ac:grpSpMkLst>
            <pc:docMk/>
            <pc:sldMk cId="711661293" sldId="483"/>
            <ac:grpSpMk id="18" creationId="{8E4BF41C-9930-FDD1-19AF-55232AB22443}"/>
          </ac:grpSpMkLst>
        </pc:grpChg>
        <pc:grpChg chg="del">
          <ac:chgData name="Annika Gingby" userId="6dd11fff-fdfa-4807-90f9-ddfbe2ee2684" providerId="ADAL" clId="{F40842A1-2B57-4FED-A049-2D09A6A69B1B}" dt="2026-05-25T12:24:39.753" v="32" actId="478"/>
          <ac:grpSpMkLst>
            <pc:docMk/>
            <pc:sldMk cId="711661293" sldId="483"/>
            <ac:grpSpMk id="20" creationId="{241A3C66-45B6-ABCC-2BE0-D6CB3CBA2F85}"/>
          </ac:grpSpMkLst>
        </pc:grpChg>
        <pc:grpChg chg="del">
          <ac:chgData name="Annika Gingby" userId="6dd11fff-fdfa-4807-90f9-ddfbe2ee2684" providerId="ADAL" clId="{F40842A1-2B57-4FED-A049-2D09A6A69B1B}" dt="2026-05-25T12:24:37.137" v="28" actId="478"/>
          <ac:grpSpMkLst>
            <pc:docMk/>
            <pc:sldMk cId="711661293" sldId="483"/>
            <ac:grpSpMk id="30" creationId="{DEDB908C-74AC-E27E-1CF7-213AE2E8CAA3}"/>
          </ac:grpSpMkLst>
        </pc:grpChg>
        <pc:grpChg chg="add del mod">
          <ac:chgData name="Annika Gingby" userId="6dd11fff-fdfa-4807-90f9-ddfbe2ee2684" providerId="ADAL" clId="{F40842A1-2B57-4FED-A049-2D09A6A69B1B}" dt="2026-05-25T12:24:44.297" v="34" actId="1076"/>
          <ac:grpSpMkLst>
            <pc:docMk/>
            <pc:sldMk cId="711661293" sldId="483"/>
            <ac:grpSpMk id="36" creationId="{10788050-9A18-30AA-40FB-F4AEE33230C9}"/>
          </ac:grpSpMkLst>
        </pc:grpChg>
        <pc:picChg chg="del">
          <ac:chgData name="Annika Gingby" userId="6dd11fff-fdfa-4807-90f9-ddfbe2ee2684" providerId="ADAL" clId="{F40842A1-2B57-4FED-A049-2D09A6A69B1B}" dt="2026-05-25T12:24:35.777" v="25" actId="478"/>
          <ac:picMkLst>
            <pc:docMk/>
            <pc:sldMk cId="711661293" sldId="483"/>
            <ac:picMk id="10" creationId="{9B74D05E-2397-E79F-8AC5-E112A925DA54}"/>
          </ac:picMkLst>
        </pc:picChg>
        <pc:picChg chg="del">
          <ac:chgData name="Annika Gingby" userId="6dd11fff-fdfa-4807-90f9-ddfbe2ee2684" providerId="ADAL" clId="{F40842A1-2B57-4FED-A049-2D09A6A69B1B}" dt="2026-05-25T12:24:28.879" v="17" actId="478"/>
          <ac:picMkLst>
            <pc:docMk/>
            <pc:sldMk cId="711661293" sldId="483"/>
            <ac:picMk id="11" creationId="{408FE268-4D2D-B858-D1E2-26275697995A}"/>
          </ac:picMkLst>
        </pc:picChg>
        <pc:picChg chg="del">
          <ac:chgData name="Annika Gingby" userId="6dd11fff-fdfa-4807-90f9-ddfbe2ee2684" providerId="ADAL" clId="{F40842A1-2B57-4FED-A049-2D09A6A69B1B}" dt="2026-05-25T12:24:33.935" v="22" actId="478"/>
          <ac:picMkLst>
            <pc:docMk/>
            <pc:sldMk cId="711661293" sldId="483"/>
            <ac:picMk id="12" creationId="{AC959B25-0C63-57BD-7600-E23FA9871A6F}"/>
          </ac:picMkLst>
        </pc:picChg>
        <pc:picChg chg="del">
          <ac:chgData name="Annika Gingby" userId="6dd11fff-fdfa-4807-90f9-ddfbe2ee2684" providerId="ADAL" clId="{F40842A1-2B57-4FED-A049-2D09A6A69B1B}" dt="2026-05-25T12:24:38.485" v="30" actId="478"/>
          <ac:picMkLst>
            <pc:docMk/>
            <pc:sldMk cId="711661293" sldId="483"/>
            <ac:picMk id="13" creationId="{D42A68AD-2229-754E-28A9-6EE73F1ABB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dirty="0"/>
              <a:t>Tusental → avrunda till närmaste hundratal eller tusental</a:t>
            </a:r>
          </a:p>
          <a:p>
            <a:r>
              <a:rPr lang="sv-SE" b="0" dirty="0"/>
              <a:t>Hundratusental → avrunda till närmaste tusental eller tiotusental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13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034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81E4E92-1C22-30BC-AE8F-21BE5C114A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26A9606E-9A87-DB39-8718-3279EE26A4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C52A2F32-5F5B-EAB8-271C-9019714490B5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FDB68550-0BDC-6325-5091-840571A6D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7E2D0B9A-CA44-5380-20D8-7E2B1968C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7" name="Rubrik 1">
            <a:extLst>
              <a:ext uri="{FF2B5EF4-FFF2-40B4-BE49-F238E27FC236}">
                <a16:creationId xmlns:a16="http://schemas.microsoft.com/office/drawing/2014/main" id="{1D96B88A-724D-F2FB-0469-56A8A076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58766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ljus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lj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7304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Vinröd_ljus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31FEA16A-47E3-3C9A-01D9-9E27C1ACCA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rgbClr val="670F3B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670F3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670F3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70F3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670F3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91DCD417-38CA-86C3-B1D4-434CE7D64739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AB968D88-9B95-C9B8-F8F9-89659534D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77ABCBB8-790C-C313-DF54-94191BDD6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7" name="Rubrik 1">
            <a:extLst>
              <a:ext uri="{FF2B5EF4-FFF2-40B4-BE49-F238E27FC236}">
                <a16:creationId xmlns:a16="http://schemas.microsoft.com/office/drawing/2014/main" id="{A1472EFF-0018-51F6-FFAB-2E710958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rgbClr val="670F3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278346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-2875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730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7840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9553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3691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98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10506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263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7658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ontakt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81E4E92-1C22-30BC-AE8F-21BE5C114A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26A9606E-9A87-DB39-8718-3279EE26A4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C52A2F32-5F5B-EAB8-271C-9019714490B5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FDB68550-0BDC-6325-5091-840571A6D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7E2D0B9A-CA44-5380-20D8-7E2B1968C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7" name="Rubrik 1">
            <a:extLst>
              <a:ext uri="{FF2B5EF4-FFF2-40B4-BE49-F238E27FC236}">
                <a16:creationId xmlns:a16="http://schemas.microsoft.com/office/drawing/2014/main" id="{1D96B88A-724D-F2FB-0469-56A8A076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32785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2BB9E4-4D0C-429C-86B2-73D19EAEC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9" b="40999"/>
          <a:stretch/>
        </p:blipFill>
        <p:spPr>
          <a:xfrm>
            <a:off x="19008000" y="0"/>
            <a:ext cx="1096101" cy="3216275"/>
          </a:xfrm>
          <a:prstGeom prst="rect">
            <a:avLst/>
          </a:prstGeom>
        </p:spPr>
      </p:pic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9E204E3-63A1-4474-A22C-5B6EBCE2E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399670"/>
            <a:ext cx="17616566" cy="59832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9A8E34-5052-4F38-988C-0D97C661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307201E-B19A-4211-B823-348FBA9EC2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2026-05-25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AA7B2E-985F-4673-A4FB-6FC32C2C34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649E5A-1919-43B2-BBF2-01932005A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605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641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00036B3A-8A97-3A2D-0987-5F14341EDD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13673D1A-6957-1414-E846-98A722CE1689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ADC50EF8-FFE9-149A-563F-5DEF823478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AC91E7CD-A117-C9F4-8DFE-91B80076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7" name="Rubrik 1">
            <a:extLst>
              <a:ext uri="{FF2B5EF4-FFF2-40B4-BE49-F238E27FC236}">
                <a16:creationId xmlns:a16="http://schemas.microsoft.com/office/drawing/2014/main" id="{848F5E8C-0DA3-4D6B-8C6B-C20C75F1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3589978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1431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973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86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208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488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Turkos_lj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31463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14366695-E10A-026F-9686-4640500F83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4A71A06E-DE97-3BE6-8651-1CACF44B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A22B7494-A7EA-94D2-B6D1-0966F0D4E1C6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2795D43-108E-B555-3727-BAB55EF37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FBF2D812-46EA-E45F-9B32-189B6461CF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4680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93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1414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28599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57658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54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1.sv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image" Target="../media/image1.sv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image" Target="../media/image1.sv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3789" r:id="rId3"/>
    <p:sldLayoutId id="2147483773" r:id="rId4"/>
    <p:sldLayoutId id="2147483974" r:id="rId5"/>
    <p:sldLayoutId id="2147483755" r:id="rId6"/>
    <p:sldLayoutId id="2147483735" r:id="rId7"/>
    <p:sldLayoutId id="2147483748" r:id="rId8"/>
    <p:sldLayoutId id="2147483766" r:id="rId9"/>
    <p:sldLayoutId id="2147483741" r:id="rId10"/>
    <p:sldLayoutId id="2147483768" r:id="rId11"/>
    <p:sldLayoutId id="2147483969" r:id="rId12"/>
    <p:sldLayoutId id="2147483978" r:id="rId13"/>
    <p:sldLayoutId id="2147483979" r:id="rId14"/>
    <p:sldLayoutId id="2147483980" r:id="rId15"/>
    <p:sldLayoutId id="2147483983" r:id="rId16"/>
    <p:sldLayoutId id="2147483792" r:id="rId17"/>
    <p:sldLayoutId id="2147483970" r:id="rId18"/>
    <p:sldLayoutId id="2147483971" r:id="rId19"/>
    <p:sldLayoutId id="2147483972" r:id="rId20"/>
    <p:sldLayoutId id="2147483816" r:id="rId21"/>
    <p:sldLayoutId id="2147483982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65" r:id="rId16"/>
    <p:sldLayoutId id="2147484000" r:id="rId17"/>
    <p:sldLayoutId id="2147484002" r:id="rId18"/>
    <p:sldLayoutId id="2147484004" r:id="rId19"/>
    <p:sldLayoutId id="2147484006" r:id="rId20"/>
    <p:sldLayoutId id="2147484007" r:id="rId21"/>
    <p:sldLayoutId id="2147484009" r:id="rId22"/>
    <p:sldLayoutId id="2147484067" r:id="rId23"/>
    <p:sldLayoutId id="2147484068" r:id="rId24"/>
    <p:sldLayoutId id="2147484069" r:id="rId25"/>
    <p:sldLayoutId id="2147484070" r:id="rId26"/>
    <p:sldLayoutId id="2147484071" r:id="rId27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  <p:sldLayoutId id="2147484036" r:id="rId16"/>
    <p:sldLayoutId id="2147484026" r:id="rId17"/>
    <p:sldLayoutId id="2147484028" r:id="rId18"/>
    <p:sldLayoutId id="2147484030" r:id="rId19"/>
    <p:sldLayoutId id="2147484032" r:id="rId20"/>
    <p:sldLayoutId id="2147484033" r:id="rId21"/>
    <p:sldLayoutId id="2147484035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6" r:id="rId5"/>
    <p:sldLayoutId id="2147484044" r:id="rId6"/>
    <p:sldLayoutId id="2147484045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66" r:id="rId16"/>
    <p:sldLayoutId id="2147484055" r:id="rId17"/>
    <p:sldLayoutId id="2147484057" r:id="rId18"/>
    <p:sldLayoutId id="2147484059" r:id="rId19"/>
    <p:sldLayoutId id="2147484061" r:id="rId20"/>
    <p:sldLayoutId id="2147484062" r:id="rId21"/>
    <p:sldLayoutId id="2147484064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svg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sv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svg"/><Relationship Id="rId1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6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52.svg"/><Relationship Id="rId26" Type="http://schemas.openxmlformats.org/officeDocument/2006/relationships/image" Target="../media/image60.svg"/><Relationship Id="rId39" Type="http://schemas.openxmlformats.org/officeDocument/2006/relationships/image" Target="../media/image73.svg"/><Relationship Id="rId21" Type="http://schemas.openxmlformats.org/officeDocument/2006/relationships/image" Target="../media/image55.svg"/><Relationship Id="rId34" Type="http://schemas.openxmlformats.org/officeDocument/2006/relationships/image" Target="../media/image68.svg"/><Relationship Id="rId42" Type="http://schemas.openxmlformats.org/officeDocument/2006/relationships/image" Target="../media/image76.svg"/><Relationship Id="rId47" Type="http://schemas.openxmlformats.org/officeDocument/2006/relationships/image" Target="../media/image81.svg"/><Relationship Id="rId50" Type="http://schemas.openxmlformats.org/officeDocument/2006/relationships/image" Target="../media/image84.svg"/><Relationship Id="rId55" Type="http://schemas.openxmlformats.org/officeDocument/2006/relationships/image" Target="../media/image89.svg"/><Relationship Id="rId7" Type="http://schemas.openxmlformats.org/officeDocument/2006/relationships/image" Target="../media/image41.svg"/><Relationship Id="rId2" Type="http://schemas.openxmlformats.org/officeDocument/2006/relationships/image" Target="../media/image6.svg"/><Relationship Id="rId16" Type="http://schemas.openxmlformats.org/officeDocument/2006/relationships/image" Target="../media/image50.svg"/><Relationship Id="rId29" Type="http://schemas.openxmlformats.org/officeDocument/2006/relationships/image" Target="../media/image63.svg"/><Relationship Id="rId11" Type="http://schemas.openxmlformats.org/officeDocument/2006/relationships/image" Target="../media/image45.svg"/><Relationship Id="rId24" Type="http://schemas.openxmlformats.org/officeDocument/2006/relationships/image" Target="../media/image58.svg"/><Relationship Id="rId32" Type="http://schemas.openxmlformats.org/officeDocument/2006/relationships/image" Target="../media/image66.svg"/><Relationship Id="rId37" Type="http://schemas.openxmlformats.org/officeDocument/2006/relationships/image" Target="../media/image71.svg"/><Relationship Id="rId40" Type="http://schemas.openxmlformats.org/officeDocument/2006/relationships/image" Target="../media/image74.svg"/><Relationship Id="rId45" Type="http://schemas.openxmlformats.org/officeDocument/2006/relationships/image" Target="../media/image79.svg"/><Relationship Id="rId53" Type="http://schemas.openxmlformats.org/officeDocument/2006/relationships/image" Target="../media/image87.svg"/><Relationship Id="rId58" Type="http://schemas.openxmlformats.org/officeDocument/2006/relationships/image" Target="../media/image1.svg"/><Relationship Id="rId5" Type="http://schemas.openxmlformats.org/officeDocument/2006/relationships/image" Target="../media/image39.svg"/><Relationship Id="rId19" Type="http://schemas.openxmlformats.org/officeDocument/2006/relationships/image" Target="../media/image53.svg"/><Relationship Id="rId4" Type="http://schemas.openxmlformats.org/officeDocument/2006/relationships/image" Target="../media/image38.svg"/><Relationship Id="rId9" Type="http://schemas.openxmlformats.org/officeDocument/2006/relationships/image" Target="../media/image43.svg"/><Relationship Id="rId14" Type="http://schemas.openxmlformats.org/officeDocument/2006/relationships/image" Target="../media/image48.svg"/><Relationship Id="rId22" Type="http://schemas.openxmlformats.org/officeDocument/2006/relationships/image" Target="../media/image56.svg"/><Relationship Id="rId27" Type="http://schemas.openxmlformats.org/officeDocument/2006/relationships/image" Target="../media/image61.svg"/><Relationship Id="rId30" Type="http://schemas.openxmlformats.org/officeDocument/2006/relationships/image" Target="../media/image64.svg"/><Relationship Id="rId35" Type="http://schemas.openxmlformats.org/officeDocument/2006/relationships/image" Target="../media/image69.svg"/><Relationship Id="rId43" Type="http://schemas.openxmlformats.org/officeDocument/2006/relationships/image" Target="../media/image77.svg"/><Relationship Id="rId48" Type="http://schemas.openxmlformats.org/officeDocument/2006/relationships/image" Target="../media/image82.svg"/><Relationship Id="rId56" Type="http://schemas.openxmlformats.org/officeDocument/2006/relationships/image" Target="../media/image90.svg"/><Relationship Id="rId8" Type="http://schemas.openxmlformats.org/officeDocument/2006/relationships/image" Target="../media/image42.svg"/><Relationship Id="rId51" Type="http://schemas.openxmlformats.org/officeDocument/2006/relationships/image" Target="../media/image85.svg"/><Relationship Id="rId3" Type="http://schemas.openxmlformats.org/officeDocument/2006/relationships/image" Target="../media/image37.svg"/><Relationship Id="rId12" Type="http://schemas.openxmlformats.org/officeDocument/2006/relationships/image" Target="../media/image46.sv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33" Type="http://schemas.openxmlformats.org/officeDocument/2006/relationships/image" Target="../media/image67.svg"/><Relationship Id="rId38" Type="http://schemas.openxmlformats.org/officeDocument/2006/relationships/image" Target="../media/image72.svg"/><Relationship Id="rId46" Type="http://schemas.openxmlformats.org/officeDocument/2006/relationships/image" Target="../media/image80.svg"/><Relationship Id="rId59" Type="http://schemas.openxmlformats.org/officeDocument/2006/relationships/image" Target="../media/image2.svg"/><Relationship Id="rId20" Type="http://schemas.openxmlformats.org/officeDocument/2006/relationships/image" Target="../media/image54.svg"/><Relationship Id="rId41" Type="http://schemas.openxmlformats.org/officeDocument/2006/relationships/image" Target="../media/image75.svg"/><Relationship Id="rId54" Type="http://schemas.openxmlformats.org/officeDocument/2006/relationships/image" Target="../media/image88.sv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svg"/><Relationship Id="rId15" Type="http://schemas.openxmlformats.org/officeDocument/2006/relationships/image" Target="../media/image49.svg"/><Relationship Id="rId23" Type="http://schemas.openxmlformats.org/officeDocument/2006/relationships/image" Target="../media/image57.svg"/><Relationship Id="rId28" Type="http://schemas.openxmlformats.org/officeDocument/2006/relationships/image" Target="../media/image62.svg"/><Relationship Id="rId36" Type="http://schemas.openxmlformats.org/officeDocument/2006/relationships/image" Target="../media/image70.svg"/><Relationship Id="rId49" Type="http://schemas.openxmlformats.org/officeDocument/2006/relationships/image" Target="../media/image83.svg"/><Relationship Id="rId57" Type="http://schemas.openxmlformats.org/officeDocument/2006/relationships/image" Target="../media/image91.svg"/><Relationship Id="rId10" Type="http://schemas.openxmlformats.org/officeDocument/2006/relationships/image" Target="../media/image44.svg"/><Relationship Id="rId31" Type="http://schemas.openxmlformats.org/officeDocument/2006/relationships/image" Target="../media/image65.svg"/><Relationship Id="rId44" Type="http://schemas.openxmlformats.org/officeDocument/2006/relationships/image" Target="../media/image78.svg"/><Relationship Id="rId52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C6F27-FA24-AA10-4B1C-C6BFE358F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04292B79-4749-3720-F51E-B3A41E3C9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999" y="830139"/>
            <a:ext cx="13805089" cy="4525838"/>
          </a:xfrm>
        </p:spPr>
        <p:txBody>
          <a:bodyPr/>
          <a:lstStyle/>
          <a:p>
            <a:r>
              <a:rPr lang="sv-SE" b="0" dirty="0"/>
              <a:t>Hälso- och sjukvårdsförvaltningen</a:t>
            </a:r>
            <a:br>
              <a:rPr lang="sv-SE" b="0" dirty="0"/>
            </a:br>
            <a:r>
              <a:rPr lang="sv-SE" b="0" dirty="0"/>
              <a:t>i Region Västmanland</a:t>
            </a:r>
            <a:endParaRPr lang="en-US" b="0" dirty="0"/>
          </a:p>
        </p:txBody>
      </p:sp>
      <p:sp>
        <p:nvSpPr>
          <p:cNvPr id="9" name="Underrubrik 8">
            <a:extLst>
              <a:ext uri="{FF2B5EF4-FFF2-40B4-BE49-F238E27FC236}">
                <a16:creationId xmlns:a16="http://schemas.microsoft.com/office/drawing/2014/main" id="{15C9CCC1-E620-94F8-02BF-6D39FE8939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Namn presentatör/enhet/förvaltning skrivs här</a:t>
            </a:r>
            <a:br>
              <a:rPr lang="sv-SE" dirty="0"/>
            </a:br>
            <a:r>
              <a:rPr lang="sv-SE" dirty="0"/>
              <a:t>Datum skrivs här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870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FB5826-3272-2E87-653B-C0EF420D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8325C7-A5B8-3AB8-57C5-2962AEF4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10</a:t>
            </a:fld>
            <a:endParaRPr lang="sv-SE"/>
          </a:p>
        </p:txBody>
      </p:sp>
      <p:graphicFrame>
        <p:nvGraphicFramePr>
          <p:cNvPr id="5" name="Platshållare för innehåll 4">
            <a:extLst>
              <a:ext uri="{FF2B5EF4-FFF2-40B4-BE49-F238E27FC236}">
                <a16:creationId xmlns:a16="http://schemas.microsoft.com/office/drawing/2014/main" id="{B3DF28EA-D14F-DE1B-D9F3-DC1BF2873D1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-4401" y="0"/>
          <a:ext cx="20112902" cy="1130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7278169" imgH="9715307" progId="Acrobat.Document.DC">
                  <p:embed/>
                </p:oleObj>
              </mc:Choice>
              <mc:Fallback>
                <p:oleObj name="Acrobat Document" r:id="rId2" imgW="17278169" imgH="9715307" progId="Acrobat.Document.DC">
                  <p:embed/>
                  <p:pic>
                    <p:nvPicPr>
                      <p:cNvPr id="5" name="Platshållare för innehåll 4">
                        <a:extLst>
                          <a:ext uri="{FF2B5EF4-FFF2-40B4-BE49-F238E27FC236}">
                            <a16:creationId xmlns:a16="http://schemas.microsoft.com/office/drawing/2014/main" id="{B3DF28EA-D14F-DE1B-D9F3-DC1BF2873D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401" y="0"/>
                        <a:ext cx="20112902" cy="1130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536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0F392FB-8473-F2DF-D73E-E1083C8B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Region Västmanlands fyra sjukhus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0D6AECA-5DD4-7A88-79E4-34BB577A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9AC6446-50D8-A2D0-154F-750E5332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11</a:t>
            </a:fld>
            <a:endParaRPr lang="sv-SE"/>
          </a:p>
        </p:txBody>
      </p:sp>
      <p:pic>
        <p:nvPicPr>
          <p:cNvPr id="10" name="Bildobjekt 9" descr="En bild som visar karta, kartbok, text&#10;&#10;Automatiskt genererad beskrivning">
            <a:extLst>
              <a:ext uri="{FF2B5EF4-FFF2-40B4-BE49-F238E27FC236}">
                <a16:creationId xmlns:a16="http://schemas.microsoft.com/office/drawing/2014/main" id="{AE645CE2-B65C-1784-E04C-D0F2F22E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52" y="3866491"/>
            <a:ext cx="4493075" cy="546200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Ellips 10">
            <a:extLst>
              <a:ext uri="{FF2B5EF4-FFF2-40B4-BE49-F238E27FC236}">
                <a16:creationId xmlns:a16="http://schemas.microsoft.com/office/drawing/2014/main" id="{E55051C7-362A-4322-3BC9-3DF38D09790D}"/>
              </a:ext>
            </a:extLst>
          </p:cNvPr>
          <p:cNvSpPr/>
          <p:nvPr/>
        </p:nvSpPr>
        <p:spPr>
          <a:xfrm rot="20472227">
            <a:off x="11099770" y="6653491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9ECD5E27-7C0C-BC18-C86C-18806FDAC85D}"/>
              </a:ext>
            </a:extLst>
          </p:cNvPr>
          <p:cNvSpPr/>
          <p:nvPr/>
        </p:nvSpPr>
        <p:spPr>
          <a:xfrm rot="1730805">
            <a:off x="9097786" y="5039838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51042CAC-CF70-A8F9-CCA9-618A802A749A}"/>
              </a:ext>
            </a:extLst>
          </p:cNvPr>
          <p:cNvSpPr/>
          <p:nvPr/>
        </p:nvSpPr>
        <p:spPr>
          <a:xfrm>
            <a:off x="10988888" y="5141125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6893A416-D3EE-4569-0FD5-F4669C54AEEE}"/>
              </a:ext>
            </a:extLst>
          </p:cNvPr>
          <p:cNvSpPr/>
          <p:nvPr/>
        </p:nvSpPr>
        <p:spPr>
          <a:xfrm rot="21145162">
            <a:off x="9376241" y="7463720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6C04CF10-501D-22C8-1458-0D832548F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8450" b="15545"/>
          <a:stretch>
            <a:fillRect/>
          </a:stretch>
        </p:blipFill>
        <p:spPr>
          <a:xfrm>
            <a:off x="3498849" y="6744995"/>
            <a:ext cx="3788111" cy="232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57D48D18-BEDB-4034-0489-C2969635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7445" r="5769" b="11573"/>
          <a:stretch>
            <a:fillRect/>
          </a:stretch>
        </p:blipFill>
        <p:spPr>
          <a:xfrm>
            <a:off x="13093729" y="6744995"/>
            <a:ext cx="3816648" cy="232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Rak koppling 19">
            <a:extLst>
              <a:ext uri="{FF2B5EF4-FFF2-40B4-BE49-F238E27FC236}">
                <a16:creationId xmlns:a16="http://schemas.microsoft.com/office/drawing/2014/main" id="{A3531D88-340C-080E-7D65-0463FAA434BC}"/>
              </a:ext>
            </a:extLst>
          </p:cNvPr>
          <p:cNvCxnSpPr>
            <a:cxnSpLocks/>
            <a:stCxn id="12" idx="2"/>
            <a:endCxn id="21" idx="3"/>
          </p:cNvCxnSpPr>
          <p:nvPr/>
        </p:nvCxnSpPr>
        <p:spPr>
          <a:xfrm flipH="1" flipV="1">
            <a:off x="7286961" y="4050921"/>
            <a:ext cx="1830283" cy="1070072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20">
            <a:extLst>
              <a:ext uri="{FF2B5EF4-FFF2-40B4-BE49-F238E27FC236}">
                <a16:creationId xmlns:a16="http://schemas.microsoft.com/office/drawing/2014/main" id="{06CF7AD6-A3AC-05D2-0C68-B5B5E53A8D88}"/>
              </a:ext>
            </a:extLst>
          </p:cNvPr>
          <p:cNvCxnSpPr>
            <a:cxnSpLocks/>
            <a:stCxn id="13" idx="7"/>
            <a:endCxn id="22" idx="1"/>
          </p:cNvCxnSpPr>
          <p:nvPr/>
        </p:nvCxnSpPr>
        <p:spPr>
          <a:xfrm flipV="1">
            <a:off x="11256582" y="4069544"/>
            <a:ext cx="1836511" cy="111751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21">
            <a:extLst>
              <a:ext uri="{FF2B5EF4-FFF2-40B4-BE49-F238E27FC236}">
                <a16:creationId xmlns:a16="http://schemas.microsoft.com/office/drawing/2014/main" id="{7FA73FB9-2944-AEB2-FB42-41037248D6DF}"/>
              </a:ext>
            </a:extLst>
          </p:cNvPr>
          <p:cNvCxnSpPr>
            <a:cxnSpLocks/>
            <a:stCxn id="15" idx="3"/>
            <a:endCxn id="14" idx="2"/>
          </p:cNvCxnSpPr>
          <p:nvPr/>
        </p:nvCxnSpPr>
        <p:spPr>
          <a:xfrm flipV="1">
            <a:off x="7286960" y="7641219"/>
            <a:ext cx="2090652" cy="268497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22">
            <a:extLst>
              <a:ext uri="{FF2B5EF4-FFF2-40B4-BE49-F238E27FC236}">
                <a16:creationId xmlns:a16="http://schemas.microsoft.com/office/drawing/2014/main" id="{0E1851DE-4009-F466-DB49-7182D69638BF}"/>
              </a:ext>
            </a:extLst>
          </p:cNvPr>
          <p:cNvCxnSpPr>
            <a:cxnSpLocks/>
            <a:stCxn id="11" idx="5"/>
            <a:endCxn id="16" idx="1"/>
          </p:cNvCxnSpPr>
          <p:nvPr/>
        </p:nvCxnSpPr>
        <p:spPr>
          <a:xfrm>
            <a:off x="11397277" y="6879545"/>
            <a:ext cx="1696452" cy="103017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 descr="En bild som visar utomhus, himmel, träd, byggnad&#10;&#10;AI-genererat innehåll kan vara felaktigt.">
            <a:extLst>
              <a:ext uri="{FF2B5EF4-FFF2-40B4-BE49-F238E27FC236}">
                <a16:creationId xmlns:a16="http://schemas.microsoft.com/office/drawing/2014/main" id="{4F58DFD9-C3C5-1D52-3D25-E706ECE8A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2987854"/>
            <a:ext cx="3788111" cy="2126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Bildobjekt 21" descr="En bild som visar byggnad, utomhus, himmel, vinter&#10;&#10;AI-genererat innehåll kan vara felaktigt.">
            <a:extLst>
              <a:ext uri="{FF2B5EF4-FFF2-40B4-BE49-F238E27FC236}">
                <a16:creationId xmlns:a16="http://schemas.microsoft.com/office/drawing/2014/main" id="{39DF1E33-4F0C-8964-AF0E-C46D72D10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93" y="2995933"/>
            <a:ext cx="3817284" cy="2147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101EE415-CD5B-9DD3-A9C8-3E8791FE4BCE}"/>
              </a:ext>
            </a:extLst>
          </p:cNvPr>
          <p:cNvSpPr txBox="1"/>
          <p:nvPr/>
        </p:nvSpPr>
        <p:spPr>
          <a:xfrm>
            <a:off x="13093094" y="9125199"/>
            <a:ext cx="38166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Västerås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Akutmottagning inklusive barnakut, förlossning, akut- och närsjukvårdsplatser, specialist-mottagningar, avancerad hemsjukvård och närvårdsteam, akut- och 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455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FB236D62-B843-99F1-B7E5-B42E654CC161}"/>
              </a:ext>
            </a:extLst>
          </p:cNvPr>
          <p:cNvSpPr txBox="1"/>
          <p:nvPr/>
        </p:nvSpPr>
        <p:spPr>
          <a:xfrm>
            <a:off x="12988436" y="5196650"/>
            <a:ext cx="39219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Sala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Specialistmottagningar, närsjukvårdsplatser, avancerad hemsjukvård och närvårdsteam,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15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B3C8F477-29DE-67FE-51A3-E4C5D7A8CC49}"/>
              </a:ext>
            </a:extLst>
          </p:cNvPr>
          <p:cNvSpPr txBox="1"/>
          <p:nvPr/>
        </p:nvSpPr>
        <p:spPr>
          <a:xfrm>
            <a:off x="3494428" y="5141125"/>
            <a:ext cx="3788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Fagersta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Specialistmottagningar, närsjukvårdsplatser, avancerad hemsjukvård och närvårdsteam.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16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31726351-AF90-A5AD-B892-AA3601175257}"/>
              </a:ext>
            </a:extLst>
          </p:cNvPr>
          <p:cNvSpPr txBox="1"/>
          <p:nvPr/>
        </p:nvSpPr>
        <p:spPr>
          <a:xfrm>
            <a:off x="3494428" y="9125199"/>
            <a:ext cx="378811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Köping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Närakut, akut- </a:t>
            </a:r>
            <a:r>
              <a:rPr lang="sv-SE" sz="1600" kern="0" dirty="0" err="1">
                <a:solidFill>
                  <a:sysClr val="windowText" lastClr="000000"/>
                </a:solidFill>
              </a:rPr>
              <a:t>ochnärsjukvårdsplatser</a:t>
            </a:r>
            <a:r>
              <a:rPr lang="sv-SE" sz="1600" kern="0" dirty="0">
                <a:solidFill>
                  <a:sysClr val="windowText" lastClr="000000"/>
                </a:solidFill>
              </a:rPr>
              <a:t>, specialistmottagningar, avancerad hemsjukvård och närvårdsteam, 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529799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195302E-4B61-FC05-1F58-60A74A863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Anställda inom hälso- och sjukvård 2024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3FC43BE-AE01-A685-54FC-1A38823C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8EC66F8-A8C7-D467-C4E3-A795B76F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3F232B3-EB85-633D-01E5-19C4B9B3AE3F}"/>
              </a:ext>
            </a:extLst>
          </p:cNvPr>
          <p:cNvSpPr txBox="1"/>
          <p:nvPr/>
        </p:nvSpPr>
        <p:spPr>
          <a:xfrm>
            <a:off x="9401479" y="10036324"/>
            <a:ext cx="727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* Inklusive barnmorska, röntgensjuksköterska</a:t>
            </a:r>
          </a:p>
          <a:p>
            <a:r>
              <a:rPr lang="sv-SE" sz="1200" dirty="0"/>
              <a:t>** inklusive omvårdnadsassistent, skötare, ambulanssjukvårdare</a:t>
            </a:r>
          </a:p>
        </p:txBody>
      </p:sp>
      <p:pic>
        <p:nvPicPr>
          <p:cNvPr id="8" name="Bild 7" descr="Grupp med män med hel fyllning">
            <a:extLst>
              <a:ext uri="{FF2B5EF4-FFF2-40B4-BE49-F238E27FC236}">
                <a16:creationId xmlns:a16="http://schemas.microsoft.com/office/drawing/2014/main" id="{910AB6A2-B626-A074-132D-96C0A35437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99124" y="3243498"/>
            <a:ext cx="985342" cy="985342"/>
          </a:xfrm>
          <a:prstGeom prst="rect">
            <a:avLst/>
          </a:prstGeom>
        </p:spPr>
      </p:pic>
      <p:sp>
        <p:nvSpPr>
          <p:cNvPr id="9" name="Platshållare för text 1">
            <a:extLst>
              <a:ext uri="{FF2B5EF4-FFF2-40B4-BE49-F238E27FC236}">
                <a16:creationId xmlns:a16="http://schemas.microsoft.com/office/drawing/2014/main" id="{06433C34-7449-DAE7-15C4-5587E3AD8F65}"/>
              </a:ext>
            </a:extLst>
          </p:cNvPr>
          <p:cNvSpPr txBox="1"/>
          <p:nvPr/>
        </p:nvSpPr>
        <p:spPr>
          <a:xfrm>
            <a:off x="1293790" y="4484015"/>
            <a:ext cx="7688210" cy="5230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5600" indent="-345600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3"/>
              </a:buBlip>
              <a:tabLst/>
              <a:defRPr lang="sv-SE" sz="4250" spc="-110" baseline="0" dirty="0">
                <a:latin typeface="+mn-lt"/>
                <a:ea typeface="+mn-ea"/>
                <a:cs typeface="+mn-cs"/>
              </a:defRPr>
            </a:lvl1pPr>
            <a:lvl2pPr marL="756000" indent="-324000">
              <a:lnSpc>
                <a:spcPct val="84000"/>
              </a:lnSpc>
              <a:spcAft>
                <a:spcPts val="2400"/>
              </a:spcAft>
              <a:buFontTx/>
              <a:buBlip>
                <a:blip r:embed="rId3"/>
              </a:buBlip>
              <a:defRPr lang="sv-SE" sz="3850" spc="-110" baseline="0" dirty="0">
                <a:latin typeface="+mn-lt"/>
                <a:ea typeface="+mn-ea"/>
                <a:cs typeface="+mn-cs"/>
              </a:defRPr>
            </a:lvl2pPr>
            <a:lvl3pPr marL="1116000" indent="-288000">
              <a:lnSpc>
                <a:spcPct val="84000"/>
              </a:lnSpc>
              <a:spcAft>
                <a:spcPts val="2500"/>
              </a:spcAft>
              <a:buFontTx/>
              <a:buBlip>
                <a:blip r:embed="rId3"/>
              </a:buBlip>
              <a:defRPr lang="sv-SE" sz="3400" spc="-110" baseline="0" dirty="0">
                <a:latin typeface="+mn-lt"/>
                <a:ea typeface="+mn-ea"/>
                <a:cs typeface="+mn-cs"/>
              </a:defRPr>
            </a:lvl3pPr>
            <a:lvl4pPr marL="1458000" indent="-259200">
              <a:lnSpc>
                <a:spcPct val="84000"/>
              </a:lnSpc>
              <a:spcAft>
                <a:spcPts val="2600"/>
              </a:spcAft>
              <a:buFontTx/>
              <a:buBlip>
                <a:blip r:embed="rId3"/>
              </a:buBlip>
              <a:defRPr lang="sv-SE" sz="3000" spc="-110" baseline="0" dirty="0">
                <a:latin typeface="+mn-lt"/>
                <a:ea typeface="+mn-ea"/>
                <a:cs typeface="+mn-cs"/>
              </a:defRPr>
            </a:lvl4pPr>
            <a:lvl5pPr marL="1764000" indent="-252000">
              <a:lnSpc>
                <a:spcPct val="86000"/>
              </a:lnSpc>
              <a:spcAft>
                <a:spcPts val="1500"/>
              </a:spcAft>
              <a:buFontTx/>
              <a:buBlip>
                <a:blip r:embed="rId3"/>
              </a:buBlip>
              <a:defRPr lang="sv-SE" sz="2800" spc="-110" baseline="0" dirty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Sjuksköterska	159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Läkare	87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Undersköterska	43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Medicinsk sekreterare	29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Fysioterapeut	28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Arbetsterapeut	12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Psykolog	5 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Dietist	10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Kurator*	13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Chef	25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	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0C427BA-3A2C-ADB2-615A-D83F8D8F7AAB}"/>
              </a:ext>
            </a:extLst>
          </p:cNvPr>
          <p:cNvSpPr txBox="1"/>
          <p:nvPr/>
        </p:nvSpPr>
        <p:spPr>
          <a:xfrm>
            <a:off x="2216655" y="3239092"/>
            <a:ext cx="6296086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99"/>
              </a:lnSpc>
            </a:pPr>
            <a:r>
              <a:rPr lang="sv-SE" sz="3600" b="1" dirty="0">
                <a:latin typeface="+mj-lt"/>
              </a:rPr>
              <a:t>Regiondrivna vårdcentraler</a:t>
            </a:r>
          </a:p>
          <a:p>
            <a:pPr>
              <a:lnSpc>
                <a:spcPts val="3799"/>
              </a:lnSpc>
            </a:pPr>
            <a:r>
              <a:rPr lang="sv-SE" sz="3600" b="1" dirty="0">
                <a:solidFill>
                  <a:schemeClr val="accent3"/>
                </a:solidFill>
                <a:latin typeface="+mj-lt"/>
              </a:rPr>
              <a:t>Totalt: 402</a:t>
            </a:r>
            <a:endParaRPr lang="sv-SE" sz="3600" b="1" dirty="0">
              <a:solidFill>
                <a:schemeClr val="accent3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39C5CFD-E68C-67D1-A17A-155B3F52A0BB}"/>
              </a:ext>
            </a:extLst>
          </p:cNvPr>
          <p:cNvSpPr txBox="1"/>
          <p:nvPr/>
        </p:nvSpPr>
        <p:spPr>
          <a:xfrm>
            <a:off x="1074413" y="9436416"/>
            <a:ext cx="6459412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399" b="1" dirty="0">
                <a:latin typeface="+mj-lt"/>
              </a:rPr>
              <a:t>Regiondrivna vårdcentraler utgör cirka 40 % av den totala primärvården i Västmanland.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446415C-26EC-F58D-E94D-4140DF2637D5}"/>
              </a:ext>
            </a:extLst>
          </p:cNvPr>
          <p:cNvSpPr txBox="1"/>
          <p:nvPr/>
        </p:nvSpPr>
        <p:spPr>
          <a:xfrm>
            <a:off x="10402917" y="3252638"/>
            <a:ext cx="4562803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99"/>
              </a:lnSpc>
            </a:pPr>
            <a:r>
              <a:rPr lang="sv-SE" sz="3600" b="1" dirty="0">
                <a:latin typeface="+mj-lt"/>
              </a:rPr>
              <a:t>Specialistvård</a:t>
            </a:r>
          </a:p>
          <a:p>
            <a:pPr>
              <a:lnSpc>
                <a:spcPts val="3799"/>
              </a:lnSpc>
            </a:pPr>
            <a:r>
              <a:rPr lang="sv-SE" sz="3600" b="1" dirty="0">
                <a:solidFill>
                  <a:schemeClr val="accent4"/>
                </a:solidFill>
                <a:latin typeface="+mj-lt"/>
              </a:rPr>
              <a:t>Totalt: 5 853</a:t>
            </a:r>
            <a:endParaRPr lang="sv-SE" sz="3600" b="1" dirty="0">
              <a:solidFill>
                <a:schemeClr val="accent4"/>
              </a:solidFill>
            </a:endParaRPr>
          </a:p>
        </p:txBody>
      </p:sp>
      <p:pic>
        <p:nvPicPr>
          <p:cNvPr id="13" name="Bild 12" descr="Grupp med män med hel fyllning">
            <a:extLst>
              <a:ext uri="{FF2B5EF4-FFF2-40B4-BE49-F238E27FC236}">
                <a16:creationId xmlns:a16="http://schemas.microsoft.com/office/drawing/2014/main" id="{E4656A59-3C80-393B-76E5-3D0EE4D24B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2521" y="3257636"/>
            <a:ext cx="985342" cy="985342"/>
          </a:xfrm>
          <a:prstGeom prst="rect">
            <a:avLst/>
          </a:prstGeom>
        </p:spPr>
      </p:pic>
      <p:sp>
        <p:nvSpPr>
          <p:cNvPr id="14" name="Platshållare för text 1">
            <a:extLst>
              <a:ext uri="{FF2B5EF4-FFF2-40B4-BE49-F238E27FC236}">
                <a16:creationId xmlns:a16="http://schemas.microsoft.com/office/drawing/2014/main" id="{00FE6476-9F85-107C-78F1-9C0FCEE69DEA}"/>
              </a:ext>
            </a:extLst>
          </p:cNvPr>
          <p:cNvSpPr txBox="1">
            <a:spLocks/>
          </p:cNvSpPr>
          <p:nvPr/>
        </p:nvSpPr>
        <p:spPr>
          <a:xfrm>
            <a:off x="9401479" y="4501041"/>
            <a:ext cx="7740000" cy="5412183"/>
          </a:xfrm>
          <a:prstGeom prst="rect">
            <a:avLst/>
          </a:prstGeom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Sjuksköterska</a:t>
            </a:r>
            <a:r>
              <a:rPr lang="sv-SE" sz="2800" kern="0" dirty="0">
                <a:solidFill>
                  <a:schemeClr val="tx1"/>
                </a:solidFill>
              </a:rPr>
              <a:t>*	</a:t>
            </a:r>
            <a:r>
              <a:rPr lang="sv-SE" sz="3199" kern="0" dirty="0">
                <a:solidFill>
                  <a:schemeClr val="tx1"/>
                </a:solidFill>
              </a:rPr>
              <a:t>1 773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Undersköterska</a:t>
            </a:r>
            <a:r>
              <a:rPr lang="sv-SE" sz="2800" kern="0" dirty="0">
                <a:solidFill>
                  <a:schemeClr val="tx1"/>
                </a:solidFill>
              </a:rPr>
              <a:t>**</a:t>
            </a:r>
            <a:r>
              <a:rPr lang="sv-SE" sz="3199" kern="0" dirty="0">
                <a:solidFill>
                  <a:schemeClr val="tx1"/>
                </a:solidFill>
              </a:rPr>
              <a:t>	1 533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Läkare	657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Medicinsk sekreterare	249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Psykolog	123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Fysioterapeut	121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Biomedicinsk analytiker	112 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Kurator	109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Arbetsterapeut	96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Dietist	23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Chef	303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2C139DB-026C-B1F3-3BBF-DE78BCB2C416}"/>
              </a:ext>
            </a:extLst>
          </p:cNvPr>
          <p:cNvSpPr txBox="1"/>
          <p:nvPr/>
        </p:nvSpPr>
        <p:spPr>
          <a:xfrm>
            <a:off x="1074414" y="10220990"/>
            <a:ext cx="727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* Inklusive psykoterapeut, samtalsterapeut, behandlingspedagog</a:t>
            </a:r>
          </a:p>
        </p:txBody>
      </p:sp>
    </p:spTree>
    <p:extLst>
      <p:ext uri="{BB962C8B-B14F-4D97-AF65-F5344CB8AC3E}">
        <p14:creationId xmlns:p14="http://schemas.microsoft.com/office/powerpoint/2010/main" val="2780216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: rundade hörn 33">
            <a:extLst>
              <a:ext uri="{FF2B5EF4-FFF2-40B4-BE49-F238E27FC236}">
                <a16:creationId xmlns:a16="http://schemas.microsoft.com/office/drawing/2014/main" id="{625D63C1-EFFB-94ED-7E13-3965A43AD02D}"/>
              </a:ext>
            </a:extLst>
          </p:cNvPr>
          <p:cNvSpPr/>
          <p:nvPr/>
        </p:nvSpPr>
        <p:spPr>
          <a:xfrm>
            <a:off x="11701944" y="8028949"/>
            <a:ext cx="8185850" cy="252621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968" dirty="0"/>
          </a:p>
        </p:txBody>
      </p:sp>
      <p:sp>
        <p:nvSpPr>
          <p:cNvPr id="133" name="Ellips 132">
            <a:extLst>
              <a:ext uri="{FF2B5EF4-FFF2-40B4-BE49-F238E27FC236}">
                <a16:creationId xmlns:a16="http://schemas.microsoft.com/office/drawing/2014/main" id="{CBD3D80B-3B3C-A664-9CB9-8D01ED609D50}"/>
              </a:ext>
            </a:extLst>
          </p:cNvPr>
          <p:cNvSpPr/>
          <p:nvPr/>
        </p:nvSpPr>
        <p:spPr>
          <a:xfrm>
            <a:off x="6461686" y="8028949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99" name="Ellips 98">
            <a:extLst>
              <a:ext uri="{FF2B5EF4-FFF2-40B4-BE49-F238E27FC236}">
                <a16:creationId xmlns:a16="http://schemas.microsoft.com/office/drawing/2014/main" id="{9E7A4980-4C3A-B78C-DF5C-00683A183EF7}"/>
              </a:ext>
            </a:extLst>
          </p:cNvPr>
          <p:cNvSpPr/>
          <p:nvPr/>
        </p:nvSpPr>
        <p:spPr>
          <a:xfrm>
            <a:off x="12436487" y="8257266"/>
            <a:ext cx="2110705" cy="211070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80" name="Ellips 79">
            <a:extLst>
              <a:ext uri="{FF2B5EF4-FFF2-40B4-BE49-F238E27FC236}">
                <a16:creationId xmlns:a16="http://schemas.microsoft.com/office/drawing/2014/main" id="{0158D773-02F1-ABFD-0273-04EE740CDB23}"/>
              </a:ext>
            </a:extLst>
          </p:cNvPr>
          <p:cNvSpPr/>
          <p:nvPr/>
        </p:nvSpPr>
        <p:spPr>
          <a:xfrm>
            <a:off x="16831374" y="5382109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76" name="Ellips 75">
            <a:extLst>
              <a:ext uri="{FF2B5EF4-FFF2-40B4-BE49-F238E27FC236}">
                <a16:creationId xmlns:a16="http://schemas.microsoft.com/office/drawing/2014/main" id="{F2CFB1E1-978E-3BA6-4492-CAD36DEE22C1}"/>
              </a:ext>
            </a:extLst>
          </p:cNvPr>
          <p:cNvSpPr/>
          <p:nvPr/>
        </p:nvSpPr>
        <p:spPr>
          <a:xfrm>
            <a:off x="14251823" y="5358608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77" name="Ellips 76">
            <a:extLst>
              <a:ext uri="{FF2B5EF4-FFF2-40B4-BE49-F238E27FC236}">
                <a16:creationId xmlns:a16="http://schemas.microsoft.com/office/drawing/2014/main" id="{6B8F27BF-DFEE-496F-C041-D78BD7E54599}"/>
              </a:ext>
            </a:extLst>
          </p:cNvPr>
          <p:cNvSpPr/>
          <p:nvPr/>
        </p:nvSpPr>
        <p:spPr>
          <a:xfrm>
            <a:off x="6444271" y="5371127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71" name="Ellips 70">
            <a:extLst>
              <a:ext uri="{FF2B5EF4-FFF2-40B4-BE49-F238E27FC236}">
                <a16:creationId xmlns:a16="http://schemas.microsoft.com/office/drawing/2014/main" id="{2CF065D1-23C2-B029-EF02-4E86FE228143}"/>
              </a:ext>
            </a:extLst>
          </p:cNvPr>
          <p:cNvSpPr/>
          <p:nvPr/>
        </p:nvSpPr>
        <p:spPr>
          <a:xfrm>
            <a:off x="1273060" y="8028949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60" name="Ellips 59">
            <a:extLst>
              <a:ext uri="{FF2B5EF4-FFF2-40B4-BE49-F238E27FC236}">
                <a16:creationId xmlns:a16="http://schemas.microsoft.com/office/drawing/2014/main" id="{8DB59779-54CA-1EC7-B575-246A460649B4}"/>
              </a:ext>
            </a:extLst>
          </p:cNvPr>
          <p:cNvSpPr/>
          <p:nvPr/>
        </p:nvSpPr>
        <p:spPr>
          <a:xfrm>
            <a:off x="9041610" y="5369186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53" name="Ellips 52">
            <a:extLst>
              <a:ext uri="{FF2B5EF4-FFF2-40B4-BE49-F238E27FC236}">
                <a16:creationId xmlns:a16="http://schemas.microsoft.com/office/drawing/2014/main" id="{E90A5A5D-20BA-3F54-6B53-918788E722AD}"/>
              </a:ext>
            </a:extLst>
          </p:cNvPr>
          <p:cNvSpPr/>
          <p:nvPr/>
        </p:nvSpPr>
        <p:spPr>
          <a:xfrm>
            <a:off x="3811724" y="5380872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52" name="Ellips 51">
            <a:extLst>
              <a:ext uri="{FF2B5EF4-FFF2-40B4-BE49-F238E27FC236}">
                <a16:creationId xmlns:a16="http://schemas.microsoft.com/office/drawing/2014/main" id="{A0B7DCFD-0857-8149-BD53-6FE1DC76B651}"/>
              </a:ext>
            </a:extLst>
          </p:cNvPr>
          <p:cNvSpPr/>
          <p:nvPr/>
        </p:nvSpPr>
        <p:spPr>
          <a:xfrm>
            <a:off x="1283325" y="5364994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50" name="Ellips 49">
            <a:extLst>
              <a:ext uri="{FF2B5EF4-FFF2-40B4-BE49-F238E27FC236}">
                <a16:creationId xmlns:a16="http://schemas.microsoft.com/office/drawing/2014/main" id="{DCC7D53D-411B-98AA-06E1-16465B682C86}"/>
              </a:ext>
            </a:extLst>
          </p:cNvPr>
          <p:cNvSpPr/>
          <p:nvPr/>
        </p:nvSpPr>
        <p:spPr>
          <a:xfrm>
            <a:off x="17635492" y="8360932"/>
            <a:ext cx="2097089" cy="2097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49" name="Ellips 48">
            <a:extLst>
              <a:ext uri="{FF2B5EF4-FFF2-40B4-BE49-F238E27FC236}">
                <a16:creationId xmlns:a16="http://schemas.microsoft.com/office/drawing/2014/main" id="{0EF6F6E1-F010-8D37-663D-3CEE0518B77B}"/>
              </a:ext>
            </a:extLst>
          </p:cNvPr>
          <p:cNvSpPr/>
          <p:nvPr/>
        </p:nvSpPr>
        <p:spPr>
          <a:xfrm>
            <a:off x="1273060" y="2320468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B0B6BD73-F694-91C1-DE74-8E47580266F9}"/>
              </a:ext>
            </a:extLst>
          </p:cNvPr>
          <p:cNvSpPr txBox="1"/>
          <p:nvPr/>
        </p:nvSpPr>
        <p:spPr>
          <a:xfrm>
            <a:off x="6484632" y="8841739"/>
            <a:ext cx="2316076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170 000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röntgen-undersökningar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DAB3DBC-1A18-1C7C-7FC8-D9A401F2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385" y="1227357"/>
            <a:ext cx="7822569" cy="923265"/>
          </a:xfrm>
        </p:spPr>
        <p:txBody>
          <a:bodyPr/>
          <a:lstStyle/>
          <a:p>
            <a:pPr algn="l"/>
            <a:r>
              <a:rPr lang="sv-SE" sz="7200" b="0" dirty="0"/>
              <a:t>Vården i siffror 2025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2CF293-5637-78ED-536F-EF9857ADBA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2026-05-25</a:t>
            </a:fld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C60934D-5307-9AC2-AE4F-12012B3CD7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AF0840A-00DE-FA0D-4B6C-0FC792E5DD74}"/>
              </a:ext>
            </a:extLst>
          </p:cNvPr>
          <p:cNvSpPr txBox="1"/>
          <p:nvPr/>
        </p:nvSpPr>
        <p:spPr>
          <a:xfrm>
            <a:off x="1296748" y="6161622"/>
            <a:ext cx="2325598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249 000</a:t>
            </a:r>
          </a:p>
          <a:p>
            <a:pPr algn="ctr"/>
            <a:r>
              <a:rPr lang="sv-SE" sz="2099" dirty="0"/>
              <a:t>läkarbesök, </a:t>
            </a:r>
            <a:br>
              <a:rPr lang="sv-SE" sz="2099" dirty="0"/>
            </a:br>
            <a:r>
              <a:rPr lang="sv-SE" sz="2099" dirty="0"/>
              <a:t>varav distans </a:t>
            </a:r>
            <a:br>
              <a:rPr lang="sv-SE" sz="2099" dirty="0"/>
            </a:br>
            <a:r>
              <a:rPr lang="sv-SE" sz="2099" dirty="0"/>
              <a:t>53 400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32F87E94-D3D5-2539-5066-D9FF5D207F40}"/>
              </a:ext>
            </a:extLst>
          </p:cNvPr>
          <p:cNvSpPr txBox="1"/>
          <p:nvPr/>
        </p:nvSpPr>
        <p:spPr>
          <a:xfrm>
            <a:off x="3811175" y="6201542"/>
            <a:ext cx="2339021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411 000</a:t>
            </a:r>
          </a:p>
          <a:p>
            <a:pPr algn="ctr"/>
            <a:r>
              <a:rPr lang="sv-SE" sz="2099" dirty="0"/>
              <a:t>besök övriga yrkes-grupper, varav distans 78 800</a:t>
            </a:r>
          </a:p>
        </p:txBody>
      </p:sp>
      <p:sp>
        <p:nvSpPr>
          <p:cNvPr id="83" name="textruta 82">
            <a:extLst>
              <a:ext uri="{FF2B5EF4-FFF2-40B4-BE49-F238E27FC236}">
                <a16:creationId xmlns:a16="http://schemas.microsoft.com/office/drawing/2014/main" id="{4C8E79B7-7BE0-B2AB-7744-7054E329732C}"/>
              </a:ext>
            </a:extLst>
          </p:cNvPr>
          <p:cNvSpPr txBox="1"/>
          <p:nvPr/>
        </p:nvSpPr>
        <p:spPr>
          <a:xfrm rot="16200000">
            <a:off x="-488343" y="3204989"/>
            <a:ext cx="2339019" cy="584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199" b="1" dirty="0">
                <a:solidFill>
                  <a:schemeClr val="accent3"/>
                </a:solidFill>
                <a:latin typeface="+mj-lt"/>
              </a:rPr>
              <a:t>Primärvård</a:t>
            </a:r>
          </a:p>
        </p:txBody>
      </p:sp>
      <p:sp>
        <p:nvSpPr>
          <p:cNvPr id="85" name="textruta 84">
            <a:extLst>
              <a:ext uri="{FF2B5EF4-FFF2-40B4-BE49-F238E27FC236}">
                <a16:creationId xmlns:a16="http://schemas.microsoft.com/office/drawing/2014/main" id="{8FF35C20-A841-401B-F37B-9A81A56D50C1}"/>
              </a:ext>
            </a:extLst>
          </p:cNvPr>
          <p:cNvSpPr txBox="1"/>
          <p:nvPr/>
        </p:nvSpPr>
        <p:spPr>
          <a:xfrm>
            <a:off x="1273061" y="3118046"/>
            <a:ext cx="2294369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366 000</a:t>
            </a:r>
          </a:p>
          <a:p>
            <a:pPr algn="ctr"/>
            <a:r>
              <a:rPr lang="sv-SE" sz="2099" dirty="0"/>
              <a:t>läkarbesök,</a:t>
            </a:r>
          </a:p>
          <a:p>
            <a:pPr algn="ctr"/>
            <a:r>
              <a:rPr lang="sv-SE" sz="2099" dirty="0"/>
              <a:t> varav distans </a:t>
            </a:r>
          </a:p>
          <a:p>
            <a:pPr algn="ctr"/>
            <a:r>
              <a:rPr lang="sv-SE" sz="2099" dirty="0"/>
              <a:t>65 600</a:t>
            </a:r>
          </a:p>
        </p:txBody>
      </p:sp>
      <p:sp>
        <p:nvSpPr>
          <p:cNvPr id="87" name="Ellips 86">
            <a:extLst>
              <a:ext uri="{FF2B5EF4-FFF2-40B4-BE49-F238E27FC236}">
                <a16:creationId xmlns:a16="http://schemas.microsoft.com/office/drawing/2014/main" id="{9FE8093A-AE98-F8DE-E91E-95BEEEDA7BEF}"/>
              </a:ext>
            </a:extLst>
          </p:cNvPr>
          <p:cNvSpPr/>
          <p:nvPr/>
        </p:nvSpPr>
        <p:spPr>
          <a:xfrm>
            <a:off x="3823953" y="2327803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88" name="textruta 87">
            <a:extLst>
              <a:ext uri="{FF2B5EF4-FFF2-40B4-BE49-F238E27FC236}">
                <a16:creationId xmlns:a16="http://schemas.microsoft.com/office/drawing/2014/main" id="{7A67463F-7785-F225-1DA5-9BCF49EC9981}"/>
              </a:ext>
            </a:extLst>
          </p:cNvPr>
          <p:cNvSpPr txBox="1"/>
          <p:nvPr/>
        </p:nvSpPr>
        <p:spPr>
          <a:xfrm>
            <a:off x="3808118" y="3118046"/>
            <a:ext cx="2388493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653 000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besök övriga yrkes-grupper, varav distans 74 000</a:t>
            </a:r>
          </a:p>
        </p:txBody>
      </p:sp>
      <p:grpSp>
        <p:nvGrpSpPr>
          <p:cNvPr id="89" name="Grupp 88">
            <a:extLst>
              <a:ext uri="{FF2B5EF4-FFF2-40B4-BE49-F238E27FC236}">
                <a16:creationId xmlns:a16="http://schemas.microsoft.com/office/drawing/2014/main" id="{3A58F31A-D066-5464-47D0-8557444C07E5}"/>
              </a:ext>
            </a:extLst>
          </p:cNvPr>
          <p:cNvGrpSpPr/>
          <p:nvPr/>
        </p:nvGrpSpPr>
        <p:grpSpPr>
          <a:xfrm>
            <a:off x="4715040" y="2406409"/>
            <a:ext cx="531291" cy="678456"/>
            <a:chOff x="2178688" y="5056929"/>
            <a:chExt cx="567987" cy="725317"/>
          </a:xfrm>
        </p:grpSpPr>
        <p:pic>
          <p:nvPicPr>
            <p:cNvPr id="90" name="Bildobjekt 89" descr="En bild som visar svart, mörker&#10;&#10;Automatiskt genererad beskrivning">
              <a:extLst>
                <a:ext uri="{FF2B5EF4-FFF2-40B4-BE49-F238E27FC236}">
                  <a16:creationId xmlns:a16="http://schemas.microsoft.com/office/drawing/2014/main" id="{ABBC43AA-8231-84E3-1B10-C732C4C24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688" y="5056929"/>
              <a:ext cx="567987" cy="725317"/>
            </a:xfrm>
            <a:prstGeom prst="rect">
              <a:avLst/>
            </a:prstGeom>
          </p:spPr>
        </p:pic>
        <p:sp>
          <p:nvSpPr>
            <p:cNvPr id="91" name="Rektangel: rundade hörn 90">
              <a:extLst>
                <a:ext uri="{FF2B5EF4-FFF2-40B4-BE49-F238E27FC236}">
                  <a16:creationId xmlns:a16="http://schemas.microsoft.com/office/drawing/2014/main" id="{FCFED4BD-5183-39FE-B869-BD490F4EB43F}"/>
                </a:ext>
              </a:extLst>
            </p:cNvPr>
            <p:cNvSpPr/>
            <p:nvPr/>
          </p:nvSpPr>
          <p:spPr>
            <a:xfrm>
              <a:off x="2502278" y="5560278"/>
              <a:ext cx="132948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</p:grpSp>
      <p:sp>
        <p:nvSpPr>
          <p:cNvPr id="92" name="textruta 91">
            <a:extLst>
              <a:ext uri="{FF2B5EF4-FFF2-40B4-BE49-F238E27FC236}">
                <a16:creationId xmlns:a16="http://schemas.microsoft.com/office/drawing/2014/main" id="{FC946A83-E29F-60A5-D299-DFC7DB6F3101}"/>
              </a:ext>
            </a:extLst>
          </p:cNvPr>
          <p:cNvSpPr txBox="1"/>
          <p:nvPr/>
        </p:nvSpPr>
        <p:spPr>
          <a:xfrm rot="16200000">
            <a:off x="-1804743" y="7584409"/>
            <a:ext cx="4997064" cy="584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199" b="1" dirty="0">
                <a:solidFill>
                  <a:schemeClr val="accent1"/>
                </a:solidFill>
                <a:latin typeface="+mj-lt"/>
              </a:rPr>
              <a:t>Specialistvård</a:t>
            </a:r>
          </a:p>
        </p:txBody>
      </p:sp>
      <p:sp>
        <p:nvSpPr>
          <p:cNvPr id="100" name="textruta 99">
            <a:extLst>
              <a:ext uri="{FF2B5EF4-FFF2-40B4-BE49-F238E27FC236}">
                <a16:creationId xmlns:a16="http://schemas.microsoft.com/office/drawing/2014/main" id="{1E76A9CE-5A73-4908-FF9D-E46607A8D474}"/>
              </a:ext>
            </a:extLst>
          </p:cNvPr>
          <p:cNvSpPr txBox="1"/>
          <p:nvPr/>
        </p:nvSpPr>
        <p:spPr>
          <a:xfrm>
            <a:off x="6463699" y="6185710"/>
            <a:ext cx="2264983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53 000</a:t>
            </a:r>
          </a:p>
          <a:p>
            <a:pPr algn="ctr"/>
            <a:r>
              <a:rPr lang="sv-SE" sz="2099" dirty="0"/>
              <a:t>dagmedicinska behandlingar</a:t>
            </a:r>
          </a:p>
        </p:txBody>
      </p:sp>
      <p:sp>
        <p:nvSpPr>
          <p:cNvPr id="101" name="textruta 100">
            <a:extLst>
              <a:ext uri="{FF2B5EF4-FFF2-40B4-BE49-F238E27FC236}">
                <a16:creationId xmlns:a16="http://schemas.microsoft.com/office/drawing/2014/main" id="{E4112805-AFB4-953C-4512-5F5901D30438}"/>
              </a:ext>
            </a:extLst>
          </p:cNvPr>
          <p:cNvSpPr txBox="1"/>
          <p:nvPr/>
        </p:nvSpPr>
        <p:spPr>
          <a:xfrm>
            <a:off x="14371373" y="6180478"/>
            <a:ext cx="2085357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24 200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operationer</a:t>
            </a:r>
          </a:p>
        </p:txBody>
      </p:sp>
      <p:pic>
        <p:nvPicPr>
          <p:cNvPr id="103" name="Bild 102" descr="Hjärtslag med hel fyllning">
            <a:extLst>
              <a:ext uri="{FF2B5EF4-FFF2-40B4-BE49-F238E27FC236}">
                <a16:creationId xmlns:a16="http://schemas.microsoft.com/office/drawing/2014/main" id="{E6A3CFCB-8B28-E296-F7B8-1DA09B4837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5227" y="5364660"/>
            <a:ext cx="914336" cy="914336"/>
          </a:xfrm>
          <a:prstGeom prst="rect">
            <a:avLst/>
          </a:prstGeom>
        </p:spPr>
      </p:pic>
      <p:pic>
        <p:nvPicPr>
          <p:cNvPr id="107" name="Bild 106" descr="operationsmask med hel fyllning">
            <a:extLst>
              <a:ext uri="{FF2B5EF4-FFF2-40B4-BE49-F238E27FC236}">
                <a16:creationId xmlns:a16="http://schemas.microsoft.com/office/drawing/2014/main" id="{224DC373-C6E6-2680-9B47-AB2AE4B349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6884" y="5403219"/>
            <a:ext cx="914336" cy="914336"/>
          </a:xfrm>
          <a:prstGeom prst="rect">
            <a:avLst/>
          </a:prstGeom>
        </p:spPr>
      </p:pic>
      <p:sp>
        <p:nvSpPr>
          <p:cNvPr id="109" name="textruta 108">
            <a:extLst>
              <a:ext uri="{FF2B5EF4-FFF2-40B4-BE49-F238E27FC236}">
                <a16:creationId xmlns:a16="http://schemas.microsoft.com/office/drawing/2014/main" id="{61D0EB73-255D-B326-B97E-26C8C2E6579D}"/>
              </a:ext>
            </a:extLst>
          </p:cNvPr>
          <p:cNvSpPr txBox="1"/>
          <p:nvPr/>
        </p:nvSpPr>
        <p:spPr>
          <a:xfrm>
            <a:off x="9013365" y="6196752"/>
            <a:ext cx="2367266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36 200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vårdtillfällen </a:t>
            </a:r>
            <a:br>
              <a:rPr lang="sv-SE" sz="2099" dirty="0"/>
            </a:br>
            <a:r>
              <a:rPr lang="sv-SE" sz="2099" dirty="0"/>
              <a:t>(somatik)</a:t>
            </a:r>
          </a:p>
        </p:txBody>
      </p:sp>
      <p:sp>
        <p:nvSpPr>
          <p:cNvPr id="110" name="textruta 109">
            <a:extLst>
              <a:ext uri="{FF2B5EF4-FFF2-40B4-BE49-F238E27FC236}">
                <a16:creationId xmlns:a16="http://schemas.microsoft.com/office/drawing/2014/main" id="{36AE676F-8256-1E63-D244-1DCD0F0C8AC8}"/>
              </a:ext>
            </a:extLst>
          </p:cNvPr>
          <p:cNvSpPr txBox="1"/>
          <p:nvPr/>
        </p:nvSpPr>
        <p:spPr>
          <a:xfrm>
            <a:off x="1296748" y="8863666"/>
            <a:ext cx="2351555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590</a:t>
            </a:r>
            <a:br>
              <a:rPr lang="sv-SE" sz="2800" b="1" dirty="0">
                <a:latin typeface="+mj-lt"/>
              </a:rPr>
            </a:br>
            <a:r>
              <a:rPr lang="sv-SE" sz="2099" dirty="0"/>
              <a:t>vårdplatser</a:t>
            </a:r>
            <a:br>
              <a:rPr lang="sv-SE" sz="2099" dirty="0"/>
            </a:br>
            <a:r>
              <a:rPr lang="sv-SE" sz="2099" dirty="0"/>
              <a:t>5 vårddagar </a:t>
            </a:r>
          </a:p>
          <a:p>
            <a:pPr algn="ctr"/>
            <a:r>
              <a:rPr lang="sv-SE" sz="2099" dirty="0"/>
              <a:t>i snitt</a:t>
            </a:r>
            <a:endParaRPr lang="sv-SE" sz="2800" dirty="0"/>
          </a:p>
        </p:txBody>
      </p:sp>
      <p:sp>
        <p:nvSpPr>
          <p:cNvPr id="123" name="textruta 122">
            <a:extLst>
              <a:ext uri="{FF2B5EF4-FFF2-40B4-BE49-F238E27FC236}">
                <a16:creationId xmlns:a16="http://schemas.microsoft.com/office/drawing/2014/main" id="{69BD1010-1A12-0F18-3022-0D7097D412D3}"/>
              </a:ext>
            </a:extLst>
          </p:cNvPr>
          <p:cNvSpPr txBox="1"/>
          <p:nvPr/>
        </p:nvSpPr>
        <p:spPr>
          <a:xfrm>
            <a:off x="17611115" y="8854132"/>
            <a:ext cx="2121469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126 000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inkommande telefonsamtal</a:t>
            </a:r>
            <a:br>
              <a:rPr lang="sv-SE" sz="2099" dirty="0"/>
            </a:br>
            <a:r>
              <a:rPr lang="sv-SE" sz="2099" dirty="0"/>
              <a:t> till 1177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49AF771-2812-A28C-422C-D4FC399479B7}"/>
              </a:ext>
            </a:extLst>
          </p:cNvPr>
          <p:cNvSpPr txBox="1"/>
          <p:nvPr/>
        </p:nvSpPr>
        <p:spPr>
          <a:xfrm>
            <a:off x="16789171" y="6188202"/>
            <a:ext cx="2381224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2 500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förlossningar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2705FBFD-F84A-0E19-DE63-1E2E69FA3F35}"/>
              </a:ext>
            </a:extLst>
          </p:cNvPr>
          <p:cNvSpPr txBox="1"/>
          <p:nvPr/>
        </p:nvSpPr>
        <p:spPr>
          <a:xfrm>
            <a:off x="12366836" y="8851097"/>
            <a:ext cx="231870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39 200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Ambulans-uppdrag</a:t>
            </a:r>
          </a:p>
        </p:txBody>
      </p:sp>
      <p:pic>
        <p:nvPicPr>
          <p:cNvPr id="43" name="Bild 42" descr="Radioaktiv med hel fyllning">
            <a:extLst>
              <a:ext uri="{FF2B5EF4-FFF2-40B4-BE49-F238E27FC236}">
                <a16:creationId xmlns:a16="http://schemas.microsoft.com/office/drawing/2014/main" id="{704C5C3E-E901-AFB3-8AA1-C8B7304F2A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2790" y="8106225"/>
            <a:ext cx="783659" cy="783659"/>
          </a:xfrm>
          <a:prstGeom prst="rect">
            <a:avLst/>
          </a:prstGeom>
        </p:spPr>
      </p:pic>
      <p:pic>
        <p:nvPicPr>
          <p:cNvPr id="86" name="Bild 85" descr="Läkares kvinna med hel fyllning">
            <a:extLst>
              <a:ext uri="{FF2B5EF4-FFF2-40B4-BE49-F238E27FC236}">
                <a16:creationId xmlns:a16="http://schemas.microsoft.com/office/drawing/2014/main" id="{33BEA847-130F-424A-B9E9-79F695CB39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6998" y="2361873"/>
            <a:ext cx="761959" cy="761959"/>
          </a:xfrm>
          <a:prstGeom prst="rect">
            <a:avLst/>
          </a:prstGeom>
        </p:spPr>
      </p:pic>
      <p:sp>
        <p:nvSpPr>
          <p:cNvPr id="73" name="textruta 72">
            <a:extLst>
              <a:ext uri="{FF2B5EF4-FFF2-40B4-BE49-F238E27FC236}">
                <a16:creationId xmlns:a16="http://schemas.microsoft.com/office/drawing/2014/main" id="{AC556EAB-5AE3-42A4-3B3B-27DFB5945966}"/>
              </a:ext>
            </a:extLst>
          </p:cNvPr>
          <p:cNvSpPr txBox="1"/>
          <p:nvPr/>
        </p:nvSpPr>
        <p:spPr>
          <a:xfrm rot="16200000">
            <a:off x="11074685" y="9088773"/>
            <a:ext cx="2067083" cy="447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309" b="1" dirty="0">
                <a:latin typeface="+mj-lt"/>
              </a:rPr>
              <a:t>Övrigt</a:t>
            </a:r>
          </a:p>
        </p:txBody>
      </p:sp>
      <p:sp>
        <p:nvSpPr>
          <p:cNvPr id="78" name="Ellips 77">
            <a:extLst>
              <a:ext uri="{FF2B5EF4-FFF2-40B4-BE49-F238E27FC236}">
                <a16:creationId xmlns:a16="http://schemas.microsoft.com/office/drawing/2014/main" id="{139B97AB-677D-A1E9-20D7-2766327285F8}"/>
              </a:ext>
            </a:extLst>
          </p:cNvPr>
          <p:cNvSpPr/>
          <p:nvPr/>
        </p:nvSpPr>
        <p:spPr>
          <a:xfrm>
            <a:off x="3817424" y="8028949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pic>
        <p:nvPicPr>
          <p:cNvPr id="96" name="Bild 95" descr="Baby med hel fyllning">
            <a:extLst>
              <a:ext uri="{FF2B5EF4-FFF2-40B4-BE49-F238E27FC236}">
                <a16:creationId xmlns:a16="http://schemas.microsoft.com/office/drawing/2014/main" id="{6EB30A87-098C-1EA7-9415-A3533B8583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569199" y="5454931"/>
            <a:ext cx="846326" cy="846326"/>
          </a:xfrm>
          <a:prstGeom prst="rect">
            <a:avLst/>
          </a:prstGeom>
        </p:spPr>
      </p:pic>
      <p:pic>
        <p:nvPicPr>
          <p:cNvPr id="134" name="Bild 133" descr="Inlagd patient med hel fyllning">
            <a:extLst>
              <a:ext uri="{FF2B5EF4-FFF2-40B4-BE49-F238E27FC236}">
                <a16:creationId xmlns:a16="http://schemas.microsoft.com/office/drawing/2014/main" id="{7D7ED1DA-24F0-973F-7D27-B7C8DD3F7C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32995" y="8046541"/>
            <a:ext cx="914336" cy="914336"/>
          </a:xfrm>
          <a:prstGeom prst="rect">
            <a:avLst/>
          </a:prstGeom>
        </p:spPr>
      </p:pic>
      <p:sp>
        <p:nvSpPr>
          <p:cNvPr id="135" name="textruta 134">
            <a:extLst>
              <a:ext uri="{FF2B5EF4-FFF2-40B4-BE49-F238E27FC236}">
                <a16:creationId xmlns:a16="http://schemas.microsoft.com/office/drawing/2014/main" id="{1B002AA6-9AB2-4E0C-5AA5-9EFBB02B8050}"/>
              </a:ext>
            </a:extLst>
          </p:cNvPr>
          <p:cNvSpPr txBox="1"/>
          <p:nvPr/>
        </p:nvSpPr>
        <p:spPr>
          <a:xfrm>
            <a:off x="3817425" y="8823891"/>
            <a:ext cx="2288983" cy="18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7</a:t>
            </a:r>
            <a:br>
              <a:rPr lang="sv-SE" sz="2800" b="1" dirty="0">
                <a:latin typeface="+mj-lt"/>
              </a:rPr>
            </a:br>
            <a:r>
              <a:rPr lang="sv-SE" sz="2099" dirty="0"/>
              <a:t>IVA-platser</a:t>
            </a:r>
          </a:p>
          <a:p>
            <a:pPr algn="ctr"/>
            <a:r>
              <a:rPr lang="sv-SE" sz="2099" dirty="0"/>
              <a:t>1 vårddag </a:t>
            </a:r>
          </a:p>
          <a:p>
            <a:pPr algn="ctr"/>
            <a:r>
              <a:rPr lang="sv-SE" sz="2099" dirty="0"/>
              <a:t>i snitt</a:t>
            </a:r>
            <a:endParaRPr lang="sv-SE" sz="2800" dirty="0"/>
          </a:p>
          <a:p>
            <a:pPr algn="ctr"/>
            <a:endParaRPr lang="sv-SE" sz="2099" dirty="0"/>
          </a:p>
        </p:txBody>
      </p:sp>
      <p:pic>
        <p:nvPicPr>
          <p:cNvPr id="137" name="Bild 136" descr="Säng med hel fyllning">
            <a:extLst>
              <a:ext uri="{FF2B5EF4-FFF2-40B4-BE49-F238E27FC236}">
                <a16:creationId xmlns:a16="http://schemas.microsoft.com/office/drawing/2014/main" id="{815A7704-E161-AB7B-8543-2EB2119D55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2022" y="8109229"/>
            <a:ext cx="914336" cy="914336"/>
          </a:xfrm>
          <a:prstGeom prst="rect">
            <a:avLst/>
          </a:prstGeom>
        </p:spPr>
      </p:pic>
      <p:sp>
        <p:nvSpPr>
          <p:cNvPr id="142" name="Ellips 141">
            <a:extLst>
              <a:ext uri="{FF2B5EF4-FFF2-40B4-BE49-F238E27FC236}">
                <a16:creationId xmlns:a16="http://schemas.microsoft.com/office/drawing/2014/main" id="{91DC6D5F-5198-EA19-4B10-81ED9CB83B9F}"/>
              </a:ext>
            </a:extLst>
          </p:cNvPr>
          <p:cNvSpPr/>
          <p:nvPr/>
        </p:nvSpPr>
        <p:spPr>
          <a:xfrm>
            <a:off x="9044009" y="8042809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43" name="textruta 142">
            <a:extLst>
              <a:ext uri="{FF2B5EF4-FFF2-40B4-BE49-F238E27FC236}">
                <a16:creationId xmlns:a16="http://schemas.microsoft.com/office/drawing/2014/main" id="{A54F2CA6-9AE4-C6AE-0EAA-85490CDBAD7B}"/>
              </a:ext>
            </a:extLst>
          </p:cNvPr>
          <p:cNvSpPr txBox="1"/>
          <p:nvPr/>
        </p:nvSpPr>
        <p:spPr>
          <a:xfrm>
            <a:off x="9066955" y="8853609"/>
            <a:ext cx="2316076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 miljoner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laboratorie-</a:t>
            </a:r>
            <a:br>
              <a:rPr lang="sv-SE" sz="2099" dirty="0"/>
            </a:br>
            <a:r>
              <a:rPr lang="sv-SE" sz="2099" dirty="0"/>
              <a:t>medicinska </a:t>
            </a:r>
          </a:p>
          <a:p>
            <a:pPr algn="ctr"/>
            <a:r>
              <a:rPr lang="sv-SE" sz="2099" dirty="0"/>
              <a:t>analyser</a:t>
            </a:r>
          </a:p>
        </p:txBody>
      </p:sp>
      <p:pic>
        <p:nvPicPr>
          <p:cNvPr id="150" name="Bild 149" descr="Provrör med hel fyllning">
            <a:extLst>
              <a:ext uri="{FF2B5EF4-FFF2-40B4-BE49-F238E27FC236}">
                <a16:creationId xmlns:a16="http://schemas.microsoft.com/office/drawing/2014/main" id="{6A9B712F-0115-FDFB-7347-DC64E2E6F3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7165" y="8117391"/>
            <a:ext cx="731425" cy="731425"/>
          </a:xfrm>
          <a:prstGeom prst="rect">
            <a:avLst/>
          </a:prstGeom>
        </p:spPr>
      </p:pic>
      <p:sp>
        <p:nvSpPr>
          <p:cNvPr id="9" name="Ellips 8">
            <a:extLst>
              <a:ext uri="{FF2B5EF4-FFF2-40B4-BE49-F238E27FC236}">
                <a16:creationId xmlns:a16="http://schemas.microsoft.com/office/drawing/2014/main" id="{6B2C4813-665A-486C-C9F9-32E56F389B26}"/>
              </a:ext>
            </a:extLst>
          </p:cNvPr>
          <p:cNvSpPr/>
          <p:nvPr/>
        </p:nvSpPr>
        <p:spPr>
          <a:xfrm>
            <a:off x="11667676" y="2361872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5258EBA-5D2D-28D5-5CC0-DB0A3B019D5C}"/>
              </a:ext>
            </a:extLst>
          </p:cNvPr>
          <p:cNvSpPr txBox="1"/>
          <p:nvPr/>
        </p:nvSpPr>
        <p:spPr>
          <a:xfrm>
            <a:off x="11665005" y="3139781"/>
            <a:ext cx="2388493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684 000</a:t>
            </a:r>
          </a:p>
          <a:p>
            <a:pPr algn="ctr"/>
            <a:r>
              <a:rPr lang="sv-SE" sz="2099" dirty="0"/>
              <a:t>telefonsamtal rådgivande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85035983-8AC1-321F-BDC1-B32E687905D0}"/>
              </a:ext>
            </a:extLst>
          </p:cNvPr>
          <p:cNvSpPr/>
          <p:nvPr/>
        </p:nvSpPr>
        <p:spPr>
          <a:xfrm>
            <a:off x="6448042" y="2339660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0578E47-2621-2F6E-B32B-D8636F800387}"/>
              </a:ext>
            </a:extLst>
          </p:cNvPr>
          <p:cNvSpPr txBox="1"/>
          <p:nvPr/>
        </p:nvSpPr>
        <p:spPr>
          <a:xfrm>
            <a:off x="6432207" y="3148955"/>
            <a:ext cx="2388493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15 400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besök i hemmet, oavsett yrkesgrupp</a:t>
            </a: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14B62750-F784-9733-F899-027ED23C10FB}"/>
              </a:ext>
            </a:extLst>
          </p:cNvPr>
          <p:cNvSpPr/>
          <p:nvPr/>
        </p:nvSpPr>
        <p:spPr>
          <a:xfrm>
            <a:off x="9055481" y="2339660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7EB18044-F3CB-CB98-71D5-4A3F125A4E69}"/>
              </a:ext>
            </a:extLst>
          </p:cNvPr>
          <p:cNvSpPr txBox="1"/>
          <p:nvPr/>
        </p:nvSpPr>
        <p:spPr>
          <a:xfrm>
            <a:off x="9011918" y="3148955"/>
            <a:ext cx="2388493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109 000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vaccinationer: influensa, covid, pneumokock</a:t>
            </a:r>
          </a:p>
        </p:txBody>
      </p:sp>
      <p:pic>
        <p:nvPicPr>
          <p:cNvPr id="31" name="Bild 30" descr="Hem med hel fyllning">
            <a:extLst>
              <a:ext uri="{FF2B5EF4-FFF2-40B4-BE49-F238E27FC236}">
                <a16:creationId xmlns:a16="http://schemas.microsoft.com/office/drawing/2014/main" id="{707801AE-7144-25B8-4BAF-DABCA777C6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33528" y="2363289"/>
            <a:ext cx="795096" cy="795096"/>
          </a:xfrm>
          <a:prstGeom prst="rect">
            <a:avLst/>
          </a:prstGeom>
        </p:spPr>
      </p:pic>
      <p:pic>
        <p:nvPicPr>
          <p:cNvPr id="35" name="Bild 34" descr="Nål med hel fyllning">
            <a:extLst>
              <a:ext uri="{FF2B5EF4-FFF2-40B4-BE49-F238E27FC236}">
                <a16:creationId xmlns:a16="http://schemas.microsoft.com/office/drawing/2014/main" id="{3A7014A9-9BD7-2D96-AB84-883EB5AEE4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61050" y="2485905"/>
            <a:ext cx="711248" cy="711248"/>
          </a:xfrm>
          <a:prstGeom prst="rect">
            <a:avLst/>
          </a:prstGeom>
        </p:spPr>
      </p:pic>
      <p:pic>
        <p:nvPicPr>
          <p:cNvPr id="37" name="Bild 36" descr="Callcenter med hel fyllning">
            <a:extLst>
              <a:ext uri="{FF2B5EF4-FFF2-40B4-BE49-F238E27FC236}">
                <a16:creationId xmlns:a16="http://schemas.microsoft.com/office/drawing/2014/main" id="{D2E2433E-5F07-F60E-AEF6-5082F1B790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428991" y="2392033"/>
            <a:ext cx="790243" cy="790243"/>
          </a:xfrm>
          <a:prstGeom prst="rect">
            <a:avLst/>
          </a:prstGeom>
        </p:spPr>
      </p:pic>
      <p:pic>
        <p:nvPicPr>
          <p:cNvPr id="38" name="Bild 37" descr="Callcenter med hel fyllning">
            <a:extLst>
              <a:ext uri="{FF2B5EF4-FFF2-40B4-BE49-F238E27FC236}">
                <a16:creationId xmlns:a16="http://schemas.microsoft.com/office/drawing/2014/main" id="{F03D8768-20EB-934E-EA7D-A6B793F682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372452" y="8396805"/>
            <a:ext cx="581175" cy="581175"/>
          </a:xfrm>
          <a:prstGeom prst="rect">
            <a:avLst/>
          </a:prstGeom>
        </p:spPr>
      </p:pic>
      <p:pic>
        <p:nvPicPr>
          <p:cNvPr id="15" name="Bild 14" descr="Läkares kvinna med hel fyllning">
            <a:extLst>
              <a:ext uri="{FF2B5EF4-FFF2-40B4-BE49-F238E27FC236}">
                <a16:creationId xmlns:a16="http://schemas.microsoft.com/office/drawing/2014/main" id="{D8640687-6935-8BB5-893F-5081556351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22722" y="5431384"/>
            <a:ext cx="761959" cy="761959"/>
          </a:xfrm>
          <a:prstGeom prst="rect">
            <a:avLst/>
          </a:prstGeom>
        </p:spPr>
      </p:pic>
      <p:pic>
        <p:nvPicPr>
          <p:cNvPr id="16" name="Bild 15" descr="Läkares kvinna med hel fyllning">
            <a:extLst>
              <a:ext uri="{FF2B5EF4-FFF2-40B4-BE49-F238E27FC236}">
                <a16:creationId xmlns:a16="http://schemas.microsoft.com/office/drawing/2014/main" id="{2C29E662-3D0B-ECEB-8A91-2FF2AAA0E5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2878" y="5410750"/>
            <a:ext cx="761959" cy="76195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2545F22-CFC4-700C-540A-60CC5C1EA4FD}"/>
              </a:ext>
            </a:extLst>
          </p:cNvPr>
          <p:cNvSpPr txBox="1"/>
          <p:nvPr/>
        </p:nvSpPr>
        <p:spPr>
          <a:xfrm>
            <a:off x="214068" y="4714794"/>
            <a:ext cx="5211981" cy="39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979" dirty="0">
                <a:solidFill>
                  <a:schemeClr val="accent3"/>
                </a:solidFill>
                <a:latin typeface="+mj-lt"/>
              </a:rPr>
              <a:t>Regiondrivna och privata vårdcentraler</a:t>
            </a: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AAAA452E-ED8A-353B-9817-D4987AB361C8}"/>
              </a:ext>
            </a:extLst>
          </p:cNvPr>
          <p:cNvSpPr/>
          <p:nvPr/>
        </p:nvSpPr>
        <p:spPr>
          <a:xfrm>
            <a:off x="15403442" y="8265070"/>
            <a:ext cx="2108810" cy="210881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8DC09F2E-372B-FD54-FD9D-174A1935C297}"/>
              </a:ext>
            </a:extLst>
          </p:cNvPr>
          <p:cNvSpPr/>
          <p:nvPr/>
        </p:nvSpPr>
        <p:spPr>
          <a:xfrm>
            <a:off x="14253724" y="2362070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2BE2AAE4-2189-5098-6A27-1A6032B0F7F7}"/>
              </a:ext>
            </a:extLst>
          </p:cNvPr>
          <p:cNvSpPr txBox="1"/>
          <p:nvPr/>
        </p:nvSpPr>
        <p:spPr>
          <a:xfrm>
            <a:off x="14237890" y="3155321"/>
            <a:ext cx="2388493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44 000</a:t>
            </a:r>
          </a:p>
          <a:p>
            <a:pPr algn="ctr"/>
            <a:r>
              <a:rPr lang="sv-SE" sz="2099" dirty="0"/>
              <a:t>chattar för rådgivning</a:t>
            </a:r>
          </a:p>
          <a:p>
            <a:pPr algn="ctr"/>
            <a:r>
              <a:rPr lang="sv-SE" sz="2099" dirty="0"/>
              <a:t>1177 direkt 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938F82EF-DBFA-A225-3149-3FC04696A2BE}"/>
              </a:ext>
            </a:extLst>
          </p:cNvPr>
          <p:cNvSpPr txBox="1"/>
          <p:nvPr/>
        </p:nvSpPr>
        <p:spPr>
          <a:xfrm rot="16200000">
            <a:off x="14001961" y="9077867"/>
            <a:ext cx="2045277" cy="4476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309" b="1" dirty="0">
                <a:latin typeface="+mj-lt"/>
              </a:rPr>
              <a:t>1177</a:t>
            </a:r>
          </a:p>
        </p:txBody>
      </p:sp>
      <p:pic>
        <p:nvPicPr>
          <p:cNvPr id="42" name="Bild 41" descr="Chattbubbla med hel fyllning">
            <a:extLst>
              <a:ext uri="{FF2B5EF4-FFF2-40B4-BE49-F238E27FC236}">
                <a16:creationId xmlns:a16="http://schemas.microsoft.com/office/drawing/2014/main" id="{23812B05-AD18-CB05-543F-DAE0DFFE06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954547" y="2445813"/>
            <a:ext cx="944631" cy="944631"/>
          </a:xfrm>
          <a:prstGeom prst="rect">
            <a:avLst/>
          </a:prstGeom>
        </p:spPr>
      </p:pic>
      <p:pic>
        <p:nvPicPr>
          <p:cNvPr id="44" name="Bild 43" descr="Chattbubbla med hel fyllning">
            <a:extLst>
              <a:ext uri="{FF2B5EF4-FFF2-40B4-BE49-F238E27FC236}">
                <a16:creationId xmlns:a16="http://schemas.microsoft.com/office/drawing/2014/main" id="{6E7D93DD-0F6B-C425-9C50-2C26AA37B0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096182" y="8348780"/>
            <a:ext cx="663787" cy="663787"/>
          </a:xfrm>
          <a:prstGeom prst="rect">
            <a:avLst/>
          </a:prstGeom>
        </p:spPr>
      </p:pic>
      <p:sp>
        <p:nvSpPr>
          <p:cNvPr id="45" name="textruta 44">
            <a:extLst>
              <a:ext uri="{FF2B5EF4-FFF2-40B4-BE49-F238E27FC236}">
                <a16:creationId xmlns:a16="http://schemas.microsoft.com/office/drawing/2014/main" id="{8476019C-FBCF-D9C2-97BD-0C2C03E6ECDA}"/>
              </a:ext>
            </a:extLst>
          </p:cNvPr>
          <p:cNvSpPr txBox="1"/>
          <p:nvPr/>
        </p:nvSpPr>
        <p:spPr>
          <a:xfrm>
            <a:off x="15377216" y="8856781"/>
            <a:ext cx="2135037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17 300</a:t>
            </a:r>
          </a:p>
          <a:p>
            <a:pPr algn="ctr"/>
            <a:r>
              <a:rPr lang="sv-SE" sz="2099" dirty="0"/>
              <a:t>chattar för rådgivning</a:t>
            </a:r>
          </a:p>
          <a:p>
            <a:pPr algn="ctr"/>
            <a:r>
              <a:rPr lang="sv-SE" sz="2099" dirty="0"/>
              <a:t>1177 direkt 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E443C6E0-B120-4D0F-BBA8-700D91B50D9B}"/>
              </a:ext>
            </a:extLst>
          </p:cNvPr>
          <p:cNvSpPr/>
          <p:nvPr/>
        </p:nvSpPr>
        <p:spPr>
          <a:xfrm>
            <a:off x="16839773" y="2331162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89B8340-9C85-E850-EE3D-9BC58CB89E8B}"/>
              </a:ext>
            </a:extLst>
          </p:cNvPr>
          <p:cNvSpPr txBox="1"/>
          <p:nvPr/>
        </p:nvSpPr>
        <p:spPr>
          <a:xfrm>
            <a:off x="16829183" y="3109071"/>
            <a:ext cx="2388493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21 700</a:t>
            </a:r>
          </a:p>
          <a:p>
            <a:pPr algn="ctr"/>
            <a:r>
              <a:rPr lang="sv-SE" sz="2099" dirty="0"/>
              <a:t>besök på jourmottagning</a:t>
            </a: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27363271-3F1B-7CEF-437E-F07FABA8D4F4}"/>
              </a:ext>
            </a:extLst>
          </p:cNvPr>
          <p:cNvSpPr/>
          <p:nvPr/>
        </p:nvSpPr>
        <p:spPr>
          <a:xfrm>
            <a:off x="11678256" y="5378197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6154E508-6F4A-29C3-C38D-7041F160C9A7}"/>
              </a:ext>
            </a:extLst>
          </p:cNvPr>
          <p:cNvSpPr txBox="1"/>
          <p:nvPr/>
        </p:nvSpPr>
        <p:spPr>
          <a:xfrm>
            <a:off x="11701944" y="6177847"/>
            <a:ext cx="2304754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100 000</a:t>
            </a:r>
            <a:br>
              <a:rPr lang="sv-SE" sz="2800" b="1" dirty="0">
                <a:latin typeface="+mj-lt"/>
              </a:rPr>
            </a:br>
            <a:r>
              <a:rPr lang="sv-SE" sz="2099" dirty="0"/>
              <a:t>besök på akuten, närakut, barnakut</a:t>
            </a:r>
            <a:endParaRPr lang="sv-SE" sz="2800" dirty="0"/>
          </a:p>
        </p:txBody>
      </p:sp>
      <p:pic>
        <p:nvPicPr>
          <p:cNvPr id="17" name="Bild 16" descr="Ambulans med hel fyllning">
            <a:extLst>
              <a:ext uri="{FF2B5EF4-FFF2-40B4-BE49-F238E27FC236}">
                <a16:creationId xmlns:a16="http://schemas.microsoft.com/office/drawing/2014/main" id="{495DA26F-E960-8F9D-FB02-936E5864F6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152839" y="8239085"/>
            <a:ext cx="773482" cy="773482"/>
          </a:xfrm>
          <a:prstGeom prst="rect">
            <a:avLst/>
          </a:prstGeom>
        </p:spPr>
      </p:pic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3384AA3B-8313-83B5-8F17-59F3D68FFD21}"/>
              </a:ext>
            </a:extLst>
          </p:cNvPr>
          <p:cNvSpPr/>
          <p:nvPr/>
        </p:nvSpPr>
        <p:spPr>
          <a:xfrm>
            <a:off x="12652072" y="5650126"/>
            <a:ext cx="414360" cy="483420"/>
          </a:xfrm>
          <a:custGeom>
            <a:avLst/>
            <a:gdLst>
              <a:gd name="connsiteX0" fmla="*/ 57150 w 228600"/>
              <a:gd name="connsiteY0" fmla="*/ 133350 h 266700"/>
              <a:gd name="connsiteX1" fmla="*/ 95250 w 228600"/>
              <a:gd name="connsiteY1" fmla="*/ 133350 h 266700"/>
              <a:gd name="connsiteX2" fmla="*/ 95250 w 228600"/>
              <a:gd name="connsiteY2" fmla="*/ 171450 h 266700"/>
              <a:gd name="connsiteX3" fmla="*/ 57150 w 228600"/>
              <a:gd name="connsiteY3" fmla="*/ 171450 h 266700"/>
              <a:gd name="connsiteX4" fmla="*/ 57150 w 228600"/>
              <a:gd name="connsiteY4" fmla="*/ 133350 h 266700"/>
              <a:gd name="connsiteX5" fmla="*/ 57150 w 228600"/>
              <a:gd name="connsiteY5" fmla="*/ 57150 h 266700"/>
              <a:gd name="connsiteX6" fmla="*/ 95250 w 228600"/>
              <a:gd name="connsiteY6" fmla="*/ 57150 h 266700"/>
              <a:gd name="connsiteX7" fmla="*/ 95250 w 228600"/>
              <a:gd name="connsiteY7" fmla="*/ 95250 h 266700"/>
              <a:gd name="connsiteX8" fmla="*/ 57150 w 228600"/>
              <a:gd name="connsiteY8" fmla="*/ 95250 h 266700"/>
              <a:gd name="connsiteX9" fmla="*/ 57150 w 228600"/>
              <a:gd name="connsiteY9" fmla="*/ 57150 h 266700"/>
              <a:gd name="connsiteX10" fmla="*/ 133350 w 228600"/>
              <a:gd name="connsiteY10" fmla="*/ 133350 h 266700"/>
              <a:gd name="connsiteX11" fmla="*/ 171450 w 228600"/>
              <a:gd name="connsiteY11" fmla="*/ 133350 h 266700"/>
              <a:gd name="connsiteX12" fmla="*/ 171450 w 228600"/>
              <a:gd name="connsiteY12" fmla="*/ 171450 h 266700"/>
              <a:gd name="connsiteX13" fmla="*/ 133350 w 228600"/>
              <a:gd name="connsiteY13" fmla="*/ 171450 h 266700"/>
              <a:gd name="connsiteX14" fmla="*/ 133350 w 228600"/>
              <a:gd name="connsiteY14" fmla="*/ 133350 h 266700"/>
              <a:gd name="connsiteX15" fmla="*/ 133350 w 228600"/>
              <a:gd name="connsiteY15" fmla="*/ 57150 h 266700"/>
              <a:gd name="connsiteX16" fmla="*/ 171450 w 228600"/>
              <a:gd name="connsiteY16" fmla="*/ 57150 h 266700"/>
              <a:gd name="connsiteX17" fmla="*/ 171450 w 228600"/>
              <a:gd name="connsiteY17" fmla="*/ 95250 h 266700"/>
              <a:gd name="connsiteX18" fmla="*/ 133350 w 228600"/>
              <a:gd name="connsiteY18" fmla="*/ 95250 h 266700"/>
              <a:gd name="connsiteX19" fmla="*/ 133350 w 228600"/>
              <a:gd name="connsiteY19" fmla="*/ 57150 h 266700"/>
              <a:gd name="connsiteX20" fmla="*/ 0 w 228600"/>
              <a:gd name="connsiteY20" fmla="*/ 266700 h 266700"/>
              <a:gd name="connsiteX21" fmla="*/ 95250 w 228600"/>
              <a:gd name="connsiteY21" fmla="*/ 266700 h 266700"/>
              <a:gd name="connsiteX22" fmla="*/ 95250 w 228600"/>
              <a:gd name="connsiteY22" fmla="*/ 209550 h 266700"/>
              <a:gd name="connsiteX23" fmla="*/ 133350 w 228600"/>
              <a:gd name="connsiteY23" fmla="*/ 209550 h 266700"/>
              <a:gd name="connsiteX24" fmla="*/ 133350 w 228600"/>
              <a:gd name="connsiteY24" fmla="*/ 266700 h 266700"/>
              <a:gd name="connsiteX25" fmla="*/ 228600 w 228600"/>
              <a:gd name="connsiteY25" fmla="*/ 266700 h 266700"/>
              <a:gd name="connsiteX26" fmla="*/ 228600 w 228600"/>
              <a:gd name="connsiteY26" fmla="*/ 0 h 266700"/>
              <a:gd name="connsiteX27" fmla="*/ 0 w 228600"/>
              <a:gd name="connsiteY27" fmla="*/ 0 h 266700"/>
              <a:gd name="connsiteX28" fmla="*/ 0 w 228600"/>
              <a:gd name="connsiteY28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8600" h="266700">
                <a:moveTo>
                  <a:pt x="57150" y="133350"/>
                </a:moveTo>
                <a:lnTo>
                  <a:pt x="95250" y="133350"/>
                </a:lnTo>
                <a:lnTo>
                  <a:pt x="95250" y="171450"/>
                </a:lnTo>
                <a:lnTo>
                  <a:pt x="57150" y="171450"/>
                </a:lnTo>
                <a:lnTo>
                  <a:pt x="57150" y="133350"/>
                </a:lnTo>
                <a:close/>
                <a:moveTo>
                  <a:pt x="57150" y="57150"/>
                </a:moveTo>
                <a:lnTo>
                  <a:pt x="95250" y="57150"/>
                </a:lnTo>
                <a:lnTo>
                  <a:pt x="95250" y="95250"/>
                </a:lnTo>
                <a:lnTo>
                  <a:pt x="57150" y="95250"/>
                </a:lnTo>
                <a:lnTo>
                  <a:pt x="57150" y="57150"/>
                </a:lnTo>
                <a:close/>
                <a:moveTo>
                  <a:pt x="133350" y="133350"/>
                </a:moveTo>
                <a:lnTo>
                  <a:pt x="171450" y="133350"/>
                </a:lnTo>
                <a:lnTo>
                  <a:pt x="171450" y="171450"/>
                </a:lnTo>
                <a:lnTo>
                  <a:pt x="133350" y="171450"/>
                </a:lnTo>
                <a:lnTo>
                  <a:pt x="133350" y="133350"/>
                </a:lnTo>
                <a:close/>
                <a:moveTo>
                  <a:pt x="133350" y="57150"/>
                </a:moveTo>
                <a:lnTo>
                  <a:pt x="171450" y="57150"/>
                </a:lnTo>
                <a:lnTo>
                  <a:pt x="171450" y="95250"/>
                </a:lnTo>
                <a:lnTo>
                  <a:pt x="133350" y="95250"/>
                </a:lnTo>
                <a:lnTo>
                  <a:pt x="133350" y="57150"/>
                </a:lnTo>
                <a:close/>
                <a:moveTo>
                  <a:pt x="0" y="266700"/>
                </a:moveTo>
                <a:lnTo>
                  <a:pt x="95250" y="266700"/>
                </a:lnTo>
                <a:lnTo>
                  <a:pt x="95250" y="209550"/>
                </a:lnTo>
                <a:lnTo>
                  <a:pt x="133350" y="209550"/>
                </a:lnTo>
                <a:lnTo>
                  <a:pt x="133350" y="266700"/>
                </a:lnTo>
                <a:lnTo>
                  <a:pt x="228600" y="266700"/>
                </a:lnTo>
                <a:lnTo>
                  <a:pt x="2286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sv-SE" sz="2968" dirty="0"/>
          </a:p>
        </p:txBody>
      </p:sp>
      <p:pic>
        <p:nvPicPr>
          <p:cNvPr id="39" name="Bild 38" descr="Stad med hel fyllning">
            <a:extLst>
              <a:ext uri="{FF2B5EF4-FFF2-40B4-BE49-F238E27FC236}">
                <a16:creationId xmlns:a16="http://schemas.microsoft.com/office/drawing/2014/main" id="{122134BF-75DB-7031-1701-24D1A04042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17555" y="5341567"/>
            <a:ext cx="1093446" cy="1093446"/>
          </a:xfrm>
          <a:prstGeom prst="rect">
            <a:avLst/>
          </a:prstGeom>
        </p:spPr>
      </p:pic>
      <p:sp>
        <p:nvSpPr>
          <p:cNvPr id="40" name="Frihandsfigur: Form 39">
            <a:extLst>
              <a:ext uri="{FF2B5EF4-FFF2-40B4-BE49-F238E27FC236}">
                <a16:creationId xmlns:a16="http://schemas.microsoft.com/office/drawing/2014/main" id="{3E48ECD8-04BA-64AD-F01E-6C78AF047DC6}"/>
              </a:ext>
            </a:extLst>
          </p:cNvPr>
          <p:cNvSpPr/>
          <p:nvPr/>
        </p:nvSpPr>
        <p:spPr>
          <a:xfrm>
            <a:off x="17772603" y="2589241"/>
            <a:ext cx="414360" cy="483420"/>
          </a:xfrm>
          <a:custGeom>
            <a:avLst/>
            <a:gdLst>
              <a:gd name="connsiteX0" fmla="*/ 57150 w 228600"/>
              <a:gd name="connsiteY0" fmla="*/ 133350 h 266700"/>
              <a:gd name="connsiteX1" fmla="*/ 95250 w 228600"/>
              <a:gd name="connsiteY1" fmla="*/ 133350 h 266700"/>
              <a:gd name="connsiteX2" fmla="*/ 95250 w 228600"/>
              <a:gd name="connsiteY2" fmla="*/ 171450 h 266700"/>
              <a:gd name="connsiteX3" fmla="*/ 57150 w 228600"/>
              <a:gd name="connsiteY3" fmla="*/ 171450 h 266700"/>
              <a:gd name="connsiteX4" fmla="*/ 57150 w 228600"/>
              <a:gd name="connsiteY4" fmla="*/ 133350 h 266700"/>
              <a:gd name="connsiteX5" fmla="*/ 57150 w 228600"/>
              <a:gd name="connsiteY5" fmla="*/ 57150 h 266700"/>
              <a:gd name="connsiteX6" fmla="*/ 95250 w 228600"/>
              <a:gd name="connsiteY6" fmla="*/ 57150 h 266700"/>
              <a:gd name="connsiteX7" fmla="*/ 95250 w 228600"/>
              <a:gd name="connsiteY7" fmla="*/ 95250 h 266700"/>
              <a:gd name="connsiteX8" fmla="*/ 57150 w 228600"/>
              <a:gd name="connsiteY8" fmla="*/ 95250 h 266700"/>
              <a:gd name="connsiteX9" fmla="*/ 57150 w 228600"/>
              <a:gd name="connsiteY9" fmla="*/ 57150 h 266700"/>
              <a:gd name="connsiteX10" fmla="*/ 133350 w 228600"/>
              <a:gd name="connsiteY10" fmla="*/ 133350 h 266700"/>
              <a:gd name="connsiteX11" fmla="*/ 171450 w 228600"/>
              <a:gd name="connsiteY11" fmla="*/ 133350 h 266700"/>
              <a:gd name="connsiteX12" fmla="*/ 171450 w 228600"/>
              <a:gd name="connsiteY12" fmla="*/ 171450 h 266700"/>
              <a:gd name="connsiteX13" fmla="*/ 133350 w 228600"/>
              <a:gd name="connsiteY13" fmla="*/ 171450 h 266700"/>
              <a:gd name="connsiteX14" fmla="*/ 133350 w 228600"/>
              <a:gd name="connsiteY14" fmla="*/ 133350 h 266700"/>
              <a:gd name="connsiteX15" fmla="*/ 133350 w 228600"/>
              <a:gd name="connsiteY15" fmla="*/ 57150 h 266700"/>
              <a:gd name="connsiteX16" fmla="*/ 171450 w 228600"/>
              <a:gd name="connsiteY16" fmla="*/ 57150 h 266700"/>
              <a:gd name="connsiteX17" fmla="*/ 171450 w 228600"/>
              <a:gd name="connsiteY17" fmla="*/ 95250 h 266700"/>
              <a:gd name="connsiteX18" fmla="*/ 133350 w 228600"/>
              <a:gd name="connsiteY18" fmla="*/ 95250 h 266700"/>
              <a:gd name="connsiteX19" fmla="*/ 133350 w 228600"/>
              <a:gd name="connsiteY19" fmla="*/ 57150 h 266700"/>
              <a:gd name="connsiteX20" fmla="*/ 0 w 228600"/>
              <a:gd name="connsiteY20" fmla="*/ 266700 h 266700"/>
              <a:gd name="connsiteX21" fmla="*/ 95250 w 228600"/>
              <a:gd name="connsiteY21" fmla="*/ 266700 h 266700"/>
              <a:gd name="connsiteX22" fmla="*/ 95250 w 228600"/>
              <a:gd name="connsiteY22" fmla="*/ 209550 h 266700"/>
              <a:gd name="connsiteX23" fmla="*/ 133350 w 228600"/>
              <a:gd name="connsiteY23" fmla="*/ 209550 h 266700"/>
              <a:gd name="connsiteX24" fmla="*/ 133350 w 228600"/>
              <a:gd name="connsiteY24" fmla="*/ 266700 h 266700"/>
              <a:gd name="connsiteX25" fmla="*/ 228600 w 228600"/>
              <a:gd name="connsiteY25" fmla="*/ 266700 h 266700"/>
              <a:gd name="connsiteX26" fmla="*/ 228600 w 228600"/>
              <a:gd name="connsiteY26" fmla="*/ 0 h 266700"/>
              <a:gd name="connsiteX27" fmla="*/ 0 w 228600"/>
              <a:gd name="connsiteY27" fmla="*/ 0 h 266700"/>
              <a:gd name="connsiteX28" fmla="*/ 0 w 228600"/>
              <a:gd name="connsiteY28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8600" h="266700">
                <a:moveTo>
                  <a:pt x="57150" y="133350"/>
                </a:moveTo>
                <a:lnTo>
                  <a:pt x="95250" y="133350"/>
                </a:lnTo>
                <a:lnTo>
                  <a:pt x="95250" y="171450"/>
                </a:lnTo>
                <a:lnTo>
                  <a:pt x="57150" y="171450"/>
                </a:lnTo>
                <a:lnTo>
                  <a:pt x="57150" y="133350"/>
                </a:lnTo>
                <a:close/>
                <a:moveTo>
                  <a:pt x="57150" y="57150"/>
                </a:moveTo>
                <a:lnTo>
                  <a:pt x="95250" y="57150"/>
                </a:lnTo>
                <a:lnTo>
                  <a:pt x="95250" y="95250"/>
                </a:lnTo>
                <a:lnTo>
                  <a:pt x="57150" y="95250"/>
                </a:lnTo>
                <a:lnTo>
                  <a:pt x="57150" y="57150"/>
                </a:lnTo>
                <a:close/>
                <a:moveTo>
                  <a:pt x="133350" y="133350"/>
                </a:moveTo>
                <a:lnTo>
                  <a:pt x="171450" y="133350"/>
                </a:lnTo>
                <a:lnTo>
                  <a:pt x="171450" y="171450"/>
                </a:lnTo>
                <a:lnTo>
                  <a:pt x="133350" y="171450"/>
                </a:lnTo>
                <a:lnTo>
                  <a:pt x="133350" y="133350"/>
                </a:lnTo>
                <a:close/>
                <a:moveTo>
                  <a:pt x="133350" y="57150"/>
                </a:moveTo>
                <a:lnTo>
                  <a:pt x="171450" y="57150"/>
                </a:lnTo>
                <a:lnTo>
                  <a:pt x="171450" y="95250"/>
                </a:lnTo>
                <a:lnTo>
                  <a:pt x="133350" y="95250"/>
                </a:lnTo>
                <a:lnTo>
                  <a:pt x="133350" y="57150"/>
                </a:lnTo>
                <a:close/>
                <a:moveTo>
                  <a:pt x="0" y="266700"/>
                </a:moveTo>
                <a:lnTo>
                  <a:pt x="95250" y="266700"/>
                </a:lnTo>
                <a:lnTo>
                  <a:pt x="95250" y="209550"/>
                </a:lnTo>
                <a:lnTo>
                  <a:pt x="133350" y="209550"/>
                </a:lnTo>
                <a:lnTo>
                  <a:pt x="133350" y="266700"/>
                </a:lnTo>
                <a:lnTo>
                  <a:pt x="228600" y="266700"/>
                </a:lnTo>
                <a:lnTo>
                  <a:pt x="2286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sv-SE" sz="2968" dirty="0"/>
          </a:p>
        </p:txBody>
      </p:sp>
    </p:spTree>
    <p:extLst>
      <p:ext uri="{BB962C8B-B14F-4D97-AF65-F5344CB8AC3E}">
        <p14:creationId xmlns:p14="http://schemas.microsoft.com/office/powerpoint/2010/main" val="711642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DBDC68A-E3CE-1A66-EB39-48139C73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385" y="1227358"/>
            <a:ext cx="17615330" cy="1060120"/>
          </a:xfrm>
        </p:spPr>
        <p:txBody>
          <a:bodyPr/>
          <a:lstStyle/>
          <a:p>
            <a:r>
              <a:rPr lang="sv-SE" sz="7200" b="0" dirty="0"/>
              <a:t>Väntetider i vården 2025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8DAC51-3BF8-E4BD-4EB6-628DCA2574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2026-05-25</a:t>
            </a:fld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52443E-3663-A876-DB8C-777DC9F929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CF67FB3-3D7D-08CF-4092-D53D67A70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51405" y="6915165"/>
            <a:ext cx="1582482" cy="158248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DA37DC2-DF5C-B690-E395-340D79A5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38325" y="6915165"/>
            <a:ext cx="1582482" cy="158248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8BAFFC6-417E-8818-8066-803B707D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4865" y="6915165"/>
            <a:ext cx="1582482" cy="1582482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64F7EB7-DC64-FEA4-F02E-CEDA6C97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31786" y="6915165"/>
            <a:ext cx="1582482" cy="1582482"/>
          </a:xfrm>
          <a:prstGeom prst="rect">
            <a:avLst/>
          </a:prstGeom>
        </p:spPr>
      </p:pic>
      <p:sp>
        <p:nvSpPr>
          <p:cNvPr id="22" name="TextBox 27">
            <a:extLst>
              <a:ext uri="{FF2B5EF4-FFF2-40B4-BE49-F238E27FC236}">
                <a16:creationId xmlns:a16="http://schemas.microsoft.com/office/drawing/2014/main" id="{8678ABB4-ED41-07B3-6F83-E5C450EEBD3B}"/>
              </a:ext>
            </a:extLst>
          </p:cNvPr>
          <p:cNvSpPr txBox="1"/>
          <p:nvPr/>
        </p:nvSpPr>
        <p:spPr>
          <a:xfrm>
            <a:off x="1564285" y="8318989"/>
            <a:ext cx="2486228" cy="11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lnSpc>
                <a:spcPts val="3024"/>
              </a:lnSpc>
              <a:spcBef>
                <a:spcPct val="0"/>
              </a:spcBef>
              <a:defRPr/>
            </a:pP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Kontakt med primärvården samma dag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011B34B6-8533-C7DB-9E43-42343002C31A}"/>
              </a:ext>
            </a:extLst>
          </p:cNvPr>
          <p:cNvSpPr/>
          <p:nvPr/>
        </p:nvSpPr>
        <p:spPr>
          <a:xfrm>
            <a:off x="8042419" y="6107880"/>
            <a:ext cx="180502" cy="902302"/>
          </a:xfrm>
          <a:prstGeom prst="rect">
            <a:avLst/>
          </a:prstGeom>
          <a:noFill/>
        </p:spPr>
        <p:txBody>
          <a:bodyPr wrap="none" lIns="89346" tIns="44674" rIns="89346" bIns="44674">
            <a:spAutoFit/>
          </a:bodyPr>
          <a:lstStyle/>
          <a:p>
            <a:pPr algn="ctr" defTabSz="1340226">
              <a:defRPr/>
            </a:pPr>
            <a:endParaRPr lang="sv-SE" sz="5277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28" name="Pil: höger 27">
            <a:extLst>
              <a:ext uri="{FF2B5EF4-FFF2-40B4-BE49-F238E27FC236}">
                <a16:creationId xmlns:a16="http://schemas.microsoft.com/office/drawing/2014/main" id="{6DED97ED-B6A0-367C-38FE-79B9A48C7DD6}"/>
              </a:ext>
            </a:extLst>
          </p:cNvPr>
          <p:cNvSpPr/>
          <p:nvPr/>
        </p:nvSpPr>
        <p:spPr>
          <a:xfrm>
            <a:off x="6624901" y="9366207"/>
            <a:ext cx="5676364" cy="14739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717" dirty="0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F0AA9D56-3CD1-AC4F-E997-659E9D62F159}"/>
              </a:ext>
            </a:extLst>
          </p:cNvPr>
          <p:cNvSpPr txBox="1"/>
          <p:nvPr/>
        </p:nvSpPr>
        <p:spPr>
          <a:xfrm>
            <a:off x="6673176" y="9959100"/>
            <a:ext cx="5402228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0226">
              <a:defRPr/>
            </a:pPr>
            <a:r>
              <a:rPr lang="sv-SE" sz="1596" dirty="0">
                <a:solidFill>
                  <a:prstClr val="black"/>
                </a:solidFill>
                <a:cs typeface="Arial" panose="020B0604020202020204" pitchFamily="34" charset="0"/>
              </a:rPr>
              <a:t>Erbjuda hänvisning till patienter som riskerar lång väntan 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0D8D3C51-5DF0-225F-6D59-3302FEFDB0BF}"/>
              </a:ext>
            </a:extLst>
          </p:cNvPr>
          <p:cNvSpPr txBox="1"/>
          <p:nvPr/>
        </p:nvSpPr>
        <p:spPr>
          <a:xfrm>
            <a:off x="4231581" y="5410129"/>
            <a:ext cx="2486228" cy="1515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lnSpc>
                <a:spcPts val="3024"/>
              </a:lnSpc>
              <a:spcBef>
                <a:spcPct val="0"/>
              </a:spcBef>
              <a:defRPr/>
            </a:pP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Medicinsk bedömning </a:t>
            </a:r>
            <a:b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</a:b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i primärvården inom tre dagar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8A7CF899-C9A2-2A89-096A-004BC6608CAB}"/>
              </a:ext>
            </a:extLst>
          </p:cNvPr>
          <p:cNvSpPr txBox="1"/>
          <p:nvPr/>
        </p:nvSpPr>
        <p:spPr>
          <a:xfrm>
            <a:off x="6799327" y="8325789"/>
            <a:ext cx="2486228" cy="99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sv-SE" sz="2154" b="1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Besök inom planerad specialiserad vård inom 90 dagar</a:t>
            </a:r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52887C77-1C9D-A797-91E5-1F6A8F233D22}"/>
              </a:ext>
            </a:extLst>
          </p:cNvPr>
          <p:cNvSpPr txBox="1"/>
          <p:nvPr/>
        </p:nvSpPr>
        <p:spPr>
          <a:xfrm>
            <a:off x="9401194" y="5430045"/>
            <a:ext cx="2486228" cy="11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lnSpc>
                <a:spcPts val="3024"/>
              </a:lnSpc>
              <a:spcBef>
                <a:spcPct val="0"/>
              </a:spcBef>
              <a:defRPr/>
            </a:pP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Behandling/ operation påbörjad inom 90 dagar </a:t>
            </a:r>
          </a:p>
        </p:txBody>
      </p:sp>
      <p:sp>
        <p:nvSpPr>
          <p:cNvPr id="48" name="Rektangel: rundade hörn 47">
            <a:extLst>
              <a:ext uri="{FF2B5EF4-FFF2-40B4-BE49-F238E27FC236}">
                <a16:creationId xmlns:a16="http://schemas.microsoft.com/office/drawing/2014/main" id="{07A99C18-CABB-0867-B0FE-400D4981BE46}"/>
              </a:ext>
            </a:extLst>
          </p:cNvPr>
          <p:cNvSpPr/>
          <p:nvPr/>
        </p:nvSpPr>
        <p:spPr>
          <a:xfrm>
            <a:off x="13144849" y="3458137"/>
            <a:ext cx="5742489" cy="2196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3199" b="1" dirty="0">
                <a:solidFill>
                  <a:schemeClr val="tx1"/>
                </a:solidFill>
                <a:latin typeface="+mj-lt"/>
              </a:rPr>
              <a:t>Förstärkt vårdgaranti för BUP</a:t>
            </a:r>
            <a:endParaRPr lang="sv-SE" sz="1801" dirty="0">
              <a:solidFill>
                <a:schemeClr val="tx1"/>
              </a:solidFill>
            </a:endParaRPr>
          </a:p>
          <a:p>
            <a:r>
              <a:rPr lang="sv-SE" sz="2600" dirty="0">
                <a:solidFill>
                  <a:schemeClr val="tx1"/>
                </a:solidFill>
              </a:rPr>
              <a:t>Besök inom 30 dagar: </a:t>
            </a:r>
            <a:r>
              <a:rPr lang="sv-SE" sz="2600" b="1" dirty="0">
                <a:solidFill>
                  <a:schemeClr val="tx1"/>
                </a:solidFill>
              </a:rPr>
              <a:t>75 %</a:t>
            </a:r>
          </a:p>
          <a:p>
            <a:r>
              <a:rPr lang="sv-SE" sz="2600" dirty="0">
                <a:solidFill>
                  <a:schemeClr val="tx1"/>
                </a:solidFill>
              </a:rPr>
              <a:t>Utredning inom 30 dagar: </a:t>
            </a:r>
            <a:r>
              <a:rPr lang="sv-SE" sz="2600" b="1" dirty="0">
                <a:solidFill>
                  <a:schemeClr val="tx1"/>
                </a:solidFill>
              </a:rPr>
              <a:t>42 %</a:t>
            </a:r>
          </a:p>
          <a:p>
            <a:r>
              <a:rPr lang="sv-SE" sz="2600" dirty="0">
                <a:solidFill>
                  <a:schemeClr val="tx1"/>
                </a:solidFill>
              </a:rPr>
              <a:t>Behandling inom 30 dagar: </a:t>
            </a:r>
            <a:r>
              <a:rPr lang="sv-SE" sz="2600" b="1" dirty="0">
                <a:solidFill>
                  <a:schemeClr val="tx1"/>
                </a:solidFill>
              </a:rPr>
              <a:t>51 %</a:t>
            </a:r>
          </a:p>
        </p:txBody>
      </p:sp>
      <p:sp>
        <p:nvSpPr>
          <p:cNvPr id="51" name="Ellips 50">
            <a:extLst>
              <a:ext uri="{FF2B5EF4-FFF2-40B4-BE49-F238E27FC236}">
                <a16:creationId xmlns:a16="http://schemas.microsoft.com/office/drawing/2014/main" id="{3757D07A-0719-D1F2-9DDC-CBC925CBB9E7}"/>
              </a:ext>
            </a:extLst>
          </p:cNvPr>
          <p:cNvSpPr/>
          <p:nvPr/>
        </p:nvSpPr>
        <p:spPr>
          <a:xfrm>
            <a:off x="14758789" y="6160204"/>
            <a:ext cx="2339021" cy="233902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pic>
        <p:nvPicPr>
          <p:cNvPr id="53" name="Bild 52" descr="Callcenter med hel fyllning">
            <a:extLst>
              <a:ext uri="{FF2B5EF4-FFF2-40B4-BE49-F238E27FC236}">
                <a16:creationId xmlns:a16="http://schemas.microsoft.com/office/drawing/2014/main" id="{247729CF-4D8D-11C0-855C-3021535F5E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14442" y="6339479"/>
            <a:ext cx="732142" cy="732142"/>
          </a:xfrm>
          <a:prstGeom prst="rect">
            <a:avLst/>
          </a:prstGeom>
        </p:spPr>
      </p:pic>
      <p:sp>
        <p:nvSpPr>
          <p:cNvPr id="55" name="textruta 54">
            <a:extLst>
              <a:ext uri="{FF2B5EF4-FFF2-40B4-BE49-F238E27FC236}">
                <a16:creationId xmlns:a16="http://schemas.microsoft.com/office/drawing/2014/main" id="{22529F9E-8A66-CA4C-1872-C3790170CE6A}"/>
              </a:ext>
            </a:extLst>
          </p:cNvPr>
          <p:cNvSpPr txBox="1"/>
          <p:nvPr/>
        </p:nvSpPr>
        <p:spPr>
          <a:xfrm>
            <a:off x="14777138" y="7014797"/>
            <a:ext cx="2302320" cy="108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11 minuter</a:t>
            </a:r>
            <a:endParaRPr lang="sv-SE" sz="1801" dirty="0">
              <a:latin typeface="+mj-lt"/>
            </a:endParaRPr>
          </a:p>
          <a:p>
            <a:pPr algn="ctr">
              <a:lnSpc>
                <a:spcPts val="2200"/>
              </a:lnSpc>
            </a:pPr>
            <a:r>
              <a:rPr lang="sv-SE" sz="2099" dirty="0"/>
              <a:t>medelväntetid </a:t>
            </a:r>
            <a:br>
              <a:rPr lang="sv-SE" sz="2099" dirty="0"/>
            </a:br>
            <a:r>
              <a:rPr lang="sv-SE" sz="2099" dirty="0"/>
              <a:t>till 1177 på telefon </a:t>
            </a:r>
          </a:p>
        </p:txBody>
      </p:sp>
      <p:grpSp>
        <p:nvGrpSpPr>
          <p:cNvPr id="65" name="Grupp 64">
            <a:extLst>
              <a:ext uri="{FF2B5EF4-FFF2-40B4-BE49-F238E27FC236}">
                <a16:creationId xmlns:a16="http://schemas.microsoft.com/office/drawing/2014/main" id="{D9006FB5-E452-4AC4-F4AA-26B7B610EE29}"/>
              </a:ext>
            </a:extLst>
          </p:cNvPr>
          <p:cNvGrpSpPr/>
          <p:nvPr/>
        </p:nvGrpSpPr>
        <p:grpSpPr>
          <a:xfrm>
            <a:off x="1620143" y="2674365"/>
            <a:ext cx="10218549" cy="2399758"/>
            <a:chOff x="982525" y="1621610"/>
            <a:chExt cx="6196972" cy="1455318"/>
          </a:xfrm>
        </p:grpSpPr>
        <p:sp>
          <p:nvSpPr>
            <p:cNvPr id="38" name="Ellips 37">
              <a:extLst>
                <a:ext uri="{FF2B5EF4-FFF2-40B4-BE49-F238E27FC236}">
                  <a16:creationId xmlns:a16="http://schemas.microsoft.com/office/drawing/2014/main" id="{15BF9AB7-C241-1700-D1E8-2B95183A24BC}"/>
                </a:ext>
              </a:extLst>
            </p:cNvPr>
            <p:cNvSpPr/>
            <p:nvPr/>
          </p:nvSpPr>
          <p:spPr>
            <a:xfrm>
              <a:off x="999654" y="1658444"/>
              <a:ext cx="1418484" cy="141848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0ED2B6F0-35D7-A58D-CA47-64C9F15B3052}"/>
                </a:ext>
              </a:extLst>
            </p:cNvPr>
            <p:cNvSpPr txBox="1"/>
            <p:nvPr/>
          </p:nvSpPr>
          <p:spPr>
            <a:xfrm>
              <a:off x="982525" y="2011511"/>
              <a:ext cx="1435613" cy="67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93 %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0" name="Ellips 39">
              <a:extLst>
                <a:ext uri="{FF2B5EF4-FFF2-40B4-BE49-F238E27FC236}">
                  <a16:creationId xmlns:a16="http://schemas.microsoft.com/office/drawing/2014/main" id="{285B87C3-D85F-32D9-AD61-71323D37D084}"/>
                </a:ext>
              </a:extLst>
            </p:cNvPr>
            <p:cNvSpPr/>
            <p:nvPr/>
          </p:nvSpPr>
          <p:spPr>
            <a:xfrm>
              <a:off x="2573793" y="1631110"/>
              <a:ext cx="1418484" cy="141848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1" name="textruta 40">
              <a:extLst>
                <a:ext uri="{FF2B5EF4-FFF2-40B4-BE49-F238E27FC236}">
                  <a16:creationId xmlns:a16="http://schemas.microsoft.com/office/drawing/2014/main" id="{1F60F578-588F-DDD7-10B8-499EC2CFCB20}"/>
                </a:ext>
              </a:extLst>
            </p:cNvPr>
            <p:cNvSpPr txBox="1"/>
            <p:nvPr/>
          </p:nvSpPr>
          <p:spPr>
            <a:xfrm>
              <a:off x="2556664" y="1984177"/>
              <a:ext cx="1435613" cy="67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81 %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2" name="Ellips 41">
              <a:extLst>
                <a:ext uri="{FF2B5EF4-FFF2-40B4-BE49-F238E27FC236}">
                  <a16:creationId xmlns:a16="http://schemas.microsoft.com/office/drawing/2014/main" id="{493617B5-01D6-B97F-9335-A15AD0813E48}"/>
                </a:ext>
              </a:extLst>
            </p:cNvPr>
            <p:cNvSpPr/>
            <p:nvPr/>
          </p:nvSpPr>
          <p:spPr>
            <a:xfrm>
              <a:off x="4186874" y="1648944"/>
              <a:ext cx="1418484" cy="141848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3" name="textruta 42">
              <a:extLst>
                <a:ext uri="{FF2B5EF4-FFF2-40B4-BE49-F238E27FC236}">
                  <a16:creationId xmlns:a16="http://schemas.microsoft.com/office/drawing/2014/main" id="{6CE5D78D-D7D9-A76E-13F4-0F4B96170CFF}"/>
                </a:ext>
              </a:extLst>
            </p:cNvPr>
            <p:cNvSpPr txBox="1"/>
            <p:nvPr/>
          </p:nvSpPr>
          <p:spPr>
            <a:xfrm>
              <a:off x="4169745" y="2002010"/>
              <a:ext cx="1435613" cy="67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74 %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4" name="Ellips 43">
              <a:extLst>
                <a:ext uri="{FF2B5EF4-FFF2-40B4-BE49-F238E27FC236}">
                  <a16:creationId xmlns:a16="http://schemas.microsoft.com/office/drawing/2014/main" id="{4AD6518C-22D7-182F-0433-8DECDE8BE6DC}"/>
                </a:ext>
              </a:extLst>
            </p:cNvPr>
            <p:cNvSpPr/>
            <p:nvPr/>
          </p:nvSpPr>
          <p:spPr>
            <a:xfrm>
              <a:off x="5761013" y="1621610"/>
              <a:ext cx="1418484" cy="141848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5" name="textruta 44">
              <a:extLst>
                <a:ext uri="{FF2B5EF4-FFF2-40B4-BE49-F238E27FC236}">
                  <a16:creationId xmlns:a16="http://schemas.microsoft.com/office/drawing/2014/main" id="{A117BE34-44C9-4510-CE07-1F4C9A14C931}"/>
                </a:ext>
              </a:extLst>
            </p:cNvPr>
            <p:cNvSpPr txBox="1"/>
            <p:nvPr/>
          </p:nvSpPr>
          <p:spPr>
            <a:xfrm>
              <a:off x="5743884" y="1974676"/>
              <a:ext cx="1435613" cy="67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67 %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2" name="textruta 1">
              <a:extLst>
                <a:ext uri="{FF2B5EF4-FFF2-40B4-BE49-F238E27FC236}">
                  <a16:creationId xmlns:a16="http://schemas.microsoft.com/office/drawing/2014/main" id="{C0884849-EEA8-8BE9-B1B2-A6AA66EB6CB2}"/>
                </a:ext>
              </a:extLst>
            </p:cNvPr>
            <p:cNvSpPr txBox="1"/>
            <p:nvPr/>
          </p:nvSpPr>
          <p:spPr>
            <a:xfrm>
              <a:off x="4475371" y="2632413"/>
              <a:ext cx="1022755" cy="336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501" i="1" dirty="0"/>
                <a:t>Somatisk och psykiatrisk vård</a:t>
              </a:r>
            </a:p>
          </p:txBody>
        </p: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063D81BC-D6F6-2D62-2890-03055475BDD8}"/>
                </a:ext>
              </a:extLst>
            </p:cNvPr>
            <p:cNvSpPr txBox="1"/>
            <p:nvPr/>
          </p:nvSpPr>
          <p:spPr>
            <a:xfrm>
              <a:off x="6096000" y="2605291"/>
              <a:ext cx="871051" cy="196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501" i="1" dirty="0"/>
                <a:t>Somatisk vård</a:t>
              </a:r>
            </a:p>
          </p:txBody>
        </p:sp>
      </p:grpSp>
      <p:grpSp>
        <p:nvGrpSpPr>
          <p:cNvPr id="36" name="Grupp 35">
            <a:extLst>
              <a:ext uri="{FF2B5EF4-FFF2-40B4-BE49-F238E27FC236}">
                <a16:creationId xmlns:a16="http://schemas.microsoft.com/office/drawing/2014/main" id="{10788050-9A18-30AA-40FB-F4AEE33230C9}"/>
              </a:ext>
            </a:extLst>
          </p:cNvPr>
          <p:cNvGrpSpPr/>
          <p:nvPr/>
        </p:nvGrpSpPr>
        <p:grpSpPr>
          <a:xfrm>
            <a:off x="1300642" y="6203771"/>
            <a:ext cx="10855286" cy="2890180"/>
            <a:chOff x="793580" y="3794706"/>
            <a:chExt cx="6598002" cy="1756694"/>
          </a:xfrm>
        </p:grpSpPr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7F0F2A9D-735F-AC0A-FB3B-372ED31A1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3C82AF">
                  <a:shade val="45000"/>
                  <a:satMod val="135000"/>
                </a:srgbClr>
                <a:prstClr val="white"/>
              </a:duotone>
            </a:blip>
            <a:srcRect r="50000"/>
            <a:stretch>
              <a:fillRect/>
            </a:stretch>
          </p:blipFill>
          <p:spPr>
            <a:xfrm rot="5400000">
              <a:off x="1284627" y="3355430"/>
              <a:ext cx="878554" cy="17571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Picture 8">
              <a:extLst>
                <a:ext uri="{FF2B5EF4-FFF2-40B4-BE49-F238E27FC236}">
                  <a16:creationId xmlns:a16="http://schemas.microsoft.com/office/drawing/2014/main" id="{8078DC19-408E-0CEF-C1F8-857564E34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3C82AF">
                  <a:shade val="45000"/>
                  <a:satMod val="135000"/>
                </a:srgbClr>
                <a:prstClr val="white"/>
              </a:duotone>
            </a:blip>
            <a:srcRect r="50000"/>
            <a:stretch>
              <a:fillRect/>
            </a:stretch>
          </p:blipFill>
          <p:spPr>
            <a:xfrm rot="5400000">
              <a:off x="4430201" y="3355430"/>
              <a:ext cx="878554" cy="1757106"/>
            </a:xfrm>
            <a:prstGeom prst="rect">
              <a:avLst/>
            </a:prstGeom>
          </p:spPr>
        </p:pic>
        <p:pic>
          <p:nvPicPr>
            <p:cNvPr id="47" name="Picture 10">
              <a:extLst>
                <a:ext uri="{FF2B5EF4-FFF2-40B4-BE49-F238E27FC236}">
                  <a16:creationId xmlns:a16="http://schemas.microsoft.com/office/drawing/2014/main" id="{83B3F688-218D-080A-3388-E7B3EBCC8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3C82AF">
                  <a:shade val="45000"/>
                  <a:satMod val="135000"/>
                </a:srgbClr>
                <a:prstClr val="white"/>
              </a:duotone>
            </a:blip>
            <a:srcRect r="50000"/>
            <a:stretch>
              <a:fillRect/>
            </a:stretch>
          </p:blipFill>
          <p:spPr>
            <a:xfrm rot="16200000">
              <a:off x="2857414" y="4222947"/>
              <a:ext cx="878554" cy="1757106"/>
            </a:xfrm>
            <a:prstGeom prst="rect">
              <a:avLst/>
            </a:prstGeom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2594F797-7362-9869-3CA9-39C75D10D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3C82AF">
                  <a:shade val="45000"/>
                  <a:satMod val="135000"/>
                </a:srgbClr>
                <a:prstClr val="white"/>
              </a:duotone>
            </a:blip>
            <a:srcRect r="50000"/>
            <a:stretch>
              <a:fillRect/>
            </a:stretch>
          </p:blipFill>
          <p:spPr>
            <a:xfrm rot="16200000">
              <a:off x="6005220" y="4233570"/>
              <a:ext cx="878554" cy="1757106"/>
            </a:xfrm>
            <a:prstGeom prst="rect">
              <a:avLst/>
            </a:prstGeom>
          </p:spPr>
        </p:pic>
        <p:grpSp>
          <p:nvGrpSpPr>
            <p:cNvPr id="50" name="Group 12">
              <a:extLst>
                <a:ext uri="{FF2B5EF4-FFF2-40B4-BE49-F238E27FC236}">
                  <a16:creationId xmlns:a16="http://schemas.microsoft.com/office/drawing/2014/main" id="{5B81D5CB-4F84-42ED-E7D7-317B297B988F}"/>
                </a:ext>
              </a:extLst>
            </p:cNvPr>
            <p:cNvGrpSpPr/>
            <p:nvPr/>
          </p:nvGrpSpPr>
          <p:grpSpPr>
            <a:xfrm rot="-2700000">
              <a:off x="2339242" y="4496805"/>
              <a:ext cx="331364" cy="330834"/>
              <a:chOff x="0" y="0"/>
              <a:chExt cx="6350000" cy="6339840"/>
            </a:xfrm>
            <a:solidFill>
              <a:srgbClr val="3C82AF"/>
            </a:solidFill>
          </p:grpSpPr>
          <p:sp>
            <p:nvSpPr>
              <p:cNvPr id="64" name="Freeform 13">
                <a:extLst>
                  <a:ext uri="{FF2B5EF4-FFF2-40B4-BE49-F238E27FC236}">
                    <a16:creationId xmlns:a16="http://schemas.microsoft.com/office/drawing/2014/main" id="{15A8C75C-A085-51C5-9D64-630EFF341C6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1507846">
                  <a:defRPr/>
                </a:pPr>
                <a:endParaRPr lang="sv-SE" sz="2968" kern="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14">
              <a:extLst>
                <a:ext uri="{FF2B5EF4-FFF2-40B4-BE49-F238E27FC236}">
                  <a16:creationId xmlns:a16="http://schemas.microsoft.com/office/drawing/2014/main" id="{2C26B58D-2B58-4D5E-8F01-274F1327B914}"/>
                </a:ext>
              </a:extLst>
            </p:cNvPr>
            <p:cNvGrpSpPr/>
            <p:nvPr/>
          </p:nvGrpSpPr>
          <p:grpSpPr>
            <a:xfrm rot="-2700000">
              <a:off x="5495854" y="4496805"/>
              <a:ext cx="331364" cy="330834"/>
              <a:chOff x="0" y="0"/>
              <a:chExt cx="6350000" cy="6339840"/>
            </a:xfrm>
            <a:solidFill>
              <a:srgbClr val="3C82AF"/>
            </a:solidFill>
          </p:grpSpPr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id="{1D29A850-5DBE-6011-53C5-99B9F736264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1507846">
                  <a:defRPr/>
                </a:pPr>
                <a:endParaRPr lang="sv-SE" sz="2968" kern="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20">
              <a:extLst>
                <a:ext uri="{FF2B5EF4-FFF2-40B4-BE49-F238E27FC236}">
                  <a16:creationId xmlns:a16="http://schemas.microsoft.com/office/drawing/2014/main" id="{CC3D0711-72B0-4D05-0873-CCDDDA07707B}"/>
                </a:ext>
              </a:extLst>
            </p:cNvPr>
            <p:cNvGrpSpPr/>
            <p:nvPr/>
          </p:nvGrpSpPr>
          <p:grpSpPr>
            <a:xfrm rot="8100000">
              <a:off x="7060218" y="4507843"/>
              <a:ext cx="331364" cy="330834"/>
              <a:chOff x="0" y="0"/>
              <a:chExt cx="6350000" cy="6339840"/>
            </a:xfrm>
            <a:solidFill>
              <a:srgbClr val="3C82AF"/>
            </a:solidFill>
          </p:grpSpPr>
          <p:sp>
            <p:nvSpPr>
              <p:cNvPr id="62" name="Freeform 21">
                <a:extLst>
                  <a:ext uri="{FF2B5EF4-FFF2-40B4-BE49-F238E27FC236}">
                    <a16:creationId xmlns:a16="http://schemas.microsoft.com/office/drawing/2014/main" id="{BCED9288-CFD2-B634-8158-7FAC977BF3C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1507846">
                  <a:defRPr/>
                </a:pPr>
                <a:endParaRPr lang="sv-SE" sz="2968" kern="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6" name="Flödesschema: Koppling 55">
              <a:extLst>
                <a:ext uri="{FF2B5EF4-FFF2-40B4-BE49-F238E27FC236}">
                  <a16:creationId xmlns:a16="http://schemas.microsoft.com/office/drawing/2014/main" id="{FA2BCF75-C9CF-B666-E857-582E4F313C48}"/>
                </a:ext>
              </a:extLst>
            </p:cNvPr>
            <p:cNvSpPr/>
            <p:nvPr/>
          </p:nvSpPr>
          <p:spPr>
            <a:xfrm>
              <a:off x="1348646" y="4341997"/>
              <a:ext cx="707765" cy="632134"/>
            </a:xfrm>
            <a:prstGeom prst="flowChartConnector">
              <a:avLst/>
            </a:prstGeom>
            <a:solidFill>
              <a:srgbClr val="339D94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40226">
                <a:defRPr/>
              </a:pPr>
              <a:r>
                <a:rPr lang="sv-SE" sz="3600" b="1" kern="0" dirty="0">
                  <a:solidFill>
                    <a:prstClr val="black"/>
                  </a:solidFill>
                  <a:latin typeface="Calibri"/>
                </a:rPr>
                <a:t>0</a:t>
              </a:r>
              <a:endParaRPr lang="sv-SE" sz="36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7" name="Flödesschema: Koppling 56">
              <a:extLst>
                <a:ext uri="{FF2B5EF4-FFF2-40B4-BE49-F238E27FC236}">
                  <a16:creationId xmlns:a16="http://schemas.microsoft.com/office/drawing/2014/main" id="{E3CDA7D4-6A81-AA3D-2376-726051981603}"/>
                </a:ext>
              </a:extLst>
            </p:cNvPr>
            <p:cNvSpPr/>
            <p:nvPr/>
          </p:nvSpPr>
          <p:spPr>
            <a:xfrm>
              <a:off x="2923206" y="4353117"/>
              <a:ext cx="707765" cy="632134"/>
            </a:xfrm>
            <a:prstGeom prst="flowChartConnector">
              <a:avLst/>
            </a:prstGeom>
            <a:solidFill>
              <a:srgbClr val="339D94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40226">
                <a:defRPr/>
              </a:pPr>
              <a:r>
                <a:rPr lang="sv-SE" sz="3600" b="1" kern="0" dirty="0">
                  <a:solidFill>
                    <a:prstClr val="black"/>
                  </a:solidFill>
                  <a:latin typeface="Calibri"/>
                </a:rPr>
                <a:t>3</a:t>
              </a:r>
              <a:endParaRPr lang="sv-SE" sz="36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8" name="Flödesschema: Koppling 57">
              <a:extLst>
                <a:ext uri="{FF2B5EF4-FFF2-40B4-BE49-F238E27FC236}">
                  <a16:creationId xmlns:a16="http://schemas.microsoft.com/office/drawing/2014/main" id="{85C53735-9B1D-EBA3-9F47-EF31543ED363}"/>
                </a:ext>
              </a:extLst>
            </p:cNvPr>
            <p:cNvSpPr/>
            <p:nvPr/>
          </p:nvSpPr>
          <p:spPr>
            <a:xfrm>
              <a:off x="4517746" y="4345792"/>
              <a:ext cx="707765" cy="632134"/>
            </a:xfrm>
            <a:prstGeom prst="flowChartConnector">
              <a:avLst/>
            </a:prstGeom>
            <a:solidFill>
              <a:srgbClr val="3C82AF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40226">
                <a:defRPr/>
              </a:pPr>
              <a:r>
                <a:rPr lang="sv-SE" sz="3600" b="1" kern="0" dirty="0">
                  <a:solidFill>
                    <a:prstClr val="black"/>
                  </a:solidFill>
                  <a:latin typeface="Calibri"/>
                </a:rPr>
                <a:t>90</a:t>
              </a:r>
              <a:endParaRPr lang="sv-SE" sz="36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9" name="Flödesschema: Koppling 58">
              <a:extLst>
                <a:ext uri="{FF2B5EF4-FFF2-40B4-BE49-F238E27FC236}">
                  <a16:creationId xmlns:a16="http://schemas.microsoft.com/office/drawing/2014/main" id="{B9333189-B3B0-0487-EEB4-81C68868FBF5}"/>
                </a:ext>
              </a:extLst>
            </p:cNvPr>
            <p:cNvSpPr/>
            <p:nvPr/>
          </p:nvSpPr>
          <p:spPr>
            <a:xfrm>
              <a:off x="6103426" y="4341997"/>
              <a:ext cx="707765" cy="632134"/>
            </a:xfrm>
            <a:prstGeom prst="flowChartConnector">
              <a:avLst/>
            </a:prstGeom>
            <a:solidFill>
              <a:srgbClr val="3C82AF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40226">
                <a:defRPr/>
              </a:pPr>
              <a:r>
                <a:rPr lang="sv-SE" sz="3600" b="1" kern="0" dirty="0">
                  <a:solidFill>
                    <a:prstClr val="black"/>
                  </a:solidFill>
                  <a:latin typeface="Calibri"/>
                </a:rPr>
                <a:t>90 </a:t>
              </a:r>
              <a:endParaRPr lang="sv-SE" sz="3600" kern="0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60" name="Group 20">
              <a:extLst>
                <a:ext uri="{FF2B5EF4-FFF2-40B4-BE49-F238E27FC236}">
                  <a16:creationId xmlns:a16="http://schemas.microsoft.com/office/drawing/2014/main" id="{179FD91A-6DA1-EB62-037C-34B05F038BB6}"/>
                </a:ext>
              </a:extLst>
            </p:cNvPr>
            <p:cNvGrpSpPr/>
            <p:nvPr/>
          </p:nvGrpSpPr>
          <p:grpSpPr>
            <a:xfrm rot="8100000">
              <a:off x="793580" y="4507843"/>
              <a:ext cx="331364" cy="330834"/>
              <a:chOff x="0" y="0"/>
              <a:chExt cx="6350000" cy="6339840"/>
            </a:xfrm>
            <a:solidFill>
              <a:srgbClr val="3C82AF"/>
            </a:solidFill>
          </p:grpSpPr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id="{9ADE6C01-AA85-0F16-ED30-50C356A19AE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1507846">
                  <a:defRPr/>
                </a:pPr>
                <a:endParaRPr lang="sv-SE" sz="2968" kern="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661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97D972-F3D9-C60A-8023-F3B8B3F4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Framtidens hälso- och sjukvård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0912A3D-59FC-6E90-1B93-50A5C9F0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4835EB-0AF7-ADC9-820D-6EE65174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5F154E26-221C-04B9-AC6D-05AE318B73D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b="1" dirty="0"/>
              <a:t>Hälsofrämjande. </a:t>
            </a:r>
            <a:r>
              <a:rPr lang="sv-SE" dirty="0"/>
              <a:t>Hälsofrämjande och sjukdomsförebyggande insatser i samverkan med andra samhällsaktörer. </a:t>
            </a:r>
          </a:p>
          <a:p>
            <a:r>
              <a:rPr lang="sv-SE" b="1" dirty="0"/>
              <a:t>Nära vård &amp; delaktighet. </a:t>
            </a:r>
            <a:r>
              <a:rPr lang="sv-SE" dirty="0"/>
              <a:t>Vård som är ofta förekommande finns nära patienter </a:t>
            </a:r>
            <a:br>
              <a:rPr lang="sv-SE" dirty="0"/>
            </a:br>
            <a:r>
              <a:rPr lang="sv-SE" dirty="0"/>
              <a:t>och kan i stor utsträckning hanteras genom egenvård och vård på distans med </a:t>
            </a:r>
            <a:br>
              <a:rPr lang="sv-SE" dirty="0"/>
            </a:br>
            <a:r>
              <a:rPr lang="sv-SE" dirty="0"/>
              <a:t>stöd av digitala lösningar. </a:t>
            </a:r>
          </a:p>
          <a:p>
            <a:r>
              <a:rPr lang="sv-SE" b="1" dirty="0"/>
              <a:t>Tillgänglig, säker och effektiv vård. </a:t>
            </a:r>
            <a:r>
              <a:rPr lang="sv-SE" dirty="0"/>
              <a:t>Vård med hög tillgänglighet, medicinsk kvalitet och kontinuitet som kontinuerligt förbättras utifrån invånarnas behov.</a:t>
            </a:r>
          </a:p>
          <a:p>
            <a:r>
              <a:rPr lang="sv-SE" b="1" dirty="0"/>
              <a:t>Kompetensförsörjning. </a:t>
            </a:r>
            <a:r>
              <a:rPr lang="sv-SE" dirty="0"/>
              <a:t>Utveckla, behålla, attrahera och uppgiftsväxla rätt kompetenser.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6703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B0A2CCA-039A-73BB-4E9C-C259EB1F06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 err="1"/>
              <a:t>förnamn.efternamn@regionvastmanland.se</a:t>
            </a:r>
            <a:br>
              <a:rPr lang="sv-SE" dirty="0"/>
            </a:br>
            <a:r>
              <a:rPr lang="sv-SE" dirty="0" err="1"/>
              <a:t>www.regionvastmanland.se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EAFD2BDC-1CA3-4967-1B43-AD317C0B9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och hej!</a:t>
            </a:r>
          </a:p>
        </p:txBody>
      </p:sp>
    </p:spTree>
    <p:extLst>
      <p:ext uri="{BB962C8B-B14F-4D97-AF65-F5344CB8AC3E}">
        <p14:creationId xmlns:p14="http://schemas.microsoft.com/office/powerpoint/2010/main" val="4046863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017501-6820-E9F4-C054-4D98BD505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Bild 68">
            <a:extLst>
              <a:ext uri="{FF2B5EF4-FFF2-40B4-BE49-F238E27FC236}">
                <a16:creationId xmlns:a16="http://schemas.microsoft.com/office/drawing/2014/main" id="{4B9358F8-9D49-9428-C863-602ABF6925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2A70E150-DDF7-2EFB-91CC-908AC43FED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067" y="4013557"/>
            <a:ext cx="847885" cy="847885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5090C872-E242-D69B-BCE1-97F9A308B0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4060" y="4078147"/>
            <a:ext cx="714009" cy="718706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D129474C-F85E-1DDB-F4DB-5106240BE6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7199" y="5396744"/>
            <a:ext cx="852582" cy="751587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66F3A71F-97E5-BB7D-A890-8829637786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84438" y="2880697"/>
            <a:ext cx="704613" cy="641198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10D1914B-32E8-9C8E-068B-0AA9E6D355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59611" y="5444190"/>
            <a:ext cx="710022" cy="661295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AAAF6041-8593-01E1-DD97-5C8A23F6AF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294649" y="4053485"/>
            <a:ext cx="772671" cy="768031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87B48731-EFAD-B26B-1245-89204DBD53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40023" y="2841644"/>
            <a:ext cx="584724" cy="719304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73EAADB7-9D77-1527-13C7-5E954B8EF0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177408" y="2715186"/>
            <a:ext cx="791234" cy="97222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B3D9A08-D886-F05F-3AB0-48AC3C870B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06555" y="6722425"/>
            <a:ext cx="624757" cy="624757"/>
          </a:xfrm>
          <a:prstGeom prst="rect">
            <a:avLst/>
          </a:prstGeom>
        </p:spPr>
      </p:pic>
      <p:pic>
        <p:nvPicPr>
          <p:cNvPr id="15" name="Bild 14">
            <a:extLst>
              <a:ext uri="{FF2B5EF4-FFF2-40B4-BE49-F238E27FC236}">
                <a16:creationId xmlns:a16="http://schemas.microsoft.com/office/drawing/2014/main" id="{2FD43A69-F39A-4C28-75A2-5A1454C070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312599" y="2702347"/>
            <a:ext cx="972220" cy="1201933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F618ADDF-0CE6-D15C-6472-0C635F27DA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09950" y="6722425"/>
            <a:ext cx="624757" cy="624757"/>
          </a:xfrm>
          <a:prstGeom prst="rect">
            <a:avLst/>
          </a:prstGeom>
        </p:spPr>
      </p:pic>
      <p:pic>
        <p:nvPicPr>
          <p:cNvPr id="17" name="Bild 16">
            <a:extLst>
              <a:ext uri="{FF2B5EF4-FFF2-40B4-BE49-F238E27FC236}">
                <a16:creationId xmlns:a16="http://schemas.microsoft.com/office/drawing/2014/main" id="{3B6D56F7-2388-AECC-7846-A9C94A5449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581385" y="3987355"/>
            <a:ext cx="392137" cy="900290"/>
          </a:xfrm>
          <a:prstGeom prst="rect">
            <a:avLst/>
          </a:prstGeom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A8486D98-5F55-59A3-74B3-FF2909A035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86919" y="2800924"/>
            <a:ext cx="706963" cy="706963"/>
          </a:xfrm>
          <a:prstGeom prst="rect">
            <a:avLst/>
          </a:prstGeom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7DB2456F-9AEC-21A1-09C7-0C09292509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24605" y="6616733"/>
            <a:ext cx="676429" cy="836141"/>
          </a:xfrm>
          <a:prstGeom prst="rect">
            <a:avLst/>
          </a:prstGeom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80935B27-7C8C-041E-BFC1-60F3E686BB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72882" y="6816373"/>
            <a:ext cx="735148" cy="436861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7055676B-65A7-AF9F-E717-FB68850573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057416" y="2773194"/>
            <a:ext cx="891008" cy="85620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C4A79F38-A586-DFF0-4EC2-6DDA4AD611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22816" y="5380253"/>
            <a:ext cx="446255" cy="78916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8EE229D6-833A-AB9B-11BE-D972AEA342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4094876" y="3976914"/>
            <a:ext cx="765710" cy="921173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275AD7D1-059B-D5C3-F395-DCDD9E3F79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79878" y="6729471"/>
            <a:ext cx="843188" cy="610665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5AD8330C-22B1-9974-39F7-3D4294C4FE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794914" y="6729471"/>
            <a:ext cx="843188" cy="610665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8598B604-EDE7-4AB8-366A-02A22273D7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469752" y="2912414"/>
            <a:ext cx="698421" cy="577763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5FB64D97-5134-941A-45D8-6B52DD10FA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80533" y="5554058"/>
            <a:ext cx="519065" cy="441558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F22483CF-F866-F66F-C6FA-17180E8E34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67727" y="5507083"/>
            <a:ext cx="629456" cy="535507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2A753530-E499-B1CA-7643-2A5E8A2D53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380533" y="2915927"/>
            <a:ext cx="1113291" cy="57073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E7001E72-B5BA-66F7-3164-B81A3A14C3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74525" y="2915927"/>
            <a:ext cx="1395136" cy="570738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9CBED012-459F-913E-9EB8-6ECAC7EB5A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719894" y="4124254"/>
            <a:ext cx="549919" cy="626490"/>
          </a:xfrm>
          <a:prstGeom prst="rect">
            <a:avLst/>
          </a:prstGeom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2AA411B8-A74F-D4A1-1144-F00EC03C27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896177" y="3977153"/>
            <a:ext cx="805609" cy="920695"/>
          </a:xfrm>
          <a:prstGeom prst="rect">
            <a:avLst/>
          </a:prstGeom>
        </p:spPr>
      </p:pic>
      <p:pic>
        <p:nvPicPr>
          <p:cNvPr id="33" name="Bild 32">
            <a:extLst>
              <a:ext uri="{FF2B5EF4-FFF2-40B4-BE49-F238E27FC236}">
                <a16:creationId xmlns:a16="http://schemas.microsoft.com/office/drawing/2014/main" id="{2CCDE357-FB9F-A108-F1D8-0F96FFF4D8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557910" y="5382700"/>
            <a:ext cx="835320" cy="784273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8351628-52E0-43D4-AC7A-5C6687A9C7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3371575" y="5453471"/>
            <a:ext cx="635772" cy="642733"/>
          </a:xfrm>
          <a:prstGeom prst="rect">
            <a:avLst/>
          </a:prstGeom>
        </p:spPr>
      </p:pic>
      <p:pic>
        <p:nvPicPr>
          <p:cNvPr id="35" name="Bild 34">
            <a:extLst>
              <a:ext uri="{FF2B5EF4-FFF2-40B4-BE49-F238E27FC236}">
                <a16:creationId xmlns:a16="http://schemas.microsoft.com/office/drawing/2014/main" id="{15ED537B-A644-2A9F-7F86-7316E6CD75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465311" y="5462459"/>
            <a:ext cx="699916" cy="624757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61175FBA-1B98-1A1E-F7FC-6632603856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33356" y="5040050"/>
            <a:ext cx="1221331" cy="1183751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146072CC-088B-6390-CF29-C02FC7A025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4983251" y="5446510"/>
            <a:ext cx="1292426" cy="656655"/>
          </a:xfrm>
          <a:prstGeom prst="rect">
            <a:avLst/>
          </a:prstGeom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51A04260-BDEF-A58F-693D-C163E85F55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80533" y="4159177"/>
            <a:ext cx="843186" cy="556644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2369E8A0-94AA-5C98-3682-F85DAAF97D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3241828" y="4094587"/>
            <a:ext cx="1038131" cy="685824"/>
          </a:xfrm>
          <a:prstGeom prst="rect">
            <a:avLst/>
          </a:prstGeom>
        </p:spPr>
      </p:pic>
      <p:pic>
        <p:nvPicPr>
          <p:cNvPr id="40" name="Bild 39">
            <a:extLst>
              <a:ext uri="{FF2B5EF4-FFF2-40B4-BE49-F238E27FC236}">
                <a16:creationId xmlns:a16="http://schemas.microsoft.com/office/drawing/2014/main" id="{C6187257-09AB-80AF-51B5-3A4655EF41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238027" y="2818440"/>
            <a:ext cx="765710" cy="76571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DB1DD8B-9459-0B46-872E-F89DD6FB26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5888059" y="4103371"/>
            <a:ext cx="675217" cy="668256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D8EFE2A6-8DCB-DDFD-325B-94B39166A1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5953222" y="6989558"/>
            <a:ext cx="236674" cy="90493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CD189B59-555D-919C-C65B-455B36CEC5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4900845" y="7905317"/>
            <a:ext cx="526716" cy="522075"/>
          </a:xfrm>
          <a:prstGeom prst="rect">
            <a:avLst/>
          </a:prstGeom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63331CC3-3ABD-2BCA-AAFA-6DB8792CAE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875977" y="7936641"/>
            <a:ext cx="422301" cy="459426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5E2DC9CF-0112-FD2D-C050-6BBF5D039A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7361741" y="6795809"/>
            <a:ext cx="529036" cy="477989"/>
          </a:xfrm>
          <a:prstGeom prst="rect">
            <a:avLst/>
          </a:prstGeom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6A465178-ABA3-E710-6C25-2090CEB80F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507461" y="7905317"/>
            <a:ext cx="392137" cy="48727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6CBE8FBA-5973-D202-E14E-A9A9E5A826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746694" y="7927360"/>
            <a:ext cx="306284" cy="477989"/>
          </a:xfrm>
          <a:prstGeom prst="rect">
            <a:avLst/>
          </a:prstGeom>
        </p:spPr>
      </p:pic>
      <p:pic>
        <p:nvPicPr>
          <p:cNvPr id="48" name="Bild 47">
            <a:extLst>
              <a:ext uri="{FF2B5EF4-FFF2-40B4-BE49-F238E27FC236}">
                <a16:creationId xmlns:a16="http://schemas.microsoft.com/office/drawing/2014/main" id="{85E1205D-AFA8-5B0C-DB35-92DA128911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348014" y="7933161"/>
            <a:ext cx="104415" cy="466387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2BEF631D-025B-A351-8FE5-EC613FC6D9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8810408" y="8864253"/>
            <a:ext cx="327167" cy="473348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A4EC939-77BD-2FB0-3536-181115D7B3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904177" y="8864253"/>
            <a:ext cx="320206" cy="475669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C9E9C3B8-79F5-6134-1631-7C62F8086F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5095139" y="8864253"/>
            <a:ext cx="331808" cy="459426"/>
          </a:xfrm>
          <a:prstGeom prst="rect">
            <a:avLst/>
          </a:prstGeom>
        </p:spPr>
      </p:pic>
      <p:pic>
        <p:nvPicPr>
          <p:cNvPr id="52" name="Bild 51">
            <a:extLst>
              <a:ext uri="{FF2B5EF4-FFF2-40B4-BE49-F238E27FC236}">
                <a16:creationId xmlns:a16="http://schemas.microsoft.com/office/drawing/2014/main" id="{03173EDE-316D-D91A-1496-E0DEB5E952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290742" y="8864253"/>
            <a:ext cx="327167" cy="473348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A281E141-C1A3-FCFC-63C9-A7509CD7AB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495626" y="8864253"/>
            <a:ext cx="317886" cy="466387"/>
          </a:xfrm>
          <a:prstGeom prst="rect">
            <a:avLst/>
          </a:prstGeom>
        </p:spPr>
      </p:pic>
      <p:pic>
        <p:nvPicPr>
          <p:cNvPr id="54" name="Bild 53">
            <a:extLst>
              <a:ext uri="{FF2B5EF4-FFF2-40B4-BE49-F238E27FC236}">
                <a16:creationId xmlns:a16="http://schemas.microsoft.com/office/drawing/2014/main" id="{2E95A71B-8087-05A0-FD5F-06889EEF9D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7429705" y="7933161"/>
            <a:ext cx="350370" cy="466387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9495C862-E23B-6316-64D2-1CED8C2C1A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5668040" y="7929680"/>
            <a:ext cx="313245" cy="473348"/>
          </a:xfrm>
          <a:prstGeom prst="rect">
            <a:avLst/>
          </a:prstGeom>
        </p:spPr>
      </p:pic>
      <p:pic>
        <p:nvPicPr>
          <p:cNvPr id="56" name="Bild 55">
            <a:extLst>
              <a:ext uri="{FF2B5EF4-FFF2-40B4-BE49-F238E27FC236}">
                <a16:creationId xmlns:a16="http://schemas.microsoft.com/office/drawing/2014/main" id="{B58EEAD0-7462-5A75-5750-71CC7EE4E4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3920301" y="7933161"/>
            <a:ext cx="299323" cy="466387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A7660335-194A-2668-7A4E-17B482AF5D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2276977" y="7936641"/>
            <a:ext cx="194908" cy="459426"/>
          </a:xfrm>
          <a:prstGeom prst="rect">
            <a:avLst/>
          </a:prstGeom>
        </p:spPr>
      </p:pic>
      <p:pic>
        <p:nvPicPr>
          <p:cNvPr id="58" name="Bild 57">
            <a:extLst>
              <a:ext uri="{FF2B5EF4-FFF2-40B4-BE49-F238E27FC236}">
                <a16:creationId xmlns:a16="http://schemas.microsoft.com/office/drawing/2014/main" id="{E9CDE44D-1321-E974-641B-030C79B4FA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501394" y="7929680"/>
            <a:ext cx="327167" cy="473348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89A91E8D-F085-379E-F123-33F83F0960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4403160" y="6838736"/>
            <a:ext cx="378214" cy="392136"/>
          </a:xfrm>
          <a:prstGeom prst="rect">
            <a:avLst/>
          </a:prstGeom>
        </p:spPr>
      </p:pic>
      <p:pic>
        <p:nvPicPr>
          <p:cNvPr id="60" name="Bild 59">
            <a:extLst>
              <a:ext uri="{FF2B5EF4-FFF2-40B4-BE49-F238E27FC236}">
                <a16:creationId xmlns:a16="http://schemas.microsoft.com/office/drawing/2014/main" id="{27111767-FF00-4666-7FC3-80E4034C24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432997" y="6494918"/>
            <a:ext cx="571500" cy="1019556"/>
          </a:xfrm>
          <a:prstGeom prst="rect">
            <a:avLst/>
          </a:prstGeom>
        </p:spPr>
      </p:pic>
      <p:grpSp>
        <p:nvGrpSpPr>
          <p:cNvPr id="62" name="Grupp 61">
            <a:extLst>
              <a:ext uri="{FF2B5EF4-FFF2-40B4-BE49-F238E27FC236}">
                <a16:creationId xmlns:a16="http://schemas.microsoft.com/office/drawing/2014/main" id="{8B20B4F6-6AD3-A739-90E2-76E9C39A8565}"/>
              </a:ext>
            </a:extLst>
          </p:cNvPr>
          <p:cNvGrpSpPr/>
          <p:nvPr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3" name="Bild 62">
              <a:extLst>
                <a:ext uri="{FF2B5EF4-FFF2-40B4-BE49-F238E27FC236}">
                  <a16:creationId xmlns:a16="http://schemas.microsoft.com/office/drawing/2014/main" id="{4ED0D59F-18EC-8418-B944-EF9F1A1EF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4" name="Bild 63">
              <a:extLst>
                <a:ext uri="{FF2B5EF4-FFF2-40B4-BE49-F238E27FC236}">
                  <a16:creationId xmlns:a16="http://schemas.microsoft.com/office/drawing/2014/main" id="{6D11938E-93F9-44FD-9C4E-9A09BE02B0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65" name="Rubrik 11">
            <a:extLst>
              <a:ext uri="{FF2B5EF4-FFF2-40B4-BE49-F238E27FC236}">
                <a16:creationId xmlns:a16="http://schemas.microsoft.com/office/drawing/2014/main" id="{526A1E64-E1FD-C9FE-BCD2-41D591B470BC}"/>
              </a:ext>
            </a:extLst>
          </p:cNvPr>
          <p:cNvSpPr txBox="1">
            <a:spLocks/>
          </p:cNvSpPr>
          <p:nvPr/>
        </p:nvSpPr>
        <p:spPr>
          <a:xfrm>
            <a:off x="1242000" y="1190179"/>
            <a:ext cx="8280000" cy="205200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kern="0"/>
              <a:t>Illustrationer i </a:t>
            </a:r>
            <a:r>
              <a:rPr lang="sv-SE" b="0" kern="0" err="1"/>
              <a:t>svg</a:t>
            </a:r>
            <a:endParaRPr lang="en-US" b="0" kern="0"/>
          </a:p>
        </p:txBody>
      </p:sp>
    </p:spTree>
    <p:extLst>
      <p:ext uri="{BB962C8B-B14F-4D97-AF65-F5344CB8AC3E}">
        <p14:creationId xmlns:p14="http://schemas.microsoft.com/office/powerpoint/2010/main" val="269723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svenska sjukvårdsystemet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1010A62-6269-6AFA-BDF4-29D00A41863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3200" b="1" dirty="0"/>
              <a:t>Befolkning 10 500 000</a:t>
            </a:r>
          </a:p>
          <a:p>
            <a:r>
              <a:rPr lang="sv-SE" sz="3200" dirty="0"/>
              <a:t>Nära 57 procent av befolkningen beräknas år 2023 vara mellan 20-64 år och i arbetsför ålder. De övriga 43 procenten utgörs av barn och unga under 20 år samt av äldre över 65 år.</a:t>
            </a:r>
          </a:p>
          <a:p>
            <a:r>
              <a:rPr lang="sv-SE" sz="3200" dirty="0"/>
              <a:t>5,1% årlig tillväxt (2021)</a:t>
            </a:r>
          </a:p>
          <a:p>
            <a:pPr marL="0" indent="0">
              <a:buNone/>
            </a:pPr>
            <a:r>
              <a:rPr lang="sv-SE" sz="3200" b="1" dirty="0"/>
              <a:t>Total sjukvårdskostnad </a:t>
            </a:r>
            <a:r>
              <a:rPr lang="sv-SE" sz="3200" dirty="0"/>
              <a:t>235 miljarder kronor eller 11,5% av BNP</a:t>
            </a:r>
          </a:p>
          <a:p>
            <a:r>
              <a:rPr lang="sv-SE" sz="3200" dirty="0"/>
              <a:t>Offentligt finansierad med skattemedel</a:t>
            </a:r>
          </a:p>
          <a:p>
            <a:r>
              <a:rPr lang="sv-SE" sz="3200" dirty="0"/>
              <a:t>Primärvård, specialistvård, psykiatri är skattefinansierad  men tandvård och planerad kosmetisk kirurgi </a:t>
            </a:r>
            <a:br>
              <a:rPr lang="sv-SE" sz="3200" dirty="0"/>
            </a:br>
            <a:r>
              <a:rPr lang="sv-SE" sz="3200" dirty="0"/>
              <a:t>täcks inte helt av skatteintäkter.</a:t>
            </a:r>
          </a:p>
          <a:p>
            <a:pPr marL="0" indent="0">
              <a:buNone/>
            </a:pPr>
            <a:r>
              <a:rPr lang="sv-SE" sz="3200" b="1" dirty="0"/>
              <a:t>Privata vårdgivare </a:t>
            </a:r>
            <a:endParaRPr lang="sv-SE" sz="3200" dirty="0"/>
          </a:p>
          <a:p>
            <a:r>
              <a:rPr lang="sv-SE" sz="3200" dirty="0"/>
              <a:t>Stommen i primärvården utgörs av landets knappt 1 200 vårdcentraler. År 2021 drevs knappt 45 procent av dessa i privat regi. De flesta privata vårdgivarna operera inom det offentliga sjukvårdssystemet, endast ett fåtal erbjuder enbart privat vård.</a:t>
            </a:r>
          </a:p>
        </p:txBody>
      </p:sp>
    </p:spTree>
    <p:extLst>
      <p:ext uri="{BB962C8B-B14F-4D97-AF65-F5344CB8AC3E}">
        <p14:creationId xmlns:p14="http://schemas.microsoft.com/office/powerpoint/2010/main" val="211449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sjukvårdens möjligheter och utmaningar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1010A62-6269-6AFA-BDF4-29D00A41863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3200" dirty="0"/>
              <a:t>Ojämlik hälsa - hälsoläget i länet </a:t>
            </a:r>
          </a:p>
          <a:p>
            <a:r>
              <a:rPr lang="sv-SE" sz="3200" dirty="0"/>
              <a:t>Digitaliseringen</a:t>
            </a:r>
          </a:p>
          <a:p>
            <a:r>
              <a:rPr lang="sv-SE" sz="3200" dirty="0"/>
              <a:t>Hög förändrings- och utvecklingstakt</a:t>
            </a:r>
          </a:p>
          <a:p>
            <a:r>
              <a:rPr lang="sv-SE" sz="3200" dirty="0"/>
              <a:t>Nära Vård</a:t>
            </a:r>
          </a:p>
          <a:p>
            <a:r>
              <a:rPr lang="sv-SE" sz="3200" dirty="0"/>
              <a:t>Kompetensförsörjning </a:t>
            </a:r>
          </a:p>
          <a:p>
            <a:r>
              <a:rPr lang="sv-SE" sz="3200" dirty="0"/>
              <a:t>Tillgänglighet och tillgång till vård - på rätt vårdnivå och utan väntetid</a:t>
            </a:r>
          </a:p>
          <a:p>
            <a:r>
              <a:rPr lang="sv-SE" sz="3200" dirty="0"/>
              <a:t>Kostsamma läkemedel</a:t>
            </a:r>
          </a:p>
          <a:p>
            <a:r>
              <a:rPr lang="sv-SE" sz="3200" dirty="0"/>
              <a:t>Kostnadsutveckling</a:t>
            </a:r>
          </a:p>
          <a:p>
            <a:r>
              <a:rPr lang="sv-SE" sz="3200" dirty="0"/>
              <a:t>Omvärldsläget</a:t>
            </a:r>
          </a:p>
          <a:p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259895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Primärvård och specialistvård drivs av regionerna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15" name="Rectangle 236">
            <a:extLst>
              <a:ext uri="{FF2B5EF4-FFF2-40B4-BE49-F238E27FC236}">
                <a16:creationId xmlns:a16="http://schemas.microsoft.com/office/drawing/2014/main" id="{8CC18084-1004-46F8-817C-9EBF0B8AA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988" y="7974452"/>
            <a:ext cx="4032448" cy="154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Högspecialiserad vård 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Klinisk forskning i samarbete med universiteten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sv-SE" altLang="sv-SE" sz="2400" dirty="0">
                <a:solidFill>
                  <a:srgbClr val="000000"/>
                </a:solidFill>
              </a:rPr>
              <a:t>Inget privatdrivet</a:t>
            </a:r>
            <a:endParaRPr kumimoji="0" lang="sv-SE" altLang="sv-S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F4837D59-6795-F774-5145-4EC12F4009B2}"/>
              </a:ext>
            </a:extLst>
          </p:cNvPr>
          <p:cNvSpPr txBox="1"/>
          <p:nvPr/>
        </p:nvSpPr>
        <p:spPr>
          <a:xfrm>
            <a:off x="6803826" y="7892017"/>
            <a:ext cx="4536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defTabSz="9144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sv-SE" altLang="sv-SE" sz="2400">
                <a:solidFill>
                  <a:srgbClr val="000000"/>
                </a:solidFill>
              </a:rPr>
              <a:t>Specialist- och akutvård </a:t>
            </a:r>
          </a:p>
          <a:p>
            <a:pPr marL="342900" lvl="1" indent="-342900" defTabSz="9144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sv-SE" altLang="sv-SE" sz="2400">
                <a:solidFill>
                  <a:srgbClr val="000000"/>
                </a:solidFill>
              </a:rPr>
              <a:t>Lokala sjukhus – dagvård 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2CE477B4-EF40-76E0-A0D4-25BF9FE8BA1A}"/>
              </a:ext>
            </a:extLst>
          </p:cNvPr>
          <p:cNvGrpSpPr/>
          <p:nvPr/>
        </p:nvGrpSpPr>
        <p:grpSpPr>
          <a:xfrm>
            <a:off x="1566212" y="3466774"/>
            <a:ext cx="15299284" cy="3960280"/>
            <a:chOff x="1566212" y="3466774"/>
            <a:chExt cx="15299284" cy="3960280"/>
          </a:xfrm>
          <a:solidFill>
            <a:schemeClr val="accent1"/>
          </a:solidFill>
        </p:grpSpPr>
        <p:sp>
          <p:nvSpPr>
            <p:cNvPr id="8" name="Rektangel: rundade hörn 14">
              <a:extLst>
                <a:ext uri="{FF2B5EF4-FFF2-40B4-BE49-F238E27FC236}">
                  <a16:creationId xmlns:a16="http://schemas.microsoft.com/office/drawing/2014/main" id="{C0B97C9B-9952-951F-5BDC-F68AF681E82B}"/>
                </a:ext>
              </a:extLst>
            </p:cNvPr>
            <p:cNvSpPr/>
            <p:nvPr/>
          </p:nvSpPr>
          <p:spPr>
            <a:xfrm>
              <a:off x="7036884" y="3466774"/>
              <a:ext cx="3744416" cy="151216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solidFill>
                    <a:schemeClr val="bg1"/>
                  </a:solidFill>
                  <a:latin typeface="+mj-lt"/>
                </a:rPr>
                <a:t>21 regioner</a:t>
              </a:r>
            </a:p>
          </p:txBody>
        </p:sp>
        <p:grpSp>
          <p:nvGrpSpPr>
            <p:cNvPr id="9" name="Grupp 8">
              <a:extLst>
                <a:ext uri="{FF2B5EF4-FFF2-40B4-BE49-F238E27FC236}">
                  <a16:creationId xmlns:a16="http://schemas.microsoft.com/office/drawing/2014/main" id="{13142424-6761-9208-C17B-769C569C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3689381" y="4978942"/>
              <a:ext cx="11016115" cy="1008112"/>
              <a:chOff x="4364287" y="4214515"/>
              <a:chExt cx="11016115" cy="1008112"/>
            </a:xfrm>
            <a:grpFill/>
          </p:grpSpPr>
          <p:cxnSp>
            <p:nvCxnSpPr>
              <p:cNvPr id="10" name="Rak koppling 19">
                <a:extLst>
                  <a:ext uri="{FF2B5EF4-FFF2-40B4-BE49-F238E27FC236}">
                    <a16:creationId xmlns:a16="http://schemas.microsoft.com/office/drawing/2014/main" id="{35D62776-BAD9-F859-B401-032EF6894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3997" y="4214515"/>
                <a:ext cx="0" cy="1008112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ak koppling 20">
                <a:extLst>
                  <a:ext uri="{FF2B5EF4-FFF2-40B4-BE49-F238E27FC236}">
                    <a16:creationId xmlns:a16="http://schemas.microsoft.com/office/drawing/2014/main" id="{22A7734A-E1F4-46EF-4CC5-AEFA4A4131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4287" y="4579956"/>
                <a:ext cx="0" cy="642671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ak koppling 22">
                <a:extLst>
                  <a:ext uri="{FF2B5EF4-FFF2-40B4-BE49-F238E27FC236}">
                    <a16:creationId xmlns:a16="http://schemas.microsoft.com/office/drawing/2014/main" id="{687DB1F9-BB6B-1C34-ADD0-D407AA571F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0402" y="4579956"/>
                <a:ext cx="0" cy="642671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ak koppling 24">
                <a:extLst>
                  <a:ext uri="{FF2B5EF4-FFF2-40B4-BE49-F238E27FC236}">
                    <a16:creationId xmlns:a16="http://schemas.microsoft.com/office/drawing/2014/main" id="{07E946BB-0DBD-A818-F658-062A7254B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4287" y="4579956"/>
                <a:ext cx="11016115" cy="0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ktangel: rundade hörn 15">
              <a:extLst>
                <a:ext uri="{FF2B5EF4-FFF2-40B4-BE49-F238E27FC236}">
                  <a16:creationId xmlns:a16="http://schemas.microsoft.com/office/drawing/2014/main" id="{EE15FAD2-F491-3CC7-205A-4C8FCF2A23CD}"/>
                </a:ext>
              </a:extLst>
            </p:cNvPr>
            <p:cNvSpPr/>
            <p:nvPr/>
          </p:nvSpPr>
          <p:spPr>
            <a:xfrm>
              <a:off x="1566212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solidFill>
                    <a:schemeClr val="bg1"/>
                  </a:solidFill>
                  <a:latin typeface="+mj-lt"/>
                </a:rPr>
                <a:t>7 universitetssjukhus</a:t>
              </a:r>
            </a:p>
          </p:txBody>
        </p:sp>
        <p:sp>
          <p:nvSpPr>
            <p:cNvPr id="16" name="Rektangel: rundade hörn 16">
              <a:extLst>
                <a:ext uri="{FF2B5EF4-FFF2-40B4-BE49-F238E27FC236}">
                  <a16:creationId xmlns:a16="http://schemas.microsoft.com/office/drawing/2014/main" id="{DC3C39AA-A821-D8A7-07DF-9B3A99174B01}"/>
                </a:ext>
              </a:extLst>
            </p:cNvPr>
            <p:cNvSpPr/>
            <p:nvPr/>
          </p:nvSpPr>
          <p:spPr>
            <a:xfrm>
              <a:off x="6820860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latin typeface="+mj-lt"/>
                </a:rPr>
                <a:t>ca 100 regionala sjukhus</a:t>
              </a:r>
            </a:p>
          </p:txBody>
        </p:sp>
        <p:sp>
          <p:nvSpPr>
            <p:cNvPr id="18" name="Rektangel: rundade hörn 17">
              <a:extLst>
                <a:ext uri="{FF2B5EF4-FFF2-40B4-BE49-F238E27FC236}">
                  <a16:creationId xmlns:a16="http://schemas.microsoft.com/office/drawing/2014/main" id="{D817C22B-10A1-3569-1B31-EB1B0661AA95}"/>
                </a:ext>
              </a:extLst>
            </p:cNvPr>
            <p:cNvSpPr/>
            <p:nvPr/>
          </p:nvSpPr>
          <p:spPr>
            <a:xfrm>
              <a:off x="12545496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>
                  <a:latin typeface="+mj-lt"/>
                </a:rPr>
                <a:t>1100 vårdcentraler</a:t>
              </a:r>
            </a:p>
          </p:txBody>
        </p:sp>
      </p:grpSp>
      <p:sp>
        <p:nvSpPr>
          <p:cNvPr id="19" name="textruta 18">
            <a:extLst>
              <a:ext uri="{FF2B5EF4-FFF2-40B4-BE49-F238E27FC236}">
                <a16:creationId xmlns:a16="http://schemas.microsoft.com/office/drawing/2014/main" id="{FF80121E-C531-8590-2FBD-79D89DA46E55}"/>
              </a:ext>
            </a:extLst>
          </p:cNvPr>
          <p:cNvSpPr txBox="1"/>
          <p:nvPr/>
        </p:nvSpPr>
        <p:spPr>
          <a:xfrm>
            <a:off x="12545496" y="7913952"/>
            <a:ext cx="4536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altLang="sv-SE" sz="2400" err="1">
                <a:solidFill>
                  <a:srgbClr val="000000"/>
                </a:solidFill>
              </a:rPr>
              <a:t>Primärvård</a:t>
            </a:r>
            <a:r>
              <a:rPr lang="en-GB" altLang="sv-SE" sz="2400">
                <a:solidFill>
                  <a:srgbClr val="000000"/>
                </a:solidFill>
              </a:rPr>
              <a:t> </a:t>
            </a:r>
            <a:r>
              <a:rPr kumimoji="0" lang="en-GB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sv-SE" altLang="sv-SE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 varav ca omkring  </a:t>
            </a:r>
            <a:r>
              <a:rPr kumimoji="0" lang="en-GB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500 </a:t>
            </a:r>
            <a:r>
              <a:rPr kumimoji="0" lang="sv-SE" altLang="sv-SE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privatdrivna vårdcentraler </a:t>
            </a:r>
            <a:endParaRPr kumimoji="0" lang="sv-SE" altLang="sv-SE" sz="20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62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1B049A89-0A7A-BC87-7463-A93E2F748762}"/>
              </a:ext>
            </a:extLst>
          </p:cNvPr>
          <p:cNvSpPr/>
          <p:nvPr/>
        </p:nvSpPr>
        <p:spPr>
          <a:xfrm>
            <a:off x="8900932" y="2671191"/>
            <a:ext cx="7338349" cy="7407901"/>
          </a:xfrm>
          <a:prstGeom prst="roundRect">
            <a:avLst>
              <a:gd name="adj" fmla="val 3733"/>
            </a:avLst>
          </a:prstGeom>
          <a:solidFill>
            <a:srgbClr val="F4DE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4EE346F-5EE1-C75C-3CEF-DE13F9C3B9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Norra sjukvårdsregionen</a:t>
            </a:r>
          </a:p>
          <a:p>
            <a:r>
              <a:rPr lang="sv-SE" b="1" dirty="0"/>
              <a:t>Sjukvårdsregion Mellansverige</a:t>
            </a:r>
          </a:p>
          <a:p>
            <a:r>
              <a:rPr lang="sv-SE" dirty="0"/>
              <a:t>Sjukvårdsregion Stockholm-Gotland</a:t>
            </a:r>
          </a:p>
          <a:p>
            <a:r>
              <a:rPr lang="sv-SE" dirty="0"/>
              <a:t>Västra sjukvårdsregionen</a:t>
            </a:r>
          </a:p>
          <a:p>
            <a:r>
              <a:rPr lang="sv-SE" dirty="0"/>
              <a:t>Sydöstra sjukvårdsregionen</a:t>
            </a:r>
          </a:p>
          <a:p>
            <a:r>
              <a:rPr lang="sv-SE" dirty="0"/>
              <a:t>Södra sjukvårdsregionen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 sjukvårdsregioner</a:t>
            </a:r>
          </a:p>
        </p:txBody>
      </p:sp>
      <p:sp>
        <p:nvSpPr>
          <p:cNvPr id="25" name="Platshållare för innehåll 24">
            <a:extLst>
              <a:ext uri="{FF2B5EF4-FFF2-40B4-BE49-F238E27FC236}">
                <a16:creationId xmlns:a16="http://schemas.microsoft.com/office/drawing/2014/main" id="{ED0D1992-9275-76B4-9ACE-E11732B987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ts val="1580"/>
              </a:lnSpc>
              <a:buNone/>
            </a:pPr>
            <a:r>
              <a:rPr lang="sv-SE" sz="2400" b="1" dirty="0"/>
              <a:t>Sjukvårdsregion Mellansverige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Dalarna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Gävleborg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Sörmland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Uppsala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Värmland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Västmanland 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Örebro län</a:t>
            </a:r>
          </a:p>
          <a:p>
            <a:pPr marL="0" indent="0">
              <a:lnSpc>
                <a:spcPts val="1580"/>
              </a:lnSpc>
              <a:buNone/>
            </a:pPr>
            <a:r>
              <a:rPr lang="sv-SE" sz="2400" b="1" dirty="0"/>
              <a:t>Sjukvårdsregion Mellansverige har:</a:t>
            </a:r>
          </a:p>
          <a:p>
            <a:pPr>
              <a:lnSpc>
                <a:spcPct val="100000"/>
              </a:lnSpc>
            </a:pPr>
            <a:r>
              <a:rPr lang="sv-SE" sz="2400" dirty="0"/>
              <a:t>två universitetssjukhus, Akademiska sjukhuset Uppsala, Universitetssjukhuset Örebro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värdskap för fyra nationella programområden: 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Akut vård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Hjärt- och kärlsjukdomar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Äldres hälsa och palliativ vård 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Öron-, näs- och halssjukdomar</a:t>
            </a:r>
          </a:p>
          <a:p>
            <a:endParaRPr lang="sv-SE" sz="2400" dirty="0"/>
          </a:p>
          <a:p>
            <a:endParaRPr lang="sv-SE" sz="2400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903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statlig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Socialstyrelsen</a:t>
            </a:r>
          </a:p>
          <a:p>
            <a:r>
              <a:rPr lang="sv-SE" dirty="0"/>
              <a:t>Centrala myndigheter och organisationer, </a:t>
            </a:r>
            <a:br>
              <a:rPr lang="sv-SE" dirty="0"/>
            </a:br>
            <a:r>
              <a:rPr lang="sv-SE" dirty="0"/>
              <a:t>t ex SKR, Sveriges kommuner och regioner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i="1" dirty="0"/>
              <a:t>Ansvarar för lagstiftning, policys och riktlinjer samt utveckling och övervakning (efterlevnad).</a:t>
            </a:r>
          </a:p>
        </p:txBody>
      </p:sp>
    </p:spTree>
    <p:extLst>
      <p:ext uri="{BB962C8B-B14F-4D97-AF65-F5344CB8AC3E}">
        <p14:creationId xmlns:p14="http://schemas.microsoft.com/office/powerpoint/2010/main" val="495924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regional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21 regioner</a:t>
            </a:r>
            <a:br>
              <a:rPr lang="sv-SE" dirty="0"/>
            </a:br>
            <a:endParaRPr lang="sv-SE" dirty="0"/>
          </a:p>
          <a:p>
            <a:pPr marL="0" lvl="1" indent="0">
              <a:spcBef>
                <a:spcPts val="1000"/>
              </a:spcBef>
              <a:buNone/>
            </a:pPr>
            <a:r>
              <a:rPr lang="sv-SE" altLang="sv-SE" sz="4000" i="1" dirty="0"/>
              <a:t>Ansvarar för att organisera, finansiera och erbjuda hälso- och sjukvård</a:t>
            </a:r>
            <a:br>
              <a:rPr lang="sv-SE" altLang="sv-SE" sz="4000" i="1" dirty="0"/>
            </a:br>
            <a:r>
              <a:rPr lang="sv-SE" altLang="sv-SE" sz="4000" i="1" dirty="0"/>
              <a:t>till alla invånare, inklusive primärvård, specialistvård, psykiatri, tandvård</a:t>
            </a:r>
            <a:br>
              <a:rPr lang="sv-SE" altLang="sv-SE" sz="4000" i="1" dirty="0"/>
            </a:br>
            <a:r>
              <a:rPr lang="sv-SE" altLang="sv-SE" sz="4000" i="1" dirty="0"/>
              <a:t>och e-hälsotjänster.</a:t>
            </a:r>
          </a:p>
        </p:txBody>
      </p:sp>
    </p:spTree>
    <p:extLst>
      <p:ext uri="{BB962C8B-B14F-4D97-AF65-F5344CB8AC3E}">
        <p14:creationId xmlns:p14="http://schemas.microsoft.com/office/powerpoint/2010/main" val="64624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kommunal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8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290 kommuner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r>
              <a:rPr lang="sv-SE" altLang="sv-SE" i="1" dirty="0">
                <a:solidFill>
                  <a:schemeClr val="dk1"/>
                </a:solidFill>
              </a:rPr>
              <a:t>Ansvarar för vård och omsorg.  Stöttar personer med långvarig psykisk ohälsa.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125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Privata vårdgivare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dirty="0"/>
              <a:t>Omkring 500 </a:t>
            </a:r>
            <a:r>
              <a:rPr lang="da-DK" dirty="0" err="1"/>
              <a:t>privatdrivna</a:t>
            </a:r>
            <a:r>
              <a:rPr lang="da-DK" dirty="0"/>
              <a:t> </a:t>
            </a:r>
            <a:r>
              <a:rPr lang="da-DK" dirty="0" err="1"/>
              <a:t>vårdcentraler</a:t>
            </a:r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da-DK" i="1" dirty="0"/>
              <a:t>De </a:t>
            </a:r>
            <a:r>
              <a:rPr lang="da-DK" i="1" dirty="0" err="1"/>
              <a:t>flesta</a:t>
            </a:r>
            <a:r>
              <a:rPr lang="da-DK" i="1" dirty="0"/>
              <a:t> </a:t>
            </a:r>
            <a:r>
              <a:rPr lang="da-DK" i="1" dirty="0" err="1"/>
              <a:t>privata</a:t>
            </a:r>
            <a:r>
              <a:rPr lang="da-DK" i="1" dirty="0"/>
              <a:t> </a:t>
            </a:r>
            <a:r>
              <a:rPr lang="da-DK" i="1" dirty="0" err="1"/>
              <a:t>aktörerna</a:t>
            </a:r>
            <a:r>
              <a:rPr lang="da-DK" i="1" dirty="0"/>
              <a:t> </a:t>
            </a:r>
            <a:r>
              <a:rPr lang="da-DK" i="1" dirty="0" err="1"/>
              <a:t>arbetar</a:t>
            </a:r>
            <a:r>
              <a:rPr lang="da-DK" i="1" dirty="0"/>
              <a:t> </a:t>
            </a:r>
            <a:r>
              <a:rPr lang="da-DK" i="1" dirty="0" err="1"/>
              <a:t>inom</a:t>
            </a:r>
            <a:r>
              <a:rPr lang="da-DK" i="1" dirty="0"/>
              <a:t> det </a:t>
            </a:r>
            <a:r>
              <a:rPr lang="da-DK" i="1" dirty="0" err="1"/>
              <a:t>offentliga</a:t>
            </a:r>
            <a:r>
              <a:rPr lang="da-DK" i="1" dirty="0"/>
              <a:t> </a:t>
            </a:r>
            <a:r>
              <a:rPr lang="da-DK" i="1" dirty="0" err="1"/>
              <a:t>vårdsystemet</a:t>
            </a:r>
            <a:r>
              <a:rPr lang="da-DK" i="1" dirty="0"/>
              <a:t>, </a:t>
            </a:r>
            <a:br>
              <a:rPr lang="da-DK" i="1" dirty="0"/>
            </a:br>
            <a:r>
              <a:rPr lang="da-DK" i="1" dirty="0" err="1"/>
              <a:t>ett</a:t>
            </a:r>
            <a:r>
              <a:rPr lang="da-DK" i="1" dirty="0"/>
              <a:t> </a:t>
            </a:r>
            <a:r>
              <a:rPr lang="da-DK" i="1" dirty="0" err="1"/>
              <a:t>begränsat</a:t>
            </a:r>
            <a:r>
              <a:rPr lang="da-DK" i="1" dirty="0"/>
              <a:t> antal </a:t>
            </a:r>
            <a:r>
              <a:rPr lang="da-DK" i="1" dirty="0" err="1"/>
              <a:t>erbjuder</a:t>
            </a:r>
            <a:r>
              <a:rPr lang="da-DK" i="1" dirty="0"/>
              <a:t> </a:t>
            </a:r>
            <a:r>
              <a:rPr lang="da-DK" i="1" dirty="0" err="1"/>
              <a:t>endast</a:t>
            </a:r>
            <a:r>
              <a:rPr lang="da-DK" i="1" dirty="0"/>
              <a:t> privat </a:t>
            </a:r>
            <a:r>
              <a:rPr lang="da-DK" i="1" dirty="0" err="1"/>
              <a:t>vård</a:t>
            </a:r>
            <a:r>
              <a:rPr lang="da-DK" i="1" dirty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4795263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7AC8DF10-DACF-C349-BA1D-23C1D95D3838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12D5D93-E168-C043-A380-903BC4EADBE1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1B07BDCE-F15E-D849-A17D-1F9FF17193EF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C337FBE-BF0E-A24C-A0A0-5DFED77CDDE5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0e808d-24e4-401b-82b2-9adae9f106ec" xsi:nil="true"/>
    <lcf76f155ced4ddcb4097134ff3c332f xmlns="72306a7a-00b1-40c4-9e24-bd592d2628c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E6C2AEE4506F24B8CFB778B07784A95" ma:contentTypeVersion="15" ma:contentTypeDescription="Skapa ett nytt dokument." ma:contentTypeScope="" ma:versionID="6df13c73643ec91567ed301cfdd62608">
  <xsd:schema xmlns:xsd="http://www.w3.org/2001/XMLSchema" xmlns:xs="http://www.w3.org/2001/XMLSchema" xmlns:p="http://schemas.microsoft.com/office/2006/metadata/properties" xmlns:ns2="72306a7a-00b1-40c4-9e24-bd592d2628cc" xmlns:ns3="590e808d-24e4-401b-82b2-9adae9f106ec" targetNamespace="http://schemas.microsoft.com/office/2006/metadata/properties" ma:root="true" ma:fieldsID="d72ad6af0d6d93d92c0e586f5b23d592" ns2:_="" ns3:_="">
    <xsd:import namespace="72306a7a-00b1-40c4-9e24-bd592d2628cc"/>
    <xsd:import namespace="590e808d-24e4-401b-82b2-9adae9f10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6a7a-00b1-40c4-9e24-bd592d2628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eringar" ma:readOnly="false" ma:fieldId="{5cf76f15-5ced-4ddc-b409-7134ff3c332f}" ma:taxonomyMulti="true" ma:sspId="4274cc01-0f4e-4ad1-9628-b8fa6d1695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e808d-24e4-401b-82b2-9adae9f106e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ac1bfab-32c8-4786-b02a-41bd01b5e556}" ma:internalName="TaxCatchAll" ma:showField="CatchAllData" ma:web="590e808d-24e4-401b-82b2-9adae9f106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D12D62-F2A9-4E61-90C4-1186D9EB7509}">
  <ds:schemaRefs>
    <ds:schemaRef ds:uri="590e808d-24e4-401b-82b2-9adae9f106ec"/>
    <ds:schemaRef ds:uri="72306a7a-00b1-40c4-9e24-bd592d2628cc"/>
    <ds:schemaRef ds:uri="87c262bc-5f12-4436-8d0e-e843dfeb3c9d"/>
    <ds:schemaRef ds:uri="e0e3545d-7f3b-4128-ae0a-cd63db91f7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C00C8B9-D283-4E99-A65E-6F8A06C0D6DC}">
  <ds:schemaRefs>
    <ds:schemaRef ds:uri="590e808d-24e4-401b-82b2-9adae9f106ec"/>
    <ds:schemaRef ds:uri="72306a7a-00b1-40c4-9e24-bd592d2628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RV-Vinröd_mörk</Template>
  <TotalTime>92</TotalTime>
  <Words>995</Words>
  <Application>Microsoft Office PowerPoint</Application>
  <PresentationFormat>Anpassad</PresentationFormat>
  <Paragraphs>234</Paragraphs>
  <Slides>17</Slides>
  <Notes>2</Notes>
  <HiddenSlides>1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RV-Vinröd_mörk</vt:lpstr>
      <vt:lpstr>RV-Vinröd_ljus</vt:lpstr>
      <vt:lpstr>RV-Turkos_mörk</vt:lpstr>
      <vt:lpstr>RV-Turkos_ljus</vt:lpstr>
      <vt:lpstr>Acrobat Document</vt:lpstr>
      <vt:lpstr>Hälso- och sjukvårdsförvaltningen i Region Västmanland</vt:lpstr>
      <vt:lpstr>Det svenska sjukvårdsystemet</vt:lpstr>
      <vt:lpstr>Svenska sjukvårdens möjligheter och utmaningar</vt:lpstr>
      <vt:lpstr>Primärvård och specialistvård drivs av regionerna</vt:lpstr>
      <vt:lpstr>6 sjukvårdsregioner</vt:lpstr>
      <vt:lpstr>Svenska sjukvårdsystemet - statlig nivå</vt:lpstr>
      <vt:lpstr>Svenska sjukvårdsystemet - regional nivå</vt:lpstr>
      <vt:lpstr>Svenska sjukvårdsystemet - kommunal nivå</vt:lpstr>
      <vt:lpstr>Privata vårdgivare</vt:lpstr>
      <vt:lpstr>PowerPoint-presentation</vt:lpstr>
      <vt:lpstr>Region Västmanlands fyra sjukhus</vt:lpstr>
      <vt:lpstr>Anställda inom hälso- och sjukvård 2024</vt:lpstr>
      <vt:lpstr>Vården i siffror 2025</vt:lpstr>
      <vt:lpstr>Väntetider i vården 2025</vt:lpstr>
      <vt:lpstr>Framtidens hälso- och sjukvård</vt:lpstr>
      <vt:lpstr>Tack och hej!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Mall</dc:subject>
  <dc:creator>Amanda Gyllander</dc:creator>
  <cp:keywords/>
  <dc:description/>
  <cp:lastModifiedBy>Annika Gingby</cp:lastModifiedBy>
  <cp:revision>6</cp:revision>
  <dcterms:created xsi:type="dcterms:W3CDTF">2025-02-24T07:28:34Z</dcterms:created>
  <dcterms:modified xsi:type="dcterms:W3CDTF">2026-05-25T12:24:58Z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0x010100FE6C2AEE4506F24B8CFB778B07784A95</vt:lpwstr>
  </property>
  <property fmtid="{D5CDD505-2E9C-101B-9397-08002B2CF9AE}" pid="6" name="MediaServiceImageTags">
    <vt:lpwstr/>
  </property>
</Properties>
</file>