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3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8" r:id="rId4"/>
    <p:sldMasterId id="2147483984" r:id="rId5"/>
    <p:sldMasterId id="2147484010" r:id="rId6"/>
    <p:sldMasterId id="2147484039" r:id="rId7"/>
  </p:sldMasterIdLst>
  <p:notesMasterIdLst>
    <p:notesMasterId r:id="rId25"/>
  </p:notesMasterIdLst>
  <p:sldIdLst>
    <p:sldId id="439" r:id="rId8"/>
    <p:sldId id="468" r:id="rId9"/>
    <p:sldId id="469" r:id="rId10"/>
    <p:sldId id="470" r:id="rId11"/>
    <p:sldId id="471" r:id="rId12"/>
    <p:sldId id="472" r:id="rId13"/>
    <p:sldId id="473" r:id="rId14"/>
    <p:sldId id="474" r:id="rId15"/>
    <p:sldId id="475" r:id="rId16"/>
    <p:sldId id="476" r:id="rId17"/>
    <p:sldId id="477" r:id="rId18"/>
    <p:sldId id="478" r:id="rId19"/>
    <p:sldId id="479" r:id="rId20"/>
    <p:sldId id="480" r:id="rId21"/>
    <p:sldId id="481" r:id="rId22"/>
    <p:sldId id="482" r:id="rId23"/>
    <p:sldId id="325" r:id="rId24"/>
  </p:sldIdLst>
  <p:sldSz cx="20104100" cy="11309350"/>
  <p:notesSz cx="20104100" cy="1130935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RV-Vinröd_mörk" id="{796F5A41-4C26-E447-BB20-12394688469F}">
          <p14:sldIdLst>
            <p14:sldId id="439"/>
            <p14:sldId id="468"/>
            <p14:sldId id="469"/>
            <p14:sldId id="470"/>
            <p14:sldId id="471"/>
            <p14:sldId id="472"/>
            <p14:sldId id="473"/>
            <p14:sldId id="474"/>
            <p14:sldId id="475"/>
            <p14:sldId id="476"/>
            <p14:sldId id="477"/>
            <p14:sldId id="478"/>
            <p14:sldId id="479"/>
            <p14:sldId id="480"/>
            <p14:sldId id="481"/>
            <p14:sldId id="482"/>
          </p14:sldIdLst>
        </p14:section>
        <p14:section name="Illustrationer" id="{28E61A5B-DA70-E541-AF34-B69FE8870C85}">
          <p14:sldIdLst>
            <p14:sldId id="32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2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DEE6"/>
    <a:srgbClr val="670F3B"/>
    <a:srgbClr val="E1F6FF"/>
    <a:srgbClr val="DCEEEB"/>
    <a:srgbClr val="E8F5F5"/>
    <a:srgbClr val="DFECF9"/>
    <a:srgbClr val="FAEDF2"/>
    <a:srgbClr val="E9F6F7"/>
    <a:srgbClr val="DFFFFF"/>
    <a:srgbClr val="D2E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Format med tema 2 - dekorfärg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62"/>
    <p:restoredTop sz="94639"/>
  </p:normalViewPr>
  <p:slideViewPr>
    <p:cSldViewPr snapToGrid="0">
      <p:cViewPr varScale="1">
        <p:scale>
          <a:sx n="86" d="100"/>
          <a:sy n="86" d="100"/>
        </p:scale>
        <p:origin x="3640" y="240"/>
      </p:cViewPr>
      <p:guideLst>
        <p:guide orient="horz" pos="2880"/>
        <p:guide pos="220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EA50A-7ED8-4297-A6D8-C39D2C596180}" type="datetimeFigureOut">
              <a:rPr lang="sv-SE" smtClean="0"/>
              <a:t>2025-10-08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3DB10-64AD-4478-BAF2-10592BD0BA8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7310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9351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svg"/><Relationship Id="rId7" Type="http://schemas.openxmlformats.org/officeDocument/2006/relationships/image" Target="../media/image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4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svg"/><Relationship Id="rId7" Type="http://schemas.openxmlformats.org/officeDocument/2006/relationships/image" Target="../media/image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4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svg"/><Relationship Id="rId7" Type="http://schemas.openxmlformats.org/officeDocument/2006/relationships/image" Target="../media/image2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svg"/><Relationship Id="rId7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4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svg"/><Relationship Id="rId7" Type="http://schemas.openxmlformats.org/officeDocument/2006/relationships/image" Target="../media/image2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6.svg"/><Relationship Id="rId7" Type="http://schemas.openxmlformats.org/officeDocument/2006/relationships/image" Target="../media/image2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4.sv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4.sv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6.svg"/><Relationship Id="rId7" Type="http://schemas.openxmlformats.org/officeDocument/2006/relationships/image" Target="../media/image2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4.sv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bIns="0"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pic>
        <p:nvPicPr>
          <p:cNvPr id="24" name="Bild 23">
            <a:extLst>
              <a:ext uri="{FF2B5EF4-FFF2-40B4-BE49-F238E27FC236}">
                <a16:creationId xmlns:a16="http://schemas.microsoft.com/office/drawing/2014/main" id="{011A2C97-DDA3-61C2-C188-6F40B1E326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042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2392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0450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6604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84000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73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84000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10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84000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19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sida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81E4E92-1C22-30BC-AE8F-21BE5C114A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26A9606E-9A87-DB39-8718-3279EE26A4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5870699"/>
            <a:ext cx="10080000" cy="4262400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9" name="Grupp 8">
            <a:extLst>
              <a:ext uri="{FF2B5EF4-FFF2-40B4-BE49-F238E27FC236}">
                <a16:creationId xmlns:a16="http://schemas.microsoft.com/office/drawing/2014/main" id="{C52A2F32-5F5B-EAB8-271C-9019714490B5}"/>
              </a:ext>
            </a:extLst>
          </p:cNvPr>
          <p:cNvGrpSpPr/>
          <p:nvPr userDrawn="1"/>
        </p:nvGrpSpPr>
        <p:grpSpPr>
          <a:xfrm>
            <a:off x="7974373" y="718118"/>
            <a:ext cx="2704310" cy="270431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FDB68550-0BDC-6325-5091-840571A6D6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7E2D0B9A-CA44-5380-20D8-7E2B1968CB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7" name="Rubrik 1">
            <a:extLst>
              <a:ext uri="{FF2B5EF4-FFF2-40B4-BE49-F238E27FC236}">
                <a16:creationId xmlns:a16="http://schemas.microsoft.com/office/drawing/2014/main" id="{1D96B88A-724D-F2FB-0469-56A8A0760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3577000"/>
            <a:ext cx="10080000" cy="2052000"/>
          </a:xfrm>
        </p:spPr>
        <p:txBody>
          <a:bodyPr bIns="0"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458766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5" name="Platshållare för innehåll 14">
            <a:extLst>
              <a:ext uri="{FF2B5EF4-FFF2-40B4-BE49-F238E27FC236}">
                <a16:creationId xmlns:a16="http://schemas.microsoft.com/office/drawing/2014/main" id="{307A1D44-EA5E-1575-1A33-242E4DC3E8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bg2">
              <a:lumMod val="95000"/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6942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3996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5" name="Platshållare för bild 11">
            <a:extLst>
              <a:ext uri="{FF2B5EF4-FFF2-40B4-BE49-F238E27FC236}">
                <a16:creationId xmlns:a16="http://schemas.microsoft.com/office/drawing/2014/main" id="{75590286-0510-BFB4-EE2F-160E3A17B3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1" hasCustomPrompt="1"/>
          </p:nvPr>
        </p:nvSpPr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8" name="Platshållare för bild 11">
            <a:extLst>
              <a:ext uri="{FF2B5EF4-FFF2-40B4-BE49-F238E27FC236}">
                <a16:creationId xmlns:a16="http://schemas.microsoft.com/office/drawing/2014/main" id="{DEAE2A4F-ACD4-6532-5F4C-9A855B9F5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 hasCustomPrompt="1"/>
          </p:nvPr>
        </p:nvSpPr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51" name="Platshållare för bild 50">
            <a:extLst>
              <a:ext uri="{FF2B5EF4-FFF2-40B4-BE49-F238E27FC236}">
                <a16:creationId xmlns:a16="http://schemas.microsoft.com/office/drawing/2014/main" id="{6CEF6B11-B88E-2C7C-9AD5-550A8765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7" hasCustomPrompt="1"/>
          </p:nvPr>
        </p:nvSpPr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55917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781495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9538100" cy="6552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180000" y="8174955"/>
            <a:ext cx="4716000" cy="295439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8" name="Platshållare för bild 11">
            <a:extLst>
              <a:ext uri="{FF2B5EF4-FFF2-40B4-BE49-F238E27FC236}">
                <a16:creationId xmlns:a16="http://schemas.microsoft.com/office/drawing/2014/main" id="{DEAE2A4F-ACD4-6532-5F4C-9A855B9F5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 hasCustomPrompt="1"/>
          </p:nvPr>
        </p:nvSpPr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9" name="Platshållare för bild 11">
            <a:extLst>
              <a:ext uri="{FF2B5EF4-FFF2-40B4-BE49-F238E27FC236}">
                <a16:creationId xmlns:a16="http://schemas.microsoft.com/office/drawing/2014/main" id="{4798232A-73EF-6BAB-910A-26A2BE1F61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6" hasCustomPrompt="1"/>
          </p:nvPr>
        </p:nvSpPr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51" name="Platshållare för bild 50">
            <a:extLst>
              <a:ext uri="{FF2B5EF4-FFF2-40B4-BE49-F238E27FC236}">
                <a16:creationId xmlns:a16="http://schemas.microsoft.com/office/drawing/2014/main" id="{6CEF6B11-B88E-2C7C-9AD5-550A8765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7" hasCustomPrompt="1"/>
          </p:nvPr>
        </p:nvSpPr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6F9EFEF-9695-7AB3-FDC0-829FA125B2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76000" y="7022827"/>
            <a:ext cx="4023825" cy="972128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3" name="Platshållare för text 4">
            <a:extLst>
              <a:ext uri="{FF2B5EF4-FFF2-40B4-BE49-F238E27FC236}">
                <a16:creationId xmlns:a16="http://schemas.microsoft.com/office/drawing/2014/main" id="{3EBD60E3-AB8C-FA3F-4E75-0BB502CA3F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76000" y="8005650"/>
            <a:ext cx="4048100" cy="2905609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7B35C18-31BA-C480-0D6A-3E04BD624973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" name="Bild 4">
              <a:extLst>
                <a:ext uri="{FF2B5EF4-FFF2-40B4-BE49-F238E27FC236}">
                  <a16:creationId xmlns:a16="http://schemas.microsoft.com/office/drawing/2014/main" id="{16ED4C09-51FE-CD65-312F-C7C542BCBE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C996E8F-0F50-1B7B-6FCE-C271498367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8103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DA62A74-CD6A-60FA-D88A-16D15496863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20104100" cy="11309350"/>
          </a:xfrm>
          <a:custGeom>
            <a:avLst/>
            <a:gdLst>
              <a:gd name="connsiteX0" fmla="*/ 18655886 w 20104100"/>
              <a:gd name="connsiteY0" fmla="*/ 8967043 h 11309350"/>
              <a:gd name="connsiteX1" fmla="*/ 17756906 w 20104100"/>
              <a:gd name="connsiteY1" fmla="*/ 9866023 h 11309350"/>
              <a:gd name="connsiteX2" fmla="*/ 17756906 w 20104100"/>
              <a:gd name="connsiteY2" fmla="*/ 10765004 h 11309350"/>
              <a:gd name="connsiteX3" fmla="*/ 18655886 w 20104100"/>
              <a:gd name="connsiteY3" fmla="*/ 10765004 h 11309350"/>
              <a:gd name="connsiteX4" fmla="*/ 19554868 w 20104100"/>
              <a:gd name="connsiteY4" fmla="*/ 9866023 h 11309350"/>
              <a:gd name="connsiteX5" fmla="*/ 18655886 w 20104100"/>
              <a:gd name="connsiteY5" fmla="*/ 8967043 h 11309350"/>
              <a:gd name="connsiteX6" fmla="*/ 0 w 20104100"/>
              <a:gd name="connsiteY6" fmla="*/ 0 h 11309350"/>
              <a:gd name="connsiteX7" fmla="*/ 20104100 w 20104100"/>
              <a:gd name="connsiteY7" fmla="*/ 0 h 11309350"/>
              <a:gd name="connsiteX8" fmla="*/ 20104100 w 20104100"/>
              <a:gd name="connsiteY8" fmla="*/ 11309350 h 11309350"/>
              <a:gd name="connsiteX9" fmla="*/ 0 w 20104100"/>
              <a:gd name="connsiteY9" fmla="*/ 11309350 h 1130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0">
                <a:moveTo>
                  <a:pt x="18655886" y="8967043"/>
                </a:moveTo>
                <a:cubicBezTo>
                  <a:pt x="18159392" y="8967043"/>
                  <a:pt x="17756906" y="9369530"/>
                  <a:pt x="17756906" y="9866023"/>
                </a:cubicBezTo>
                <a:lnTo>
                  <a:pt x="17756906" y="10765004"/>
                </a:lnTo>
                <a:cubicBezTo>
                  <a:pt x="17756906" y="10765004"/>
                  <a:pt x="18655886" y="10765004"/>
                  <a:pt x="18655886" y="10765004"/>
                </a:cubicBezTo>
                <a:cubicBezTo>
                  <a:pt x="19152380" y="10765004"/>
                  <a:pt x="19554868" y="10362517"/>
                  <a:pt x="19554868" y="9866023"/>
                </a:cubicBezTo>
                <a:cubicBezTo>
                  <a:pt x="19554868" y="9369530"/>
                  <a:pt x="19152380" y="8967043"/>
                  <a:pt x="18655886" y="8967043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0"/>
                </a:lnTo>
                <a:lnTo>
                  <a:pt x="0" y="113093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21304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493463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7456562" cy="1094443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180000" y="5294635"/>
            <a:ext cx="4716000" cy="583471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07741B52-3B3E-3BC7-9652-BCFA930D0B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8" hasCustomPrompt="1"/>
          </p:nvPr>
        </p:nvSpPr>
        <p:spPr>
          <a:xfrm>
            <a:off x="12712562" y="3962467"/>
            <a:ext cx="7211538" cy="7161963"/>
          </a:xfrm>
          <a:custGeom>
            <a:avLst/>
            <a:gdLst>
              <a:gd name="connsiteX0" fmla="*/ 5943324 w 7211538"/>
              <a:gd name="connsiteY0" fmla="*/ 5004576 h 7161963"/>
              <a:gd name="connsiteX1" fmla="*/ 5044344 w 7211538"/>
              <a:gd name="connsiteY1" fmla="*/ 5903556 h 7161963"/>
              <a:gd name="connsiteX2" fmla="*/ 5044344 w 7211538"/>
              <a:gd name="connsiteY2" fmla="*/ 6802537 h 7161963"/>
              <a:gd name="connsiteX3" fmla="*/ 5943324 w 7211538"/>
              <a:gd name="connsiteY3" fmla="*/ 6802537 h 7161963"/>
              <a:gd name="connsiteX4" fmla="*/ 6842306 w 7211538"/>
              <a:gd name="connsiteY4" fmla="*/ 5903556 h 7161963"/>
              <a:gd name="connsiteX5" fmla="*/ 5943324 w 7211538"/>
              <a:gd name="connsiteY5" fmla="*/ 5004576 h 7161963"/>
              <a:gd name="connsiteX6" fmla="*/ 0 w 7211538"/>
              <a:gd name="connsiteY6" fmla="*/ 0 h 7161963"/>
              <a:gd name="connsiteX7" fmla="*/ 7211538 w 7211538"/>
              <a:gd name="connsiteY7" fmla="*/ 0 h 7161963"/>
              <a:gd name="connsiteX8" fmla="*/ 7211538 w 7211538"/>
              <a:gd name="connsiteY8" fmla="*/ 7161963 h 7161963"/>
              <a:gd name="connsiteX9" fmla="*/ 0 w 7211538"/>
              <a:gd name="connsiteY9" fmla="*/ 7161963 h 71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11538" h="7161963">
                <a:moveTo>
                  <a:pt x="5943324" y="5004576"/>
                </a:moveTo>
                <a:cubicBezTo>
                  <a:pt x="5446830" y="5004576"/>
                  <a:pt x="5044344" y="5407063"/>
                  <a:pt x="5044344" y="5903556"/>
                </a:cubicBezTo>
                <a:lnTo>
                  <a:pt x="5044344" y="6802537"/>
                </a:lnTo>
                <a:cubicBezTo>
                  <a:pt x="5044344" y="6802537"/>
                  <a:pt x="5943324" y="6802537"/>
                  <a:pt x="5943324" y="6802537"/>
                </a:cubicBezTo>
                <a:cubicBezTo>
                  <a:pt x="6439818" y="6802537"/>
                  <a:pt x="6842306" y="6400050"/>
                  <a:pt x="6842306" y="5903556"/>
                </a:cubicBezTo>
                <a:cubicBezTo>
                  <a:pt x="6842306" y="5407063"/>
                  <a:pt x="6439818" y="5004576"/>
                  <a:pt x="5943324" y="5004576"/>
                </a:cubicBezTo>
                <a:close/>
                <a:moveTo>
                  <a:pt x="0" y="0"/>
                </a:moveTo>
                <a:lnTo>
                  <a:pt x="7211538" y="0"/>
                </a:lnTo>
                <a:lnTo>
                  <a:pt x="7211538" y="7161963"/>
                </a:lnTo>
                <a:lnTo>
                  <a:pt x="0" y="716196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Platshållare för bild 11">
            <a:extLst>
              <a:ext uri="{FF2B5EF4-FFF2-40B4-BE49-F238E27FC236}">
                <a16:creationId xmlns:a16="http://schemas.microsoft.com/office/drawing/2014/main" id="{F536D92B-87AA-BBF0-BDDC-1A023F4BB4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9" hasCustomPrompt="1"/>
          </p:nvPr>
        </p:nvSpPr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1398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000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3" name="Platshållare för bild 22">
            <a:extLst>
              <a:ext uri="{FF2B5EF4-FFF2-40B4-BE49-F238E27FC236}">
                <a16:creationId xmlns:a16="http://schemas.microsoft.com/office/drawing/2014/main" id="{AE476CC3-39A7-954F-B55A-B3FADD79CCA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3487300" y="180000"/>
            <a:ext cx="6436800" cy="10949350"/>
          </a:xfrm>
          <a:custGeom>
            <a:avLst/>
            <a:gdLst>
              <a:gd name="connsiteX0" fmla="*/ 5168586 w 6436800"/>
              <a:gd name="connsiteY0" fmla="*/ 8787043 h 10949350"/>
              <a:gd name="connsiteX1" fmla="*/ 4269606 w 6436800"/>
              <a:gd name="connsiteY1" fmla="*/ 9686023 h 10949350"/>
              <a:gd name="connsiteX2" fmla="*/ 4269606 w 6436800"/>
              <a:gd name="connsiteY2" fmla="*/ 10585004 h 10949350"/>
              <a:gd name="connsiteX3" fmla="*/ 5168586 w 6436800"/>
              <a:gd name="connsiteY3" fmla="*/ 10585004 h 10949350"/>
              <a:gd name="connsiteX4" fmla="*/ 6067568 w 6436800"/>
              <a:gd name="connsiteY4" fmla="*/ 9686023 h 10949350"/>
              <a:gd name="connsiteX5" fmla="*/ 5168586 w 6436800"/>
              <a:gd name="connsiteY5" fmla="*/ 8787043 h 10949350"/>
              <a:gd name="connsiteX6" fmla="*/ 0 w 6436800"/>
              <a:gd name="connsiteY6" fmla="*/ 0 h 10949350"/>
              <a:gd name="connsiteX7" fmla="*/ 6436800 w 6436800"/>
              <a:gd name="connsiteY7" fmla="*/ 0 h 10949350"/>
              <a:gd name="connsiteX8" fmla="*/ 6436800 w 6436800"/>
              <a:gd name="connsiteY8" fmla="*/ 10949350 h 10949350"/>
              <a:gd name="connsiteX9" fmla="*/ 0 w 6436800"/>
              <a:gd name="connsiteY9" fmla="*/ 10949350 h 109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36800" h="10949350">
                <a:moveTo>
                  <a:pt x="5168586" y="8787043"/>
                </a:moveTo>
                <a:cubicBezTo>
                  <a:pt x="4672092" y="8787043"/>
                  <a:pt x="4269606" y="9189530"/>
                  <a:pt x="4269606" y="9686023"/>
                </a:cubicBezTo>
                <a:lnTo>
                  <a:pt x="4269606" y="10585004"/>
                </a:lnTo>
                <a:cubicBezTo>
                  <a:pt x="4269606" y="10585004"/>
                  <a:pt x="5168586" y="10585004"/>
                  <a:pt x="5168586" y="10585004"/>
                </a:cubicBezTo>
                <a:cubicBezTo>
                  <a:pt x="5665080" y="10585004"/>
                  <a:pt x="6067568" y="10182517"/>
                  <a:pt x="6067568" y="9686023"/>
                </a:cubicBezTo>
                <a:cubicBezTo>
                  <a:pt x="6067568" y="9189530"/>
                  <a:pt x="5665080" y="8787043"/>
                  <a:pt x="5168586" y="8787043"/>
                </a:cubicBezTo>
                <a:close/>
                <a:moveTo>
                  <a:pt x="0" y="0"/>
                </a:moveTo>
                <a:lnTo>
                  <a:pt x="6436800" y="0"/>
                </a:lnTo>
                <a:lnTo>
                  <a:pt x="6436800" y="10949350"/>
                </a:lnTo>
                <a:lnTo>
                  <a:pt x="0" y="109493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1" name="Platshållare för bild 11">
            <a:extLst>
              <a:ext uri="{FF2B5EF4-FFF2-40B4-BE49-F238E27FC236}">
                <a16:creationId xmlns:a16="http://schemas.microsoft.com/office/drawing/2014/main" id="{04A79490-3E77-1BC2-C4F7-C0081AFF5F6D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83365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3451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6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000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05B2B2DE-FEA3-653C-0931-379607DA7294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833652" y="180000"/>
            <a:ext cx="13090449" cy="10949350"/>
          </a:xfrm>
          <a:custGeom>
            <a:avLst/>
            <a:gdLst>
              <a:gd name="connsiteX0" fmla="*/ 11822235 w 13090449"/>
              <a:gd name="connsiteY0" fmla="*/ 8787043 h 10949350"/>
              <a:gd name="connsiteX1" fmla="*/ 10923255 w 13090449"/>
              <a:gd name="connsiteY1" fmla="*/ 9686023 h 10949350"/>
              <a:gd name="connsiteX2" fmla="*/ 10923255 w 13090449"/>
              <a:gd name="connsiteY2" fmla="*/ 10585004 h 10949350"/>
              <a:gd name="connsiteX3" fmla="*/ 11822235 w 13090449"/>
              <a:gd name="connsiteY3" fmla="*/ 10585004 h 10949350"/>
              <a:gd name="connsiteX4" fmla="*/ 12721217 w 13090449"/>
              <a:gd name="connsiteY4" fmla="*/ 9686023 h 10949350"/>
              <a:gd name="connsiteX5" fmla="*/ 11822235 w 13090449"/>
              <a:gd name="connsiteY5" fmla="*/ 8787043 h 10949350"/>
              <a:gd name="connsiteX6" fmla="*/ 0 w 13090449"/>
              <a:gd name="connsiteY6" fmla="*/ 0 h 10949350"/>
              <a:gd name="connsiteX7" fmla="*/ 13090449 w 13090449"/>
              <a:gd name="connsiteY7" fmla="*/ 0 h 10949350"/>
              <a:gd name="connsiteX8" fmla="*/ 13090449 w 13090449"/>
              <a:gd name="connsiteY8" fmla="*/ 10949350 h 10949350"/>
              <a:gd name="connsiteX9" fmla="*/ 0 w 13090449"/>
              <a:gd name="connsiteY9" fmla="*/ 10949350 h 109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90449" h="10949350">
                <a:moveTo>
                  <a:pt x="11822235" y="8787043"/>
                </a:moveTo>
                <a:cubicBezTo>
                  <a:pt x="11325741" y="8787043"/>
                  <a:pt x="10923255" y="9189530"/>
                  <a:pt x="10923255" y="9686023"/>
                </a:cubicBezTo>
                <a:lnTo>
                  <a:pt x="10923255" y="10585004"/>
                </a:lnTo>
                <a:cubicBezTo>
                  <a:pt x="10923255" y="10585004"/>
                  <a:pt x="11822235" y="10585004"/>
                  <a:pt x="11822235" y="10585004"/>
                </a:cubicBezTo>
                <a:cubicBezTo>
                  <a:pt x="12318729" y="10585004"/>
                  <a:pt x="12721217" y="10182517"/>
                  <a:pt x="12721217" y="9686023"/>
                </a:cubicBezTo>
                <a:cubicBezTo>
                  <a:pt x="12721217" y="9189530"/>
                  <a:pt x="12318729" y="8787043"/>
                  <a:pt x="11822235" y="8787043"/>
                </a:cubicBezTo>
                <a:close/>
                <a:moveTo>
                  <a:pt x="0" y="0"/>
                </a:moveTo>
                <a:lnTo>
                  <a:pt x="13090449" y="0"/>
                </a:lnTo>
                <a:lnTo>
                  <a:pt x="13090449" y="10949350"/>
                </a:lnTo>
                <a:lnTo>
                  <a:pt x="0" y="109493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8024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ljus">
    <p:bg>
      <p:bgPr>
        <a:solidFill>
          <a:srgbClr val="F4DEE6">
            <a:alpha val="4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3A1B9BA9-65FC-FB0D-C6D0-2D99664DAC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6825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-Vinröd_lju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DA62A74-CD6A-60FA-D88A-16D15496863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20104100" cy="11309350"/>
          </a:xfrm>
          <a:custGeom>
            <a:avLst/>
            <a:gdLst>
              <a:gd name="connsiteX0" fmla="*/ 18655886 w 20104100"/>
              <a:gd name="connsiteY0" fmla="*/ 8967043 h 11309350"/>
              <a:gd name="connsiteX1" fmla="*/ 17756906 w 20104100"/>
              <a:gd name="connsiteY1" fmla="*/ 9866023 h 11309350"/>
              <a:gd name="connsiteX2" fmla="*/ 17756906 w 20104100"/>
              <a:gd name="connsiteY2" fmla="*/ 10765004 h 11309350"/>
              <a:gd name="connsiteX3" fmla="*/ 18655886 w 20104100"/>
              <a:gd name="connsiteY3" fmla="*/ 10765004 h 11309350"/>
              <a:gd name="connsiteX4" fmla="*/ 19554868 w 20104100"/>
              <a:gd name="connsiteY4" fmla="*/ 9866023 h 11309350"/>
              <a:gd name="connsiteX5" fmla="*/ 18655886 w 20104100"/>
              <a:gd name="connsiteY5" fmla="*/ 8967043 h 11309350"/>
              <a:gd name="connsiteX6" fmla="*/ 0 w 20104100"/>
              <a:gd name="connsiteY6" fmla="*/ 0 h 11309350"/>
              <a:gd name="connsiteX7" fmla="*/ 20104100 w 20104100"/>
              <a:gd name="connsiteY7" fmla="*/ 0 h 11309350"/>
              <a:gd name="connsiteX8" fmla="*/ 20104100 w 20104100"/>
              <a:gd name="connsiteY8" fmla="*/ 11309350 h 11309350"/>
              <a:gd name="connsiteX9" fmla="*/ 0 w 20104100"/>
              <a:gd name="connsiteY9" fmla="*/ 11309350 h 1130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0">
                <a:moveTo>
                  <a:pt x="18655886" y="8967043"/>
                </a:moveTo>
                <a:cubicBezTo>
                  <a:pt x="18159392" y="8967043"/>
                  <a:pt x="17756906" y="9369530"/>
                  <a:pt x="17756906" y="9866023"/>
                </a:cubicBezTo>
                <a:lnTo>
                  <a:pt x="17756906" y="10765004"/>
                </a:lnTo>
                <a:cubicBezTo>
                  <a:pt x="17756906" y="10765004"/>
                  <a:pt x="18655886" y="10765004"/>
                  <a:pt x="18655886" y="10765004"/>
                </a:cubicBezTo>
                <a:cubicBezTo>
                  <a:pt x="19152380" y="10765004"/>
                  <a:pt x="19554868" y="10362517"/>
                  <a:pt x="19554868" y="9866023"/>
                </a:cubicBezTo>
                <a:cubicBezTo>
                  <a:pt x="19554868" y="9369530"/>
                  <a:pt x="19152380" y="8967043"/>
                  <a:pt x="18655886" y="8967043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0"/>
                </a:lnTo>
                <a:lnTo>
                  <a:pt x="0" y="113093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73046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74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accent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6085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971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754546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6723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bIns="0"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91410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09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88601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5937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34702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69578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44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25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65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sida-Vinröd_ljus">
    <p:bg>
      <p:bgPr>
        <a:solidFill>
          <a:srgbClr val="F4DEE6">
            <a:alpha val="4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3A1B9BA9-65FC-FB0D-C6D0-2D99664DAC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text 4">
            <a:extLst>
              <a:ext uri="{FF2B5EF4-FFF2-40B4-BE49-F238E27FC236}">
                <a16:creationId xmlns:a16="http://schemas.microsoft.com/office/drawing/2014/main" id="{31FEA16A-47E3-3C9A-01D9-9E27C1ACCA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5870699"/>
            <a:ext cx="10080000" cy="4262400"/>
          </a:xfrm>
        </p:spPr>
        <p:txBody>
          <a:bodyPr/>
          <a:lstStyle>
            <a:lvl1pPr marL="0" indent="0">
              <a:buClr>
                <a:srgbClr val="670F3B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rgbClr val="670F3B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670F3B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670F3B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670F3B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91DCD417-38CA-86C3-B1D4-434CE7D64739}"/>
              </a:ext>
            </a:extLst>
          </p:cNvPr>
          <p:cNvGrpSpPr/>
          <p:nvPr userDrawn="1"/>
        </p:nvGrpSpPr>
        <p:grpSpPr>
          <a:xfrm>
            <a:off x="7974373" y="718118"/>
            <a:ext cx="2704310" cy="270431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" name="Bild 4">
              <a:extLst>
                <a:ext uri="{FF2B5EF4-FFF2-40B4-BE49-F238E27FC236}">
                  <a16:creationId xmlns:a16="http://schemas.microsoft.com/office/drawing/2014/main" id="{AB968D88-9B95-C9B8-F8F9-89659534DE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77ABCBB8-790C-C313-DF54-94191BDD6F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7" name="Rubrik 1">
            <a:extLst>
              <a:ext uri="{FF2B5EF4-FFF2-40B4-BE49-F238E27FC236}">
                <a16:creationId xmlns:a16="http://schemas.microsoft.com/office/drawing/2014/main" id="{A1472EFF-0018-51F6-FFAB-2E710958C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3577000"/>
            <a:ext cx="10080000" cy="2052000"/>
          </a:xfrm>
        </p:spPr>
        <p:txBody>
          <a:bodyPr bIns="0"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rgbClr val="670F3B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2783462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innehåll 14">
            <a:extLst>
              <a:ext uri="{FF2B5EF4-FFF2-40B4-BE49-F238E27FC236}">
                <a16:creationId xmlns:a16="http://schemas.microsoft.com/office/drawing/2014/main" id="{CD130D5D-A6D0-3B8F-D78F-0D66842EA1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B3A71AB9-AAA7-E78A-F77A-D1A10EB2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22D6F3-33C1-5574-70A2-85ADD2CE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sidfot 5">
            <a:extLst>
              <a:ext uri="{FF2B5EF4-FFF2-40B4-BE49-F238E27FC236}">
                <a16:creationId xmlns:a16="http://schemas.microsoft.com/office/drawing/2014/main" id="{A02E07FB-A8EC-6B08-D352-1681F3F6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4706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7337" t="48723" r="80369" b="24476"/>
          <a:stretch/>
        </p:blipFill>
        <p:spPr>
          <a:xfrm>
            <a:off x="14925596" y="-2875"/>
            <a:ext cx="5178504" cy="6330938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58108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3996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5" name="Platshållare för bild 11">
            <a:extLst>
              <a:ext uri="{FF2B5EF4-FFF2-40B4-BE49-F238E27FC236}">
                <a16:creationId xmlns:a16="http://schemas.microsoft.com/office/drawing/2014/main" id="{75590286-0510-BFB4-EE2F-160E3A17B3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1" hasCustomPrompt="1"/>
          </p:nvPr>
        </p:nvSpPr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8" name="Platshållare för bild 11">
            <a:extLst>
              <a:ext uri="{FF2B5EF4-FFF2-40B4-BE49-F238E27FC236}">
                <a16:creationId xmlns:a16="http://schemas.microsoft.com/office/drawing/2014/main" id="{DEAE2A4F-ACD4-6532-5F4C-9A855B9F5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 hasCustomPrompt="1"/>
          </p:nvPr>
        </p:nvSpPr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51" name="Platshållare för bild 50">
            <a:extLst>
              <a:ext uri="{FF2B5EF4-FFF2-40B4-BE49-F238E27FC236}">
                <a16:creationId xmlns:a16="http://schemas.microsoft.com/office/drawing/2014/main" id="{6CEF6B11-B88E-2C7C-9AD5-550A8765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7" hasCustomPrompt="1"/>
          </p:nvPr>
        </p:nvSpPr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77308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781495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9538100" cy="6552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180000" y="8174955"/>
            <a:ext cx="4716000" cy="295439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8" name="Platshållare för bild 11">
            <a:extLst>
              <a:ext uri="{FF2B5EF4-FFF2-40B4-BE49-F238E27FC236}">
                <a16:creationId xmlns:a16="http://schemas.microsoft.com/office/drawing/2014/main" id="{DEAE2A4F-ACD4-6532-5F4C-9A855B9F5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 hasCustomPrompt="1"/>
          </p:nvPr>
        </p:nvSpPr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9" name="Platshållare för bild 11">
            <a:extLst>
              <a:ext uri="{FF2B5EF4-FFF2-40B4-BE49-F238E27FC236}">
                <a16:creationId xmlns:a16="http://schemas.microsoft.com/office/drawing/2014/main" id="{4798232A-73EF-6BAB-910A-26A2BE1F61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6" hasCustomPrompt="1"/>
          </p:nvPr>
        </p:nvSpPr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51" name="Platshållare för bild 50">
            <a:extLst>
              <a:ext uri="{FF2B5EF4-FFF2-40B4-BE49-F238E27FC236}">
                <a16:creationId xmlns:a16="http://schemas.microsoft.com/office/drawing/2014/main" id="{6CEF6B11-B88E-2C7C-9AD5-550A8765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7" hasCustomPrompt="1"/>
          </p:nvPr>
        </p:nvSpPr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6F9EFEF-9695-7AB3-FDC0-829FA125B2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76000" y="7022827"/>
            <a:ext cx="4023825" cy="972128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3" name="Platshållare för text 4">
            <a:extLst>
              <a:ext uri="{FF2B5EF4-FFF2-40B4-BE49-F238E27FC236}">
                <a16:creationId xmlns:a16="http://schemas.microsoft.com/office/drawing/2014/main" id="{3EBD60E3-AB8C-FA3F-4E75-0BB502CA3F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76000" y="8005650"/>
            <a:ext cx="4048100" cy="2905609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7B35C18-31BA-C480-0D6A-3E04BD624973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" name="Bild 4">
              <a:extLst>
                <a:ext uri="{FF2B5EF4-FFF2-40B4-BE49-F238E27FC236}">
                  <a16:creationId xmlns:a16="http://schemas.microsoft.com/office/drawing/2014/main" id="{16ED4C09-51FE-CD65-312F-C7C542BCBE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C996E8F-0F50-1B7B-6FCE-C271498367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78407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493463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7456562" cy="1094443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180000" y="5294635"/>
            <a:ext cx="4716000" cy="583471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07741B52-3B3E-3BC7-9652-BCFA930D0B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8" hasCustomPrompt="1"/>
          </p:nvPr>
        </p:nvSpPr>
        <p:spPr>
          <a:xfrm>
            <a:off x="12712562" y="3962467"/>
            <a:ext cx="7211538" cy="7161963"/>
          </a:xfrm>
          <a:custGeom>
            <a:avLst/>
            <a:gdLst>
              <a:gd name="connsiteX0" fmla="*/ 5943324 w 7211538"/>
              <a:gd name="connsiteY0" fmla="*/ 5004576 h 7161963"/>
              <a:gd name="connsiteX1" fmla="*/ 5044344 w 7211538"/>
              <a:gd name="connsiteY1" fmla="*/ 5903556 h 7161963"/>
              <a:gd name="connsiteX2" fmla="*/ 5044344 w 7211538"/>
              <a:gd name="connsiteY2" fmla="*/ 6802537 h 7161963"/>
              <a:gd name="connsiteX3" fmla="*/ 5943324 w 7211538"/>
              <a:gd name="connsiteY3" fmla="*/ 6802537 h 7161963"/>
              <a:gd name="connsiteX4" fmla="*/ 6842306 w 7211538"/>
              <a:gd name="connsiteY4" fmla="*/ 5903556 h 7161963"/>
              <a:gd name="connsiteX5" fmla="*/ 5943324 w 7211538"/>
              <a:gd name="connsiteY5" fmla="*/ 5004576 h 7161963"/>
              <a:gd name="connsiteX6" fmla="*/ 0 w 7211538"/>
              <a:gd name="connsiteY6" fmla="*/ 0 h 7161963"/>
              <a:gd name="connsiteX7" fmla="*/ 7211538 w 7211538"/>
              <a:gd name="connsiteY7" fmla="*/ 0 h 7161963"/>
              <a:gd name="connsiteX8" fmla="*/ 7211538 w 7211538"/>
              <a:gd name="connsiteY8" fmla="*/ 7161963 h 7161963"/>
              <a:gd name="connsiteX9" fmla="*/ 0 w 7211538"/>
              <a:gd name="connsiteY9" fmla="*/ 7161963 h 71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11538" h="7161963">
                <a:moveTo>
                  <a:pt x="5943324" y="5004576"/>
                </a:moveTo>
                <a:cubicBezTo>
                  <a:pt x="5446830" y="5004576"/>
                  <a:pt x="5044344" y="5407063"/>
                  <a:pt x="5044344" y="5903556"/>
                </a:cubicBezTo>
                <a:lnTo>
                  <a:pt x="5044344" y="6802537"/>
                </a:lnTo>
                <a:cubicBezTo>
                  <a:pt x="5044344" y="6802537"/>
                  <a:pt x="5943324" y="6802537"/>
                  <a:pt x="5943324" y="6802537"/>
                </a:cubicBezTo>
                <a:cubicBezTo>
                  <a:pt x="6439818" y="6802537"/>
                  <a:pt x="6842306" y="6400050"/>
                  <a:pt x="6842306" y="5903556"/>
                </a:cubicBezTo>
                <a:cubicBezTo>
                  <a:pt x="6842306" y="5407063"/>
                  <a:pt x="6439818" y="5004576"/>
                  <a:pt x="5943324" y="5004576"/>
                </a:cubicBezTo>
                <a:close/>
                <a:moveTo>
                  <a:pt x="0" y="0"/>
                </a:moveTo>
                <a:lnTo>
                  <a:pt x="7211538" y="0"/>
                </a:lnTo>
                <a:lnTo>
                  <a:pt x="7211538" y="7161963"/>
                </a:lnTo>
                <a:lnTo>
                  <a:pt x="0" y="716196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Platshållare för bild 11">
            <a:extLst>
              <a:ext uri="{FF2B5EF4-FFF2-40B4-BE49-F238E27FC236}">
                <a16:creationId xmlns:a16="http://schemas.microsoft.com/office/drawing/2014/main" id="{F536D92B-87AA-BBF0-BDDC-1A023F4BB4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9" hasCustomPrompt="1"/>
          </p:nvPr>
        </p:nvSpPr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95532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000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3" name="Platshållare för bild 22">
            <a:extLst>
              <a:ext uri="{FF2B5EF4-FFF2-40B4-BE49-F238E27FC236}">
                <a16:creationId xmlns:a16="http://schemas.microsoft.com/office/drawing/2014/main" id="{AE476CC3-39A7-954F-B55A-B3FADD79CCA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3487300" y="180000"/>
            <a:ext cx="6436800" cy="10949350"/>
          </a:xfrm>
          <a:custGeom>
            <a:avLst/>
            <a:gdLst>
              <a:gd name="connsiteX0" fmla="*/ 5168586 w 6436800"/>
              <a:gd name="connsiteY0" fmla="*/ 8787043 h 10949350"/>
              <a:gd name="connsiteX1" fmla="*/ 4269606 w 6436800"/>
              <a:gd name="connsiteY1" fmla="*/ 9686023 h 10949350"/>
              <a:gd name="connsiteX2" fmla="*/ 4269606 w 6436800"/>
              <a:gd name="connsiteY2" fmla="*/ 10585004 h 10949350"/>
              <a:gd name="connsiteX3" fmla="*/ 5168586 w 6436800"/>
              <a:gd name="connsiteY3" fmla="*/ 10585004 h 10949350"/>
              <a:gd name="connsiteX4" fmla="*/ 6067568 w 6436800"/>
              <a:gd name="connsiteY4" fmla="*/ 9686023 h 10949350"/>
              <a:gd name="connsiteX5" fmla="*/ 5168586 w 6436800"/>
              <a:gd name="connsiteY5" fmla="*/ 8787043 h 10949350"/>
              <a:gd name="connsiteX6" fmla="*/ 0 w 6436800"/>
              <a:gd name="connsiteY6" fmla="*/ 0 h 10949350"/>
              <a:gd name="connsiteX7" fmla="*/ 6436800 w 6436800"/>
              <a:gd name="connsiteY7" fmla="*/ 0 h 10949350"/>
              <a:gd name="connsiteX8" fmla="*/ 6436800 w 6436800"/>
              <a:gd name="connsiteY8" fmla="*/ 10949350 h 10949350"/>
              <a:gd name="connsiteX9" fmla="*/ 0 w 6436800"/>
              <a:gd name="connsiteY9" fmla="*/ 10949350 h 109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36800" h="10949350">
                <a:moveTo>
                  <a:pt x="5168586" y="8787043"/>
                </a:moveTo>
                <a:cubicBezTo>
                  <a:pt x="4672092" y="8787043"/>
                  <a:pt x="4269606" y="9189530"/>
                  <a:pt x="4269606" y="9686023"/>
                </a:cubicBezTo>
                <a:lnTo>
                  <a:pt x="4269606" y="10585004"/>
                </a:lnTo>
                <a:cubicBezTo>
                  <a:pt x="4269606" y="10585004"/>
                  <a:pt x="5168586" y="10585004"/>
                  <a:pt x="5168586" y="10585004"/>
                </a:cubicBezTo>
                <a:cubicBezTo>
                  <a:pt x="5665080" y="10585004"/>
                  <a:pt x="6067568" y="10182517"/>
                  <a:pt x="6067568" y="9686023"/>
                </a:cubicBezTo>
                <a:cubicBezTo>
                  <a:pt x="6067568" y="9189530"/>
                  <a:pt x="5665080" y="8787043"/>
                  <a:pt x="5168586" y="8787043"/>
                </a:cubicBezTo>
                <a:close/>
                <a:moveTo>
                  <a:pt x="0" y="0"/>
                </a:moveTo>
                <a:lnTo>
                  <a:pt x="6436800" y="0"/>
                </a:lnTo>
                <a:lnTo>
                  <a:pt x="6436800" y="10949350"/>
                </a:lnTo>
                <a:lnTo>
                  <a:pt x="0" y="109493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1" name="Platshållare för bild 11">
            <a:extLst>
              <a:ext uri="{FF2B5EF4-FFF2-40B4-BE49-F238E27FC236}">
                <a16:creationId xmlns:a16="http://schemas.microsoft.com/office/drawing/2014/main" id="{04A79490-3E77-1BC2-C4F7-C0081AFF5F6D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83365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36918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000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05B2B2DE-FEA3-653C-0931-379607DA7294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833652" y="180000"/>
            <a:ext cx="13090449" cy="10949350"/>
          </a:xfrm>
          <a:custGeom>
            <a:avLst/>
            <a:gdLst>
              <a:gd name="connsiteX0" fmla="*/ 11822235 w 13090449"/>
              <a:gd name="connsiteY0" fmla="*/ 8787043 h 10949350"/>
              <a:gd name="connsiteX1" fmla="*/ 10923255 w 13090449"/>
              <a:gd name="connsiteY1" fmla="*/ 9686023 h 10949350"/>
              <a:gd name="connsiteX2" fmla="*/ 10923255 w 13090449"/>
              <a:gd name="connsiteY2" fmla="*/ 10585004 h 10949350"/>
              <a:gd name="connsiteX3" fmla="*/ 11822235 w 13090449"/>
              <a:gd name="connsiteY3" fmla="*/ 10585004 h 10949350"/>
              <a:gd name="connsiteX4" fmla="*/ 12721217 w 13090449"/>
              <a:gd name="connsiteY4" fmla="*/ 9686023 h 10949350"/>
              <a:gd name="connsiteX5" fmla="*/ 11822235 w 13090449"/>
              <a:gd name="connsiteY5" fmla="*/ 8787043 h 10949350"/>
              <a:gd name="connsiteX6" fmla="*/ 0 w 13090449"/>
              <a:gd name="connsiteY6" fmla="*/ 0 h 10949350"/>
              <a:gd name="connsiteX7" fmla="*/ 13090449 w 13090449"/>
              <a:gd name="connsiteY7" fmla="*/ 0 h 10949350"/>
              <a:gd name="connsiteX8" fmla="*/ 13090449 w 13090449"/>
              <a:gd name="connsiteY8" fmla="*/ 10949350 h 10949350"/>
              <a:gd name="connsiteX9" fmla="*/ 0 w 13090449"/>
              <a:gd name="connsiteY9" fmla="*/ 10949350 h 109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90449" h="10949350">
                <a:moveTo>
                  <a:pt x="11822235" y="8787043"/>
                </a:moveTo>
                <a:cubicBezTo>
                  <a:pt x="11325741" y="8787043"/>
                  <a:pt x="10923255" y="9189530"/>
                  <a:pt x="10923255" y="9686023"/>
                </a:cubicBezTo>
                <a:lnTo>
                  <a:pt x="10923255" y="10585004"/>
                </a:lnTo>
                <a:cubicBezTo>
                  <a:pt x="10923255" y="10585004"/>
                  <a:pt x="11822235" y="10585004"/>
                  <a:pt x="11822235" y="10585004"/>
                </a:cubicBezTo>
                <a:cubicBezTo>
                  <a:pt x="12318729" y="10585004"/>
                  <a:pt x="12721217" y="10182517"/>
                  <a:pt x="12721217" y="9686023"/>
                </a:cubicBezTo>
                <a:cubicBezTo>
                  <a:pt x="12721217" y="9189530"/>
                  <a:pt x="12318729" y="8787043"/>
                  <a:pt x="11822235" y="8787043"/>
                </a:cubicBezTo>
                <a:close/>
                <a:moveTo>
                  <a:pt x="0" y="0"/>
                </a:moveTo>
                <a:lnTo>
                  <a:pt x="13090449" y="0"/>
                </a:lnTo>
                <a:lnTo>
                  <a:pt x="13090449" y="10949350"/>
                </a:lnTo>
                <a:lnTo>
                  <a:pt x="0" y="109493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4980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Rubrik_och_innehåll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010506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Rubrik_och_innehåll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32637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nehållsida_helsida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5" name="Platshållare för innehåll 14">
            <a:extLst>
              <a:ext uri="{FF2B5EF4-FFF2-40B4-BE49-F238E27FC236}">
                <a16:creationId xmlns:a16="http://schemas.microsoft.com/office/drawing/2014/main" id="{307A1D44-EA5E-1575-1A33-242E4DC3E8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bg2">
              <a:lumMod val="95000"/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76588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Kontaktsida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81E4E92-1C22-30BC-AE8F-21BE5C114A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26A9606E-9A87-DB39-8718-3279EE26A4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5870699"/>
            <a:ext cx="10080000" cy="4262400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9" name="Grupp 8">
            <a:extLst>
              <a:ext uri="{FF2B5EF4-FFF2-40B4-BE49-F238E27FC236}">
                <a16:creationId xmlns:a16="http://schemas.microsoft.com/office/drawing/2014/main" id="{C52A2F32-5F5B-EAB8-271C-9019714490B5}"/>
              </a:ext>
            </a:extLst>
          </p:cNvPr>
          <p:cNvGrpSpPr/>
          <p:nvPr userDrawn="1"/>
        </p:nvGrpSpPr>
        <p:grpSpPr>
          <a:xfrm>
            <a:off x="7974373" y="718118"/>
            <a:ext cx="2704310" cy="270431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FDB68550-0BDC-6325-5091-840571A6D6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7E2D0B9A-CA44-5380-20D8-7E2B1968CB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7" name="Rubrik 1">
            <a:extLst>
              <a:ext uri="{FF2B5EF4-FFF2-40B4-BE49-F238E27FC236}">
                <a16:creationId xmlns:a16="http://schemas.microsoft.com/office/drawing/2014/main" id="{1D96B88A-724D-F2FB-0469-56A8A0760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3577000"/>
            <a:ext cx="10080000" cy="2052000"/>
          </a:xfrm>
        </p:spPr>
        <p:txBody>
          <a:bodyPr bIns="0"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327852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CD5ED3C4-0BE5-7CD7-24AB-E690E890CC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3181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830139"/>
            <a:ext cx="15840000" cy="2052000"/>
          </a:xfrm>
        </p:spPr>
        <p:txBody>
          <a:bodyPr bIns="0"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479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DA62A74-CD6A-60FA-D88A-16D15496863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20104100" cy="11309350"/>
          </a:xfrm>
          <a:custGeom>
            <a:avLst/>
            <a:gdLst>
              <a:gd name="connsiteX0" fmla="*/ 18655886 w 20104100"/>
              <a:gd name="connsiteY0" fmla="*/ 8967043 h 11309350"/>
              <a:gd name="connsiteX1" fmla="*/ 17756906 w 20104100"/>
              <a:gd name="connsiteY1" fmla="*/ 9866023 h 11309350"/>
              <a:gd name="connsiteX2" fmla="*/ 17756906 w 20104100"/>
              <a:gd name="connsiteY2" fmla="*/ 10765004 h 11309350"/>
              <a:gd name="connsiteX3" fmla="*/ 18655886 w 20104100"/>
              <a:gd name="connsiteY3" fmla="*/ 10765004 h 11309350"/>
              <a:gd name="connsiteX4" fmla="*/ 19554868 w 20104100"/>
              <a:gd name="connsiteY4" fmla="*/ 9866023 h 11309350"/>
              <a:gd name="connsiteX5" fmla="*/ 18655886 w 20104100"/>
              <a:gd name="connsiteY5" fmla="*/ 8967043 h 11309350"/>
              <a:gd name="connsiteX6" fmla="*/ 0 w 20104100"/>
              <a:gd name="connsiteY6" fmla="*/ 0 h 11309350"/>
              <a:gd name="connsiteX7" fmla="*/ 20104100 w 20104100"/>
              <a:gd name="connsiteY7" fmla="*/ 0 h 11309350"/>
              <a:gd name="connsiteX8" fmla="*/ 20104100 w 20104100"/>
              <a:gd name="connsiteY8" fmla="*/ 11309350 h 11309350"/>
              <a:gd name="connsiteX9" fmla="*/ 0 w 20104100"/>
              <a:gd name="connsiteY9" fmla="*/ 11309350 h 1130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0">
                <a:moveTo>
                  <a:pt x="18655886" y="8967043"/>
                </a:moveTo>
                <a:cubicBezTo>
                  <a:pt x="18159392" y="8967043"/>
                  <a:pt x="17756906" y="9369530"/>
                  <a:pt x="17756906" y="9866023"/>
                </a:cubicBezTo>
                <a:lnTo>
                  <a:pt x="17756906" y="10765004"/>
                </a:lnTo>
                <a:cubicBezTo>
                  <a:pt x="17756906" y="10765004"/>
                  <a:pt x="18655886" y="10765004"/>
                  <a:pt x="18655886" y="10765004"/>
                </a:cubicBezTo>
                <a:cubicBezTo>
                  <a:pt x="19152380" y="10765004"/>
                  <a:pt x="19554868" y="10362517"/>
                  <a:pt x="19554868" y="9866023"/>
                </a:cubicBezTo>
                <a:cubicBezTo>
                  <a:pt x="19554868" y="9369530"/>
                  <a:pt x="19152380" y="8967043"/>
                  <a:pt x="18655886" y="8967043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0"/>
                </a:lnTo>
                <a:lnTo>
                  <a:pt x="0" y="113093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76418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46612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118895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830139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441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36018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47146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30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02790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799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5201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03504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05321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93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83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03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sida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CD5ED3C4-0BE5-7CD7-24AB-E690E890CC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sp>
        <p:nvSpPr>
          <p:cNvPr id="2" name="Platshållare för text 4">
            <a:extLst>
              <a:ext uri="{FF2B5EF4-FFF2-40B4-BE49-F238E27FC236}">
                <a16:creationId xmlns:a16="http://schemas.microsoft.com/office/drawing/2014/main" id="{00036B3A-8A97-3A2D-0987-5F14341EDDB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5870699"/>
            <a:ext cx="10080000" cy="4262400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3" name="Grupp 2">
            <a:extLst>
              <a:ext uri="{FF2B5EF4-FFF2-40B4-BE49-F238E27FC236}">
                <a16:creationId xmlns:a16="http://schemas.microsoft.com/office/drawing/2014/main" id="{13673D1A-6957-1414-E846-98A722CE1689}"/>
              </a:ext>
            </a:extLst>
          </p:cNvPr>
          <p:cNvGrpSpPr/>
          <p:nvPr userDrawn="1"/>
        </p:nvGrpSpPr>
        <p:grpSpPr>
          <a:xfrm>
            <a:off x="7974373" y="718118"/>
            <a:ext cx="2704310" cy="270431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" name="Bild 4">
              <a:extLst>
                <a:ext uri="{FF2B5EF4-FFF2-40B4-BE49-F238E27FC236}">
                  <a16:creationId xmlns:a16="http://schemas.microsoft.com/office/drawing/2014/main" id="{ADC50EF8-FFE9-149A-563F-5DEF823478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AC91E7CD-A117-C9F4-8DFE-91B80076A6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7" name="Rubrik 1">
            <a:extLst>
              <a:ext uri="{FF2B5EF4-FFF2-40B4-BE49-F238E27FC236}">
                <a16:creationId xmlns:a16="http://schemas.microsoft.com/office/drawing/2014/main" id="{848F5E8C-0DA3-4D6B-8C6B-C20C75F13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3577000"/>
            <a:ext cx="10080000" cy="2052000"/>
          </a:xfrm>
        </p:spPr>
        <p:txBody>
          <a:bodyPr bIns="0"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3589978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4" name="Platshållare för innehåll 14">
            <a:extLst>
              <a:ext uri="{FF2B5EF4-FFF2-40B4-BE49-F238E27FC236}">
                <a16:creationId xmlns:a16="http://schemas.microsoft.com/office/drawing/2014/main" id="{9EB8307F-13DC-A5B9-FFB0-58CD993C5C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3"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26BD7044-3A0C-0360-26A6-6F4A9E587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C5B364C0-16BC-3264-BEEF-314B8ECCB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sidfot 5">
            <a:extLst>
              <a:ext uri="{FF2B5EF4-FFF2-40B4-BE49-F238E27FC236}">
                <a16:creationId xmlns:a16="http://schemas.microsoft.com/office/drawing/2014/main" id="{559A4CF1-D37E-27F6-F19A-164549C19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9155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3996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5" name="Platshållare för bild 11">
            <a:extLst>
              <a:ext uri="{FF2B5EF4-FFF2-40B4-BE49-F238E27FC236}">
                <a16:creationId xmlns:a16="http://schemas.microsoft.com/office/drawing/2014/main" id="{75590286-0510-BFB4-EE2F-160E3A17B3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1" hasCustomPrompt="1"/>
          </p:nvPr>
        </p:nvSpPr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8" name="Platshållare för bild 11">
            <a:extLst>
              <a:ext uri="{FF2B5EF4-FFF2-40B4-BE49-F238E27FC236}">
                <a16:creationId xmlns:a16="http://schemas.microsoft.com/office/drawing/2014/main" id="{DEAE2A4F-ACD4-6532-5F4C-9A855B9F5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 hasCustomPrompt="1"/>
          </p:nvPr>
        </p:nvSpPr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51" name="Platshållare för bild 50">
            <a:extLst>
              <a:ext uri="{FF2B5EF4-FFF2-40B4-BE49-F238E27FC236}">
                <a16:creationId xmlns:a16="http://schemas.microsoft.com/office/drawing/2014/main" id="{6CEF6B11-B88E-2C7C-9AD5-550A8765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7" hasCustomPrompt="1"/>
          </p:nvPr>
        </p:nvSpPr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41431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781495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9538100" cy="6552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180000" y="8174955"/>
            <a:ext cx="4716000" cy="295439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8" name="Platshållare för bild 11">
            <a:extLst>
              <a:ext uri="{FF2B5EF4-FFF2-40B4-BE49-F238E27FC236}">
                <a16:creationId xmlns:a16="http://schemas.microsoft.com/office/drawing/2014/main" id="{DEAE2A4F-ACD4-6532-5F4C-9A855B9F5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 hasCustomPrompt="1"/>
          </p:nvPr>
        </p:nvSpPr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9" name="Platshållare för bild 11">
            <a:extLst>
              <a:ext uri="{FF2B5EF4-FFF2-40B4-BE49-F238E27FC236}">
                <a16:creationId xmlns:a16="http://schemas.microsoft.com/office/drawing/2014/main" id="{4798232A-73EF-6BAB-910A-26A2BE1F61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6" hasCustomPrompt="1"/>
          </p:nvPr>
        </p:nvSpPr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51" name="Platshållare för bild 50">
            <a:extLst>
              <a:ext uri="{FF2B5EF4-FFF2-40B4-BE49-F238E27FC236}">
                <a16:creationId xmlns:a16="http://schemas.microsoft.com/office/drawing/2014/main" id="{6CEF6B11-B88E-2C7C-9AD5-550A8765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7" hasCustomPrompt="1"/>
          </p:nvPr>
        </p:nvSpPr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6F9EFEF-9695-7AB3-FDC0-829FA125B2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76000" y="7022827"/>
            <a:ext cx="4023825" cy="972128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3" name="Platshållare för text 4">
            <a:extLst>
              <a:ext uri="{FF2B5EF4-FFF2-40B4-BE49-F238E27FC236}">
                <a16:creationId xmlns:a16="http://schemas.microsoft.com/office/drawing/2014/main" id="{3EBD60E3-AB8C-FA3F-4E75-0BB502CA3F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76000" y="8005650"/>
            <a:ext cx="4048100" cy="2905609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7B35C18-31BA-C480-0D6A-3E04BD624973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" name="Bild 4">
              <a:extLst>
                <a:ext uri="{FF2B5EF4-FFF2-40B4-BE49-F238E27FC236}">
                  <a16:creationId xmlns:a16="http://schemas.microsoft.com/office/drawing/2014/main" id="{16ED4C09-51FE-CD65-312F-C7C542BCBE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C996E8F-0F50-1B7B-6FCE-C271498367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973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493463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7456562" cy="1094443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180000" y="5294635"/>
            <a:ext cx="4716000" cy="583471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07741B52-3B3E-3BC7-9652-BCFA930D0B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8" hasCustomPrompt="1"/>
          </p:nvPr>
        </p:nvSpPr>
        <p:spPr>
          <a:xfrm>
            <a:off x="12712562" y="3962467"/>
            <a:ext cx="7211538" cy="7161963"/>
          </a:xfrm>
          <a:custGeom>
            <a:avLst/>
            <a:gdLst>
              <a:gd name="connsiteX0" fmla="*/ 5943324 w 7211538"/>
              <a:gd name="connsiteY0" fmla="*/ 5004576 h 7161963"/>
              <a:gd name="connsiteX1" fmla="*/ 5044344 w 7211538"/>
              <a:gd name="connsiteY1" fmla="*/ 5903556 h 7161963"/>
              <a:gd name="connsiteX2" fmla="*/ 5044344 w 7211538"/>
              <a:gd name="connsiteY2" fmla="*/ 6802537 h 7161963"/>
              <a:gd name="connsiteX3" fmla="*/ 5943324 w 7211538"/>
              <a:gd name="connsiteY3" fmla="*/ 6802537 h 7161963"/>
              <a:gd name="connsiteX4" fmla="*/ 6842306 w 7211538"/>
              <a:gd name="connsiteY4" fmla="*/ 5903556 h 7161963"/>
              <a:gd name="connsiteX5" fmla="*/ 5943324 w 7211538"/>
              <a:gd name="connsiteY5" fmla="*/ 5004576 h 7161963"/>
              <a:gd name="connsiteX6" fmla="*/ 0 w 7211538"/>
              <a:gd name="connsiteY6" fmla="*/ 0 h 7161963"/>
              <a:gd name="connsiteX7" fmla="*/ 7211538 w 7211538"/>
              <a:gd name="connsiteY7" fmla="*/ 0 h 7161963"/>
              <a:gd name="connsiteX8" fmla="*/ 7211538 w 7211538"/>
              <a:gd name="connsiteY8" fmla="*/ 7161963 h 7161963"/>
              <a:gd name="connsiteX9" fmla="*/ 0 w 7211538"/>
              <a:gd name="connsiteY9" fmla="*/ 7161963 h 71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11538" h="7161963">
                <a:moveTo>
                  <a:pt x="5943324" y="5004576"/>
                </a:moveTo>
                <a:cubicBezTo>
                  <a:pt x="5446830" y="5004576"/>
                  <a:pt x="5044344" y="5407063"/>
                  <a:pt x="5044344" y="5903556"/>
                </a:cubicBezTo>
                <a:lnTo>
                  <a:pt x="5044344" y="6802537"/>
                </a:lnTo>
                <a:cubicBezTo>
                  <a:pt x="5044344" y="6802537"/>
                  <a:pt x="5943324" y="6802537"/>
                  <a:pt x="5943324" y="6802537"/>
                </a:cubicBezTo>
                <a:cubicBezTo>
                  <a:pt x="6439818" y="6802537"/>
                  <a:pt x="6842306" y="6400050"/>
                  <a:pt x="6842306" y="5903556"/>
                </a:cubicBezTo>
                <a:cubicBezTo>
                  <a:pt x="6842306" y="5407063"/>
                  <a:pt x="6439818" y="5004576"/>
                  <a:pt x="5943324" y="5004576"/>
                </a:cubicBezTo>
                <a:close/>
                <a:moveTo>
                  <a:pt x="0" y="0"/>
                </a:moveTo>
                <a:lnTo>
                  <a:pt x="7211538" y="0"/>
                </a:lnTo>
                <a:lnTo>
                  <a:pt x="7211538" y="7161963"/>
                </a:lnTo>
                <a:lnTo>
                  <a:pt x="0" y="716196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Platshållare för bild 11">
            <a:extLst>
              <a:ext uri="{FF2B5EF4-FFF2-40B4-BE49-F238E27FC236}">
                <a16:creationId xmlns:a16="http://schemas.microsoft.com/office/drawing/2014/main" id="{F536D92B-87AA-BBF0-BDDC-1A023F4BB4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9" hasCustomPrompt="1"/>
          </p:nvPr>
        </p:nvSpPr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68699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000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3" name="Platshållare för bild 22">
            <a:extLst>
              <a:ext uri="{FF2B5EF4-FFF2-40B4-BE49-F238E27FC236}">
                <a16:creationId xmlns:a16="http://schemas.microsoft.com/office/drawing/2014/main" id="{AE476CC3-39A7-954F-B55A-B3FADD79CCA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3487300" y="180000"/>
            <a:ext cx="6436800" cy="10949350"/>
          </a:xfrm>
          <a:custGeom>
            <a:avLst/>
            <a:gdLst>
              <a:gd name="connsiteX0" fmla="*/ 5168586 w 6436800"/>
              <a:gd name="connsiteY0" fmla="*/ 8787043 h 10949350"/>
              <a:gd name="connsiteX1" fmla="*/ 4269606 w 6436800"/>
              <a:gd name="connsiteY1" fmla="*/ 9686023 h 10949350"/>
              <a:gd name="connsiteX2" fmla="*/ 4269606 w 6436800"/>
              <a:gd name="connsiteY2" fmla="*/ 10585004 h 10949350"/>
              <a:gd name="connsiteX3" fmla="*/ 5168586 w 6436800"/>
              <a:gd name="connsiteY3" fmla="*/ 10585004 h 10949350"/>
              <a:gd name="connsiteX4" fmla="*/ 6067568 w 6436800"/>
              <a:gd name="connsiteY4" fmla="*/ 9686023 h 10949350"/>
              <a:gd name="connsiteX5" fmla="*/ 5168586 w 6436800"/>
              <a:gd name="connsiteY5" fmla="*/ 8787043 h 10949350"/>
              <a:gd name="connsiteX6" fmla="*/ 0 w 6436800"/>
              <a:gd name="connsiteY6" fmla="*/ 0 h 10949350"/>
              <a:gd name="connsiteX7" fmla="*/ 6436800 w 6436800"/>
              <a:gd name="connsiteY7" fmla="*/ 0 h 10949350"/>
              <a:gd name="connsiteX8" fmla="*/ 6436800 w 6436800"/>
              <a:gd name="connsiteY8" fmla="*/ 10949350 h 10949350"/>
              <a:gd name="connsiteX9" fmla="*/ 0 w 6436800"/>
              <a:gd name="connsiteY9" fmla="*/ 10949350 h 109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36800" h="10949350">
                <a:moveTo>
                  <a:pt x="5168586" y="8787043"/>
                </a:moveTo>
                <a:cubicBezTo>
                  <a:pt x="4672092" y="8787043"/>
                  <a:pt x="4269606" y="9189530"/>
                  <a:pt x="4269606" y="9686023"/>
                </a:cubicBezTo>
                <a:lnTo>
                  <a:pt x="4269606" y="10585004"/>
                </a:lnTo>
                <a:cubicBezTo>
                  <a:pt x="4269606" y="10585004"/>
                  <a:pt x="5168586" y="10585004"/>
                  <a:pt x="5168586" y="10585004"/>
                </a:cubicBezTo>
                <a:cubicBezTo>
                  <a:pt x="5665080" y="10585004"/>
                  <a:pt x="6067568" y="10182517"/>
                  <a:pt x="6067568" y="9686023"/>
                </a:cubicBezTo>
                <a:cubicBezTo>
                  <a:pt x="6067568" y="9189530"/>
                  <a:pt x="5665080" y="8787043"/>
                  <a:pt x="5168586" y="8787043"/>
                </a:cubicBezTo>
                <a:close/>
                <a:moveTo>
                  <a:pt x="0" y="0"/>
                </a:moveTo>
                <a:lnTo>
                  <a:pt x="6436800" y="0"/>
                </a:lnTo>
                <a:lnTo>
                  <a:pt x="6436800" y="10949350"/>
                </a:lnTo>
                <a:lnTo>
                  <a:pt x="0" y="109493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1" name="Platshållare för bild 11">
            <a:extLst>
              <a:ext uri="{FF2B5EF4-FFF2-40B4-BE49-F238E27FC236}">
                <a16:creationId xmlns:a16="http://schemas.microsoft.com/office/drawing/2014/main" id="{04A79490-3E77-1BC2-C4F7-C0081AFF5F6D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83365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3208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92538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000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05B2B2DE-FEA3-653C-0931-379607DA7294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833652" y="180000"/>
            <a:ext cx="13090449" cy="10949350"/>
          </a:xfrm>
          <a:custGeom>
            <a:avLst/>
            <a:gdLst>
              <a:gd name="connsiteX0" fmla="*/ 11822235 w 13090449"/>
              <a:gd name="connsiteY0" fmla="*/ 8787043 h 10949350"/>
              <a:gd name="connsiteX1" fmla="*/ 10923255 w 13090449"/>
              <a:gd name="connsiteY1" fmla="*/ 9686023 h 10949350"/>
              <a:gd name="connsiteX2" fmla="*/ 10923255 w 13090449"/>
              <a:gd name="connsiteY2" fmla="*/ 10585004 h 10949350"/>
              <a:gd name="connsiteX3" fmla="*/ 11822235 w 13090449"/>
              <a:gd name="connsiteY3" fmla="*/ 10585004 h 10949350"/>
              <a:gd name="connsiteX4" fmla="*/ 12721217 w 13090449"/>
              <a:gd name="connsiteY4" fmla="*/ 9686023 h 10949350"/>
              <a:gd name="connsiteX5" fmla="*/ 11822235 w 13090449"/>
              <a:gd name="connsiteY5" fmla="*/ 8787043 h 10949350"/>
              <a:gd name="connsiteX6" fmla="*/ 0 w 13090449"/>
              <a:gd name="connsiteY6" fmla="*/ 0 h 10949350"/>
              <a:gd name="connsiteX7" fmla="*/ 13090449 w 13090449"/>
              <a:gd name="connsiteY7" fmla="*/ 0 h 10949350"/>
              <a:gd name="connsiteX8" fmla="*/ 13090449 w 13090449"/>
              <a:gd name="connsiteY8" fmla="*/ 10949350 h 10949350"/>
              <a:gd name="connsiteX9" fmla="*/ 0 w 13090449"/>
              <a:gd name="connsiteY9" fmla="*/ 10949350 h 109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90449" h="10949350">
                <a:moveTo>
                  <a:pt x="11822235" y="8787043"/>
                </a:moveTo>
                <a:cubicBezTo>
                  <a:pt x="11325741" y="8787043"/>
                  <a:pt x="10923255" y="9189530"/>
                  <a:pt x="10923255" y="9686023"/>
                </a:cubicBezTo>
                <a:lnTo>
                  <a:pt x="10923255" y="10585004"/>
                </a:lnTo>
                <a:cubicBezTo>
                  <a:pt x="10923255" y="10585004"/>
                  <a:pt x="11822235" y="10585004"/>
                  <a:pt x="11822235" y="10585004"/>
                </a:cubicBezTo>
                <a:cubicBezTo>
                  <a:pt x="12318729" y="10585004"/>
                  <a:pt x="12721217" y="10182517"/>
                  <a:pt x="12721217" y="9686023"/>
                </a:cubicBezTo>
                <a:cubicBezTo>
                  <a:pt x="12721217" y="9189530"/>
                  <a:pt x="12318729" y="8787043"/>
                  <a:pt x="11822235" y="8787043"/>
                </a:cubicBezTo>
                <a:close/>
                <a:moveTo>
                  <a:pt x="0" y="0"/>
                </a:moveTo>
                <a:lnTo>
                  <a:pt x="13090449" y="0"/>
                </a:lnTo>
                <a:lnTo>
                  <a:pt x="13090449" y="10949350"/>
                </a:lnTo>
                <a:lnTo>
                  <a:pt x="0" y="109493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94889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CD5ED3C4-0BE5-7CD7-24AB-E690E890CC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40487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-Turkos_lju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DA62A74-CD6A-60FA-D88A-16D15496863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20104100" cy="11309350"/>
          </a:xfrm>
          <a:custGeom>
            <a:avLst/>
            <a:gdLst>
              <a:gd name="connsiteX0" fmla="*/ 18655886 w 20104100"/>
              <a:gd name="connsiteY0" fmla="*/ 8967043 h 11309350"/>
              <a:gd name="connsiteX1" fmla="*/ 17756906 w 20104100"/>
              <a:gd name="connsiteY1" fmla="*/ 9866023 h 11309350"/>
              <a:gd name="connsiteX2" fmla="*/ 17756906 w 20104100"/>
              <a:gd name="connsiteY2" fmla="*/ 10765004 h 11309350"/>
              <a:gd name="connsiteX3" fmla="*/ 18655886 w 20104100"/>
              <a:gd name="connsiteY3" fmla="*/ 10765004 h 11309350"/>
              <a:gd name="connsiteX4" fmla="*/ 19554868 w 20104100"/>
              <a:gd name="connsiteY4" fmla="*/ 9866023 h 11309350"/>
              <a:gd name="connsiteX5" fmla="*/ 18655886 w 20104100"/>
              <a:gd name="connsiteY5" fmla="*/ 8967043 h 11309350"/>
              <a:gd name="connsiteX6" fmla="*/ 0 w 20104100"/>
              <a:gd name="connsiteY6" fmla="*/ 0 h 11309350"/>
              <a:gd name="connsiteX7" fmla="*/ 20104100 w 20104100"/>
              <a:gd name="connsiteY7" fmla="*/ 0 h 11309350"/>
              <a:gd name="connsiteX8" fmla="*/ 20104100 w 20104100"/>
              <a:gd name="connsiteY8" fmla="*/ 11309350 h 11309350"/>
              <a:gd name="connsiteX9" fmla="*/ 0 w 20104100"/>
              <a:gd name="connsiteY9" fmla="*/ 11309350 h 1130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0">
                <a:moveTo>
                  <a:pt x="18655886" y="8967043"/>
                </a:moveTo>
                <a:cubicBezTo>
                  <a:pt x="18159392" y="8967043"/>
                  <a:pt x="17756906" y="9369530"/>
                  <a:pt x="17756906" y="9866023"/>
                </a:cubicBezTo>
                <a:lnTo>
                  <a:pt x="17756906" y="10765004"/>
                </a:lnTo>
                <a:cubicBezTo>
                  <a:pt x="17756906" y="10765004"/>
                  <a:pt x="18655886" y="10765004"/>
                  <a:pt x="18655886" y="10765004"/>
                </a:cubicBezTo>
                <a:cubicBezTo>
                  <a:pt x="19152380" y="10765004"/>
                  <a:pt x="19554868" y="10362517"/>
                  <a:pt x="19554868" y="9866023"/>
                </a:cubicBezTo>
                <a:cubicBezTo>
                  <a:pt x="19554868" y="9369530"/>
                  <a:pt x="19152380" y="8967043"/>
                  <a:pt x="18655886" y="8967043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0"/>
                </a:lnTo>
                <a:lnTo>
                  <a:pt x="0" y="113093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31463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57757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accent3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13245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45421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734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48066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88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0351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830139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476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72596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59639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1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179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70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sida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CD5ED3C4-0BE5-7CD7-24AB-E690E890CC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sp>
        <p:nvSpPr>
          <p:cNvPr id="2" name="Platshållare för text 4">
            <a:extLst>
              <a:ext uri="{FF2B5EF4-FFF2-40B4-BE49-F238E27FC236}">
                <a16:creationId xmlns:a16="http://schemas.microsoft.com/office/drawing/2014/main" id="{14366695-E10A-026F-9686-4640500F83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5870699"/>
            <a:ext cx="10080000" cy="42624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4A71A06E-DE97-3BE6-8651-1CACF44BD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3577000"/>
            <a:ext cx="10080000" cy="2052000"/>
          </a:xfrm>
        </p:spPr>
        <p:txBody>
          <a:bodyPr bIns="0"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A22B7494-A7EA-94D2-B6D1-0966F0D4E1C6}"/>
              </a:ext>
            </a:extLst>
          </p:cNvPr>
          <p:cNvGrpSpPr/>
          <p:nvPr userDrawn="1"/>
        </p:nvGrpSpPr>
        <p:grpSpPr>
          <a:xfrm>
            <a:off x="7974373" y="718118"/>
            <a:ext cx="2704310" cy="270431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2795D43-108E-B555-3727-BAB55EF374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FBF2D812-46EA-E45F-9B32-189B6461CF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14680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4">
            <a:extLst>
              <a:ext uri="{FF2B5EF4-FFF2-40B4-BE49-F238E27FC236}">
                <a16:creationId xmlns:a16="http://schemas.microsoft.com/office/drawing/2014/main" id="{07EDFFC4-C176-64E9-9298-AD68EDB49D1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3">
              <a:alpha val="5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B3A71AB9-AAA7-E78A-F77A-D1A10EB2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22D6F3-33C1-5574-70A2-85ADD2CE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sidfot 5">
            <a:extLst>
              <a:ext uri="{FF2B5EF4-FFF2-40B4-BE49-F238E27FC236}">
                <a16:creationId xmlns:a16="http://schemas.microsoft.com/office/drawing/2014/main" id="{A02E07FB-A8EC-6B08-D352-1681F3F6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4449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3996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5" name="Platshållare för bild 11">
            <a:extLst>
              <a:ext uri="{FF2B5EF4-FFF2-40B4-BE49-F238E27FC236}">
                <a16:creationId xmlns:a16="http://schemas.microsoft.com/office/drawing/2014/main" id="{75590286-0510-BFB4-EE2F-160E3A17B3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1" hasCustomPrompt="1"/>
          </p:nvPr>
        </p:nvSpPr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8" name="Platshållare för bild 11">
            <a:extLst>
              <a:ext uri="{FF2B5EF4-FFF2-40B4-BE49-F238E27FC236}">
                <a16:creationId xmlns:a16="http://schemas.microsoft.com/office/drawing/2014/main" id="{DEAE2A4F-ACD4-6532-5F4C-9A855B9F5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 hasCustomPrompt="1"/>
          </p:nvPr>
        </p:nvSpPr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51" name="Platshållare för bild 50">
            <a:extLst>
              <a:ext uri="{FF2B5EF4-FFF2-40B4-BE49-F238E27FC236}">
                <a16:creationId xmlns:a16="http://schemas.microsoft.com/office/drawing/2014/main" id="{6CEF6B11-B88E-2C7C-9AD5-550A8765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7" hasCustomPrompt="1"/>
          </p:nvPr>
        </p:nvSpPr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49351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781495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9538100" cy="6552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180000" y="8174955"/>
            <a:ext cx="4716000" cy="295439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8" name="Platshållare för bild 11">
            <a:extLst>
              <a:ext uri="{FF2B5EF4-FFF2-40B4-BE49-F238E27FC236}">
                <a16:creationId xmlns:a16="http://schemas.microsoft.com/office/drawing/2014/main" id="{DEAE2A4F-ACD4-6532-5F4C-9A855B9F5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 hasCustomPrompt="1"/>
          </p:nvPr>
        </p:nvSpPr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9" name="Platshållare för bild 11">
            <a:extLst>
              <a:ext uri="{FF2B5EF4-FFF2-40B4-BE49-F238E27FC236}">
                <a16:creationId xmlns:a16="http://schemas.microsoft.com/office/drawing/2014/main" id="{4798232A-73EF-6BAB-910A-26A2BE1F61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6" hasCustomPrompt="1"/>
          </p:nvPr>
        </p:nvSpPr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51" name="Platshållare för bild 50">
            <a:extLst>
              <a:ext uri="{FF2B5EF4-FFF2-40B4-BE49-F238E27FC236}">
                <a16:creationId xmlns:a16="http://schemas.microsoft.com/office/drawing/2014/main" id="{6CEF6B11-B88E-2C7C-9AD5-550A8765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7" hasCustomPrompt="1"/>
          </p:nvPr>
        </p:nvSpPr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6F9EFEF-9695-7AB3-FDC0-829FA125B2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76000" y="7022827"/>
            <a:ext cx="4023825" cy="972128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3" name="Platshållare för text 4">
            <a:extLst>
              <a:ext uri="{FF2B5EF4-FFF2-40B4-BE49-F238E27FC236}">
                <a16:creationId xmlns:a16="http://schemas.microsoft.com/office/drawing/2014/main" id="{3EBD60E3-AB8C-FA3F-4E75-0BB502CA3F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76000" y="8005650"/>
            <a:ext cx="4048100" cy="2905609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7B35C18-31BA-C480-0D6A-3E04BD624973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" name="Bild 4">
              <a:extLst>
                <a:ext uri="{FF2B5EF4-FFF2-40B4-BE49-F238E27FC236}">
                  <a16:creationId xmlns:a16="http://schemas.microsoft.com/office/drawing/2014/main" id="{16ED4C09-51FE-CD65-312F-C7C542BCBE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C996E8F-0F50-1B7B-6FCE-C271498367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5141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872634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180000" y="180000"/>
            <a:ext cx="4716000" cy="493463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6" name="Platshållare för bild 11">
            <a:extLst>
              <a:ext uri="{FF2B5EF4-FFF2-40B4-BE49-F238E27FC236}">
                <a16:creationId xmlns:a16="http://schemas.microsoft.com/office/drawing/2014/main" id="{C42B1CAE-88D6-F5B7-D4F5-2ECEE06BF8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 hasCustomPrompt="1"/>
          </p:nvPr>
        </p:nvSpPr>
        <p:spPr>
          <a:xfrm>
            <a:off x="5076000" y="180000"/>
            <a:ext cx="7456562" cy="1094443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7" name="Platshållare för bild 11">
            <a:extLst>
              <a:ext uri="{FF2B5EF4-FFF2-40B4-BE49-F238E27FC236}">
                <a16:creationId xmlns:a16="http://schemas.microsoft.com/office/drawing/2014/main" id="{E102E7A0-AE2E-AA53-4CF0-46E7B72A4F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 hasCustomPrompt="1"/>
          </p:nvPr>
        </p:nvSpPr>
        <p:spPr>
          <a:xfrm>
            <a:off x="180000" y="5294635"/>
            <a:ext cx="4716000" cy="583471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07741B52-3B3E-3BC7-9652-BCFA930D0B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8" hasCustomPrompt="1"/>
          </p:nvPr>
        </p:nvSpPr>
        <p:spPr>
          <a:xfrm>
            <a:off x="12712562" y="3962467"/>
            <a:ext cx="7211538" cy="7161963"/>
          </a:xfrm>
          <a:custGeom>
            <a:avLst/>
            <a:gdLst>
              <a:gd name="connsiteX0" fmla="*/ 5943324 w 7211538"/>
              <a:gd name="connsiteY0" fmla="*/ 5004576 h 7161963"/>
              <a:gd name="connsiteX1" fmla="*/ 5044344 w 7211538"/>
              <a:gd name="connsiteY1" fmla="*/ 5903556 h 7161963"/>
              <a:gd name="connsiteX2" fmla="*/ 5044344 w 7211538"/>
              <a:gd name="connsiteY2" fmla="*/ 6802537 h 7161963"/>
              <a:gd name="connsiteX3" fmla="*/ 5943324 w 7211538"/>
              <a:gd name="connsiteY3" fmla="*/ 6802537 h 7161963"/>
              <a:gd name="connsiteX4" fmla="*/ 6842306 w 7211538"/>
              <a:gd name="connsiteY4" fmla="*/ 5903556 h 7161963"/>
              <a:gd name="connsiteX5" fmla="*/ 5943324 w 7211538"/>
              <a:gd name="connsiteY5" fmla="*/ 5004576 h 7161963"/>
              <a:gd name="connsiteX6" fmla="*/ 0 w 7211538"/>
              <a:gd name="connsiteY6" fmla="*/ 0 h 7161963"/>
              <a:gd name="connsiteX7" fmla="*/ 7211538 w 7211538"/>
              <a:gd name="connsiteY7" fmla="*/ 0 h 7161963"/>
              <a:gd name="connsiteX8" fmla="*/ 7211538 w 7211538"/>
              <a:gd name="connsiteY8" fmla="*/ 7161963 h 7161963"/>
              <a:gd name="connsiteX9" fmla="*/ 0 w 7211538"/>
              <a:gd name="connsiteY9" fmla="*/ 7161963 h 716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11538" h="7161963">
                <a:moveTo>
                  <a:pt x="5943324" y="5004576"/>
                </a:moveTo>
                <a:cubicBezTo>
                  <a:pt x="5446830" y="5004576"/>
                  <a:pt x="5044344" y="5407063"/>
                  <a:pt x="5044344" y="5903556"/>
                </a:cubicBezTo>
                <a:lnTo>
                  <a:pt x="5044344" y="6802537"/>
                </a:lnTo>
                <a:cubicBezTo>
                  <a:pt x="5044344" y="6802537"/>
                  <a:pt x="5943324" y="6802537"/>
                  <a:pt x="5943324" y="6802537"/>
                </a:cubicBezTo>
                <a:cubicBezTo>
                  <a:pt x="6439818" y="6802537"/>
                  <a:pt x="6842306" y="6400050"/>
                  <a:pt x="6842306" y="5903556"/>
                </a:cubicBezTo>
                <a:cubicBezTo>
                  <a:pt x="6842306" y="5407063"/>
                  <a:pt x="6439818" y="5004576"/>
                  <a:pt x="5943324" y="5004576"/>
                </a:cubicBezTo>
                <a:close/>
                <a:moveTo>
                  <a:pt x="0" y="0"/>
                </a:moveTo>
                <a:lnTo>
                  <a:pt x="7211538" y="0"/>
                </a:lnTo>
                <a:lnTo>
                  <a:pt x="7211538" y="7161963"/>
                </a:lnTo>
                <a:lnTo>
                  <a:pt x="0" y="716196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" name="Platshållare för bild 11">
            <a:extLst>
              <a:ext uri="{FF2B5EF4-FFF2-40B4-BE49-F238E27FC236}">
                <a16:creationId xmlns:a16="http://schemas.microsoft.com/office/drawing/2014/main" id="{F536D92B-87AA-BBF0-BDDC-1A023F4BB4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9" hasCustomPrompt="1"/>
          </p:nvPr>
        </p:nvSpPr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28599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000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23" name="Platshållare för bild 22">
            <a:extLst>
              <a:ext uri="{FF2B5EF4-FFF2-40B4-BE49-F238E27FC236}">
                <a16:creationId xmlns:a16="http://schemas.microsoft.com/office/drawing/2014/main" id="{AE476CC3-39A7-954F-B55A-B3FADD79CCA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3487300" y="180000"/>
            <a:ext cx="6436800" cy="10949350"/>
          </a:xfrm>
          <a:custGeom>
            <a:avLst/>
            <a:gdLst>
              <a:gd name="connsiteX0" fmla="*/ 5168586 w 6436800"/>
              <a:gd name="connsiteY0" fmla="*/ 8787043 h 10949350"/>
              <a:gd name="connsiteX1" fmla="*/ 4269606 w 6436800"/>
              <a:gd name="connsiteY1" fmla="*/ 9686023 h 10949350"/>
              <a:gd name="connsiteX2" fmla="*/ 4269606 w 6436800"/>
              <a:gd name="connsiteY2" fmla="*/ 10585004 h 10949350"/>
              <a:gd name="connsiteX3" fmla="*/ 5168586 w 6436800"/>
              <a:gd name="connsiteY3" fmla="*/ 10585004 h 10949350"/>
              <a:gd name="connsiteX4" fmla="*/ 6067568 w 6436800"/>
              <a:gd name="connsiteY4" fmla="*/ 9686023 h 10949350"/>
              <a:gd name="connsiteX5" fmla="*/ 5168586 w 6436800"/>
              <a:gd name="connsiteY5" fmla="*/ 8787043 h 10949350"/>
              <a:gd name="connsiteX6" fmla="*/ 0 w 6436800"/>
              <a:gd name="connsiteY6" fmla="*/ 0 h 10949350"/>
              <a:gd name="connsiteX7" fmla="*/ 6436800 w 6436800"/>
              <a:gd name="connsiteY7" fmla="*/ 0 h 10949350"/>
              <a:gd name="connsiteX8" fmla="*/ 6436800 w 6436800"/>
              <a:gd name="connsiteY8" fmla="*/ 10949350 h 10949350"/>
              <a:gd name="connsiteX9" fmla="*/ 0 w 6436800"/>
              <a:gd name="connsiteY9" fmla="*/ 10949350 h 109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36800" h="10949350">
                <a:moveTo>
                  <a:pt x="5168586" y="8787043"/>
                </a:moveTo>
                <a:cubicBezTo>
                  <a:pt x="4672092" y="8787043"/>
                  <a:pt x="4269606" y="9189530"/>
                  <a:pt x="4269606" y="9686023"/>
                </a:cubicBezTo>
                <a:lnTo>
                  <a:pt x="4269606" y="10585004"/>
                </a:lnTo>
                <a:cubicBezTo>
                  <a:pt x="4269606" y="10585004"/>
                  <a:pt x="5168586" y="10585004"/>
                  <a:pt x="5168586" y="10585004"/>
                </a:cubicBezTo>
                <a:cubicBezTo>
                  <a:pt x="5665080" y="10585004"/>
                  <a:pt x="6067568" y="10182517"/>
                  <a:pt x="6067568" y="9686023"/>
                </a:cubicBezTo>
                <a:cubicBezTo>
                  <a:pt x="6067568" y="9189530"/>
                  <a:pt x="5665080" y="8787043"/>
                  <a:pt x="5168586" y="8787043"/>
                </a:cubicBezTo>
                <a:close/>
                <a:moveTo>
                  <a:pt x="0" y="0"/>
                </a:moveTo>
                <a:lnTo>
                  <a:pt x="6436800" y="0"/>
                </a:lnTo>
                <a:lnTo>
                  <a:pt x="6436800" y="10949350"/>
                </a:lnTo>
                <a:lnTo>
                  <a:pt x="0" y="109493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1" name="Platshållare för bild 11">
            <a:extLst>
              <a:ext uri="{FF2B5EF4-FFF2-40B4-BE49-F238E27FC236}">
                <a16:creationId xmlns:a16="http://schemas.microsoft.com/office/drawing/2014/main" id="{04A79490-3E77-1BC2-C4F7-C0081AFF5F6D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83365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57658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4" name="Platshållare för bild 11">
            <a:extLst>
              <a:ext uri="{FF2B5EF4-FFF2-40B4-BE49-F238E27FC236}">
                <a16:creationId xmlns:a16="http://schemas.microsoft.com/office/drawing/2014/main" id="{4F632D52-BAD3-8174-63E4-207022BD20B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0000" y="180000"/>
            <a:ext cx="6436800" cy="109493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05B2B2DE-FEA3-653C-0931-379607DA7294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833652" y="180000"/>
            <a:ext cx="13090449" cy="10949350"/>
          </a:xfrm>
          <a:custGeom>
            <a:avLst/>
            <a:gdLst>
              <a:gd name="connsiteX0" fmla="*/ 11822235 w 13090449"/>
              <a:gd name="connsiteY0" fmla="*/ 8787043 h 10949350"/>
              <a:gd name="connsiteX1" fmla="*/ 10923255 w 13090449"/>
              <a:gd name="connsiteY1" fmla="*/ 9686023 h 10949350"/>
              <a:gd name="connsiteX2" fmla="*/ 10923255 w 13090449"/>
              <a:gd name="connsiteY2" fmla="*/ 10585004 h 10949350"/>
              <a:gd name="connsiteX3" fmla="*/ 11822235 w 13090449"/>
              <a:gd name="connsiteY3" fmla="*/ 10585004 h 10949350"/>
              <a:gd name="connsiteX4" fmla="*/ 12721217 w 13090449"/>
              <a:gd name="connsiteY4" fmla="*/ 9686023 h 10949350"/>
              <a:gd name="connsiteX5" fmla="*/ 11822235 w 13090449"/>
              <a:gd name="connsiteY5" fmla="*/ 8787043 h 10949350"/>
              <a:gd name="connsiteX6" fmla="*/ 0 w 13090449"/>
              <a:gd name="connsiteY6" fmla="*/ 0 h 10949350"/>
              <a:gd name="connsiteX7" fmla="*/ 13090449 w 13090449"/>
              <a:gd name="connsiteY7" fmla="*/ 0 h 10949350"/>
              <a:gd name="connsiteX8" fmla="*/ 13090449 w 13090449"/>
              <a:gd name="connsiteY8" fmla="*/ 10949350 h 10949350"/>
              <a:gd name="connsiteX9" fmla="*/ 0 w 13090449"/>
              <a:gd name="connsiteY9" fmla="*/ 10949350 h 109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90449" h="10949350">
                <a:moveTo>
                  <a:pt x="11822235" y="8787043"/>
                </a:moveTo>
                <a:cubicBezTo>
                  <a:pt x="11325741" y="8787043"/>
                  <a:pt x="10923255" y="9189530"/>
                  <a:pt x="10923255" y="9686023"/>
                </a:cubicBezTo>
                <a:lnTo>
                  <a:pt x="10923255" y="10585004"/>
                </a:lnTo>
                <a:cubicBezTo>
                  <a:pt x="10923255" y="10585004"/>
                  <a:pt x="11822235" y="10585004"/>
                  <a:pt x="11822235" y="10585004"/>
                </a:cubicBezTo>
                <a:cubicBezTo>
                  <a:pt x="12318729" y="10585004"/>
                  <a:pt x="12721217" y="10182517"/>
                  <a:pt x="12721217" y="9686023"/>
                </a:cubicBezTo>
                <a:cubicBezTo>
                  <a:pt x="12721217" y="9189530"/>
                  <a:pt x="12318729" y="8787043"/>
                  <a:pt x="11822235" y="8787043"/>
                </a:cubicBezTo>
                <a:close/>
                <a:moveTo>
                  <a:pt x="0" y="0"/>
                </a:moveTo>
                <a:lnTo>
                  <a:pt x="13090449" y="0"/>
                </a:lnTo>
                <a:lnTo>
                  <a:pt x="13090449" y="10949350"/>
                </a:lnTo>
                <a:lnTo>
                  <a:pt x="0" y="109493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.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9544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4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image" Target="../media/image2.sv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image" Target="../media/image4.sv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theme" Target="../theme/theme2.xml"/><Relationship Id="rId30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image" Target="../media/image2.svg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Relationship Id="rId27" Type="http://schemas.openxmlformats.org/officeDocument/2006/relationships/image" Target="../media/image4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91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5" Type="http://schemas.openxmlformats.org/officeDocument/2006/relationships/image" Target="../media/image2.svg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92.xml"/><Relationship Id="rId27" Type="http://schemas.openxmlformats.org/officeDocument/2006/relationships/image" Target="../media/image4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3209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729" r:id="rId2"/>
    <p:sldLayoutId id="2147483789" r:id="rId3"/>
    <p:sldLayoutId id="2147483773" r:id="rId4"/>
    <p:sldLayoutId id="2147483974" r:id="rId5"/>
    <p:sldLayoutId id="2147483755" r:id="rId6"/>
    <p:sldLayoutId id="2147483735" r:id="rId7"/>
    <p:sldLayoutId id="2147483748" r:id="rId8"/>
    <p:sldLayoutId id="2147483766" r:id="rId9"/>
    <p:sldLayoutId id="2147483741" r:id="rId10"/>
    <p:sldLayoutId id="2147483768" r:id="rId11"/>
    <p:sldLayoutId id="2147483969" r:id="rId12"/>
    <p:sldLayoutId id="2147483978" r:id="rId13"/>
    <p:sldLayoutId id="2147483979" r:id="rId14"/>
    <p:sldLayoutId id="2147483980" r:id="rId15"/>
    <p:sldLayoutId id="2147483983" r:id="rId16"/>
    <p:sldLayoutId id="2147483792" r:id="rId17"/>
    <p:sldLayoutId id="2147483970" r:id="rId18"/>
    <p:sldLayoutId id="2147483971" r:id="rId19"/>
    <p:sldLayoutId id="2147483972" r:id="rId20"/>
    <p:sldLayoutId id="2147483816" r:id="rId21"/>
    <p:sldLayoutId id="2147483982" r:id="rId22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1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1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1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1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133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  <p:sldLayoutId id="2147483998" r:id="rId14"/>
    <p:sldLayoutId id="2147483999" r:id="rId15"/>
    <p:sldLayoutId id="2147484065" r:id="rId16"/>
    <p:sldLayoutId id="2147484000" r:id="rId17"/>
    <p:sldLayoutId id="2147484002" r:id="rId18"/>
    <p:sldLayoutId id="2147484004" r:id="rId19"/>
    <p:sldLayoutId id="2147484006" r:id="rId20"/>
    <p:sldLayoutId id="2147484007" r:id="rId21"/>
    <p:sldLayoutId id="2147484009" r:id="rId22"/>
    <p:sldLayoutId id="2147484067" r:id="rId23"/>
    <p:sldLayoutId id="2147484068" r:id="rId24"/>
    <p:sldLayoutId id="2147484069" r:id="rId25"/>
    <p:sldLayoutId id="2147484070" r:id="rId26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1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1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1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1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633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  <p:sldLayoutId id="2147484022" r:id="rId12"/>
    <p:sldLayoutId id="2147484023" r:id="rId13"/>
    <p:sldLayoutId id="2147484024" r:id="rId14"/>
    <p:sldLayoutId id="2147484025" r:id="rId15"/>
    <p:sldLayoutId id="2147484036" r:id="rId16"/>
    <p:sldLayoutId id="2147484026" r:id="rId17"/>
    <p:sldLayoutId id="2147484028" r:id="rId18"/>
    <p:sldLayoutId id="2147484030" r:id="rId19"/>
    <p:sldLayoutId id="2147484032" r:id="rId20"/>
    <p:sldLayoutId id="2147484033" r:id="rId21"/>
    <p:sldLayoutId id="2147484035" r:id="rId22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3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3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3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3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3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3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37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6" r:id="rId5"/>
    <p:sldLayoutId id="2147484044" r:id="rId6"/>
    <p:sldLayoutId id="2147484045" r:id="rId7"/>
    <p:sldLayoutId id="2147484047" r:id="rId8"/>
    <p:sldLayoutId id="2147484048" r:id="rId9"/>
    <p:sldLayoutId id="2147484049" r:id="rId10"/>
    <p:sldLayoutId id="2147484050" r:id="rId11"/>
    <p:sldLayoutId id="2147484051" r:id="rId12"/>
    <p:sldLayoutId id="2147484052" r:id="rId13"/>
    <p:sldLayoutId id="2147484053" r:id="rId14"/>
    <p:sldLayoutId id="2147484054" r:id="rId15"/>
    <p:sldLayoutId id="2147484066" r:id="rId16"/>
    <p:sldLayoutId id="2147484055" r:id="rId17"/>
    <p:sldLayoutId id="2147484057" r:id="rId18"/>
    <p:sldLayoutId id="2147484059" r:id="rId19"/>
    <p:sldLayoutId id="2147484061" r:id="rId20"/>
    <p:sldLayoutId id="2147484062" r:id="rId21"/>
    <p:sldLayoutId id="2147484064" r:id="rId22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3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3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3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3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3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3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openxmlformats.org/officeDocument/2006/relationships/image" Target="../media/image46.svg"/><Relationship Id="rId26" Type="http://schemas.openxmlformats.org/officeDocument/2006/relationships/image" Target="../media/image54.svg"/><Relationship Id="rId3" Type="http://schemas.openxmlformats.org/officeDocument/2006/relationships/image" Target="../media/image31.svg"/><Relationship Id="rId21" Type="http://schemas.openxmlformats.org/officeDocument/2006/relationships/image" Target="../media/image49.png"/><Relationship Id="rId34" Type="http://schemas.openxmlformats.org/officeDocument/2006/relationships/image" Target="../media/image62.sv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33" Type="http://schemas.openxmlformats.org/officeDocument/2006/relationships/image" Target="../media/image61.png"/><Relationship Id="rId2" Type="http://schemas.openxmlformats.org/officeDocument/2006/relationships/image" Target="../media/image30.png"/><Relationship Id="rId16" Type="http://schemas.openxmlformats.org/officeDocument/2006/relationships/image" Target="../media/image44.svg"/><Relationship Id="rId20" Type="http://schemas.openxmlformats.org/officeDocument/2006/relationships/image" Target="../media/image48.svg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24" Type="http://schemas.openxmlformats.org/officeDocument/2006/relationships/image" Target="../media/image52.svg"/><Relationship Id="rId32" Type="http://schemas.openxmlformats.org/officeDocument/2006/relationships/image" Target="../media/image60.sv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28" Type="http://schemas.openxmlformats.org/officeDocument/2006/relationships/image" Target="../media/image56.svg"/><Relationship Id="rId10" Type="http://schemas.openxmlformats.org/officeDocument/2006/relationships/image" Target="../media/image38.svg"/><Relationship Id="rId19" Type="http://schemas.openxmlformats.org/officeDocument/2006/relationships/image" Target="../media/image47.png"/><Relationship Id="rId31" Type="http://schemas.openxmlformats.org/officeDocument/2006/relationships/image" Target="../media/image59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svg"/><Relationship Id="rId22" Type="http://schemas.openxmlformats.org/officeDocument/2006/relationships/image" Target="../media/image50.svg"/><Relationship Id="rId27" Type="http://schemas.openxmlformats.org/officeDocument/2006/relationships/image" Target="../media/image55.png"/><Relationship Id="rId30" Type="http://schemas.openxmlformats.org/officeDocument/2006/relationships/image" Target="../media/image58.svg"/><Relationship Id="rId8" Type="http://schemas.openxmlformats.org/officeDocument/2006/relationships/image" Target="../media/image3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58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7.png"/><Relationship Id="rId117" Type="http://schemas.openxmlformats.org/officeDocument/2006/relationships/image" Target="../media/image4.svg"/><Relationship Id="rId21" Type="http://schemas.openxmlformats.org/officeDocument/2006/relationships/image" Target="../media/image82.svg"/><Relationship Id="rId42" Type="http://schemas.openxmlformats.org/officeDocument/2006/relationships/image" Target="../media/image103.png"/><Relationship Id="rId47" Type="http://schemas.openxmlformats.org/officeDocument/2006/relationships/image" Target="../media/image108.svg"/><Relationship Id="rId63" Type="http://schemas.openxmlformats.org/officeDocument/2006/relationships/image" Target="../media/image124.svg"/><Relationship Id="rId68" Type="http://schemas.openxmlformats.org/officeDocument/2006/relationships/image" Target="../media/image129.png"/><Relationship Id="rId84" Type="http://schemas.openxmlformats.org/officeDocument/2006/relationships/image" Target="../media/image145.png"/><Relationship Id="rId89" Type="http://schemas.openxmlformats.org/officeDocument/2006/relationships/image" Target="../media/image150.svg"/><Relationship Id="rId112" Type="http://schemas.openxmlformats.org/officeDocument/2006/relationships/image" Target="../media/image173.png"/><Relationship Id="rId16" Type="http://schemas.openxmlformats.org/officeDocument/2006/relationships/image" Target="../media/image77.png"/><Relationship Id="rId107" Type="http://schemas.openxmlformats.org/officeDocument/2006/relationships/image" Target="../media/image168.svg"/><Relationship Id="rId11" Type="http://schemas.openxmlformats.org/officeDocument/2006/relationships/image" Target="../media/image72.svg"/><Relationship Id="rId32" Type="http://schemas.openxmlformats.org/officeDocument/2006/relationships/image" Target="../media/image93.png"/><Relationship Id="rId37" Type="http://schemas.openxmlformats.org/officeDocument/2006/relationships/image" Target="../media/image98.svg"/><Relationship Id="rId53" Type="http://schemas.openxmlformats.org/officeDocument/2006/relationships/image" Target="../media/image114.svg"/><Relationship Id="rId58" Type="http://schemas.openxmlformats.org/officeDocument/2006/relationships/image" Target="../media/image119.png"/><Relationship Id="rId74" Type="http://schemas.openxmlformats.org/officeDocument/2006/relationships/image" Target="../media/image135.png"/><Relationship Id="rId79" Type="http://schemas.openxmlformats.org/officeDocument/2006/relationships/image" Target="../media/image140.svg"/><Relationship Id="rId102" Type="http://schemas.openxmlformats.org/officeDocument/2006/relationships/image" Target="../media/image163.png"/><Relationship Id="rId5" Type="http://schemas.openxmlformats.org/officeDocument/2006/relationships/image" Target="../media/image66.svg"/><Relationship Id="rId90" Type="http://schemas.openxmlformats.org/officeDocument/2006/relationships/image" Target="../media/image151.png"/><Relationship Id="rId95" Type="http://schemas.openxmlformats.org/officeDocument/2006/relationships/image" Target="../media/image156.svg"/><Relationship Id="rId22" Type="http://schemas.openxmlformats.org/officeDocument/2006/relationships/image" Target="../media/image83.png"/><Relationship Id="rId27" Type="http://schemas.openxmlformats.org/officeDocument/2006/relationships/image" Target="../media/image88.svg"/><Relationship Id="rId43" Type="http://schemas.openxmlformats.org/officeDocument/2006/relationships/image" Target="../media/image104.svg"/><Relationship Id="rId48" Type="http://schemas.openxmlformats.org/officeDocument/2006/relationships/image" Target="../media/image109.png"/><Relationship Id="rId64" Type="http://schemas.openxmlformats.org/officeDocument/2006/relationships/image" Target="../media/image125.png"/><Relationship Id="rId69" Type="http://schemas.openxmlformats.org/officeDocument/2006/relationships/image" Target="../media/image130.svg"/><Relationship Id="rId113" Type="http://schemas.openxmlformats.org/officeDocument/2006/relationships/image" Target="../media/image174.svg"/><Relationship Id="rId80" Type="http://schemas.openxmlformats.org/officeDocument/2006/relationships/image" Target="../media/image141.png"/><Relationship Id="rId85" Type="http://schemas.openxmlformats.org/officeDocument/2006/relationships/image" Target="../media/image146.svg"/><Relationship Id="rId12" Type="http://schemas.openxmlformats.org/officeDocument/2006/relationships/image" Target="../media/image73.png"/><Relationship Id="rId17" Type="http://schemas.openxmlformats.org/officeDocument/2006/relationships/image" Target="../media/image78.svg"/><Relationship Id="rId33" Type="http://schemas.openxmlformats.org/officeDocument/2006/relationships/image" Target="../media/image94.svg"/><Relationship Id="rId38" Type="http://schemas.openxmlformats.org/officeDocument/2006/relationships/image" Target="../media/image99.png"/><Relationship Id="rId59" Type="http://schemas.openxmlformats.org/officeDocument/2006/relationships/image" Target="../media/image120.svg"/><Relationship Id="rId103" Type="http://schemas.openxmlformats.org/officeDocument/2006/relationships/image" Target="../media/image164.svg"/><Relationship Id="rId108" Type="http://schemas.openxmlformats.org/officeDocument/2006/relationships/image" Target="../media/image169.png"/><Relationship Id="rId54" Type="http://schemas.openxmlformats.org/officeDocument/2006/relationships/image" Target="../media/image115.png"/><Relationship Id="rId70" Type="http://schemas.openxmlformats.org/officeDocument/2006/relationships/image" Target="../media/image131.png"/><Relationship Id="rId75" Type="http://schemas.openxmlformats.org/officeDocument/2006/relationships/image" Target="../media/image136.svg"/><Relationship Id="rId91" Type="http://schemas.openxmlformats.org/officeDocument/2006/relationships/image" Target="../media/image152.svg"/><Relationship Id="rId96" Type="http://schemas.openxmlformats.org/officeDocument/2006/relationships/image" Target="../media/image157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7.png"/><Relationship Id="rId23" Type="http://schemas.openxmlformats.org/officeDocument/2006/relationships/image" Target="../media/image84.svg"/><Relationship Id="rId28" Type="http://schemas.openxmlformats.org/officeDocument/2006/relationships/image" Target="../media/image89.png"/><Relationship Id="rId49" Type="http://schemas.openxmlformats.org/officeDocument/2006/relationships/image" Target="../media/image110.svg"/><Relationship Id="rId114" Type="http://schemas.openxmlformats.org/officeDocument/2006/relationships/image" Target="../media/image1.png"/><Relationship Id="rId10" Type="http://schemas.openxmlformats.org/officeDocument/2006/relationships/image" Target="../media/image71.png"/><Relationship Id="rId31" Type="http://schemas.openxmlformats.org/officeDocument/2006/relationships/image" Target="../media/image92.svg"/><Relationship Id="rId44" Type="http://schemas.openxmlformats.org/officeDocument/2006/relationships/image" Target="../media/image105.png"/><Relationship Id="rId52" Type="http://schemas.openxmlformats.org/officeDocument/2006/relationships/image" Target="../media/image113.png"/><Relationship Id="rId60" Type="http://schemas.openxmlformats.org/officeDocument/2006/relationships/image" Target="../media/image121.png"/><Relationship Id="rId65" Type="http://schemas.openxmlformats.org/officeDocument/2006/relationships/image" Target="../media/image126.svg"/><Relationship Id="rId73" Type="http://schemas.openxmlformats.org/officeDocument/2006/relationships/image" Target="../media/image134.svg"/><Relationship Id="rId78" Type="http://schemas.openxmlformats.org/officeDocument/2006/relationships/image" Target="../media/image139.png"/><Relationship Id="rId81" Type="http://schemas.openxmlformats.org/officeDocument/2006/relationships/image" Target="../media/image142.svg"/><Relationship Id="rId86" Type="http://schemas.openxmlformats.org/officeDocument/2006/relationships/image" Target="../media/image147.png"/><Relationship Id="rId94" Type="http://schemas.openxmlformats.org/officeDocument/2006/relationships/image" Target="../media/image155.png"/><Relationship Id="rId99" Type="http://schemas.openxmlformats.org/officeDocument/2006/relationships/image" Target="../media/image160.svg"/><Relationship Id="rId101" Type="http://schemas.openxmlformats.org/officeDocument/2006/relationships/image" Target="../media/image162.svg"/><Relationship Id="rId4" Type="http://schemas.openxmlformats.org/officeDocument/2006/relationships/image" Target="../media/image65.png"/><Relationship Id="rId9" Type="http://schemas.openxmlformats.org/officeDocument/2006/relationships/image" Target="../media/image70.svg"/><Relationship Id="rId13" Type="http://schemas.openxmlformats.org/officeDocument/2006/relationships/image" Target="../media/image74.svg"/><Relationship Id="rId18" Type="http://schemas.openxmlformats.org/officeDocument/2006/relationships/image" Target="../media/image79.png"/><Relationship Id="rId39" Type="http://schemas.openxmlformats.org/officeDocument/2006/relationships/image" Target="../media/image100.svg"/><Relationship Id="rId109" Type="http://schemas.openxmlformats.org/officeDocument/2006/relationships/image" Target="../media/image170.svg"/><Relationship Id="rId34" Type="http://schemas.openxmlformats.org/officeDocument/2006/relationships/image" Target="../media/image95.png"/><Relationship Id="rId50" Type="http://schemas.openxmlformats.org/officeDocument/2006/relationships/image" Target="../media/image111.png"/><Relationship Id="rId55" Type="http://schemas.openxmlformats.org/officeDocument/2006/relationships/image" Target="../media/image116.svg"/><Relationship Id="rId76" Type="http://schemas.openxmlformats.org/officeDocument/2006/relationships/image" Target="../media/image137.png"/><Relationship Id="rId97" Type="http://schemas.openxmlformats.org/officeDocument/2006/relationships/image" Target="../media/image158.svg"/><Relationship Id="rId104" Type="http://schemas.openxmlformats.org/officeDocument/2006/relationships/image" Target="../media/image165.png"/><Relationship Id="rId7" Type="http://schemas.openxmlformats.org/officeDocument/2006/relationships/image" Target="../media/image68.svg"/><Relationship Id="rId71" Type="http://schemas.openxmlformats.org/officeDocument/2006/relationships/image" Target="../media/image132.svg"/><Relationship Id="rId92" Type="http://schemas.openxmlformats.org/officeDocument/2006/relationships/image" Target="../media/image153.png"/><Relationship Id="rId2" Type="http://schemas.openxmlformats.org/officeDocument/2006/relationships/image" Target="../media/image11.png"/><Relationship Id="rId29" Type="http://schemas.openxmlformats.org/officeDocument/2006/relationships/image" Target="../media/image90.svg"/><Relationship Id="rId24" Type="http://schemas.openxmlformats.org/officeDocument/2006/relationships/image" Target="../media/image85.png"/><Relationship Id="rId40" Type="http://schemas.openxmlformats.org/officeDocument/2006/relationships/image" Target="../media/image101.png"/><Relationship Id="rId45" Type="http://schemas.openxmlformats.org/officeDocument/2006/relationships/image" Target="../media/image106.svg"/><Relationship Id="rId66" Type="http://schemas.openxmlformats.org/officeDocument/2006/relationships/image" Target="../media/image127.png"/><Relationship Id="rId87" Type="http://schemas.openxmlformats.org/officeDocument/2006/relationships/image" Target="../media/image148.svg"/><Relationship Id="rId110" Type="http://schemas.openxmlformats.org/officeDocument/2006/relationships/image" Target="../media/image171.png"/><Relationship Id="rId115" Type="http://schemas.openxmlformats.org/officeDocument/2006/relationships/image" Target="../media/image2.svg"/><Relationship Id="rId61" Type="http://schemas.openxmlformats.org/officeDocument/2006/relationships/image" Target="../media/image122.svg"/><Relationship Id="rId82" Type="http://schemas.openxmlformats.org/officeDocument/2006/relationships/image" Target="../media/image143.png"/><Relationship Id="rId19" Type="http://schemas.openxmlformats.org/officeDocument/2006/relationships/image" Target="../media/image80.svg"/><Relationship Id="rId14" Type="http://schemas.openxmlformats.org/officeDocument/2006/relationships/image" Target="../media/image75.png"/><Relationship Id="rId30" Type="http://schemas.openxmlformats.org/officeDocument/2006/relationships/image" Target="../media/image91.png"/><Relationship Id="rId35" Type="http://schemas.openxmlformats.org/officeDocument/2006/relationships/image" Target="../media/image96.svg"/><Relationship Id="rId56" Type="http://schemas.openxmlformats.org/officeDocument/2006/relationships/image" Target="../media/image117.png"/><Relationship Id="rId77" Type="http://schemas.openxmlformats.org/officeDocument/2006/relationships/image" Target="../media/image138.svg"/><Relationship Id="rId100" Type="http://schemas.openxmlformats.org/officeDocument/2006/relationships/image" Target="../media/image161.png"/><Relationship Id="rId105" Type="http://schemas.openxmlformats.org/officeDocument/2006/relationships/image" Target="../media/image166.svg"/><Relationship Id="rId8" Type="http://schemas.openxmlformats.org/officeDocument/2006/relationships/image" Target="../media/image69.png"/><Relationship Id="rId51" Type="http://schemas.openxmlformats.org/officeDocument/2006/relationships/image" Target="../media/image112.svg"/><Relationship Id="rId72" Type="http://schemas.openxmlformats.org/officeDocument/2006/relationships/image" Target="../media/image133.png"/><Relationship Id="rId93" Type="http://schemas.openxmlformats.org/officeDocument/2006/relationships/image" Target="../media/image154.svg"/><Relationship Id="rId98" Type="http://schemas.openxmlformats.org/officeDocument/2006/relationships/image" Target="../media/image159.png"/><Relationship Id="rId3" Type="http://schemas.openxmlformats.org/officeDocument/2006/relationships/image" Target="../media/image12.svg"/><Relationship Id="rId25" Type="http://schemas.openxmlformats.org/officeDocument/2006/relationships/image" Target="../media/image86.svg"/><Relationship Id="rId46" Type="http://schemas.openxmlformats.org/officeDocument/2006/relationships/image" Target="../media/image107.png"/><Relationship Id="rId67" Type="http://schemas.openxmlformats.org/officeDocument/2006/relationships/image" Target="../media/image128.svg"/><Relationship Id="rId116" Type="http://schemas.openxmlformats.org/officeDocument/2006/relationships/image" Target="../media/image3.png"/><Relationship Id="rId20" Type="http://schemas.openxmlformats.org/officeDocument/2006/relationships/image" Target="../media/image81.png"/><Relationship Id="rId41" Type="http://schemas.openxmlformats.org/officeDocument/2006/relationships/image" Target="../media/image102.svg"/><Relationship Id="rId62" Type="http://schemas.openxmlformats.org/officeDocument/2006/relationships/image" Target="../media/image123.png"/><Relationship Id="rId83" Type="http://schemas.openxmlformats.org/officeDocument/2006/relationships/image" Target="../media/image144.svg"/><Relationship Id="rId88" Type="http://schemas.openxmlformats.org/officeDocument/2006/relationships/image" Target="../media/image149.png"/><Relationship Id="rId111" Type="http://schemas.openxmlformats.org/officeDocument/2006/relationships/image" Target="../media/image172.svg"/><Relationship Id="rId15" Type="http://schemas.openxmlformats.org/officeDocument/2006/relationships/image" Target="../media/image76.svg"/><Relationship Id="rId36" Type="http://schemas.openxmlformats.org/officeDocument/2006/relationships/image" Target="../media/image97.png"/><Relationship Id="rId57" Type="http://schemas.openxmlformats.org/officeDocument/2006/relationships/image" Target="../media/image118.svg"/><Relationship Id="rId106" Type="http://schemas.openxmlformats.org/officeDocument/2006/relationships/image" Target="../media/image16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C6F27-FA24-AA10-4B1C-C6BFE358F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>
            <a:extLst>
              <a:ext uri="{FF2B5EF4-FFF2-40B4-BE49-F238E27FC236}">
                <a16:creationId xmlns:a16="http://schemas.microsoft.com/office/drawing/2014/main" id="{04292B79-4749-3720-F51E-B3A41E3C96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1999" y="830139"/>
            <a:ext cx="13805089" cy="4525838"/>
          </a:xfrm>
        </p:spPr>
        <p:txBody>
          <a:bodyPr/>
          <a:lstStyle/>
          <a:p>
            <a:r>
              <a:rPr lang="sv-SE" b="0" dirty="0"/>
              <a:t>Hälso- och sjukvårdsförvaltningen</a:t>
            </a:r>
            <a:br>
              <a:rPr lang="sv-SE" b="0" dirty="0"/>
            </a:br>
            <a:r>
              <a:rPr lang="sv-SE" b="0" dirty="0"/>
              <a:t>i Region Västmanland</a:t>
            </a:r>
            <a:endParaRPr lang="en-US" b="0" dirty="0"/>
          </a:p>
        </p:txBody>
      </p:sp>
      <p:sp>
        <p:nvSpPr>
          <p:cNvPr id="9" name="Underrubrik 8">
            <a:extLst>
              <a:ext uri="{FF2B5EF4-FFF2-40B4-BE49-F238E27FC236}">
                <a16:creationId xmlns:a16="http://schemas.microsoft.com/office/drawing/2014/main" id="{15C9CCC1-E620-94F8-02BF-6D39FE8939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Namn presentatör/enhet/förvaltning skrivs här</a:t>
            </a:r>
            <a:br>
              <a:rPr lang="sv-SE" dirty="0"/>
            </a:br>
            <a:r>
              <a:rPr lang="sv-SE" dirty="0"/>
              <a:t>Datum skrivs här</a:t>
            </a: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870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0FB5826-3272-2E87-653B-C0EF420D4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18325C7-A5B8-3AB8-57C5-2962AEF43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10</a:t>
            </a:fld>
            <a:endParaRPr lang="sv-SE"/>
          </a:p>
        </p:txBody>
      </p:sp>
      <p:graphicFrame>
        <p:nvGraphicFramePr>
          <p:cNvPr id="5" name="Platshållare för innehåll 4">
            <a:extLst>
              <a:ext uri="{FF2B5EF4-FFF2-40B4-BE49-F238E27FC236}">
                <a16:creationId xmlns:a16="http://schemas.microsoft.com/office/drawing/2014/main" id="{B3DF28EA-D14F-DE1B-D9F3-DC1BF2873D1C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-4401" y="0"/>
          <a:ext cx="20112902" cy="1130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7278169" imgH="9715307" progId="Acrobat.Document.DC">
                  <p:embed/>
                </p:oleObj>
              </mc:Choice>
              <mc:Fallback>
                <p:oleObj name="Acrobat Document" r:id="rId2" imgW="17278169" imgH="9715307" progId="Acrobat.Document.DC">
                  <p:embed/>
                  <p:pic>
                    <p:nvPicPr>
                      <p:cNvPr id="5" name="Platshållare för innehåll 4">
                        <a:extLst>
                          <a:ext uri="{FF2B5EF4-FFF2-40B4-BE49-F238E27FC236}">
                            <a16:creationId xmlns:a16="http://schemas.microsoft.com/office/drawing/2014/main" id="{B3DF28EA-D14F-DE1B-D9F3-DC1BF2873D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4401" y="0"/>
                        <a:ext cx="20112902" cy="11309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8536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B0F392FB-8473-F2DF-D73E-E1083C8B4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Region Västmanlands fyra sjukhus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E0D6AECA-5DD4-7A88-79E4-34BB577A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9AC6446-50D8-A2D0-154F-750E53323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11</a:t>
            </a:fld>
            <a:endParaRPr lang="sv-SE"/>
          </a:p>
        </p:txBody>
      </p:sp>
      <p:pic>
        <p:nvPicPr>
          <p:cNvPr id="10" name="Bildobjekt 9" descr="En bild som visar karta, kartbok, text&#10;&#10;Automatiskt genererad beskrivning">
            <a:extLst>
              <a:ext uri="{FF2B5EF4-FFF2-40B4-BE49-F238E27FC236}">
                <a16:creationId xmlns:a16="http://schemas.microsoft.com/office/drawing/2014/main" id="{AE645CE2-B65C-1784-E04C-D0F2F22EF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452" y="3866491"/>
            <a:ext cx="4493075" cy="5462001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11" name="Ellips 10">
            <a:extLst>
              <a:ext uri="{FF2B5EF4-FFF2-40B4-BE49-F238E27FC236}">
                <a16:creationId xmlns:a16="http://schemas.microsoft.com/office/drawing/2014/main" id="{E55051C7-362A-4322-3BC9-3DF38D09790D}"/>
              </a:ext>
            </a:extLst>
          </p:cNvPr>
          <p:cNvSpPr/>
          <p:nvPr/>
        </p:nvSpPr>
        <p:spPr>
          <a:xfrm rot="20472227">
            <a:off x="11099770" y="6653491"/>
            <a:ext cx="313623" cy="3136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9ECD5E27-7C0C-BC18-C86C-18806FDAC85D}"/>
              </a:ext>
            </a:extLst>
          </p:cNvPr>
          <p:cNvSpPr/>
          <p:nvPr/>
        </p:nvSpPr>
        <p:spPr>
          <a:xfrm rot="1730805">
            <a:off x="9097786" y="5039838"/>
            <a:ext cx="313623" cy="3136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51042CAC-CF70-A8F9-CCA9-618A802A749A}"/>
              </a:ext>
            </a:extLst>
          </p:cNvPr>
          <p:cNvSpPr/>
          <p:nvPr/>
        </p:nvSpPr>
        <p:spPr>
          <a:xfrm>
            <a:off x="10988888" y="5141125"/>
            <a:ext cx="313623" cy="3136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sp>
        <p:nvSpPr>
          <p:cNvPr id="14" name="Ellips 13">
            <a:extLst>
              <a:ext uri="{FF2B5EF4-FFF2-40B4-BE49-F238E27FC236}">
                <a16:creationId xmlns:a16="http://schemas.microsoft.com/office/drawing/2014/main" id="{6893A416-D3EE-4569-0FD5-F4669C54AEEE}"/>
              </a:ext>
            </a:extLst>
          </p:cNvPr>
          <p:cNvSpPr/>
          <p:nvPr/>
        </p:nvSpPr>
        <p:spPr>
          <a:xfrm rot="21145162">
            <a:off x="9376241" y="7463720"/>
            <a:ext cx="313623" cy="3136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1" dirty="0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6C04CF10-501D-22C8-1458-0D832548F9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8450" b="15545"/>
          <a:stretch>
            <a:fillRect/>
          </a:stretch>
        </p:blipFill>
        <p:spPr>
          <a:xfrm>
            <a:off x="3498849" y="6744995"/>
            <a:ext cx="3788111" cy="232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57D48D18-BEDB-4034-0489-C2969635AC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4" t="7445" r="5769" b="11573"/>
          <a:stretch>
            <a:fillRect/>
          </a:stretch>
        </p:blipFill>
        <p:spPr>
          <a:xfrm>
            <a:off x="13093729" y="6744995"/>
            <a:ext cx="3816648" cy="232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7" name="Rak koppling 19">
            <a:extLst>
              <a:ext uri="{FF2B5EF4-FFF2-40B4-BE49-F238E27FC236}">
                <a16:creationId xmlns:a16="http://schemas.microsoft.com/office/drawing/2014/main" id="{A3531D88-340C-080E-7D65-0463FAA434BC}"/>
              </a:ext>
            </a:extLst>
          </p:cNvPr>
          <p:cNvCxnSpPr>
            <a:cxnSpLocks/>
            <a:stCxn id="12" idx="2"/>
            <a:endCxn id="21" idx="3"/>
          </p:cNvCxnSpPr>
          <p:nvPr/>
        </p:nvCxnSpPr>
        <p:spPr>
          <a:xfrm flipH="1" flipV="1">
            <a:off x="7286961" y="4050921"/>
            <a:ext cx="1830283" cy="1070072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k koppling 20">
            <a:extLst>
              <a:ext uri="{FF2B5EF4-FFF2-40B4-BE49-F238E27FC236}">
                <a16:creationId xmlns:a16="http://schemas.microsoft.com/office/drawing/2014/main" id="{06CF7AD6-A3AC-05D2-0C68-B5B5E53A8D88}"/>
              </a:ext>
            </a:extLst>
          </p:cNvPr>
          <p:cNvCxnSpPr>
            <a:cxnSpLocks/>
            <a:stCxn id="13" idx="7"/>
            <a:endCxn id="22" idx="1"/>
          </p:cNvCxnSpPr>
          <p:nvPr/>
        </p:nvCxnSpPr>
        <p:spPr>
          <a:xfrm flipV="1">
            <a:off x="11256582" y="4069544"/>
            <a:ext cx="1836511" cy="111751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k koppling 21">
            <a:extLst>
              <a:ext uri="{FF2B5EF4-FFF2-40B4-BE49-F238E27FC236}">
                <a16:creationId xmlns:a16="http://schemas.microsoft.com/office/drawing/2014/main" id="{7FA73FB9-2944-AEB2-FB42-41037248D6DF}"/>
              </a:ext>
            </a:extLst>
          </p:cNvPr>
          <p:cNvCxnSpPr>
            <a:cxnSpLocks/>
            <a:stCxn id="15" idx="3"/>
            <a:endCxn id="14" idx="2"/>
          </p:cNvCxnSpPr>
          <p:nvPr/>
        </p:nvCxnSpPr>
        <p:spPr>
          <a:xfrm flipV="1">
            <a:off x="7286960" y="7641219"/>
            <a:ext cx="2090652" cy="268497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k koppling 22">
            <a:extLst>
              <a:ext uri="{FF2B5EF4-FFF2-40B4-BE49-F238E27FC236}">
                <a16:creationId xmlns:a16="http://schemas.microsoft.com/office/drawing/2014/main" id="{0E1851DE-4009-F466-DB49-7182D69638BF}"/>
              </a:ext>
            </a:extLst>
          </p:cNvPr>
          <p:cNvCxnSpPr>
            <a:cxnSpLocks/>
            <a:stCxn id="11" idx="5"/>
            <a:endCxn id="16" idx="1"/>
          </p:cNvCxnSpPr>
          <p:nvPr/>
        </p:nvCxnSpPr>
        <p:spPr>
          <a:xfrm>
            <a:off x="11397277" y="6879545"/>
            <a:ext cx="1696452" cy="1030171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Bildobjekt 20" descr="En bild som visar utomhus, himmel, träd, byggnad&#10;&#10;AI-genererat innehåll kan vara felaktigt.">
            <a:extLst>
              <a:ext uri="{FF2B5EF4-FFF2-40B4-BE49-F238E27FC236}">
                <a16:creationId xmlns:a16="http://schemas.microsoft.com/office/drawing/2014/main" id="{4F58DFD9-C3C5-1D52-3D25-E706ECE8A2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850" y="2987854"/>
            <a:ext cx="3788111" cy="21261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Bildobjekt 21" descr="En bild som visar byggnad, utomhus, himmel, vinter&#10;&#10;AI-genererat innehåll kan vara felaktigt.">
            <a:extLst>
              <a:ext uri="{FF2B5EF4-FFF2-40B4-BE49-F238E27FC236}">
                <a16:creationId xmlns:a16="http://schemas.microsoft.com/office/drawing/2014/main" id="{39DF1E33-4F0C-8964-AF0E-C46D72D10A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93" y="2995933"/>
            <a:ext cx="3817284" cy="21472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ruta 30">
            <a:extLst>
              <a:ext uri="{FF2B5EF4-FFF2-40B4-BE49-F238E27FC236}">
                <a16:creationId xmlns:a16="http://schemas.microsoft.com/office/drawing/2014/main" id="{101EE415-CD5B-9DD3-A9C8-3E8791FE4BCE}"/>
              </a:ext>
            </a:extLst>
          </p:cNvPr>
          <p:cNvSpPr txBox="1"/>
          <p:nvPr/>
        </p:nvSpPr>
        <p:spPr>
          <a:xfrm>
            <a:off x="13093094" y="9125199"/>
            <a:ext cx="381664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Västerås</a:t>
            </a:r>
          </a:p>
          <a:p>
            <a:r>
              <a:rPr lang="sv-SE" sz="1600" kern="0" dirty="0">
                <a:solidFill>
                  <a:sysClr val="windowText" lastClr="000000"/>
                </a:solidFill>
              </a:rPr>
              <a:t>Akutmottagning inklusive barnakut, förlossning, akut- och närsjukvårdsplatser, specialist-mottagningar, avancerad hemsjukvård och närvårdsteam, akut- och planerad kirurgi.</a:t>
            </a:r>
          </a:p>
          <a:p>
            <a:r>
              <a:rPr lang="sv-SE" sz="1600" b="1" kern="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Vårdplatser: </a:t>
            </a:r>
            <a:r>
              <a:rPr lang="sv-SE" sz="1600" kern="0" dirty="0">
                <a:solidFill>
                  <a:sysClr val="windowText" lastClr="000000"/>
                </a:solidFill>
              </a:rPr>
              <a:t>455</a:t>
            </a:r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FB236D62-B843-99F1-B7E5-B42E654CC161}"/>
              </a:ext>
            </a:extLst>
          </p:cNvPr>
          <p:cNvSpPr txBox="1"/>
          <p:nvPr/>
        </p:nvSpPr>
        <p:spPr>
          <a:xfrm>
            <a:off x="12988436" y="5196650"/>
            <a:ext cx="39219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Sala</a:t>
            </a:r>
          </a:p>
          <a:p>
            <a:r>
              <a:rPr lang="sv-SE" sz="1600" kern="0" dirty="0">
                <a:solidFill>
                  <a:sysClr val="windowText" lastClr="000000"/>
                </a:solidFill>
              </a:rPr>
              <a:t>Specialistmottagningar, närsjukvårdsplatser, avancerad hemsjukvård och närvårdsteam,</a:t>
            </a:r>
          </a:p>
          <a:p>
            <a:r>
              <a:rPr lang="sv-SE" sz="1600" kern="0" dirty="0">
                <a:solidFill>
                  <a:sysClr val="windowText" lastClr="000000"/>
                </a:solidFill>
              </a:rPr>
              <a:t>planerad kirurgi.</a:t>
            </a:r>
          </a:p>
          <a:p>
            <a:r>
              <a:rPr lang="sv-SE" sz="1600" b="1" kern="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Vårdplatser: </a:t>
            </a:r>
            <a:r>
              <a:rPr lang="sv-SE" sz="1600" kern="0" dirty="0">
                <a:solidFill>
                  <a:sysClr val="windowText" lastClr="000000"/>
                </a:solidFill>
              </a:rPr>
              <a:t>15</a:t>
            </a:r>
          </a:p>
        </p:txBody>
      </p:sp>
      <p:sp>
        <p:nvSpPr>
          <p:cNvPr id="33" name="textruta 32">
            <a:extLst>
              <a:ext uri="{FF2B5EF4-FFF2-40B4-BE49-F238E27FC236}">
                <a16:creationId xmlns:a16="http://schemas.microsoft.com/office/drawing/2014/main" id="{B3C8F477-29DE-67FE-51A3-E4C5D7A8CC49}"/>
              </a:ext>
            </a:extLst>
          </p:cNvPr>
          <p:cNvSpPr txBox="1"/>
          <p:nvPr/>
        </p:nvSpPr>
        <p:spPr>
          <a:xfrm>
            <a:off x="3494428" y="5141125"/>
            <a:ext cx="37881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Fagersta</a:t>
            </a:r>
          </a:p>
          <a:p>
            <a:r>
              <a:rPr lang="sv-SE" sz="1600" kern="0" dirty="0">
                <a:solidFill>
                  <a:sysClr val="windowText" lastClr="000000"/>
                </a:solidFill>
              </a:rPr>
              <a:t>Specialistmottagningar, närsjukvårdsplatser, avancerad hemsjukvård och närvårdsteam.</a:t>
            </a:r>
          </a:p>
          <a:p>
            <a:r>
              <a:rPr lang="sv-SE" sz="1600" b="1" kern="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Vårdplatser: </a:t>
            </a:r>
            <a:r>
              <a:rPr lang="sv-SE" sz="1600" kern="0" dirty="0">
                <a:solidFill>
                  <a:sysClr val="windowText" lastClr="000000"/>
                </a:solidFill>
              </a:rPr>
              <a:t>16</a:t>
            </a:r>
          </a:p>
        </p:txBody>
      </p:sp>
      <p:sp>
        <p:nvSpPr>
          <p:cNvPr id="34" name="textruta 33">
            <a:extLst>
              <a:ext uri="{FF2B5EF4-FFF2-40B4-BE49-F238E27FC236}">
                <a16:creationId xmlns:a16="http://schemas.microsoft.com/office/drawing/2014/main" id="{31726351-AF90-A5AD-B892-AA3601175257}"/>
              </a:ext>
            </a:extLst>
          </p:cNvPr>
          <p:cNvSpPr txBox="1"/>
          <p:nvPr/>
        </p:nvSpPr>
        <p:spPr>
          <a:xfrm>
            <a:off x="3494428" y="9125199"/>
            <a:ext cx="378811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Köping</a:t>
            </a:r>
          </a:p>
          <a:p>
            <a:r>
              <a:rPr lang="sv-SE" sz="1600" kern="0" dirty="0">
                <a:solidFill>
                  <a:sysClr val="windowText" lastClr="000000"/>
                </a:solidFill>
              </a:rPr>
              <a:t>Närakut, akut- </a:t>
            </a:r>
            <a:r>
              <a:rPr lang="sv-SE" sz="1600" kern="0" dirty="0" err="1">
                <a:solidFill>
                  <a:sysClr val="windowText" lastClr="000000"/>
                </a:solidFill>
              </a:rPr>
              <a:t>ochnärsjukvårdsplatser</a:t>
            </a:r>
            <a:r>
              <a:rPr lang="sv-SE" sz="1600" kern="0" dirty="0">
                <a:solidFill>
                  <a:sysClr val="windowText" lastClr="000000"/>
                </a:solidFill>
              </a:rPr>
              <a:t>, specialistmottagningar, avancerad hemsjukvård och närvårdsteam, planerad kirurgi.</a:t>
            </a:r>
          </a:p>
          <a:p>
            <a:r>
              <a:rPr lang="sv-SE" sz="1600" b="1" kern="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Vårdplatser: </a:t>
            </a:r>
            <a:r>
              <a:rPr lang="sv-SE" sz="1600" kern="0" dirty="0">
                <a:solidFill>
                  <a:sysClr val="windowText" lastClr="000000"/>
                </a:solidFill>
              </a:rPr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2529799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F195302E-4B61-FC05-1F58-60A74A863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Anställda inom hälso- och sjukvård 2024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3FC43BE-AE01-A685-54FC-1A38823CD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8EC66F8-A8C7-D467-C4E3-A795B76F8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12</a:t>
            </a:fld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53F232B3-EB85-633D-01E5-19C4B9B3AE3F}"/>
              </a:ext>
            </a:extLst>
          </p:cNvPr>
          <p:cNvSpPr txBox="1"/>
          <p:nvPr/>
        </p:nvSpPr>
        <p:spPr>
          <a:xfrm>
            <a:off x="9401479" y="10036324"/>
            <a:ext cx="7278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* Inklusive barnmorska, röntgensjuksköterska</a:t>
            </a:r>
          </a:p>
          <a:p>
            <a:r>
              <a:rPr lang="sv-SE" sz="1200" dirty="0"/>
              <a:t>** inklusive omvårdnadsassistent, skötare, ambulanssjukvårdare</a:t>
            </a:r>
          </a:p>
        </p:txBody>
      </p:sp>
      <p:pic>
        <p:nvPicPr>
          <p:cNvPr id="8" name="Bild 7" descr="Grupp med män med hel fyllning">
            <a:extLst>
              <a:ext uri="{FF2B5EF4-FFF2-40B4-BE49-F238E27FC236}">
                <a16:creationId xmlns:a16="http://schemas.microsoft.com/office/drawing/2014/main" id="{910AB6A2-B626-A074-132D-96C0A3543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9124" y="3243498"/>
            <a:ext cx="985342" cy="985342"/>
          </a:xfrm>
          <a:prstGeom prst="rect">
            <a:avLst/>
          </a:prstGeom>
        </p:spPr>
      </p:pic>
      <p:sp>
        <p:nvSpPr>
          <p:cNvPr id="9" name="Platshållare för text 1">
            <a:extLst>
              <a:ext uri="{FF2B5EF4-FFF2-40B4-BE49-F238E27FC236}">
                <a16:creationId xmlns:a16="http://schemas.microsoft.com/office/drawing/2014/main" id="{06433C34-7449-DAE7-15C4-5587E3AD8F65}"/>
              </a:ext>
            </a:extLst>
          </p:cNvPr>
          <p:cNvSpPr txBox="1"/>
          <p:nvPr/>
        </p:nvSpPr>
        <p:spPr>
          <a:xfrm>
            <a:off x="1293790" y="4484015"/>
            <a:ext cx="7688210" cy="52300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5600" indent="-345600">
              <a:lnSpc>
                <a:spcPct val="84000"/>
              </a:lnSpc>
              <a:spcAft>
                <a:spcPts val="2300"/>
              </a:spcAft>
              <a:buSzPct val="100000"/>
              <a:buFontTx/>
              <a:buBlip>
                <a:blip r:embed="rId4"/>
              </a:buBlip>
              <a:tabLst/>
              <a:defRPr lang="sv-SE" sz="4250" spc="-110" baseline="0" dirty="0">
                <a:latin typeface="+mn-lt"/>
                <a:ea typeface="+mn-ea"/>
                <a:cs typeface="+mn-cs"/>
              </a:defRPr>
            </a:lvl1pPr>
            <a:lvl2pPr marL="756000" indent="-324000">
              <a:lnSpc>
                <a:spcPct val="84000"/>
              </a:lnSpc>
              <a:spcAft>
                <a:spcPts val="2400"/>
              </a:spcAft>
              <a:buFontTx/>
              <a:buBlip>
                <a:blip r:embed="rId4"/>
              </a:buBlip>
              <a:defRPr lang="sv-SE" sz="3850" spc="-110" baseline="0" dirty="0">
                <a:latin typeface="+mn-lt"/>
                <a:ea typeface="+mn-ea"/>
                <a:cs typeface="+mn-cs"/>
              </a:defRPr>
            </a:lvl2pPr>
            <a:lvl3pPr marL="1116000" indent="-288000">
              <a:lnSpc>
                <a:spcPct val="84000"/>
              </a:lnSpc>
              <a:spcAft>
                <a:spcPts val="2500"/>
              </a:spcAft>
              <a:buFontTx/>
              <a:buBlip>
                <a:blip r:embed="rId4"/>
              </a:buBlip>
              <a:defRPr lang="sv-SE" sz="3400" spc="-110" baseline="0" dirty="0">
                <a:latin typeface="+mn-lt"/>
                <a:ea typeface="+mn-ea"/>
                <a:cs typeface="+mn-cs"/>
              </a:defRPr>
            </a:lvl3pPr>
            <a:lvl4pPr marL="1458000" indent="-259200">
              <a:lnSpc>
                <a:spcPct val="84000"/>
              </a:lnSpc>
              <a:spcAft>
                <a:spcPts val="2600"/>
              </a:spcAft>
              <a:buFontTx/>
              <a:buBlip>
                <a:blip r:embed="rId4"/>
              </a:buBlip>
              <a:defRPr lang="sv-SE" sz="3000" spc="-110" baseline="0" dirty="0">
                <a:latin typeface="+mn-lt"/>
                <a:ea typeface="+mn-ea"/>
                <a:cs typeface="+mn-cs"/>
              </a:defRPr>
            </a:lvl4pPr>
            <a:lvl5pPr marL="1764000" indent="-252000">
              <a:lnSpc>
                <a:spcPct val="86000"/>
              </a:lnSpc>
              <a:spcAft>
                <a:spcPts val="1500"/>
              </a:spcAft>
              <a:buFontTx/>
              <a:buBlip>
                <a:blip r:embed="rId4"/>
              </a:buBlip>
              <a:defRPr lang="sv-SE" sz="2800" spc="-110" baseline="0" dirty="0"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  <a:tabLst>
                <a:tab pos="4878000" algn="r"/>
                <a:tab pos="5058000" algn="r"/>
              </a:tabLst>
            </a:pPr>
            <a:r>
              <a:rPr lang="sv-SE" sz="3199" kern="0" dirty="0"/>
              <a:t>Sjuksköterska	159</a:t>
            </a:r>
          </a:p>
          <a:p>
            <a:pPr marL="0" indent="0">
              <a:spcAft>
                <a:spcPts val="600"/>
              </a:spcAft>
              <a:buNone/>
              <a:tabLst>
                <a:tab pos="4878000" algn="r"/>
                <a:tab pos="5058000" algn="r"/>
              </a:tabLst>
            </a:pPr>
            <a:r>
              <a:rPr lang="sv-SE" sz="3199" kern="0" dirty="0"/>
              <a:t>Läkare	87</a:t>
            </a:r>
          </a:p>
          <a:p>
            <a:pPr marL="0" indent="0">
              <a:spcAft>
                <a:spcPts val="600"/>
              </a:spcAft>
              <a:buNone/>
              <a:tabLst>
                <a:tab pos="4878000" algn="r"/>
                <a:tab pos="5058000" algn="r"/>
              </a:tabLst>
            </a:pPr>
            <a:r>
              <a:rPr lang="sv-SE" sz="3199" kern="0" dirty="0"/>
              <a:t>Undersköterska	43</a:t>
            </a:r>
          </a:p>
          <a:p>
            <a:pPr marL="0" indent="0">
              <a:spcAft>
                <a:spcPts val="600"/>
              </a:spcAft>
              <a:buNone/>
              <a:tabLst>
                <a:tab pos="4878000" algn="r"/>
                <a:tab pos="5058000" algn="r"/>
              </a:tabLst>
            </a:pPr>
            <a:r>
              <a:rPr lang="sv-SE" sz="3199" kern="0" dirty="0"/>
              <a:t>Medicinsk sekreterare	29</a:t>
            </a:r>
          </a:p>
          <a:p>
            <a:pPr marL="0" indent="0">
              <a:spcAft>
                <a:spcPts val="600"/>
              </a:spcAft>
              <a:buNone/>
              <a:tabLst>
                <a:tab pos="4878000" algn="r"/>
                <a:tab pos="5058000" algn="r"/>
              </a:tabLst>
            </a:pPr>
            <a:r>
              <a:rPr lang="sv-SE" sz="3199" kern="0" dirty="0"/>
              <a:t>Fysioterapeut	28</a:t>
            </a:r>
          </a:p>
          <a:p>
            <a:pPr marL="0" indent="0">
              <a:spcAft>
                <a:spcPts val="600"/>
              </a:spcAft>
              <a:buNone/>
              <a:tabLst>
                <a:tab pos="4878000" algn="r"/>
                <a:tab pos="5058000" algn="r"/>
              </a:tabLst>
            </a:pPr>
            <a:r>
              <a:rPr lang="sv-SE" sz="3199" kern="0" dirty="0"/>
              <a:t>Arbetsterapeut	12</a:t>
            </a:r>
          </a:p>
          <a:p>
            <a:pPr marL="0" indent="0">
              <a:spcAft>
                <a:spcPts val="600"/>
              </a:spcAft>
              <a:buNone/>
              <a:tabLst>
                <a:tab pos="4878000" algn="r"/>
                <a:tab pos="5058000" algn="r"/>
              </a:tabLst>
            </a:pPr>
            <a:r>
              <a:rPr lang="sv-SE" sz="3199" kern="0" dirty="0"/>
              <a:t>Psykolog	5 </a:t>
            </a:r>
          </a:p>
          <a:p>
            <a:pPr marL="0" indent="0">
              <a:spcAft>
                <a:spcPts val="600"/>
              </a:spcAft>
              <a:buNone/>
              <a:tabLst>
                <a:tab pos="4878000" algn="r"/>
                <a:tab pos="5058000" algn="r"/>
              </a:tabLst>
            </a:pPr>
            <a:r>
              <a:rPr lang="sv-SE" sz="3199" kern="0" dirty="0"/>
              <a:t>Dietist	10</a:t>
            </a:r>
          </a:p>
          <a:p>
            <a:pPr marL="0" indent="0">
              <a:spcAft>
                <a:spcPts val="600"/>
              </a:spcAft>
              <a:buNone/>
              <a:tabLst>
                <a:tab pos="4878000" algn="r"/>
                <a:tab pos="5058000" algn="r"/>
              </a:tabLst>
            </a:pPr>
            <a:r>
              <a:rPr lang="sv-SE" sz="3199" kern="0" dirty="0"/>
              <a:t>Kurator*	13</a:t>
            </a:r>
          </a:p>
          <a:p>
            <a:pPr marL="0" indent="0">
              <a:spcAft>
                <a:spcPts val="600"/>
              </a:spcAft>
              <a:buNone/>
              <a:tabLst>
                <a:tab pos="4878000" algn="r"/>
                <a:tab pos="5058000" algn="r"/>
              </a:tabLst>
            </a:pPr>
            <a:r>
              <a:rPr lang="sv-SE" sz="3199" kern="0" dirty="0"/>
              <a:t>Chef	25</a:t>
            </a:r>
          </a:p>
          <a:p>
            <a:pPr marL="0" indent="0">
              <a:spcAft>
                <a:spcPts val="600"/>
              </a:spcAft>
              <a:buNone/>
              <a:tabLst>
                <a:tab pos="4878000" algn="r"/>
                <a:tab pos="5058000" algn="r"/>
              </a:tabLst>
            </a:pPr>
            <a:r>
              <a:rPr lang="sv-SE" sz="3199" kern="0" dirty="0"/>
              <a:t>	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10C427BA-3A2C-ADB2-615A-D83F8D8F7AAB}"/>
              </a:ext>
            </a:extLst>
          </p:cNvPr>
          <p:cNvSpPr txBox="1"/>
          <p:nvPr/>
        </p:nvSpPr>
        <p:spPr>
          <a:xfrm>
            <a:off x="2216655" y="3239092"/>
            <a:ext cx="6296086" cy="1067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99"/>
              </a:lnSpc>
            </a:pPr>
            <a:r>
              <a:rPr lang="sv-SE" sz="3600" b="1" dirty="0">
                <a:latin typeface="+mj-lt"/>
              </a:rPr>
              <a:t>Regiondrivna vårdcentraler</a:t>
            </a:r>
          </a:p>
          <a:p>
            <a:pPr>
              <a:lnSpc>
                <a:spcPts val="3799"/>
              </a:lnSpc>
            </a:pPr>
            <a:r>
              <a:rPr lang="sv-SE" sz="3600" b="1" dirty="0">
                <a:solidFill>
                  <a:schemeClr val="accent3"/>
                </a:solidFill>
                <a:latin typeface="+mj-lt"/>
              </a:rPr>
              <a:t>Totalt: 402</a:t>
            </a:r>
            <a:endParaRPr lang="sv-SE" sz="3600" b="1" dirty="0">
              <a:solidFill>
                <a:schemeClr val="accent3"/>
              </a:solidFill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F39C5CFD-E68C-67D1-A17A-155B3F52A0BB}"/>
              </a:ext>
            </a:extLst>
          </p:cNvPr>
          <p:cNvSpPr txBox="1"/>
          <p:nvPr/>
        </p:nvSpPr>
        <p:spPr>
          <a:xfrm>
            <a:off x="1074413" y="9436416"/>
            <a:ext cx="6459412" cy="830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399" b="1" dirty="0">
                <a:latin typeface="+mj-lt"/>
              </a:rPr>
              <a:t>Regiondrivna vårdcentraler utgör cirka 40 % av den totala primärvården i Västmanland.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6446415C-26EC-F58D-E94D-4140DF2637D5}"/>
              </a:ext>
            </a:extLst>
          </p:cNvPr>
          <p:cNvSpPr txBox="1"/>
          <p:nvPr/>
        </p:nvSpPr>
        <p:spPr>
          <a:xfrm>
            <a:off x="10402917" y="3252638"/>
            <a:ext cx="4562803" cy="1067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99"/>
              </a:lnSpc>
            </a:pPr>
            <a:r>
              <a:rPr lang="sv-SE" sz="3600" b="1" dirty="0">
                <a:latin typeface="+mj-lt"/>
              </a:rPr>
              <a:t>Specialistvård</a:t>
            </a:r>
          </a:p>
          <a:p>
            <a:pPr>
              <a:lnSpc>
                <a:spcPts val="3799"/>
              </a:lnSpc>
            </a:pPr>
            <a:r>
              <a:rPr lang="sv-SE" sz="3600" b="1" dirty="0">
                <a:solidFill>
                  <a:schemeClr val="accent4"/>
                </a:solidFill>
                <a:latin typeface="+mj-lt"/>
              </a:rPr>
              <a:t>Totalt: 5 853</a:t>
            </a:r>
            <a:endParaRPr lang="sv-SE" sz="3600" b="1" dirty="0">
              <a:solidFill>
                <a:schemeClr val="accent4"/>
              </a:solidFill>
            </a:endParaRPr>
          </a:p>
        </p:txBody>
      </p:sp>
      <p:pic>
        <p:nvPicPr>
          <p:cNvPr id="13" name="Bild 12" descr="Grupp med män med hel fyllning">
            <a:extLst>
              <a:ext uri="{FF2B5EF4-FFF2-40B4-BE49-F238E27FC236}">
                <a16:creationId xmlns:a16="http://schemas.microsoft.com/office/drawing/2014/main" id="{E4656A59-3C80-393B-76E5-3D0EE4D24B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2521" y="3257636"/>
            <a:ext cx="985342" cy="985342"/>
          </a:xfrm>
          <a:prstGeom prst="rect">
            <a:avLst/>
          </a:prstGeom>
        </p:spPr>
      </p:pic>
      <p:sp>
        <p:nvSpPr>
          <p:cNvPr id="14" name="Platshållare för text 1">
            <a:extLst>
              <a:ext uri="{FF2B5EF4-FFF2-40B4-BE49-F238E27FC236}">
                <a16:creationId xmlns:a16="http://schemas.microsoft.com/office/drawing/2014/main" id="{00FE6476-9F85-107C-78F1-9C0FCEE69DEA}"/>
              </a:ext>
            </a:extLst>
          </p:cNvPr>
          <p:cNvSpPr txBox="1">
            <a:spLocks/>
          </p:cNvSpPr>
          <p:nvPr/>
        </p:nvSpPr>
        <p:spPr>
          <a:xfrm>
            <a:off x="9401479" y="4501041"/>
            <a:ext cx="7740000" cy="5412183"/>
          </a:xfrm>
          <a:prstGeom prst="rect">
            <a:avLst/>
          </a:prstGeom>
        </p:spPr>
        <p:txBody>
          <a:bodyPr/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tabLst/>
              <a:defRPr sz="400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360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32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28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24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  <a:tabLst>
                <a:tab pos="5199063" algn="r"/>
              </a:tabLst>
            </a:pPr>
            <a:r>
              <a:rPr lang="sv-SE" sz="3199" kern="0" dirty="0">
                <a:solidFill>
                  <a:schemeClr val="tx1"/>
                </a:solidFill>
              </a:rPr>
              <a:t>Sjuksköterska</a:t>
            </a:r>
            <a:r>
              <a:rPr lang="sv-SE" sz="2800" kern="0" dirty="0">
                <a:solidFill>
                  <a:schemeClr val="tx1"/>
                </a:solidFill>
              </a:rPr>
              <a:t>*	</a:t>
            </a:r>
            <a:r>
              <a:rPr lang="sv-SE" sz="3199" kern="0" dirty="0">
                <a:solidFill>
                  <a:schemeClr val="tx1"/>
                </a:solidFill>
              </a:rPr>
              <a:t>1 773</a:t>
            </a:r>
          </a:p>
          <a:p>
            <a:pPr marL="0" indent="0">
              <a:spcAft>
                <a:spcPts val="600"/>
              </a:spcAft>
              <a:buNone/>
              <a:tabLst>
                <a:tab pos="5199063" algn="r"/>
              </a:tabLst>
            </a:pPr>
            <a:r>
              <a:rPr lang="sv-SE" sz="3199" kern="0" dirty="0">
                <a:solidFill>
                  <a:schemeClr val="tx1"/>
                </a:solidFill>
              </a:rPr>
              <a:t>Undersköterska</a:t>
            </a:r>
            <a:r>
              <a:rPr lang="sv-SE" sz="2800" kern="0" dirty="0">
                <a:solidFill>
                  <a:schemeClr val="tx1"/>
                </a:solidFill>
              </a:rPr>
              <a:t>**</a:t>
            </a:r>
            <a:r>
              <a:rPr lang="sv-SE" sz="3199" kern="0" dirty="0">
                <a:solidFill>
                  <a:schemeClr val="tx1"/>
                </a:solidFill>
              </a:rPr>
              <a:t>	1 533</a:t>
            </a:r>
          </a:p>
          <a:p>
            <a:pPr marL="0" indent="0">
              <a:spcAft>
                <a:spcPts val="600"/>
              </a:spcAft>
              <a:buNone/>
              <a:tabLst>
                <a:tab pos="5199063" algn="r"/>
              </a:tabLst>
            </a:pPr>
            <a:r>
              <a:rPr lang="sv-SE" sz="3199" kern="0" dirty="0">
                <a:solidFill>
                  <a:schemeClr val="tx1"/>
                </a:solidFill>
              </a:rPr>
              <a:t>Läkare	657</a:t>
            </a:r>
          </a:p>
          <a:p>
            <a:pPr marL="0" indent="0">
              <a:spcAft>
                <a:spcPts val="600"/>
              </a:spcAft>
              <a:buNone/>
              <a:tabLst>
                <a:tab pos="5199063" algn="r"/>
              </a:tabLst>
            </a:pPr>
            <a:r>
              <a:rPr lang="sv-SE" sz="3199" kern="0" dirty="0">
                <a:solidFill>
                  <a:schemeClr val="tx1"/>
                </a:solidFill>
              </a:rPr>
              <a:t>Medicinsk sekreterare	249</a:t>
            </a:r>
          </a:p>
          <a:p>
            <a:pPr marL="0" indent="0">
              <a:spcAft>
                <a:spcPts val="600"/>
              </a:spcAft>
              <a:buNone/>
              <a:tabLst>
                <a:tab pos="5199063" algn="r"/>
              </a:tabLst>
            </a:pPr>
            <a:r>
              <a:rPr lang="sv-SE" sz="3199" kern="0" dirty="0">
                <a:solidFill>
                  <a:schemeClr val="tx1"/>
                </a:solidFill>
              </a:rPr>
              <a:t>Psykolog	123</a:t>
            </a:r>
          </a:p>
          <a:p>
            <a:pPr marL="0" indent="0">
              <a:spcAft>
                <a:spcPts val="600"/>
              </a:spcAft>
              <a:buNone/>
              <a:tabLst>
                <a:tab pos="5199063" algn="r"/>
              </a:tabLst>
            </a:pPr>
            <a:r>
              <a:rPr lang="sv-SE" sz="3199" kern="0" dirty="0">
                <a:solidFill>
                  <a:schemeClr val="tx1"/>
                </a:solidFill>
              </a:rPr>
              <a:t>Fysioterapeut	121</a:t>
            </a:r>
          </a:p>
          <a:p>
            <a:pPr marL="0" indent="0">
              <a:spcAft>
                <a:spcPts val="600"/>
              </a:spcAft>
              <a:buNone/>
              <a:tabLst>
                <a:tab pos="5199063" algn="r"/>
              </a:tabLst>
            </a:pPr>
            <a:r>
              <a:rPr lang="sv-SE" sz="3199" kern="0" dirty="0">
                <a:solidFill>
                  <a:schemeClr val="tx1"/>
                </a:solidFill>
              </a:rPr>
              <a:t>Biomedicinsk analytiker	112 </a:t>
            </a:r>
          </a:p>
          <a:p>
            <a:pPr marL="0" indent="0">
              <a:spcAft>
                <a:spcPts val="600"/>
              </a:spcAft>
              <a:buNone/>
              <a:tabLst>
                <a:tab pos="5199063" algn="r"/>
              </a:tabLst>
            </a:pPr>
            <a:r>
              <a:rPr lang="sv-SE" sz="3199" kern="0" dirty="0">
                <a:solidFill>
                  <a:schemeClr val="tx1"/>
                </a:solidFill>
              </a:rPr>
              <a:t>Kurator	109</a:t>
            </a:r>
          </a:p>
          <a:p>
            <a:pPr marL="0" indent="0">
              <a:spcAft>
                <a:spcPts val="600"/>
              </a:spcAft>
              <a:buNone/>
              <a:tabLst>
                <a:tab pos="5199063" algn="r"/>
              </a:tabLst>
            </a:pPr>
            <a:r>
              <a:rPr lang="sv-SE" sz="3199" kern="0" dirty="0">
                <a:solidFill>
                  <a:schemeClr val="tx1"/>
                </a:solidFill>
              </a:rPr>
              <a:t>Arbetsterapeut	96</a:t>
            </a:r>
          </a:p>
          <a:p>
            <a:pPr marL="0" indent="0">
              <a:spcAft>
                <a:spcPts val="600"/>
              </a:spcAft>
              <a:buNone/>
              <a:tabLst>
                <a:tab pos="5199063" algn="r"/>
              </a:tabLst>
            </a:pPr>
            <a:r>
              <a:rPr lang="sv-SE" sz="3199" kern="0" dirty="0">
                <a:solidFill>
                  <a:schemeClr val="tx1"/>
                </a:solidFill>
              </a:rPr>
              <a:t>Dietist	23</a:t>
            </a:r>
          </a:p>
          <a:p>
            <a:pPr marL="0" indent="0">
              <a:spcAft>
                <a:spcPts val="600"/>
              </a:spcAft>
              <a:buNone/>
              <a:tabLst>
                <a:tab pos="5199063" algn="r"/>
              </a:tabLst>
            </a:pPr>
            <a:r>
              <a:rPr lang="sv-SE" sz="3199" kern="0" dirty="0">
                <a:solidFill>
                  <a:schemeClr val="tx1"/>
                </a:solidFill>
              </a:rPr>
              <a:t>Chef	303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12C139DB-026C-B1F3-3BBF-DE78BCB2C416}"/>
              </a:ext>
            </a:extLst>
          </p:cNvPr>
          <p:cNvSpPr txBox="1"/>
          <p:nvPr/>
        </p:nvSpPr>
        <p:spPr>
          <a:xfrm>
            <a:off x="1074414" y="10220990"/>
            <a:ext cx="7278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* Inklusive psykoterapeut, samtalsterapeut, behandlingspedagog</a:t>
            </a:r>
          </a:p>
        </p:txBody>
      </p:sp>
    </p:spTree>
    <p:extLst>
      <p:ext uri="{BB962C8B-B14F-4D97-AF65-F5344CB8AC3E}">
        <p14:creationId xmlns:p14="http://schemas.microsoft.com/office/powerpoint/2010/main" val="2780216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63D608D-F9B7-5783-2720-D288F3600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Vården i siffror 2024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A76B4BD-8EFD-CCAE-5C91-BBC85E5AC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21B92D2-767D-16E3-C7CD-67FE196C1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13</a:t>
            </a:fld>
            <a:endParaRPr lang="sv-SE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481CAC76-7946-D0FE-9397-8D702EEBFF07}"/>
              </a:ext>
            </a:extLst>
          </p:cNvPr>
          <p:cNvGrpSpPr/>
          <p:nvPr/>
        </p:nvGrpSpPr>
        <p:grpSpPr>
          <a:xfrm>
            <a:off x="1091827" y="3198453"/>
            <a:ext cx="16474183" cy="7052549"/>
            <a:chOff x="214068" y="2320468"/>
            <a:chExt cx="19758966" cy="8458756"/>
          </a:xfrm>
        </p:grpSpPr>
        <p:sp>
          <p:nvSpPr>
            <p:cNvPr id="7" name="Ellips 6">
              <a:extLst>
                <a:ext uri="{FF2B5EF4-FFF2-40B4-BE49-F238E27FC236}">
                  <a16:creationId xmlns:a16="http://schemas.microsoft.com/office/drawing/2014/main" id="{F8C439EF-55AE-AF8D-6919-BB7A05584DB0}"/>
                </a:ext>
              </a:extLst>
            </p:cNvPr>
            <p:cNvSpPr/>
            <p:nvPr/>
          </p:nvSpPr>
          <p:spPr>
            <a:xfrm>
              <a:off x="6461686" y="8252475"/>
              <a:ext cx="2339021" cy="233902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8" name="Ellips 7">
              <a:extLst>
                <a:ext uri="{FF2B5EF4-FFF2-40B4-BE49-F238E27FC236}">
                  <a16:creationId xmlns:a16="http://schemas.microsoft.com/office/drawing/2014/main" id="{A70B8894-1EB4-336E-94F4-899C6636EE66}"/>
                </a:ext>
              </a:extLst>
            </p:cNvPr>
            <p:cNvSpPr/>
            <p:nvPr/>
          </p:nvSpPr>
          <p:spPr>
            <a:xfrm>
              <a:off x="15140455" y="8243955"/>
              <a:ext cx="2339021" cy="2339021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9" name="Ellips 8">
              <a:extLst>
                <a:ext uri="{FF2B5EF4-FFF2-40B4-BE49-F238E27FC236}">
                  <a16:creationId xmlns:a16="http://schemas.microsoft.com/office/drawing/2014/main" id="{E7EFB15F-B0F3-FBD0-B763-7028D7225E9F}"/>
                </a:ext>
              </a:extLst>
            </p:cNvPr>
            <p:cNvSpPr/>
            <p:nvPr/>
          </p:nvSpPr>
          <p:spPr>
            <a:xfrm>
              <a:off x="3891153" y="8256929"/>
              <a:ext cx="2339021" cy="233902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10" name="Ellips 9">
              <a:extLst>
                <a:ext uri="{FF2B5EF4-FFF2-40B4-BE49-F238E27FC236}">
                  <a16:creationId xmlns:a16="http://schemas.microsoft.com/office/drawing/2014/main" id="{94D30D42-4EB7-BDBF-B099-1DD2A49AFAF4}"/>
                </a:ext>
              </a:extLst>
            </p:cNvPr>
            <p:cNvSpPr/>
            <p:nvPr/>
          </p:nvSpPr>
          <p:spPr>
            <a:xfrm>
              <a:off x="1255415" y="8243957"/>
              <a:ext cx="2339021" cy="233902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11" name="Ellips 10">
              <a:extLst>
                <a:ext uri="{FF2B5EF4-FFF2-40B4-BE49-F238E27FC236}">
                  <a16:creationId xmlns:a16="http://schemas.microsoft.com/office/drawing/2014/main" id="{3F923275-0D99-6278-9AD8-6F69C39C4545}"/>
                </a:ext>
              </a:extLst>
            </p:cNvPr>
            <p:cNvSpPr/>
            <p:nvPr/>
          </p:nvSpPr>
          <p:spPr>
            <a:xfrm>
              <a:off x="6444271" y="5371127"/>
              <a:ext cx="2339021" cy="233902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12" name="Ellips 11">
              <a:extLst>
                <a:ext uri="{FF2B5EF4-FFF2-40B4-BE49-F238E27FC236}">
                  <a16:creationId xmlns:a16="http://schemas.microsoft.com/office/drawing/2014/main" id="{7196B6B1-A30D-F204-5461-B3A2A157A6B4}"/>
                </a:ext>
              </a:extLst>
            </p:cNvPr>
            <p:cNvSpPr/>
            <p:nvPr/>
          </p:nvSpPr>
          <p:spPr>
            <a:xfrm>
              <a:off x="11608769" y="5380872"/>
              <a:ext cx="2339021" cy="233902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13" name="Ellips 12">
              <a:extLst>
                <a:ext uri="{FF2B5EF4-FFF2-40B4-BE49-F238E27FC236}">
                  <a16:creationId xmlns:a16="http://schemas.microsoft.com/office/drawing/2014/main" id="{F421C436-E238-CCD0-11B5-9BD44EF87C51}"/>
                </a:ext>
              </a:extLst>
            </p:cNvPr>
            <p:cNvSpPr/>
            <p:nvPr/>
          </p:nvSpPr>
          <p:spPr>
            <a:xfrm>
              <a:off x="9081086" y="5369186"/>
              <a:ext cx="2339021" cy="233902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14" name="Ellips 13">
              <a:extLst>
                <a:ext uri="{FF2B5EF4-FFF2-40B4-BE49-F238E27FC236}">
                  <a16:creationId xmlns:a16="http://schemas.microsoft.com/office/drawing/2014/main" id="{3117EA22-2C8A-4126-FEEC-B95835C14F1F}"/>
                </a:ext>
              </a:extLst>
            </p:cNvPr>
            <p:cNvSpPr/>
            <p:nvPr/>
          </p:nvSpPr>
          <p:spPr>
            <a:xfrm>
              <a:off x="3877824" y="5380872"/>
              <a:ext cx="2339021" cy="233902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15" name="Ellips 14">
              <a:extLst>
                <a:ext uri="{FF2B5EF4-FFF2-40B4-BE49-F238E27FC236}">
                  <a16:creationId xmlns:a16="http://schemas.microsoft.com/office/drawing/2014/main" id="{30D4B82A-D1C7-5D55-72B0-F92171C86471}"/>
                </a:ext>
              </a:extLst>
            </p:cNvPr>
            <p:cNvSpPr/>
            <p:nvPr/>
          </p:nvSpPr>
          <p:spPr>
            <a:xfrm>
              <a:off x="1283325" y="5364994"/>
              <a:ext cx="2339021" cy="233902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16" name="Ellips 15">
              <a:extLst>
                <a:ext uri="{FF2B5EF4-FFF2-40B4-BE49-F238E27FC236}">
                  <a16:creationId xmlns:a16="http://schemas.microsoft.com/office/drawing/2014/main" id="{C5AEF8DF-ADA2-DC55-2CB2-DEBEE46BE98D}"/>
                </a:ext>
              </a:extLst>
            </p:cNvPr>
            <p:cNvSpPr/>
            <p:nvPr/>
          </p:nvSpPr>
          <p:spPr>
            <a:xfrm>
              <a:off x="15130629" y="5374289"/>
              <a:ext cx="2339021" cy="2339021"/>
            </a:xfrm>
            <a:prstGeom prst="ellipse">
              <a:avLst/>
            </a:prstGeom>
            <a:solidFill>
              <a:srgbClr val="670F3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17" name="Ellips 16">
              <a:extLst>
                <a:ext uri="{FF2B5EF4-FFF2-40B4-BE49-F238E27FC236}">
                  <a16:creationId xmlns:a16="http://schemas.microsoft.com/office/drawing/2014/main" id="{90F29A3D-EA9E-FBAC-2713-8CADB40F4B8B}"/>
                </a:ext>
              </a:extLst>
            </p:cNvPr>
            <p:cNvSpPr/>
            <p:nvPr/>
          </p:nvSpPr>
          <p:spPr>
            <a:xfrm>
              <a:off x="1309250" y="2320468"/>
              <a:ext cx="2339021" cy="2339021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18" name="textruta 17">
              <a:extLst>
                <a:ext uri="{FF2B5EF4-FFF2-40B4-BE49-F238E27FC236}">
                  <a16:creationId xmlns:a16="http://schemas.microsoft.com/office/drawing/2014/main" id="{A9CA0FBD-9CB9-50F6-E213-BB6BC6BFE48E}"/>
                </a:ext>
              </a:extLst>
            </p:cNvPr>
            <p:cNvSpPr txBox="1"/>
            <p:nvPr/>
          </p:nvSpPr>
          <p:spPr>
            <a:xfrm>
              <a:off x="6484632" y="9065265"/>
              <a:ext cx="2316076" cy="1144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latin typeface="+mj-lt"/>
                </a:rPr>
                <a:t>159 000</a:t>
              </a:r>
              <a:endParaRPr lang="sv-SE" sz="2400" dirty="0">
                <a:latin typeface="+mj-lt"/>
              </a:endParaRPr>
            </a:p>
            <a:p>
              <a:pPr algn="ctr"/>
              <a:r>
                <a:rPr lang="sv-SE" sz="1600" dirty="0"/>
                <a:t>röntgen-undersökningar</a:t>
              </a:r>
            </a:p>
          </p:txBody>
        </p:sp>
        <p:sp>
          <p:nvSpPr>
            <p:cNvPr id="19" name="textruta 18">
              <a:extLst>
                <a:ext uri="{FF2B5EF4-FFF2-40B4-BE49-F238E27FC236}">
                  <a16:creationId xmlns:a16="http://schemas.microsoft.com/office/drawing/2014/main" id="{10487A2F-46E0-9686-3432-98087721EA9C}"/>
                </a:ext>
              </a:extLst>
            </p:cNvPr>
            <p:cNvSpPr txBox="1"/>
            <p:nvPr/>
          </p:nvSpPr>
          <p:spPr>
            <a:xfrm>
              <a:off x="1190844" y="6161622"/>
              <a:ext cx="2431502" cy="1439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latin typeface="+mj-lt"/>
                </a:rPr>
                <a:t>355 000 </a:t>
              </a:r>
            </a:p>
            <a:p>
              <a:pPr algn="ctr"/>
              <a:r>
                <a:rPr lang="sv-SE" sz="1600" dirty="0"/>
                <a:t>läkarbesök, </a:t>
              </a:r>
              <a:br>
                <a:rPr lang="sv-SE" sz="1600" dirty="0"/>
              </a:br>
              <a:r>
                <a:rPr lang="sv-SE" sz="1600" dirty="0"/>
                <a:t>varav distans </a:t>
              </a:r>
              <a:br>
                <a:rPr lang="sv-SE" sz="1600" dirty="0"/>
              </a:br>
              <a:r>
                <a:rPr lang="sv-SE" sz="1600" dirty="0"/>
                <a:t>53 000</a:t>
              </a:r>
            </a:p>
          </p:txBody>
        </p:sp>
        <p:pic>
          <p:nvPicPr>
            <p:cNvPr id="20" name="Bild 19" descr="Sjukhus med hel fyllning">
              <a:extLst>
                <a:ext uri="{FF2B5EF4-FFF2-40B4-BE49-F238E27FC236}">
                  <a16:creationId xmlns:a16="http://schemas.microsoft.com/office/drawing/2014/main" id="{C9E5B5BB-D743-0FD8-51DB-7C747D362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804814" y="5408841"/>
              <a:ext cx="888424" cy="888424"/>
            </a:xfrm>
            <a:prstGeom prst="rect">
              <a:avLst/>
            </a:prstGeom>
          </p:spPr>
        </p:pic>
        <p:sp>
          <p:nvSpPr>
            <p:cNvPr id="21" name="textruta 20">
              <a:extLst>
                <a:ext uri="{FF2B5EF4-FFF2-40B4-BE49-F238E27FC236}">
                  <a16:creationId xmlns:a16="http://schemas.microsoft.com/office/drawing/2014/main" id="{FCAD4859-B5FB-DB4C-7D50-1D47FA75E02D}"/>
                </a:ext>
              </a:extLst>
            </p:cNvPr>
            <p:cNvSpPr txBox="1"/>
            <p:nvPr/>
          </p:nvSpPr>
          <p:spPr>
            <a:xfrm>
              <a:off x="3877275" y="6201543"/>
              <a:ext cx="2339021" cy="1439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latin typeface="+mj-lt"/>
                </a:rPr>
                <a:t>430 000</a:t>
              </a:r>
              <a:endParaRPr lang="sv-SE" sz="2400" dirty="0">
                <a:latin typeface="+mj-lt"/>
              </a:endParaRPr>
            </a:p>
            <a:p>
              <a:pPr algn="ctr"/>
              <a:r>
                <a:rPr lang="sv-SE" sz="1600" dirty="0"/>
                <a:t>besök övriga yrkes-grupper, varav distans 71 000</a:t>
              </a:r>
            </a:p>
          </p:txBody>
        </p:sp>
        <p:sp>
          <p:nvSpPr>
            <p:cNvPr id="22" name="textruta 21">
              <a:extLst>
                <a:ext uri="{FF2B5EF4-FFF2-40B4-BE49-F238E27FC236}">
                  <a16:creationId xmlns:a16="http://schemas.microsoft.com/office/drawing/2014/main" id="{67D7ACCF-E440-D39D-E8F5-6F687E8E8006}"/>
                </a:ext>
              </a:extLst>
            </p:cNvPr>
            <p:cNvSpPr txBox="1"/>
            <p:nvPr/>
          </p:nvSpPr>
          <p:spPr>
            <a:xfrm rot="16200000">
              <a:off x="-488343" y="3220455"/>
              <a:ext cx="2339019" cy="55371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solidFill>
                    <a:schemeClr val="accent3"/>
                  </a:solidFill>
                  <a:latin typeface="+mj-lt"/>
                </a:rPr>
                <a:t>Primärvård</a:t>
              </a:r>
            </a:p>
          </p:txBody>
        </p:sp>
        <p:sp>
          <p:nvSpPr>
            <p:cNvPr id="23" name="textruta 22">
              <a:extLst>
                <a:ext uri="{FF2B5EF4-FFF2-40B4-BE49-F238E27FC236}">
                  <a16:creationId xmlns:a16="http://schemas.microsoft.com/office/drawing/2014/main" id="{7FA8B144-D192-DEF2-1960-4F312C6A84A8}"/>
                </a:ext>
              </a:extLst>
            </p:cNvPr>
            <p:cNvSpPr txBox="1"/>
            <p:nvPr/>
          </p:nvSpPr>
          <p:spPr>
            <a:xfrm>
              <a:off x="1309251" y="3118046"/>
              <a:ext cx="2294369" cy="1439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latin typeface="+mj-lt"/>
                </a:rPr>
                <a:t>363 000</a:t>
              </a:r>
            </a:p>
            <a:p>
              <a:pPr algn="ctr"/>
              <a:r>
                <a:rPr lang="sv-SE" sz="1600" dirty="0"/>
                <a:t>läkarbesök,</a:t>
              </a:r>
            </a:p>
            <a:p>
              <a:pPr algn="ctr"/>
              <a:r>
                <a:rPr lang="sv-SE" sz="1600" dirty="0"/>
                <a:t> varav distans </a:t>
              </a:r>
            </a:p>
            <a:p>
              <a:pPr algn="ctr"/>
              <a:r>
                <a:rPr lang="sv-SE" sz="1600" dirty="0"/>
                <a:t>71 000</a:t>
              </a:r>
            </a:p>
          </p:txBody>
        </p:sp>
        <p:sp>
          <p:nvSpPr>
            <p:cNvPr id="24" name="Ellips 23">
              <a:extLst>
                <a:ext uri="{FF2B5EF4-FFF2-40B4-BE49-F238E27FC236}">
                  <a16:creationId xmlns:a16="http://schemas.microsoft.com/office/drawing/2014/main" id="{AD7317E8-7E30-A275-79F8-8CE4127A3122}"/>
                </a:ext>
              </a:extLst>
            </p:cNvPr>
            <p:cNvSpPr/>
            <p:nvPr/>
          </p:nvSpPr>
          <p:spPr>
            <a:xfrm>
              <a:off x="3863236" y="2327803"/>
              <a:ext cx="2339021" cy="2339021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25" name="textruta 24">
              <a:extLst>
                <a:ext uri="{FF2B5EF4-FFF2-40B4-BE49-F238E27FC236}">
                  <a16:creationId xmlns:a16="http://schemas.microsoft.com/office/drawing/2014/main" id="{EDD0DB52-97FE-8CE4-E255-AB20C100396D}"/>
                </a:ext>
              </a:extLst>
            </p:cNvPr>
            <p:cNvSpPr txBox="1"/>
            <p:nvPr/>
          </p:nvSpPr>
          <p:spPr>
            <a:xfrm>
              <a:off x="3847401" y="3118046"/>
              <a:ext cx="2388494" cy="1439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latin typeface="+mj-lt"/>
                </a:rPr>
                <a:t>672 000</a:t>
              </a:r>
              <a:endParaRPr lang="sv-SE" sz="2400" dirty="0">
                <a:latin typeface="+mj-lt"/>
              </a:endParaRPr>
            </a:p>
            <a:p>
              <a:pPr algn="ctr"/>
              <a:r>
                <a:rPr lang="sv-SE" sz="1600" dirty="0"/>
                <a:t>besök övriga yrkes-grupper, varav distans 67 000</a:t>
              </a:r>
            </a:p>
          </p:txBody>
        </p:sp>
        <p:grpSp>
          <p:nvGrpSpPr>
            <p:cNvPr id="26" name="Grupp 25">
              <a:extLst>
                <a:ext uri="{FF2B5EF4-FFF2-40B4-BE49-F238E27FC236}">
                  <a16:creationId xmlns:a16="http://schemas.microsoft.com/office/drawing/2014/main" id="{E8C502DD-9F39-8A2C-59D8-EE08C5C58E8E}"/>
                </a:ext>
              </a:extLst>
            </p:cNvPr>
            <p:cNvGrpSpPr/>
            <p:nvPr/>
          </p:nvGrpSpPr>
          <p:grpSpPr>
            <a:xfrm>
              <a:off x="4717833" y="2406409"/>
              <a:ext cx="531291" cy="678456"/>
              <a:chOff x="2178688" y="5056929"/>
              <a:chExt cx="567987" cy="725317"/>
            </a:xfrm>
          </p:grpSpPr>
          <p:pic>
            <p:nvPicPr>
              <p:cNvPr id="69" name="Bildobjekt 68" descr="En bild som visar svart, mörker&#10;&#10;Automatiskt genererad beskrivning">
                <a:extLst>
                  <a:ext uri="{FF2B5EF4-FFF2-40B4-BE49-F238E27FC236}">
                    <a16:creationId xmlns:a16="http://schemas.microsoft.com/office/drawing/2014/main" id="{E37002EA-2FCD-6F3C-A71D-20D0153313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78688" y="5056929"/>
                <a:ext cx="567987" cy="725317"/>
              </a:xfrm>
              <a:prstGeom prst="rect">
                <a:avLst/>
              </a:prstGeom>
            </p:spPr>
          </p:pic>
          <p:sp>
            <p:nvSpPr>
              <p:cNvPr id="70" name="Rektangel: rundade hörn 90">
                <a:extLst>
                  <a:ext uri="{FF2B5EF4-FFF2-40B4-BE49-F238E27FC236}">
                    <a16:creationId xmlns:a16="http://schemas.microsoft.com/office/drawing/2014/main" id="{F52F1719-5AAC-CEFD-A70F-430EF183AEC1}"/>
                  </a:ext>
                </a:extLst>
              </p:cNvPr>
              <p:cNvSpPr/>
              <p:nvPr/>
            </p:nvSpPr>
            <p:spPr>
              <a:xfrm>
                <a:off x="2502278" y="5560278"/>
                <a:ext cx="132948" cy="45719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801" dirty="0"/>
              </a:p>
            </p:txBody>
          </p:sp>
        </p:grpSp>
        <p:sp>
          <p:nvSpPr>
            <p:cNvPr id="27" name="textruta 26">
              <a:extLst>
                <a:ext uri="{FF2B5EF4-FFF2-40B4-BE49-F238E27FC236}">
                  <a16:creationId xmlns:a16="http://schemas.microsoft.com/office/drawing/2014/main" id="{D7520E5C-01D2-58F8-9B27-BBE9F7F2D1C9}"/>
                </a:ext>
              </a:extLst>
            </p:cNvPr>
            <p:cNvSpPr txBox="1"/>
            <p:nvPr/>
          </p:nvSpPr>
          <p:spPr>
            <a:xfrm rot="16200000">
              <a:off x="-1804743" y="7599875"/>
              <a:ext cx="4997064" cy="55371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solidFill>
                    <a:schemeClr val="accent4"/>
                  </a:solidFill>
                  <a:latin typeface="+mj-lt"/>
                </a:rPr>
                <a:t>Specialistvård</a:t>
              </a:r>
            </a:p>
          </p:txBody>
        </p:sp>
        <p:sp>
          <p:nvSpPr>
            <p:cNvPr id="28" name="textruta 27">
              <a:extLst>
                <a:ext uri="{FF2B5EF4-FFF2-40B4-BE49-F238E27FC236}">
                  <a16:creationId xmlns:a16="http://schemas.microsoft.com/office/drawing/2014/main" id="{3C66C910-A516-8244-73D9-7D021A805FF5}"/>
                </a:ext>
              </a:extLst>
            </p:cNvPr>
            <p:cNvSpPr txBox="1"/>
            <p:nvPr/>
          </p:nvSpPr>
          <p:spPr>
            <a:xfrm>
              <a:off x="6463699" y="6185711"/>
              <a:ext cx="2264983" cy="1144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latin typeface="+mj-lt"/>
                </a:rPr>
                <a:t>54 000</a:t>
              </a:r>
            </a:p>
            <a:p>
              <a:pPr algn="ctr"/>
              <a:r>
                <a:rPr lang="sv-SE" sz="1600" dirty="0"/>
                <a:t>dagmedicinska behandlingar</a:t>
              </a:r>
            </a:p>
          </p:txBody>
        </p:sp>
        <p:sp>
          <p:nvSpPr>
            <p:cNvPr id="29" name="textruta 28">
              <a:extLst>
                <a:ext uri="{FF2B5EF4-FFF2-40B4-BE49-F238E27FC236}">
                  <a16:creationId xmlns:a16="http://schemas.microsoft.com/office/drawing/2014/main" id="{85B0EC62-541F-56F8-9A2C-D54BD6A834DD}"/>
                </a:ext>
              </a:extLst>
            </p:cNvPr>
            <p:cNvSpPr txBox="1"/>
            <p:nvPr/>
          </p:nvSpPr>
          <p:spPr>
            <a:xfrm>
              <a:off x="1374965" y="9065827"/>
              <a:ext cx="2085357" cy="849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latin typeface="+mj-lt"/>
                </a:rPr>
                <a:t>26 000</a:t>
              </a:r>
              <a:endParaRPr lang="sv-SE" sz="2400" dirty="0">
                <a:latin typeface="+mj-lt"/>
              </a:endParaRPr>
            </a:p>
            <a:p>
              <a:pPr algn="ctr"/>
              <a:r>
                <a:rPr lang="sv-SE" sz="1600" dirty="0"/>
                <a:t>operationer</a:t>
              </a:r>
            </a:p>
          </p:txBody>
        </p:sp>
        <p:pic>
          <p:nvPicPr>
            <p:cNvPr id="30" name="Bild 29" descr="Hjärtslag med hel fyllning">
              <a:extLst>
                <a:ext uri="{FF2B5EF4-FFF2-40B4-BE49-F238E27FC236}">
                  <a16:creationId xmlns:a16="http://schemas.microsoft.com/office/drawing/2014/main" id="{28D1C8AB-F5A9-83E8-A4F6-D42256784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145227" y="5364660"/>
              <a:ext cx="914336" cy="914336"/>
            </a:xfrm>
            <a:prstGeom prst="rect">
              <a:avLst/>
            </a:prstGeom>
          </p:spPr>
        </p:pic>
        <p:pic>
          <p:nvPicPr>
            <p:cNvPr id="31" name="Bild 30" descr="operationsmask med hel fyllning">
              <a:extLst>
                <a:ext uri="{FF2B5EF4-FFF2-40B4-BE49-F238E27FC236}">
                  <a16:creationId xmlns:a16="http://schemas.microsoft.com/office/drawing/2014/main" id="{63902ACD-3540-24D1-69B1-2B8CEE92F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60475" y="8288568"/>
              <a:ext cx="914336" cy="914336"/>
            </a:xfrm>
            <a:prstGeom prst="rect">
              <a:avLst/>
            </a:prstGeom>
          </p:spPr>
        </p:pic>
        <p:sp>
          <p:nvSpPr>
            <p:cNvPr id="32" name="textruta 31">
              <a:extLst>
                <a:ext uri="{FF2B5EF4-FFF2-40B4-BE49-F238E27FC236}">
                  <a16:creationId xmlns:a16="http://schemas.microsoft.com/office/drawing/2014/main" id="{C5C2CE3B-F9BE-CBF7-C64C-6DA4D5D8C0E4}"/>
                </a:ext>
              </a:extLst>
            </p:cNvPr>
            <p:cNvSpPr txBox="1"/>
            <p:nvPr/>
          </p:nvSpPr>
          <p:spPr>
            <a:xfrm>
              <a:off x="9052841" y="6196752"/>
              <a:ext cx="2367266" cy="1144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latin typeface="+mj-lt"/>
                </a:rPr>
                <a:t>35 000</a:t>
              </a:r>
              <a:endParaRPr lang="sv-SE" sz="2400" dirty="0">
                <a:latin typeface="+mj-lt"/>
              </a:endParaRPr>
            </a:p>
            <a:p>
              <a:pPr algn="ctr"/>
              <a:r>
                <a:rPr lang="sv-SE" sz="1600" dirty="0"/>
                <a:t>vårdtillfällen </a:t>
              </a:r>
              <a:br>
                <a:rPr lang="sv-SE" sz="1600" dirty="0"/>
              </a:br>
              <a:r>
                <a:rPr lang="sv-SE" sz="1600" dirty="0"/>
                <a:t>(somatik)</a:t>
              </a:r>
            </a:p>
          </p:txBody>
        </p:sp>
        <p:sp>
          <p:nvSpPr>
            <p:cNvPr id="33" name="textruta 32">
              <a:extLst>
                <a:ext uri="{FF2B5EF4-FFF2-40B4-BE49-F238E27FC236}">
                  <a16:creationId xmlns:a16="http://schemas.microsoft.com/office/drawing/2014/main" id="{17548F04-E63E-02B7-7B29-8CD3CB53BD30}"/>
                </a:ext>
              </a:extLst>
            </p:cNvPr>
            <p:cNvSpPr txBox="1"/>
            <p:nvPr/>
          </p:nvSpPr>
          <p:spPr>
            <a:xfrm>
              <a:off x="11632457" y="6215590"/>
              <a:ext cx="2351555" cy="1439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latin typeface="+mj-lt"/>
                </a:rPr>
                <a:t>553</a:t>
              </a:r>
              <a:br>
                <a:rPr lang="sv-SE" sz="1600" b="1" dirty="0">
                  <a:latin typeface="+mj-lt"/>
                </a:rPr>
              </a:br>
              <a:r>
                <a:rPr lang="sv-SE" sz="1600" dirty="0"/>
                <a:t>vårdplatser</a:t>
              </a:r>
              <a:br>
                <a:rPr lang="sv-SE" sz="1600" dirty="0"/>
              </a:br>
              <a:r>
                <a:rPr lang="sv-SE" sz="1600" dirty="0"/>
                <a:t>5 vårddagar </a:t>
              </a:r>
            </a:p>
            <a:p>
              <a:pPr algn="ctr"/>
              <a:r>
                <a:rPr lang="sv-SE" sz="1600" dirty="0"/>
                <a:t>i snitt</a:t>
              </a:r>
            </a:p>
          </p:txBody>
        </p:sp>
        <p:sp>
          <p:nvSpPr>
            <p:cNvPr id="34" name="textruta 33">
              <a:extLst>
                <a:ext uri="{FF2B5EF4-FFF2-40B4-BE49-F238E27FC236}">
                  <a16:creationId xmlns:a16="http://schemas.microsoft.com/office/drawing/2014/main" id="{2FCA3FF2-9882-0C84-E2F0-D83B8E9702C9}"/>
                </a:ext>
              </a:extLst>
            </p:cNvPr>
            <p:cNvSpPr txBox="1"/>
            <p:nvPr/>
          </p:nvSpPr>
          <p:spPr>
            <a:xfrm>
              <a:off x="15229491" y="6152503"/>
              <a:ext cx="2085357" cy="1439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solidFill>
                    <a:schemeClr val="bg1"/>
                  </a:solidFill>
                  <a:latin typeface="+mj-lt"/>
                </a:rPr>
                <a:t>123 000</a:t>
              </a:r>
              <a:endParaRPr lang="sv-SE" sz="2400" dirty="0">
                <a:solidFill>
                  <a:schemeClr val="bg1"/>
                </a:solidFill>
                <a:latin typeface="+mj-lt"/>
              </a:endParaRPr>
            </a:p>
            <a:p>
              <a:pPr algn="ctr"/>
              <a:r>
                <a:rPr lang="sv-SE" sz="1600" dirty="0">
                  <a:solidFill>
                    <a:schemeClr val="bg1"/>
                  </a:solidFill>
                </a:rPr>
                <a:t>inkommande telefonsamtal</a:t>
              </a:r>
              <a:br>
                <a:rPr lang="sv-SE" sz="1600" dirty="0">
                  <a:solidFill>
                    <a:schemeClr val="bg1"/>
                  </a:solidFill>
                </a:rPr>
              </a:br>
              <a:r>
                <a:rPr lang="sv-SE" sz="1600" dirty="0">
                  <a:solidFill>
                    <a:schemeClr val="bg1"/>
                  </a:solidFill>
                </a:rPr>
                <a:t> till 1177</a:t>
              </a:r>
            </a:p>
          </p:txBody>
        </p:sp>
        <p:sp>
          <p:nvSpPr>
            <p:cNvPr id="35" name="textruta 34">
              <a:extLst>
                <a:ext uri="{FF2B5EF4-FFF2-40B4-BE49-F238E27FC236}">
                  <a16:creationId xmlns:a16="http://schemas.microsoft.com/office/drawing/2014/main" id="{F169A1CB-342A-6438-4F2F-5B2F0A0495C5}"/>
                </a:ext>
              </a:extLst>
            </p:cNvPr>
            <p:cNvSpPr txBox="1"/>
            <p:nvPr/>
          </p:nvSpPr>
          <p:spPr>
            <a:xfrm>
              <a:off x="3848949" y="9063023"/>
              <a:ext cx="2381224" cy="849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latin typeface="+mj-lt"/>
                </a:rPr>
                <a:t>2 500</a:t>
              </a:r>
              <a:endParaRPr lang="sv-SE" sz="2400" dirty="0">
                <a:latin typeface="+mj-lt"/>
              </a:endParaRPr>
            </a:p>
            <a:p>
              <a:pPr algn="ctr"/>
              <a:r>
                <a:rPr lang="sv-SE" sz="1600" dirty="0"/>
                <a:t>förlossningar</a:t>
              </a:r>
            </a:p>
          </p:txBody>
        </p:sp>
        <p:sp>
          <p:nvSpPr>
            <p:cNvPr id="36" name="textruta 35">
              <a:extLst>
                <a:ext uri="{FF2B5EF4-FFF2-40B4-BE49-F238E27FC236}">
                  <a16:creationId xmlns:a16="http://schemas.microsoft.com/office/drawing/2014/main" id="{E6B373EF-0B73-CF31-7700-6EE9549FCB80}"/>
                </a:ext>
              </a:extLst>
            </p:cNvPr>
            <p:cNvSpPr txBox="1"/>
            <p:nvPr/>
          </p:nvSpPr>
          <p:spPr>
            <a:xfrm>
              <a:off x="15160772" y="9050608"/>
              <a:ext cx="2318703" cy="849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latin typeface="+mj-lt"/>
                </a:rPr>
                <a:t>39 500</a:t>
              </a:r>
              <a:endParaRPr lang="sv-SE" sz="2400" dirty="0">
                <a:latin typeface="+mj-lt"/>
              </a:endParaRPr>
            </a:p>
            <a:p>
              <a:pPr algn="ctr"/>
              <a:r>
                <a:rPr lang="sv-SE" sz="1600" dirty="0"/>
                <a:t>ambulansuppdrag</a:t>
              </a:r>
            </a:p>
          </p:txBody>
        </p:sp>
        <p:pic>
          <p:nvPicPr>
            <p:cNvPr id="37" name="Bild 36" descr="Ambulans med hel fyllning">
              <a:extLst>
                <a:ext uri="{FF2B5EF4-FFF2-40B4-BE49-F238E27FC236}">
                  <a16:creationId xmlns:a16="http://schemas.microsoft.com/office/drawing/2014/main" id="{36F48D5D-4536-887B-7C73-868E9F146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842708" y="8252473"/>
              <a:ext cx="986521" cy="986521"/>
            </a:xfrm>
            <a:prstGeom prst="rect">
              <a:avLst/>
            </a:prstGeom>
          </p:spPr>
        </p:pic>
        <p:pic>
          <p:nvPicPr>
            <p:cNvPr id="38" name="Bild 37" descr="Radioaktiv med hel fyllning">
              <a:extLst>
                <a:ext uri="{FF2B5EF4-FFF2-40B4-BE49-F238E27FC236}">
                  <a16:creationId xmlns:a16="http://schemas.microsoft.com/office/drawing/2014/main" id="{72B20DB8-94EB-C981-7CCC-F819C8A49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212790" y="8329751"/>
              <a:ext cx="783659" cy="783659"/>
            </a:xfrm>
            <a:prstGeom prst="rect">
              <a:avLst/>
            </a:prstGeom>
          </p:spPr>
        </p:pic>
        <p:pic>
          <p:nvPicPr>
            <p:cNvPr id="39" name="Bild 38" descr="Läkares kvinna med hel fyllning">
              <a:extLst>
                <a:ext uri="{FF2B5EF4-FFF2-40B4-BE49-F238E27FC236}">
                  <a16:creationId xmlns:a16="http://schemas.microsoft.com/office/drawing/2014/main" id="{0FB02C61-BEC7-8EC1-0B8F-74AA48B76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103188" y="2361873"/>
              <a:ext cx="761959" cy="761959"/>
            </a:xfrm>
            <a:prstGeom prst="rect">
              <a:avLst/>
            </a:prstGeom>
          </p:spPr>
        </p:pic>
        <p:sp>
          <p:nvSpPr>
            <p:cNvPr id="40" name="textruta 39">
              <a:extLst>
                <a:ext uri="{FF2B5EF4-FFF2-40B4-BE49-F238E27FC236}">
                  <a16:creationId xmlns:a16="http://schemas.microsoft.com/office/drawing/2014/main" id="{3089D61E-1270-D833-C847-649AAE57C87E}"/>
                </a:ext>
              </a:extLst>
            </p:cNvPr>
            <p:cNvSpPr txBox="1"/>
            <p:nvPr/>
          </p:nvSpPr>
          <p:spPr>
            <a:xfrm rot="16200000">
              <a:off x="13393432" y="9151239"/>
              <a:ext cx="2368283" cy="55371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latin typeface="+mj-lt"/>
                </a:rPr>
                <a:t>Övrigt</a:t>
              </a:r>
            </a:p>
          </p:txBody>
        </p:sp>
        <p:sp>
          <p:nvSpPr>
            <p:cNvPr id="41" name="Ellips 40">
              <a:extLst>
                <a:ext uri="{FF2B5EF4-FFF2-40B4-BE49-F238E27FC236}">
                  <a16:creationId xmlns:a16="http://schemas.microsoft.com/office/drawing/2014/main" id="{3ED3602A-812B-BDD7-D0B0-A20BC75DC06E}"/>
                </a:ext>
              </a:extLst>
            </p:cNvPr>
            <p:cNvSpPr/>
            <p:nvPr/>
          </p:nvSpPr>
          <p:spPr>
            <a:xfrm>
              <a:off x="11614835" y="8249304"/>
              <a:ext cx="2339021" cy="233902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pic>
          <p:nvPicPr>
            <p:cNvPr id="42" name="Bild 41" descr="Baby med hel fyllning">
              <a:extLst>
                <a:ext uri="{FF2B5EF4-FFF2-40B4-BE49-F238E27FC236}">
                  <a16:creationId xmlns:a16="http://schemas.microsoft.com/office/drawing/2014/main" id="{8EA30D34-EE79-6D88-ACD1-49487907E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628977" y="8329751"/>
              <a:ext cx="846326" cy="846326"/>
            </a:xfrm>
            <a:prstGeom prst="rect">
              <a:avLst/>
            </a:prstGeom>
          </p:spPr>
        </p:pic>
        <p:pic>
          <p:nvPicPr>
            <p:cNvPr id="43" name="Bild 42" descr="Inlagd patient med hel fyllning">
              <a:extLst>
                <a:ext uri="{FF2B5EF4-FFF2-40B4-BE49-F238E27FC236}">
                  <a16:creationId xmlns:a16="http://schemas.microsoft.com/office/drawing/2014/main" id="{EB5926F6-A790-BB74-E599-2759541D4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2369027" y="8266896"/>
              <a:ext cx="914336" cy="914336"/>
            </a:xfrm>
            <a:prstGeom prst="rect">
              <a:avLst/>
            </a:prstGeom>
          </p:spPr>
        </p:pic>
        <p:sp>
          <p:nvSpPr>
            <p:cNvPr id="44" name="textruta 43">
              <a:extLst>
                <a:ext uri="{FF2B5EF4-FFF2-40B4-BE49-F238E27FC236}">
                  <a16:creationId xmlns:a16="http://schemas.microsoft.com/office/drawing/2014/main" id="{3858FE19-3693-21C0-036A-3110413CB30D}"/>
                </a:ext>
              </a:extLst>
            </p:cNvPr>
            <p:cNvSpPr txBox="1"/>
            <p:nvPr/>
          </p:nvSpPr>
          <p:spPr>
            <a:xfrm>
              <a:off x="11614836" y="9044246"/>
              <a:ext cx="2288983" cy="1734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latin typeface="+mj-lt"/>
                </a:rPr>
                <a:t>7</a:t>
              </a:r>
              <a:br>
                <a:rPr lang="sv-SE" sz="1600" b="1" dirty="0">
                  <a:latin typeface="+mj-lt"/>
                </a:rPr>
              </a:br>
              <a:r>
                <a:rPr lang="sv-SE" sz="1600" dirty="0"/>
                <a:t>IVA-platser</a:t>
              </a:r>
            </a:p>
            <a:p>
              <a:pPr algn="ctr"/>
              <a:r>
                <a:rPr lang="sv-SE" sz="1600" dirty="0"/>
                <a:t>1 vårddag </a:t>
              </a:r>
            </a:p>
            <a:p>
              <a:pPr algn="ctr"/>
              <a:r>
                <a:rPr lang="sv-SE" sz="1600" dirty="0"/>
                <a:t>i snitt</a:t>
              </a:r>
            </a:p>
            <a:p>
              <a:pPr algn="ctr"/>
              <a:endParaRPr lang="sv-SE" sz="1600" dirty="0"/>
            </a:p>
          </p:txBody>
        </p:sp>
        <p:pic>
          <p:nvPicPr>
            <p:cNvPr id="45" name="Bild 44" descr="Säng med hel fyllning">
              <a:extLst>
                <a:ext uri="{FF2B5EF4-FFF2-40B4-BE49-F238E27FC236}">
                  <a16:creationId xmlns:a16="http://schemas.microsoft.com/office/drawing/2014/main" id="{F428C8F5-9E10-D95D-B104-4CB58BA02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2417730" y="5461152"/>
              <a:ext cx="914336" cy="914336"/>
            </a:xfrm>
            <a:prstGeom prst="rect">
              <a:avLst/>
            </a:prstGeom>
          </p:spPr>
        </p:pic>
        <p:sp>
          <p:nvSpPr>
            <p:cNvPr id="46" name="Ellips 45">
              <a:extLst>
                <a:ext uri="{FF2B5EF4-FFF2-40B4-BE49-F238E27FC236}">
                  <a16:creationId xmlns:a16="http://schemas.microsoft.com/office/drawing/2014/main" id="{E6E41AD6-2E24-AE1D-2908-99E87BD1795F}"/>
                </a:ext>
              </a:extLst>
            </p:cNvPr>
            <p:cNvSpPr/>
            <p:nvPr/>
          </p:nvSpPr>
          <p:spPr>
            <a:xfrm>
              <a:off x="9044009" y="8249304"/>
              <a:ext cx="2339021" cy="233902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47" name="textruta 46">
              <a:extLst>
                <a:ext uri="{FF2B5EF4-FFF2-40B4-BE49-F238E27FC236}">
                  <a16:creationId xmlns:a16="http://schemas.microsoft.com/office/drawing/2014/main" id="{FE8E94D7-0193-956D-518B-5827537597E8}"/>
                </a:ext>
              </a:extLst>
            </p:cNvPr>
            <p:cNvSpPr txBox="1"/>
            <p:nvPr/>
          </p:nvSpPr>
          <p:spPr>
            <a:xfrm>
              <a:off x="9066956" y="9060104"/>
              <a:ext cx="2316076" cy="1439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latin typeface="+mj-lt"/>
                </a:rPr>
                <a:t>3 miljoner</a:t>
              </a:r>
              <a:endParaRPr lang="sv-SE" sz="2400" dirty="0">
                <a:latin typeface="+mj-lt"/>
              </a:endParaRPr>
            </a:p>
            <a:p>
              <a:pPr algn="ctr"/>
              <a:r>
                <a:rPr lang="sv-SE" sz="1600" dirty="0"/>
                <a:t>laboratorie-</a:t>
              </a:r>
              <a:br>
                <a:rPr lang="sv-SE" sz="1600" dirty="0"/>
              </a:br>
              <a:r>
                <a:rPr lang="sv-SE" sz="1600" dirty="0"/>
                <a:t>medicinska </a:t>
              </a:r>
            </a:p>
            <a:p>
              <a:pPr algn="ctr"/>
              <a:r>
                <a:rPr lang="sv-SE" sz="1600" dirty="0"/>
                <a:t>analyser</a:t>
              </a:r>
            </a:p>
          </p:txBody>
        </p:sp>
        <p:pic>
          <p:nvPicPr>
            <p:cNvPr id="48" name="Bild 47" descr="Provrör med hel fyllning">
              <a:extLst>
                <a:ext uri="{FF2B5EF4-FFF2-40B4-BE49-F238E27FC236}">
                  <a16:creationId xmlns:a16="http://schemas.microsoft.com/office/drawing/2014/main" id="{CA334E88-1AC3-AD55-07AA-1C82075A4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9877165" y="8323887"/>
              <a:ext cx="731425" cy="731425"/>
            </a:xfrm>
            <a:prstGeom prst="rect">
              <a:avLst/>
            </a:prstGeom>
          </p:spPr>
        </p:pic>
        <p:sp>
          <p:nvSpPr>
            <p:cNvPr id="49" name="Ellips 48">
              <a:extLst>
                <a:ext uri="{FF2B5EF4-FFF2-40B4-BE49-F238E27FC236}">
                  <a16:creationId xmlns:a16="http://schemas.microsoft.com/office/drawing/2014/main" id="{2BC6736B-5892-CB8B-1A1C-A00A66B6F0AE}"/>
                </a:ext>
              </a:extLst>
            </p:cNvPr>
            <p:cNvSpPr/>
            <p:nvPr/>
          </p:nvSpPr>
          <p:spPr>
            <a:xfrm>
              <a:off x="11599541" y="2361872"/>
              <a:ext cx="2339021" cy="2339021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50" name="textruta 49">
              <a:extLst>
                <a:ext uri="{FF2B5EF4-FFF2-40B4-BE49-F238E27FC236}">
                  <a16:creationId xmlns:a16="http://schemas.microsoft.com/office/drawing/2014/main" id="{7E2537C5-0DC9-C78D-78A4-EF0417186F54}"/>
                </a:ext>
              </a:extLst>
            </p:cNvPr>
            <p:cNvSpPr txBox="1"/>
            <p:nvPr/>
          </p:nvSpPr>
          <p:spPr>
            <a:xfrm>
              <a:off x="11522714" y="3139781"/>
              <a:ext cx="2388494" cy="1144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latin typeface="+mj-lt"/>
                </a:rPr>
                <a:t>791 000</a:t>
              </a:r>
            </a:p>
            <a:p>
              <a:pPr algn="ctr"/>
              <a:r>
                <a:rPr lang="sv-SE" sz="1600" dirty="0"/>
                <a:t>telefonsamtal rådgivande</a:t>
              </a:r>
            </a:p>
          </p:txBody>
        </p:sp>
        <p:sp>
          <p:nvSpPr>
            <p:cNvPr id="51" name="Ellips 50">
              <a:extLst>
                <a:ext uri="{FF2B5EF4-FFF2-40B4-BE49-F238E27FC236}">
                  <a16:creationId xmlns:a16="http://schemas.microsoft.com/office/drawing/2014/main" id="{4204C612-3620-A4EF-FC14-19466241269C}"/>
                </a:ext>
              </a:extLst>
            </p:cNvPr>
            <p:cNvSpPr/>
            <p:nvPr/>
          </p:nvSpPr>
          <p:spPr>
            <a:xfrm>
              <a:off x="6448042" y="2339660"/>
              <a:ext cx="2339021" cy="2339021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52" name="textruta 51">
              <a:extLst>
                <a:ext uri="{FF2B5EF4-FFF2-40B4-BE49-F238E27FC236}">
                  <a16:creationId xmlns:a16="http://schemas.microsoft.com/office/drawing/2014/main" id="{E5148CDC-D2D5-FC1D-9225-B5A22160670A}"/>
                </a:ext>
              </a:extLst>
            </p:cNvPr>
            <p:cNvSpPr txBox="1"/>
            <p:nvPr/>
          </p:nvSpPr>
          <p:spPr>
            <a:xfrm>
              <a:off x="6432207" y="3148955"/>
              <a:ext cx="2388494" cy="1144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latin typeface="+mj-lt"/>
                </a:rPr>
                <a:t>15 000</a:t>
              </a:r>
              <a:endParaRPr lang="sv-SE" sz="2400" dirty="0">
                <a:latin typeface="+mj-lt"/>
              </a:endParaRPr>
            </a:p>
            <a:p>
              <a:pPr algn="ctr"/>
              <a:r>
                <a:rPr lang="sv-SE" sz="1600" dirty="0"/>
                <a:t>besök i hemmet, oavsett yrkesgrupp</a:t>
              </a:r>
            </a:p>
          </p:txBody>
        </p:sp>
        <p:sp>
          <p:nvSpPr>
            <p:cNvPr id="53" name="Ellips 52">
              <a:extLst>
                <a:ext uri="{FF2B5EF4-FFF2-40B4-BE49-F238E27FC236}">
                  <a16:creationId xmlns:a16="http://schemas.microsoft.com/office/drawing/2014/main" id="{77D2FD95-A881-03A0-F994-3F986BBE98EE}"/>
                </a:ext>
              </a:extLst>
            </p:cNvPr>
            <p:cNvSpPr/>
            <p:nvPr/>
          </p:nvSpPr>
          <p:spPr>
            <a:xfrm>
              <a:off x="9027752" y="2339660"/>
              <a:ext cx="2339021" cy="2339021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54" name="textruta 53">
              <a:extLst>
                <a:ext uri="{FF2B5EF4-FFF2-40B4-BE49-F238E27FC236}">
                  <a16:creationId xmlns:a16="http://schemas.microsoft.com/office/drawing/2014/main" id="{FD2C46D7-117D-D631-1B35-B7647F1CBD2C}"/>
                </a:ext>
              </a:extLst>
            </p:cNvPr>
            <p:cNvSpPr txBox="1"/>
            <p:nvPr/>
          </p:nvSpPr>
          <p:spPr>
            <a:xfrm>
              <a:off x="9011918" y="3148955"/>
              <a:ext cx="2388494" cy="1439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latin typeface="+mj-lt"/>
                </a:rPr>
                <a:t>125 000</a:t>
              </a:r>
              <a:endParaRPr lang="sv-SE" sz="2400" dirty="0">
                <a:latin typeface="+mj-lt"/>
              </a:endParaRPr>
            </a:p>
            <a:p>
              <a:pPr algn="ctr"/>
              <a:r>
                <a:rPr lang="sv-SE" sz="1600" dirty="0"/>
                <a:t>vaccinationer: influensa, covid, pneumokock</a:t>
              </a:r>
            </a:p>
          </p:txBody>
        </p:sp>
        <p:pic>
          <p:nvPicPr>
            <p:cNvPr id="55" name="Bild 54" descr="Hem med hel fyllning">
              <a:extLst>
                <a:ext uri="{FF2B5EF4-FFF2-40B4-BE49-F238E27FC236}">
                  <a16:creationId xmlns:a16="http://schemas.microsoft.com/office/drawing/2014/main" id="{EF2A33DE-7325-300E-03C3-220626784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7233528" y="2363289"/>
              <a:ext cx="795096" cy="795096"/>
            </a:xfrm>
            <a:prstGeom prst="rect">
              <a:avLst/>
            </a:prstGeom>
          </p:spPr>
        </p:pic>
        <p:pic>
          <p:nvPicPr>
            <p:cNvPr id="56" name="Bild 55" descr="Nål med hel fyllning">
              <a:extLst>
                <a:ext uri="{FF2B5EF4-FFF2-40B4-BE49-F238E27FC236}">
                  <a16:creationId xmlns:a16="http://schemas.microsoft.com/office/drawing/2014/main" id="{2F8F1926-B542-9C10-53B4-A7B2FABC5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9816920" y="2485905"/>
              <a:ext cx="711248" cy="711248"/>
            </a:xfrm>
            <a:prstGeom prst="rect">
              <a:avLst/>
            </a:prstGeom>
          </p:spPr>
        </p:pic>
        <p:pic>
          <p:nvPicPr>
            <p:cNvPr id="57" name="Bild 56" descr="Callcenter med hel fyllning">
              <a:extLst>
                <a:ext uri="{FF2B5EF4-FFF2-40B4-BE49-F238E27FC236}">
                  <a16:creationId xmlns:a16="http://schemas.microsoft.com/office/drawing/2014/main" id="{E117F98D-F8CC-7158-CB0F-8CFCBE3F3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2284013" y="2392033"/>
              <a:ext cx="790243" cy="790243"/>
            </a:xfrm>
            <a:prstGeom prst="rect">
              <a:avLst/>
            </a:prstGeom>
          </p:spPr>
        </p:pic>
        <p:pic>
          <p:nvPicPr>
            <p:cNvPr id="58" name="Bild 57" descr="Callcenter med hel fyllning">
              <a:extLst>
                <a:ext uri="{FF2B5EF4-FFF2-40B4-BE49-F238E27FC236}">
                  <a16:creationId xmlns:a16="http://schemas.microsoft.com/office/drawing/2014/main" id="{35141697-ABA8-60E0-F1F2-7F552D883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5867588" y="5443026"/>
              <a:ext cx="790243" cy="790243"/>
            </a:xfrm>
            <a:prstGeom prst="rect">
              <a:avLst/>
            </a:prstGeom>
          </p:spPr>
        </p:pic>
        <p:pic>
          <p:nvPicPr>
            <p:cNvPr id="59" name="Bild 58" descr="Läkares kvinna med hel fyllning">
              <a:extLst>
                <a:ext uri="{FF2B5EF4-FFF2-40B4-BE49-F238E27FC236}">
                  <a16:creationId xmlns:a16="http://schemas.microsoft.com/office/drawing/2014/main" id="{B8523207-2441-A660-62B6-0775F8502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022722" y="5431384"/>
              <a:ext cx="761959" cy="761959"/>
            </a:xfrm>
            <a:prstGeom prst="rect">
              <a:avLst/>
            </a:prstGeom>
          </p:spPr>
        </p:pic>
        <p:pic>
          <p:nvPicPr>
            <p:cNvPr id="60" name="Bild 59" descr="Läkares kvinna med hel fyllning">
              <a:extLst>
                <a:ext uri="{FF2B5EF4-FFF2-40B4-BE49-F238E27FC236}">
                  <a16:creationId xmlns:a16="http://schemas.microsoft.com/office/drawing/2014/main" id="{71A971F1-66A2-DB3F-0D1A-10AFC1D44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628978" y="5410750"/>
              <a:ext cx="761959" cy="761959"/>
            </a:xfrm>
            <a:prstGeom prst="rect">
              <a:avLst/>
            </a:prstGeom>
          </p:spPr>
        </p:pic>
        <p:sp>
          <p:nvSpPr>
            <p:cNvPr id="61" name="textruta 60">
              <a:extLst>
                <a:ext uri="{FF2B5EF4-FFF2-40B4-BE49-F238E27FC236}">
                  <a16:creationId xmlns:a16="http://schemas.microsoft.com/office/drawing/2014/main" id="{C2F1ECCC-7CBF-2C70-EF40-67E0C9BC6468}"/>
                </a:ext>
              </a:extLst>
            </p:cNvPr>
            <p:cNvSpPr txBox="1"/>
            <p:nvPr/>
          </p:nvSpPr>
          <p:spPr>
            <a:xfrm>
              <a:off x="214068" y="4714794"/>
              <a:ext cx="5211980" cy="4060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latin typeface="+mj-lt"/>
                </a:rPr>
                <a:t>Regiondrivna och privata vårdcentraler</a:t>
              </a:r>
            </a:p>
          </p:txBody>
        </p:sp>
        <p:sp>
          <p:nvSpPr>
            <p:cNvPr id="62" name="Ellips 61">
              <a:extLst>
                <a:ext uri="{FF2B5EF4-FFF2-40B4-BE49-F238E27FC236}">
                  <a16:creationId xmlns:a16="http://schemas.microsoft.com/office/drawing/2014/main" id="{478A0F5E-550C-CEB3-2B1C-5079D00F3F6B}"/>
                </a:ext>
              </a:extLst>
            </p:cNvPr>
            <p:cNvSpPr/>
            <p:nvPr/>
          </p:nvSpPr>
          <p:spPr>
            <a:xfrm>
              <a:off x="17613733" y="5316508"/>
              <a:ext cx="2339021" cy="2339021"/>
            </a:xfrm>
            <a:prstGeom prst="ellipse">
              <a:avLst/>
            </a:prstGeom>
            <a:solidFill>
              <a:srgbClr val="670F3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63" name="Ellips 62">
              <a:extLst>
                <a:ext uri="{FF2B5EF4-FFF2-40B4-BE49-F238E27FC236}">
                  <a16:creationId xmlns:a16="http://schemas.microsoft.com/office/drawing/2014/main" id="{9D6935BD-29A7-2899-66DF-4E94A4F4C0E1}"/>
                </a:ext>
              </a:extLst>
            </p:cNvPr>
            <p:cNvSpPr/>
            <p:nvPr/>
          </p:nvSpPr>
          <p:spPr>
            <a:xfrm>
              <a:off x="14148572" y="2362070"/>
              <a:ext cx="2339021" cy="2339021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64" name="textruta 63">
              <a:extLst>
                <a:ext uri="{FF2B5EF4-FFF2-40B4-BE49-F238E27FC236}">
                  <a16:creationId xmlns:a16="http://schemas.microsoft.com/office/drawing/2014/main" id="{A7E023A4-5FA1-2542-506B-C15CEB038284}"/>
                </a:ext>
              </a:extLst>
            </p:cNvPr>
            <p:cNvSpPr txBox="1"/>
            <p:nvPr/>
          </p:nvSpPr>
          <p:spPr>
            <a:xfrm>
              <a:off x="14132736" y="3155323"/>
              <a:ext cx="2388494" cy="1144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latin typeface="+mj-lt"/>
                </a:rPr>
                <a:t>38 000</a:t>
              </a:r>
            </a:p>
            <a:p>
              <a:pPr algn="ctr"/>
              <a:r>
                <a:rPr lang="sv-SE" sz="1600" dirty="0"/>
                <a:t>chattar för rådgivning</a:t>
              </a:r>
            </a:p>
            <a:p>
              <a:pPr algn="ctr"/>
              <a:r>
                <a:rPr lang="sv-SE" sz="1600" dirty="0"/>
                <a:t>1177 direkt* </a:t>
              </a:r>
            </a:p>
          </p:txBody>
        </p:sp>
        <p:sp>
          <p:nvSpPr>
            <p:cNvPr id="65" name="textruta 64">
              <a:extLst>
                <a:ext uri="{FF2B5EF4-FFF2-40B4-BE49-F238E27FC236}">
                  <a16:creationId xmlns:a16="http://schemas.microsoft.com/office/drawing/2014/main" id="{35BE5F7E-C168-0D9D-0D0E-A1443EEB7E7D}"/>
                </a:ext>
              </a:extLst>
            </p:cNvPr>
            <p:cNvSpPr txBox="1"/>
            <p:nvPr/>
          </p:nvSpPr>
          <p:spPr>
            <a:xfrm rot="16200000">
              <a:off x="13435607" y="6237336"/>
              <a:ext cx="2271991" cy="553716"/>
            </a:xfrm>
            <a:prstGeom prst="rect">
              <a:avLst/>
            </a:prstGeom>
            <a:solidFill>
              <a:srgbClr val="670F3B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solidFill>
                    <a:schemeClr val="bg1"/>
                  </a:solidFill>
                  <a:latin typeface="+mj-lt"/>
                </a:rPr>
                <a:t>1177</a:t>
              </a:r>
            </a:p>
          </p:txBody>
        </p:sp>
        <p:pic>
          <p:nvPicPr>
            <p:cNvPr id="66" name="Bild 65" descr="Chattbubbla med hel fyllning">
              <a:extLst>
                <a:ext uri="{FF2B5EF4-FFF2-40B4-BE49-F238E27FC236}">
                  <a16:creationId xmlns:a16="http://schemas.microsoft.com/office/drawing/2014/main" id="{D31C03F7-59F5-2FDF-B91F-A8668EF4C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14857001" y="2445813"/>
              <a:ext cx="944631" cy="944631"/>
            </a:xfrm>
            <a:prstGeom prst="rect">
              <a:avLst/>
            </a:prstGeom>
          </p:spPr>
        </p:pic>
        <p:pic>
          <p:nvPicPr>
            <p:cNvPr id="67" name="Bild 66" descr="Chattbubbla med hel fyllning">
              <a:extLst>
                <a:ext uri="{FF2B5EF4-FFF2-40B4-BE49-F238E27FC236}">
                  <a16:creationId xmlns:a16="http://schemas.microsoft.com/office/drawing/2014/main" id="{F03C9C69-45F6-AD72-AB90-ADDFA01E4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18306472" y="5349585"/>
              <a:ext cx="944631" cy="944631"/>
            </a:xfrm>
            <a:prstGeom prst="rect">
              <a:avLst/>
            </a:prstGeom>
          </p:spPr>
        </p:pic>
        <p:sp>
          <p:nvSpPr>
            <p:cNvPr id="68" name="textruta 67">
              <a:extLst>
                <a:ext uri="{FF2B5EF4-FFF2-40B4-BE49-F238E27FC236}">
                  <a16:creationId xmlns:a16="http://schemas.microsoft.com/office/drawing/2014/main" id="{8721FB16-02ED-E82B-AAD3-AE742EA54865}"/>
                </a:ext>
              </a:extLst>
            </p:cNvPr>
            <p:cNvSpPr txBox="1"/>
            <p:nvPr/>
          </p:nvSpPr>
          <p:spPr>
            <a:xfrm>
              <a:off x="17584540" y="6095349"/>
              <a:ext cx="2388494" cy="1144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solidFill>
                    <a:schemeClr val="bg1"/>
                  </a:solidFill>
                  <a:latin typeface="+mj-lt"/>
                </a:rPr>
                <a:t>12 500</a:t>
              </a:r>
            </a:p>
            <a:p>
              <a:pPr algn="ctr"/>
              <a:r>
                <a:rPr lang="sv-SE" sz="1600" dirty="0">
                  <a:solidFill>
                    <a:schemeClr val="bg1"/>
                  </a:solidFill>
                </a:rPr>
                <a:t>chattar för rådgivning</a:t>
              </a:r>
            </a:p>
            <a:p>
              <a:pPr algn="ctr"/>
              <a:r>
                <a:rPr lang="sv-SE" sz="1600" dirty="0">
                  <a:solidFill>
                    <a:schemeClr val="bg1"/>
                  </a:solidFill>
                </a:rPr>
                <a:t>1177 direkt* </a:t>
              </a:r>
            </a:p>
          </p:txBody>
        </p:sp>
      </p:grpSp>
      <p:sp>
        <p:nvSpPr>
          <p:cNvPr id="71" name="textruta 70">
            <a:extLst>
              <a:ext uri="{FF2B5EF4-FFF2-40B4-BE49-F238E27FC236}">
                <a16:creationId xmlns:a16="http://schemas.microsoft.com/office/drawing/2014/main" id="{33AF3D6E-D111-C6FA-974D-BCBD55F8D45F}"/>
              </a:ext>
            </a:extLst>
          </p:cNvPr>
          <p:cNvSpPr txBox="1"/>
          <p:nvPr/>
        </p:nvSpPr>
        <p:spPr>
          <a:xfrm>
            <a:off x="12709822" y="10230868"/>
            <a:ext cx="52119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latin typeface="+mj-lt"/>
              </a:rPr>
              <a:t>*Chatt, 1177 direkt, startade 2024-04-24</a:t>
            </a:r>
          </a:p>
        </p:txBody>
      </p:sp>
    </p:spTree>
    <p:extLst>
      <p:ext uri="{BB962C8B-B14F-4D97-AF65-F5344CB8AC3E}">
        <p14:creationId xmlns:p14="http://schemas.microsoft.com/office/powerpoint/2010/main" val="685169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915DE46-52FB-6A03-5E8D-B1C33BFAF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Väntetider i vården 2024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0A4DF9C-645F-5479-30C0-3B3ABE525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0661847-A95F-C2CD-8C70-7EAA0CBCA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14</a:t>
            </a:fld>
            <a:endParaRPr lang="sv-SE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ED17A701-ADE3-037D-6980-A67CA52C863B}"/>
              </a:ext>
            </a:extLst>
          </p:cNvPr>
          <p:cNvGrpSpPr/>
          <p:nvPr/>
        </p:nvGrpSpPr>
        <p:grpSpPr>
          <a:xfrm>
            <a:off x="6477134" y="9311476"/>
            <a:ext cx="5592527" cy="1452207"/>
            <a:chOff x="6624901" y="9366207"/>
            <a:chExt cx="5676364" cy="1473977"/>
          </a:xfrm>
        </p:grpSpPr>
        <p:sp>
          <p:nvSpPr>
            <p:cNvPr id="7" name="Pil: höger 27">
              <a:extLst>
                <a:ext uri="{FF2B5EF4-FFF2-40B4-BE49-F238E27FC236}">
                  <a16:creationId xmlns:a16="http://schemas.microsoft.com/office/drawing/2014/main" id="{93DBDB7F-1FBD-36C9-F823-E5213654CE49}"/>
                </a:ext>
              </a:extLst>
            </p:cNvPr>
            <p:cNvSpPr/>
            <p:nvPr/>
          </p:nvSpPr>
          <p:spPr>
            <a:xfrm>
              <a:off x="6624901" y="9366207"/>
              <a:ext cx="5676364" cy="1473977"/>
            </a:xfrm>
            <a:prstGeom prst="rightArrow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717" dirty="0"/>
            </a:p>
          </p:txBody>
        </p:sp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0E33D307-F851-46AE-2DDC-C75ABFFBAC5F}"/>
                </a:ext>
              </a:extLst>
            </p:cNvPr>
            <p:cNvSpPr txBox="1"/>
            <p:nvPr/>
          </p:nvSpPr>
          <p:spPr>
            <a:xfrm>
              <a:off x="6797635" y="9959100"/>
              <a:ext cx="5034123" cy="342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40226">
                <a:defRPr/>
              </a:pPr>
              <a:r>
                <a:rPr lang="sv-SE" sz="1596" dirty="0">
                  <a:solidFill>
                    <a:prstClr val="black"/>
                  </a:solidFill>
                  <a:cs typeface="Arial" panose="020B0604020202020204" pitchFamily="34" charset="0"/>
                </a:rPr>
                <a:t>Erbjuda hänvisning till patienter som riskerar lång väntan </a:t>
              </a:r>
            </a:p>
          </p:txBody>
        </p:sp>
      </p:grpSp>
      <p:sp>
        <p:nvSpPr>
          <p:cNvPr id="18" name="TextBox 27">
            <a:extLst>
              <a:ext uri="{FF2B5EF4-FFF2-40B4-BE49-F238E27FC236}">
                <a16:creationId xmlns:a16="http://schemas.microsoft.com/office/drawing/2014/main" id="{B882E231-79FD-7B3D-9626-2205524E21F3}"/>
              </a:ext>
            </a:extLst>
          </p:cNvPr>
          <p:cNvSpPr txBox="1"/>
          <p:nvPr/>
        </p:nvSpPr>
        <p:spPr>
          <a:xfrm>
            <a:off x="1489593" y="8415112"/>
            <a:ext cx="2449508" cy="909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340226">
              <a:spcBef>
                <a:spcPct val="0"/>
              </a:spcBef>
              <a:defRPr/>
            </a:pPr>
            <a:r>
              <a:rPr lang="sv-SE" sz="2000" b="1" spc="91" dirty="0">
                <a:solidFill>
                  <a:srgbClr val="191919"/>
                </a:solidFill>
                <a:latin typeface="+mj-lt"/>
                <a:cs typeface="Arial" panose="020B0604020202020204" pitchFamily="34" charset="0"/>
              </a:rPr>
              <a:t>Kontakt med primärvården samma dag</a:t>
            </a:r>
          </a:p>
        </p:txBody>
      </p:sp>
      <p:sp>
        <p:nvSpPr>
          <p:cNvPr id="19" name="Flödesschema: Koppling 23">
            <a:extLst>
              <a:ext uri="{FF2B5EF4-FFF2-40B4-BE49-F238E27FC236}">
                <a16:creationId xmlns:a16="http://schemas.microsoft.com/office/drawing/2014/main" id="{4DD2D919-B286-E6EA-BA27-9046E11488E4}"/>
              </a:ext>
            </a:extLst>
          </p:cNvPr>
          <p:cNvSpPr/>
          <p:nvPr/>
        </p:nvSpPr>
        <p:spPr>
          <a:xfrm>
            <a:off x="2139429" y="7152866"/>
            <a:ext cx="1064049" cy="1064049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40226">
              <a:defRPr/>
            </a:pPr>
            <a:r>
              <a:rPr lang="sv-SE" sz="3600" b="1" dirty="0">
                <a:latin typeface="+mj-lt"/>
              </a:rPr>
              <a:t>0</a:t>
            </a:r>
            <a:endParaRPr lang="sv-SE" sz="3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0" name="Flödesschema: Koppling 24">
            <a:extLst>
              <a:ext uri="{FF2B5EF4-FFF2-40B4-BE49-F238E27FC236}">
                <a16:creationId xmlns:a16="http://schemas.microsoft.com/office/drawing/2014/main" id="{CBEEABA9-C653-455B-1999-E0146631027B}"/>
              </a:ext>
            </a:extLst>
          </p:cNvPr>
          <p:cNvSpPr/>
          <p:nvPr/>
        </p:nvSpPr>
        <p:spPr>
          <a:xfrm>
            <a:off x="4697466" y="7152866"/>
            <a:ext cx="1064049" cy="1064049"/>
          </a:xfrm>
          <a:prstGeom prst="flowChartConnector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40226">
              <a:defRPr/>
            </a:pPr>
            <a:r>
              <a:rPr lang="sv-SE" sz="3600" b="1" dirty="0">
                <a:latin typeface="+mj-lt"/>
              </a:rPr>
              <a:t>3</a:t>
            </a:r>
            <a:endParaRPr lang="sv-SE" sz="3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1" name="Flödesschema: Koppling 25">
            <a:extLst>
              <a:ext uri="{FF2B5EF4-FFF2-40B4-BE49-F238E27FC236}">
                <a16:creationId xmlns:a16="http://schemas.microsoft.com/office/drawing/2014/main" id="{A39E76D7-8182-1644-C39F-32BAD99BD7D9}"/>
              </a:ext>
            </a:extLst>
          </p:cNvPr>
          <p:cNvSpPr/>
          <p:nvPr/>
        </p:nvSpPr>
        <p:spPr>
          <a:xfrm>
            <a:off x="7287962" y="7152866"/>
            <a:ext cx="1064049" cy="1064049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40226">
              <a:defRPr/>
            </a:pPr>
            <a:r>
              <a:rPr lang="sv-SE" sz="3600" b="1" dirty="0">
                <a:latin typeface="+mj-lt"/>
              </a:rPr>
              <a:t>90</a:t>
            </a:r>
            <a:endParaRPr lang="sv-SE" sz="3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2" name="Flödesschema: Koppling 26">
            <a:extLst>
              <a:ext uri="{FF2B5EF4-FFF2-40B4-BE49-F238E27FC236}">
                <a16:creationId xmlns:a16="http://schemas.microsoft.com/office/drawing/2014/main" id="{5A197F68-1939-6007-9839-1B2D82C020DB}"/>
              </a:ext>
            </a:extLst>
          </p:cNvPr>
          <p:cNvSpPr/>
          <p:nvPr/>
        </p:nvSpPr>
        <p:spPr>
          <a:xfrm>
            <a:off x="9864064" y="7152866"/>
            <a:ext cx="1064049" cy="1064049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40226">
              <a:defRPr/>
            </a:pPr>
            <a:r>
              <a:rPr lang="sv-SE" sz="3600" b="1" dirty="0">
                <a:latin typeface="+mj-lt"/>
              </a:rPr>
              <a:t>90 </a:t>
            </a:r>
            <a:endParaRPr lang="sv-SE" sz="3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4" name="TextBox 27">
            <a:extLst>
              <a:ext uri="{FF2B5EF4-FFF2-40B4-BE49-F238E27FC236}">
                <a16:creationId xmlns:a16="http://schemas.microsoft.com/office/drawing/2014/main" id="{25498C96-4427-3417-9A77-6958BC0F28A1}"/>
              </a:ext>
            </a:extLst>
          </p:cNvPr>
          <p:cNvSpPr txBox="1"/>
          <p:nvPr/>
        </p:nvSpPr>
        <p:spPr>
          <a:xfrm>
            <a:off x="4117495" y="5823075"/>
            <a:ext cx="2449508" cy="1212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340226">
              <a:spcBef>
                <a:spcPct val="0"/>
              </a:spcBef>
              <a:defRPr/>
            </a:pPr>
            <a:r>
              <a:rPr lang="sv-SE" sz="2000" b="1" spc="91" dirty="0">
                <a:solidFill>
                  <a:srgbClr val="191919"/>
                </a:solidFill>
                <a:latin typeface="+mj-lt"/>
                <a:cs typeface="Arial" panose="020B0604020202020204" pitchFamily="34" charset="0"/>
              </a:rPr>
              <a:t>Medicinsk bedömning </a:t>
            </a:r>
            <a:br>
              <a:rPr lang="sv-SE" sz="2000" b="1" spc="91" dirty="0">
                <a:solidFill>
                  <a:srgbClr val="191919"/>
                </a:solidFill>
                <a:latin typeface="+mj-lt"/>
                <a:cs typeface="Arial" panose="020B0604020202020204" pitchFamily="34" charset="0"/>
              </a:rPr>
            </a:br>
            <a:r>
              <a:rPr lang="sv-SE" sz="2000" b="1" spc="91" dirty="0">
                <a:solidFill>
                  <a:srgbClr val="191919"/>
                </a:solidFill>
                <a:latin typeface="+mj-lt"/>
                <a:cs typeface="Arial" panose="020B0604020202020204" pitchFamily="34" charset="0"/>
              </a:rPr>
              <a:t>i primärvården inom tre dagar</a:t>
            </a:r>
          </a:p>
        </p:txBody>
      </p:sp>
      <p:sp>
        <p:nvSpPr>
          <p:cNvPr id="25" name="TextBox 27">
            <a:extLst>
              <a:ext uri="{FF2B5EF4-FFF2-40B4-BE49-F238E27FC236}">
                <a16:creationId xmlns:a16="http://schemas.microsoft.com/office/drawing/2014/main" id="{4AD9F22C-CDE1-B786-6C4A-3F584ABE8D7E}"/>
              </a:ext>
            </a:extLst>
          </p:cNvPr>
          <p:cNvSpPr txBox="1"/>
          <p:nvPr/>
        </p:nvSpPr>
        <p:spPr>
          <a:xfrm>
            <a:off x="6647317" y="8421812"/>
            <a:ext cx="2449508" cy="909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sv-SE" sz="2000" b="1" dirty="0">
                <a:solidFill>
                  <a:srgbClr val="222222"/>
                </a:solidFill>
                <a:latin typeface="+mj-lt"/>
                <a:cs typeface="Arial" panose="020B0604020202020204" pitchFamily="34" charset="0"/>
              </a:rPr>
              <a:t>Besök inom planerad specialiserad vård inom 90 dagar</a:t>
            </a:r>
          </a:p>
        </p:txBody>
      </p:sp>
      <p:sp>
        <p:nvSpPr>
          <p:cNvPr id="26" name="TextBox 27">
            <a:extLst>
              <a:ext uri="{FF2B5EF4-FFF2-40B4-BE49-F238E27FC236}">
                <a16:creationId xmlns:a16="http://schemas.microsoft.com/office/drawing/2014/main" id="{55BE4880-74A2-2A08-1DA6-4C6509488607}"/>
              </a:ext>
            </a:extLst>
          </p:cNvPr>
          <p:cNvSpPr txBox="1"/>
          <p:nvPr/>
        </p:nvSpPr>
        <p:spPr>
          <a:xfrm>
            <a:off x="9210756" y="5842697"/>
            <a:ext cx="2449508" cy="909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340226">
              <a:spcBef>
                <a:spcPct val="0"/>
              </a:spcBef>
              <a:defRPr/>
            </a:pPr>
            <a:r>
              <a:rPr lang="sv-SE" sz="2000" b="1" spc="91" dirty="0">
                <a:solidFill>
                  <a:srgbClr val="191919"/>
                </a:solidFill>
                <a:latin typeface="+mj-lt"/>
                <a:cs typeface="Arial" panose="020B0604020202020204" pitchFamily="34" charset="0"/>
              </a:rPr>
              <a:t>Behandling/ operation påbörjad inom 90 dagar </a:t>
            </a:r>
          </a:p>
        </p:txBody>
      </p:sp>
      <p:sp>
        <p:nvSpPr>
          <p:cNvPr id="32" name="Rektangel: rundade hörn 47">
            <a:extLst>
              <a:ext uri="{FF2B5EF4-FFF2-40B4-BE49-F238E27FC236}">
                <a16:creationId xmlns:a16="http://schemas.microsoft.com/office/drawing/2014/main" id="{0704A979-6CDB-4626-AE81-5B4493F112C9}"/>
              </a:ext>
            </a:extLst>
          </p:cNvPr>
          <p:cNvSpPr/>
          <p:nvPr/>
        </p:nvSpPr>
        <p:spPr>
          <a:xfrm>
            <a:off x="12998059" y="3924498"/>
            <a:ext cx="5657676" cy="2164097"/>
          </a:xfrm>
          <a:prstGeom prst="roundRect">
            <a:avLst>
              <a:gd name="adj" fmla="val 10532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2400" b="1" dirty="0">
                <a:solidFill>
                  <a:schemeClr val="tx1"/>
                </a:solidFill>
                <a:latin typeface="+mj-lt"/>
              </a:rPr>
              <a:t>Förstärkt vårdgaranti för BUP</a:t>
            </a:r>
            <a:endParaRPr lang="sv-SE" sz="2400" dirty="0">
              <a:solidFill>
                <a:schemeClr val="tx1"/>
              </a:solidFill>
            </a:endParaRPr>
          </a:p>
          <a:p>
            <a:r>
              <a:rPr lang="sv-SE" sz="2400" dirty="0">
                <a:solidFill>
                  <a:schemeClr val="tx1"/>
                </a:solidFill>
              </a:rPr>
              <a:t>Besök inom 30 dagar: </a:t>
            </a:r>
            <a:r>
              <a:rPr lang="sv-SE" sz="2400" b="1" dirty="0">
                <a:solidFill>
                  <a:schemeClr val="tx1"/>
                </a:solidFill>
              </a:rPr>
              <a:t>45 %</a:t>
            </a:r>
          </a:p>
          <a:p>
            <a:r>
              <a:rPr lang="sv-SE" sz="2400" dirty="0">
                <a:solidFill>
                  <a:schemeClr val="tx1"/>
                </a:solidFill>
              </a:rPr>
              <a:t>Utredning inom 30 dagar: </a:t>
            </a:r>
            <a:r>
              <a:rPr lang="sv-SE" sz="2400" b="1" dirty="0">
                <a:solidFill>
                  <a:schemeClr val="tx1"/>
                </a:solidFill>
              </a:rPr>
              <a:t>20 %</a:t>
            </a:r>
          </a:p>
          <a:p>
            <a:r>
              <a:rPr lang="sv-SE" sz="2400" dirty="0">
                <a:solidFill>
                  <a:schemeClr val="tx1"/>
                </a:solidFill>
              </a:rPr>
              <a:t>Behandling inom 30 dagar: </a:t>
            </a:r>
            <a:r>
              <a:rPr lang="sv-SE" sz="2400" b="1" dirty="0">
                <a:solidFill>
                  <a:schemeClr val="tx1"/>
                </a:solidFill>
              </a:rPr>
              <a:t>41 %</a:t>
            </a:r>
          </a:p>
        </p:txBody>
      </p:sp>
      <p:grpSp>
        <p:nvGrpSpPr>
          <p:cNvPr id="33" name="Grupp 32">
            <a:extLst>
              <a:ext uri="{FF2B5EF4-FFF2-40B4-BE49-F238E27FC236}">
                <a16:creationId xmlns:a16="http://schemas.microsoft.com/office/drawing/2014/main" id="{F0517BB1-9029-E76F-B1BD-8B1BCE9ED6AA}"/>
              </a:ext>
            </a:extLst>
          </p:cNvPr>
          <p:cNvGrpSpPr/>
          <p:nvPr/>
        </p:nvGrpSpPr>
        <p:grpSpPr>
          <a:xfrm>
            <a:off x="14561732" y="6628669"/>
            <a:ext cx="2304475" cy="2304475"/>
            <a:chOff x="14758789" y="6160204"/>
            <a:chExt cx="2339021" cy="2339021"/>
          </a:xfrm>
        </p:grpSpPr>
        <p:sp>
          <p:nvSpPr>
            <p:cNvPr id="34" name="Ellips 33">
              <a:extLst>
                <a:ext uri="{FF2B5EF4-FFF2-40B4-BE49-F238E27FC236}">
                  <a16:creationId xmlns:a16="http://schemas.microsoft.com/office/drawing/2014/main" id="{25D609A4-2A91-AA98-A8C8-27F2DB19E5FC}"/>
                </a:ext>
              </a:extLst>
            </p:cNvPr>
            <p:cNvSpPr/>
            <p:nvPr/>
          </p:nvSpPr>
          <p:spPr>
            <a:xfrm>
              <a:off x="14758789" y="6160204"/>
              <a:ext cx="2339021" cy="233902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pic>
          <p:nvPicPr>
            <p:cNvPr id="35" name="Bild 34" descr="Callcenter med hel fyllning">
              <a:extLst>
                <a:ext uri="{FF2B5EF4-FFF2-40B4-BE49-F238E27FC236}">
                  <a16:creationId xmlns:a16="http://schemas.microsoft.com/office/drawing/2014/main" id="{BDC8D0A1-BBE1-2124-A19C-7967E68E4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562227" y="6396785"/>
              <a:ext cx="732142" cy="732142"/>
            </a:xfrm>
            <a:prstGeom prst="rect">
              <a:avLst/>
            </a:prstGeom>
          </p:spPr>
        </p:pic>
        <p:sp>
          <p:nvSpPr>
            <p:cNvPr id="36" name="textruta 35">
              <a:extLst>
                <a:ext uri="{FF2B5EF4-FFF2-40B4-BE49-F238E27FC236}">
                  <a16:creationId xmlns:a16="http://schemas.microsoft.com/office/drawing/2014/main" id="{A916646C-3273-4BD5-615D-A596841C8948}"/>
                </a:ext>
              </a:extLst>
            </p:cNvPr>
            <p:cNvSpPr txBox="1"/>
            <p:nvPr/>
          </p:nvSpPr>
          <p:spPr>
            <a:xfrm>
              <a:off x="14777138" y="7101117"/>
              <a:ext cx="2302320" cy="1009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solidFill>
                    <a:schemeClr val="bg1"/>
                  </a:solidFill>
                  <a:latin typeface="+mj-lt"/>
                </a:rPr>
                <a:t>12 minuter</a:t>
              </a:r>
              <a:endParaRPr lang="sv-SE" sz="2400" dirty="0">
                <a:solidFill>
                  <a:schemeClr val="bg1"/>
                </a:solidFill>
                <a:latin typeface="+mj-lt"/>
              </a:endParaRPr>
            </a:p>
            <a:p>
              <a:pPr algn="ctr">
                <a:lnSpc>
                  <a:spcPts val="2200"/>
                </a:lnSpc>
              </a:pPr>
              <a:r>
                <a:rPr lang="sv-SE" sz="1600" dirty="0">
                  <a:solidFill>
                    <a:schemeClr val="bg1"/>
                  </a:solidFill>
                </a:rPr>
                <a:t>medelväntetid till</a:t>
              </a:r>
              <a:br>
                <a:rPr lang="sv-SE" sz="1600" dirty="0">
                  <a:solidFill>
                    <a:schemeClr val="bg1"/>
                  </a:solidFill>
                </a:rPr>
              </a:br>
              <a:r>
                <a:rPr lang="sv-SE" sz="1600" dirty="0">
                  <a:solidFill>
                    <a:schemeClr val="bg1"/>
                  </a:solidFill>
                </a:rPr>
                <a:t>1177 på telefon </a:t>
              </a:r>
            </a:p>
          </p:txBody>
        </p:sp>
      </p:grpSp>
      <p:grpSp>
        <p:nvGrpSpPr>
          <p:cNvPr id="37" name="Grupp 36">
            <a:extLst>
              <a:ext uri="{FF2B5EF4-FFF2-40B4-BE49-F238E27FC236}">
                <a16:creationId xmlns:a16="http://schemas.microsoft.com/office/drawing/2014/main" id="{F72CD411-3BA5-F1F5-C02C-EEF83A7CE673}"/>
              </a:ext>
            </a:extLst>
          </p:cNvPr>
          <p:cNvGrpSpPr/>
          <p:nvPr/>
        </p:nvGrpSpPr>
        <p:grpSpPr>
          <a:xfrm>
            <a:off x="1539463" y="3143726"/>
            <a:ext cx="10067626" cy="2364316"/>
            <a:chOff x="1620144" y="2674364"/>
            <a:chExt cx="10218548" cy="2399759"/>
          </a:xfrm>
        </p:grpSpPr>
        <p:sp>
          <p:nvSpPr>
            <p:cNvPr id="38" name="Ellips 37">
              <a:extLst>
                <a:ext uri="{FF2B5EF4-FFF2-40B4-BE49-F238E27FC236}">
                  <a16:creationId xmlns:a16="http://schemas.microsoft.com/office/drawing/2014/main" id="{40B2937E-23AC-5484-55E5-99ACF1D1A066}"/>
                </a:ext>
              </a:extLst>
            </p:cNvPr>
            <p:cNvSpPr/>
            <p:nvPr/>
          </p:nvSpPr>
          <p:spPr>
            <a:xfrm>
              <a:off x="1648388" y="2735102"/>
              <a:ext cx="2339021" cy="2339021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39" name="textruta 38">
              <a:extLst>
                <a:ext uri="{FF2B5EF4-FFF2-40B4-BE49-F238E27FC236}">
                  <a16:creationId xmlns:a16="http://schemas.microsoft.com/office/drawing/2014/main" id="{74145BF9-E0AC-9F4E-5547-6F16CB61250F}"/>
                </a:ext>
              </a:extLst>
            </p:cNvPr>
            <p:cNvSpPr txBox="1"/>
            <p:nvPr/>
          </p:nvSpPr>
          <p:spPr>
            <a:xfrm>
              <a:off x="1620144" y="3286926"/>
              <a:ext cx="2367266" cy="1107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6599" b="1" dirty="0">
                  <a:latin typeface="+mj-lt"/>
                </a:rPr>
                <a:t>87 %</a:t>
              </a:r>
              <a:endParaRPr lang="sv-SE" sz="6599" dirty="0">
                <a:latin typeface="+mj-lt"/>
              </a:endParaRPr>
            </a:p>
          </p:txBody>
        </p:sp>
        <p:sp>
          <p:nvSpPr>
            <p:cNvPr id="40" name="Ellips 39">
              <a:extLst>
                <a:ext uri="{FF2B5EF4-FFF2-40B4-BE49-F238E27FC236}">
                  <a16:creationId xmlns:a16="http://schemas.microsoft.com/office/drawing/2014/main" id="{819EE411-D5A9-3C87-10A0-4F7CBD62F645}"/>
                </a:ext>
              </a:extLst>
            </p:cNvPr>
            <p:cNvSpPr/>
            <p:nvPr/>
          </p:nvSpPr>
          <p:spPr>
            <a:xfrm>
              <a:off x="4244077" y="2690029"/>
              <a:ext cx="2339021" cy="2339021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41" name="textruta 40">
              <a:extLst>
                <a:ext uri="{FF2B5EF4-FFF2-40B4-BE49-F238E27FC236}">
                  <a16:creationId xmlns:a16="http://schemas.microsoft.com/office/drawing/2014/main" id="{4EA4D567-BE30-963E-FC73-857A8E749FFF}"/>
                </a:ext>
              </a:extLst>
            </p:cNvPr>
            <p:cNvSpPr txBox="1"/>
            <p:nvPr/>
          </p:nvSpPr>
          <p:spPr>
            <a:xfrm>
              <a:off x="4215833" y="3286926"/>
              <a:ext cx="2367266" cy="1107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6599" b="1" dirty="0">
                  <a:latin typeface="+mj-lt"/>
                </a:rPr>
                <a:t>82 %</a:t>
              </a:r>
              <a:endParaRPr lang="sv-SE" sz="6599" dirty="0">
                <a:latin typeface="+mj-lt"/>
              </a:endParaRPr>
            </a:p>
          </p:txBody>
        </p:sp>
        <p:sp>
          <p:nvSpPr>
            <p:cNvPr id="42" name="Ellips 41">
              <a:extLst>
                <a:ext uri="{FF2B5EF4-FFF2-40B4-BE49-F238E27FC236}">
                  <a16:creationId xmlns:a16="http://schemas.microsoft.com/office/drawing/2014/main" id="{9B25289A-2B54-5CD1-A376-47A7B08F23EB}"/>
                </a:ext>
              </a:extLst>
            </p:cNvPr>
            <p:cNvSpPr/>
            <p:nvPr/>
          </p:nvSpPr>
          <p:spPr>
            <a:xfrm>
              <a:off x="6903981" y="2719437"/>
              <a:ext cx="2339021" cy="233902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43" name="textruta 42">
              <a:extLst>
                <a:ext uri="{FF2B5EF4-FFF2-40B4-BE49-F238E27FC236}">
                  <a16:creationId xmlns:a16="http://schemas.microsoft.com/office/drawing/2014/main" id="{3A5B3B6B-6151-0391-2FA1-C830A1FFE47B}"/>
                </a:ext>
              </a:extLst>
            </p:cNvPr>
            <p:cNvSpPr txBox="1"/>
            <p:nvPr/>
          </p:nvSpPr>
          <p:spPr>
            <a:xfrm>
              <a:off x="6875737" y="3286926"/>
              <a:ext cx="2367266" cy="1107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6599" b="1" dirty="0">
                  <a:latin typeface="+mj-lt"/>
                </a:rPr>
                <a:t>76 %</a:t>
              </a:r>
              <a:endParaRPr lang="sv-SE" sz="6599" dirty="0">
                <a:latin typeface="+mj-lt"/>
              </a:endParaRPr>
            </a:p>
          </p:txBody>
        </p:sp>
        <p:sp>
          <p:nvSpPr>
            <p:cNvPr id="44" name="Ellips 43">
              <a:extLst>
                <a:ext uri="{FF2B5EF4-FFF2-40B4-BE49-F238E27FC236}">
                  <a16:creationId xmlns:a16="http://schemas.microsoft.com/office/drawing/2014/main" id="{16C9A1F5-2BA5-E63C-F208-984A7D2DEAB1}"/>
                </a:ext>
              </a:extLst>
            </p:cNvPr>
            <p:cNvSpPr/>
            <p:nvPr/>
          </p:nvSpPr>
          <p:spPr>
            <a:xfrm>
              <a:off x="9499670" y="2674364"/>
              <a:ext cx="2339021" cy="233902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1" dirty="0"/>
            </a:p>
          </p:txBody>
        </p:sp>
        <p:sp>
          <p:nvSpPr>
            <p:cNvPr id="45" name="textruta 44">
              <a:extLst>
                <a:ext uri="{FF2B5EF4-FFF2-40B4-BE49-F238E27FC236}">
                  <a16:creationId xmlns:a16="http://schemas.microsoft.com/office/drawing/2014/main" id="{17AF1692-B46F-8F77-E283-C056D4C832B5}"/>
                </a:ext>
              </a:extLst>
            </p:cNvPr>
            <p:cNvSpPr txBox="1"/>
            <p:nvPr/>
          </p:nvSpPr>
          <p:spPr>
            <a:xfrm>
              <a:off x="9471426" y="3286926"/>
              <a:ext cx="2367266" cy="1107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6599" b="1" dirty="0">
                  <a:latin typeface="+mj-lt"/>
                </a:rPr>
                <a:t>68 %</a:t>
              </a:r>
              <a:endParaRPr lang="sv-SE" sz="6599" dirty="0">
                <a:latin typeface="+mj-lt"/>
              </a:endParaRPr>
            </a:p>
          </p:txBody>
        </p:sp>
        <p:sp>
          <p:nvSpPr>
            <p:cNvPr id="46" name="textruta 45">
              <a:extLst>
                <a:ext uri="{FF2B5EF4-FFF2-40B4-BE49-F238E27FC236}">
                  <a16:creationId xmlns:a16="http://schemas.microsoft.com/office/drawing/2014/main" id="{A7C7896C-5C21-E1E0-0C7C-FBBB31F479FA}"/>
                </a:ext>
              </a:extLst>
            </p:cNvPr>
            <p:cNvSpPr txBox="1"/>
            <p:nvPr/>
          </p:nvSpPr>
          <p:spPr>
            <a:xfrm>
              <a:off x="7230251" y="4237421"/>
              <a:ext cx="1686480" cy="554254"/>
            </a:xfrm>
            <a:prstGeom prst="rect">
              <a:avLst/>
            </a:prstGeom>
            <a:noFill/>
          </p:spPr>
          <p:txBody>
            <a:bodyPr wrap="square" tIns="0">
              <a:noAutofit/>
            </a:bodyPr>
            <a:lstStyle/>
            <a:p>
              <a:pPr algn="ctr"/>
              <a:r>
                <a:rPr lang="sv-SE" sz="1501" i="1" dirty="0"/>
                <a:t>Somatisk och psykiatrisk vård</a:t>
              </a:r>
            </a:p>
          </p:txBody>
        </p:sp>
        <p:sp>
          <p:nvSpPr>
            <p:cNvPr id="47" name="textruta 46">
              <a:extLst>
                <a:ext uri="{FF2B5EF4-FFF2-40B4-BE49-F238E27FC236}">
                  <a16:creationId xmlns:a16="http://schemas.microsoft.com/office/drawing/2014/main" id="{A35CB3E8-CE02-6206-F7D9-537337E388A0}"/>
                </a:ext>
              </a:extLst>
            </p:cNvPr>
            <p:cNvSpPr txBox="1"/>
            <p:nvPr/>
          </p:nvSpPr>
          <p:spPr>
            <a:xfrm>
              <a:off x="9951016" y="4237421"/>
              <a:ext cx="1436327" cy="323294"/>
            </a:xfrm>
            <a:prstGeom prst="rect">
              <a:avLst/>
            </a:prstGeom>
            <a:noFill/>
          </p:spPr>
          <p:txBody>
            <a:bodyPr wrap="square" tIns="0">
              <a:noAutofit/>
            </a:bodyPr>
            <a:lstStyle/>
            <a:p>
              <a:pPr algn="ctr"/>
              <a:r>
                <a:rPr lang="sv-SE" sz="1501" i="1" dirty="0"/>
                <a:t>Somatisk vård</a:t>
              </a:r>
            </a:p>
          </p:txBody>
        </p:sp>
      </p:grpSp>
      <p:grpSp>
        <p:nvGrpSpPr>
          <p:cNvPr id="69" name="Grupp 68">
            <a:extLst>
              <a:ext uri="{FF2B5EF4-FFF2-40B4-BE49-F238E27FC236}">
                <a16:creationId xmlns:a16="http://schemas.microsoft.com/office/drawing/2014/main" id="{961867EC-51A0-864E-E86E-AFD9069BAFC3}"/>
              </a:ext>
            </a:extLst>
          </p:cNvPr>
          <p:cNvGrpSpPr/>
          <p:nvPr/>
        </p:nvGrpSpPr>
        <p:grpSpPr>
          <a:xfrm>
            <a:off x="1110319" y="6251195"/>
            <a:ext cx="10951987" cy="2852359"/>
            <a:chOff x="1110319" y="6251195"/>
            <a:chExt cx="10951987" cy="2852359"/>
          </a:xfrm>
        </p:grpSpPr>
        <p:pic>
          <p:nvPicPr>
            <p:cNvPr id="60" name="Bild 59">
              <a:extLst>
                <a:ext uri="{FF2B5EF4-FFF2-40B4-BE49-F238E27FC236}">
                  <a16:creationId xmlns:a16="http://schemas.microsoft.com/office/drawing/2014/main" id="{C9D74CA6-D104-3A78-421B-E2E670B1B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02966" y="6251195"/>
              <a:ext cx="2888591" cy="1427304"/>
            </a:xfrm>
            <a:prstGeom prst="rect">
              <a:avLst/>
            </a:prstGeom>
          </p:spPr>
        </p:pic>
        <p:sp>
          <p:nvSpPr>
            <p:cNvPr id="61" name="Triangel 60">
              <a:extLst>
                <a:ext uri="{FF2B5EF4-FFF2-40B4-BE49-F238E27FC236}">
                  <a16:creationId xmlns:a16="http://schemas.microsoft.com/office/drawing/2014/main" id="{A865BF1A-1F64-FE70-100E-FA97C58E13C3}"/>
                </a:ext>
              </a:extLst>
            </p:cNvPr>
            <p:cNvSpPr/>
            <p:nvPr/>
          </p:nvSpPr>
          <p:spPr>
            <a:xfrm>
              <a:off x="1110319" y="7299401"/>
              <a:ext cx="698829" cy="376849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63" name="Bild 62">
              <a:extLst>
                <a:ext uri="{FF2B5EF4-FFF2-40B4-BE49-F238E27FC236}">
                  <a16:creationId xmlns:a16="http://schemas.microsoft.com/office/drawing/2014/main" id="{7929EC33-E3FD-192C-DA30-AE10CECE2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3867526" y="7676250"/>
              <a:ext cx="2888591" cy="1427304"/>
            </a:xfrm>
            <a:prstGeom prst="rect">
              <a:avLst/>
            </a:prstGeom>
          </p:spPr>
        </p:pic>
        <p:sp>
          <p:nvSpPr>
            <p:cNvPr id="62" name="Triangel 61">
              <a:extLst>
                <a:ext uri="{FF2B5EF4-FFF2-40B4-BE49-F238E27FC236}">
                  <a16:creationId xmlns:a16="http://schemas.microsoft.com/office/drawing/2014/main" id="{56539ECD-7C0B-BD5A-8F52-A4C7442B909F}"/>
                </a:ext>
              </a:extLst>
            </p:cNvPr>
            <p:cNvSpPr/>
            <p:nvPr/>
          </p:nvSpPr>
          <p:spPr>
            <a:xfrm flipV="1">
              <a:off x="3677481" y="7676250"/>
              <a:ext cx="698829" cy="376849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64" name="Bild 63">
              <a:extLst>
                <a:ext uri="{FF2B5EF4-FFF2-40B4-BE49-F238E27FC236}">
                  <a16:creationId xmlns:a16="http://schemas.microsoft.com/office/drawing/2014/main" id="{56FF6ED3-6588-F5AD-D97C-910A92CEB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428313" y="6251195"/>
              <a:ext cx="2888591" cy="1427304"/>
            </a:xfrm>
            <a:prstGeom prst="rect">
              <a:avLst/>
            </a:prstGeom>
          </p:spPr>
        </p:pic>
        <p:sp>
          <p:nvSpPr>
            <p:cNvPr id="65" name="Triangel 64">
              <a:extLst>
                <a:ext uri="{FF2B5EF4-FFF2-40B4-BE49-F238E27FC236}">
                  <a16:creationId xmlns:a16="http://schemas.microsoft.com/office/drawing/2014/main" id="{3CB0109B-5336-17C1-36C3-A69EB6AD1389}"/>
                </a:ext>
              </a:extLst>
            </p:cNvPr>
            <p:cNvSpPr/>
            <p:nvPr/>
          </p:nvSpPr>
          <p:spPr>
            <a:xfrm>
              <a:off x="6235666" y="7299401"/>
              <a:ext cx="698829" cy="376849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66" name="Bild 65">
              <a:extLst>
                <a:ext uri="{FF2B5EF4-FFF2-40B4-BE49-F238E27FC236}">
                  <a16:creationId xmlns:a16="http://schemas.microsoft.com/office/drawing/2014/main" id="{A7A24339-234F-84ED-708A-A20C36511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8992873" y="7676250"/>
              <a:ext cx="2888591" cy="1427304"/>
            </a:xfrm>
            <a:prstGeom prst="rect">
              <a:avLst/>
            </a:prstGeom>
          </p:spPr>
        </p:pic>
        <p:sp>
          <p:nvSpPr>
            <p:cNvPr id="67" name="Triangel 66">
              <a:extLst>
                <a:ext uri="{FF2B5EF4-FFF2-40B4-BE49-F238E27FC236}">
                  <a16:creationId xmlns:a16="http://schemas.microsoft.com/office/drawing/2014/main" id="{7F05BB0A-EBD0-FFB2-55D6-5A62F38D11CF}"/>
                </a:ext>
              </a:extLst>
            </p:cNvPr>
            <p:cNvSpPr/>
            <p:nvPr/>
          </p:nvSpPr>
          <p:spPr>
            <a:xfrm flipV="1">
              <a:off x="8802828" y="7676250"/>
              <a:ext cx="698829" cy="376849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8" name="Triangel 67">
              <a:extLst>
                <a:ext uri="{FF2B5EF4-FFF2-40B4-BE49-F238E27FC236}">
                  <a16:creationId xmlns:a16="http://schemas.microsoft.com/office/drawing/2014/main" id="{4275E2C0-0746-C6EE-6693-621D93776666}"/>
                </a:ext>
              </a:extLst>
            </p:cNvPr>
            <p:cNvSpPr/>
            <p:nvPr/>
          </p:nvSpPr>
          <p:spPr>
            <a:xfrm>
              <a:off x="11363477" y="7299401"/>
              <a:ext cx="698829" cy="376849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1429832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997D972-F3D9-C60A-8023-F3B8B3F43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Framtidens hälso- och sjukvård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0912A3D-59FC-6E90-1B93-50A5C9F04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34835EB-0AF7-ADC9-820D-6EE651746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15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5F154E26-221C-04B9-AC6D-05AE318B73D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b="1" dirty="0"/>
              <a:t>Hälsofrämjande. </a:t>
            </a:r>
            <a:r>
              <a:rPr lang="sv-SE" dirty="0"/>
              <a:t>Hälsofrämjande och sjukdomsförebyggande insatser i samverkan med andra samhällsaktörer. </a:t>
            </a:r>
          </a:p>
          <a:p>
            <a:r>
              <a:rPr lang="sv-SE" b="1" dirty="0"/>
              <a:t>Nära vård &amp; delaktighet. </a:t>
            </a:r>
            <a:r>
              <a:rPr lang="sv-SE" dirty="0"/>
              <a:t>Vård som är ofta förekommande finns nära patienter </a:t>
            </a:r>
            <a:br>
              <a:rPr lang="sv-SE" dirty="0"/>
            </a:br>
            <a:r>
              <a:rPr lang="sv-SE" dirty="0"/>
              <a:t>och kan i stor utsträckning hanteras genom egenvård och vård på distans med </a:t>
            </a:r>
            <a:br>
              <a:rPr lang="sv-SE" dirty="0"/>
            </a:br>
            <a:r>
              <a:rPr lang="sv-SE" dirty="0"/>
              <a:t>stöd av digitala lösningar. </a:t>
            </a:r>
          </a:p>
          <a:p>
            <a:r>
              <a:rPr lang="sv-SE" b="1" dirty="0"/>
              <a:t>Tillgänglig, säker och effektiv vård. </a:t>
            </a:r>
            <a:r>
              <a:rPr lang="sv-SE" dirty="0"/>
              <a:t>Vård med hög tillgänglighet, medicinsk kvalitet och kontinuitet som kontinuerligt förbättras utifrån invånarnas behov.</a:t>
            </a:r>
          </a:p>
          <a:p>
            <a:r>
              <a:rPr lang="sv-SE" b="1" dirty="0"/>
              <a:t>Kompetensförsörjning. </a:t>
            </a:r>
            <a:r>
              <a:rPr lang="sv-SE" dirty="0"/>
              <a:t>Utveckla, behålla, attrahera och uppgiftsväxla rätt kompetenser.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96703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CB0A2CCA-039A-73BB-4E9C-C259EB1F06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v-SE" dirty="0" err="1"/>
              <a:t>förnamn.efternamn@regionvastmanland.se</a:t>
            </a:r>
            <a:br>
              <a:rPr lang="sv-SE" dirty="0"/>
            </a:br>
            <a:r>
              <a:rPr lang="sv-SE" dirty="0" err="1"/>
              <a:t>www.regionvastmanland.se</a:t>
            </a:r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EAFD2BDC-1CA3-4967-1B43-AD317C0B9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Tack och hej!</a:t>
            </a:r>
          </a:p>
        </p:txBody>
      </p:sp>
    </p:spTree>
    <p:extLst>
      <p:ext uri="{BB962C8B-B14F-4D97-AF65-F5344CB8AC3E}">
        <p14:creationId xmlns:p14="http://schemas.microsoft.com/office/powerpoint/2010/main" val="4046863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>
          <a:extLst>
            <a:ext uri="{FF2B5EF4-FFF2-40B4-BE49-F238E27FC236}">
              <a16:creationId xmlns:a16="http://schemas.microsoft.com/office/drawing/2014/main" id="{E0017501-6820-E9F4-C054-4D98BD505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Bild 68">
            <a:extLst>
              <a:ext uri="{FF2B5EF4-FFF2-40B4-BE49-F238E27FC236}">
                <a16:creationId xmlns:a16="http://schemas.microsoft.com/office/drawing/2014/main" id="{4B9358F8-9D49-9428-C863-602ABF6925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2A70E150-DDF7-2EFB-91CC-908AC43FED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98067" y="4013557"/>
            <a:ext cx="847885" cy="847885"/>
          </a:xfrm>
          <a:prstGeom prst="rect">
            <a:avLst/>
          </a:prstGeom>
        </p:spPr>
      </p:pic>
      <p:pic>
        <p:nvPicPr>
          <p:cNvPr id="7" name="Bild 6">
            <a:extLst>
              <a:ext uri="{FF2B5EF4-FFF2-40B4-BE49-F238E27FC236}">
                <a16:creationId xmlns:a16="http://schemas.microsoft.com/office/drawing/2014/main" id="{5090C872-E242-D69B-BCE1-97F9A308B0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64060" y="4078147"/>
            <a:ext cx="714009" cy="718706"/>
          </a:xfrm>
          <a:prstGeom prst="rect">
            <a:avLst/>
          </a:prstGeom>
        </p:spPr>
      </p:pic>
      <p:pic>
        <p:nvPicPr>
          <p:cNvPr id="8" name="Bild 7">
            <a:extLst>
              <a:ext uri="{FF2B5EF4-FFF2-40B4-BE49-F238E27FC236}">
                <a16:creationId xmlns:a16="http://schemas.microsoft.com/office/drawing/2014/main" id="{D129474C-F85E-1DDB-F4DB-5106240BE6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37199" y="5396744"/>
            <a:ext cx="852582" cy="751587"/>
          </a:xfrm>
          <a:prstGeom prst="rect">
            <a:avLst/>
          </a:prstGeom>
        </p:spPr>
      </p:pic>
      <p:pic>
        <p:nvPicPr>
          <p:cNvPr id="9" name="Bild 8">
            <a:extLst>
              <a:ext uri="{FF2B5EF4-FFF2-40B4-BE49-F238E27FC236}">
                <a16:creationId xmlns:a16="http://schemas.microsoft.com/office/drawing/2014/main" id="{66F3A71F-97E5-BB7D-A890-8829637786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84438" y="2880697"/>
            <a:ext cx="704613" cy="641198"/>
          </a:xfrm>
          <a:prstGeom prst="rect">
            <a:avLst/>
          </a:prstGeom>
        </p:spPr>
      </p:pic>
      <p:pic>
        <p:nvPicPr>
          <p:cNvPr id="10" name="Bild 9">
            <a:extLst>
              <a:ext uri="{FF2B5EF4-FFF2-40B4-BE49-F238E27FC236}">
                <a16:creationId xmlns:a16="http://schemas.microsoft.com/office/drawing/2014/main" id="{10D1914B-32E8-9C8E-068B-0AA9E6D355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259611" y="5444190"/>
            <a:ext cx="710022" cy="661295"/>
          </a:xfrm>
          <a:prstGeom prst="rect">
            <a:avLst/>
          </a:prstGeom>
        </p:spPr>
      </p:pic>
      <p:pic>
        <p:nvPicPr>
          <p:cNvPr id="11" name="Bild 10">
            <a:extLst>
              <a:ext uri="{FF2B5EF4-FFF2-40B4-BE49-F238E27FC236}">
                <a16:creationId xmlns:a16="http://schemas.microsoft.com/office/drawing/2014/main" id="{AAAF6041-8593-01E1-DD97-5C8A23F6AF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294649" y="4053485"/>
            <a:ext cx="772671" cy="768031"/>
          </a:xfrm>
          <a:prstGeom prst="rect">
            <a:avLst/>
          </a:prstGeom>
        </p:spPr>
      </p:pic>
      <p:pic>
        <p:nvPicPr>
          <p:cNvPr id="12" name="Bild 11">
            <a:extLst>
              <a:ext uri="{FF2B5EF4-FFF2-40B4-BE49-F238E27FC236}">
                <a16:creationId xmlns:a16="http://schemas.microsoft.com/office/drawing/2014/main" id="{87B48731-EFAD-B26B-1245-89204DBD531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3840023" y="2841644"/>
            <a:ext cx="584724" cy="719304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73EAADB7-9D77-1527-13C7-5E954B8EF09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7177408" y="2715186"/>
            <a:ext cx="791234" cy="972220"/>
          </a:xfrm>
          <a:prstGeom prst="rect">
            <a:avLst/>
          </a:prstGeom>
        </p:spPr>
      </p:pic>
      <p:pic>
        <p:nvPicPr>
          <p:cNvPr id="14" name="Bild 13">
            <a:extLst>
              <a:ext uri="{FF2B5EF4-FFF2-40B4-BE49-F238E27FC236}">
                <a16:creationId xmlns:a16="http://schemas.microsoft.com/office/drawing/2014/main" id="{4B3D9A08-D886-F05F-3AB0-48AC3C870BA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2606555" y="6722425"/>
            <a:ext cx="624757" cy="624757"/>
          </a:xfrm>
          <a:prstGeom prst="rect">
            <a:avLst/>
          </a:prstGeom>
        </p:spPr>
      </p:pic>
      <p:pic>
        <p:nvPicPr>
          <p:cNvPr id="15" name="Bild 14">
            <a:extLst>
              <a:ext uri="{FF2B5EF4-FFF2-40B4-BE49-F238E27FC236}">
                <a16:creationId xmlns:a16="http://schemas.microsoft.com/office/drawing/2014/main" id="{2FD43A69-F39A-4C28-75A2-5A1454C0701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5312599" y="2702347"/>
            <a:ext cx="972220" cy="1201933"/>
          </a:xfrm>
          <a:prstGeom prst="rect">
            <a:avLst/>
          </a:prstGeom>
        </p:spPr>
      </p:pic>
      <p:pic>
        <p:nvPicPr>
          <p:cNvPr id="16" name="Bild 15">
            <a:extLst>
              <a:ext uri="{FF2B5EF4-FFF2-40B4-BE49-F238E27FC236}">
                <a16:creationId xmlns:a16="http://schemas.microsoft.com/office/drawing/2014/main" id="{F618ADDF-0CE6-D15C-6472-0C635F27DA6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809950" y="6722425"/>
            <a:ext cx="624757" cy="624757"/>
          </a:xfrm>
          <a:prstGeom prst="rect">
            <a:avLst/>
          </a:prstGeom>
        </p:spPr>
      </p:pic>
      <p:pic>
        <p:nvPicPr>
          <p:cNvPr id="17" name="Bild 16">
            <a:extLst>
              <a:ext uri="{FF2B5EF4-FFF2-40B4-BE49-F238E27FC236}">
                <a16:creationId xmlns:a16="http://schemas.microsoft.com/office/drawing/2014/main" id="{3B6D56F7-2388-AECC-7846-A9C94A54494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7581385" y="3987355"/>
            <a:ext cx="392137" cy="900290"/>
          </a:xfrm>
          <a:prstGeom prst="rect">
            <a:avLst/>
          </a:prstGeom>
        </p:spPr>
      </p:pic>
      <p:pic>
        <p:nvPicPr>
          <p:cNvPr id="18" name="Bild 17">
            <a:extLst>
              <a:ext uri="{FF2B5EF4-FFF2-40B4-BE49-F238E27FC236}">
                <a16:creationId xmlns:a16="http://schemas.microsoft.com/office/drawing/2014/main" id="{A8486D98-5F55-59A3-74B3-FF2909A035C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686919" y="2800924"/>
            <a:ext cx="706963" cy="706963"/>
          </a:xfrm>
          <a:prstGeom prst="rect">
            <a:avLst/>
          </a:prstGeom>
        </p:spPr>
      </p:pic>
      <p:pic>
        <p:nvPicPr>
          <p:cNvPr id="19" name="Bild 18">
            <a:extLst>
              <a:ext uri="{FF2B5EF4-FFF2-40B4-BE49-F238E27FC236}">
                <a16:creationId xmlns:a16="http://schemas.microsoft.com/office/drawing/2014/main" id="{7DB2456F-9AEC-21A1-09C7-0C09292509C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3024605" y="6616733"/>
            <a:ext cx="676429" cy="836141"/>
          </a:xfrm>
          <a:prstGeom prst="rect">
            <a:avLst/>
          </a:prstGeom>
        </p:spPr>
      </p:pic>
      <p:pic>
        <p:nvPicPr>
          <p:cNvPr id="20" name="Bild 19">
            <a:extLst>
              <a:ext uri="{FF2B5EF4-FFF2-40B4-BE49-F238E27FC236}">
                <a16:creationId xmlns:a16="http://schemas.microsoft.com/office/drawing/2014/main" id="{80935B27-7C8C-041E-BFC1-60F3E686BB1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872882" y="6816373"/>
            <a:ext cx="735148" cy="436861"/>
          </a:xfrm>
          <a:prstGeom prst="rect">
            <a:avLst/>
          </a:prstGeom>
        </p:spPr>
      </p:pic>
      <p:pic>
        <p:nvPicPr>
          <p:cNvPr id="21" name="Bild 20">
            <a:extLst>
              <a:ext uri="{FF2B5EF4-FFF2-40B4-BE49-F238E27FC236}">
                <a16:creationId xmlns:a16="http://schemas.microsoft.com/office/drawing/2014/main" id="{7055676B-65A7-AF9F-E717-FB688505735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2057416" y="2773194"/>
            <a:ext cx="891008" cy="856203"/>
          </a:xfrm>
          <a:prstGeom prst="rect">
            <a:avLst/>
          </a:prstGeom>
        </p:spPr>
      </p:pic>
      <p:pic>
        <p:nvPicPr>
          <p:cNvPr id="22" name="Bild 21">
            <a:extLst>
              <a:ext uri="{FF2B5EF4-FFF2-40B4-BE49-F238E27FC236}">
                <a16:creationId xmlns:a16="http://schemas.microsoft.com/office/drawing/2014/main" id="{C4A79F38-A586-DFF0-4EC2-6DDA4AD6119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322816" y="5380253"/>
            <a:ext cx="446255" cy="789167"/>
          </a:xfrm>
          <a:prstGeom prst="rect">
            <a:avLst/>
          </a:prstGeom>
        </p:spPr>
      </p:pic>
      <p:pic>
        <p:nvPicPr>
          <p:cNvPr id="23" name="Bild 22">
            <a:extLst>
              <a:ext uri="{FF2B5EF4-FFF2-40B4-BE49-F238E27FC236}">
                <a16:creationId xmlns:a16="http://schemas.microsoft.com/office/drawing/2014/main" id="{8EE229D6-833A-AB9B-11BE-D972AEA34293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4094876" y="3976914"/>
            <a:ext cx="765710" cy="921173"/>
          </a:xfrm>
          <a:prstGeom prst="rect">
            <a:avLst/>
          </a:prstGeom>
        </p:spPr>
      </p:pic>
      <p:pic>
        <p:nvPicPr>
          <p:cNvPr id="24" name="Bild 23">
            <a:extLst>
              <a:ext uri="{FF2B5EF4-FFF2-40B4-BE49-F238E27FC236}">
                <a16:creationId xmlns:a16="http://schemas.microsoft.com/office/drawing/2014/main" id="{275AD7D1-059B-D5C3-F395-DCDD9E3F797F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779878" y="6729471"/>
            <a:ext cx="843188" cy="610665"/>
          </a:xfrm>
          <a:prstGeom prst="rect">
            <a:avLst/>
          </a:prstGeom>
        </p:spPr>
      </p:pic>
      <p:pic>
        <p:nvPicPr>
          <p:cNvPr id="25" name="Bild 24">
            <a:extLst>
              <a:ext uri="{FF2B5EF4-FFF2-40B4-BE49-F238E27FC236}">
                <a16:creationId xmlns:a16="http://schemas.microsoft.com/office/drawing/2014/main" id="{5AD8330C-22B1-9974-39F7-3D4294C4FE8A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8794914" y="6729471"/>
            <a:ext cx="843188" cy="610665"/>
          </a:xfrm>
          <a:prstGeom prst="rect">
            <a:avLst/>
          </a:prstGeom>
        </p:spPr>
      </p:pic>
      <p:pic>
        <p:nvPicPr>
          <p:cNvPr id="26" name="Bild 25">
            <a:extLst>
              <a:ext uri="{FF2B5EF4-FFF2-40B4-BE49-F238E27FC236}">
                <a16:creationId xmlns:a16="http://schemas.microsoft.com/office/drawing/2014/main" id="{8598B604-EDE7-4AB8-366A-02A22273D7A8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0469752" y="2912414"/>
            <a:ext cx="698421" cy="577763"/>
          </a:xfrm>
          <a:prstGeom prst="rect">
            <a:avLst/>
          </a:prstGeom>
        </p:spPr>
      </p:pic>
      <p:pic>
        <p:nvPicPr>
          <p:cNvPr id="27" name="Bild 26">
            <a:extLst>
              <a:ext uri="{FF2B5EF4-FFF2-40B4-BE49-F238E27FC236}">
                <a16:creationId xmlns:a16="http://schemas.microsoft.com/office/drawing/2014/main" id="{5FB64D97-5134-941A-45D8-6B52DD10FA2A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380533" y="5554058"/>
            <a:ext cx="519065" cy="441558"/>
          </a:xfrm>
          <a:prstGeom prst="rect">
            <a:avLst/>
          </a:prstGeom>
        </p:spPr>
      </p:pic>
      <p:pic>
        <p:nvPicPr>
          <p:cNvPr id="28" name="Bild 27">
            <a:extLst>
              <a:ext uri="{FF2B5EF4-FFF2-40B4-BE49-F238E27FC236}">
                <a16:creationId xmlns:a16="http://schemas.microsoft.com/office/drawing/2014/main" id="{F22483CF-F866-F66F-C6FA-17180E8E34A7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2867727" y="5507083"/>
            <a:ext cx="629456" cy="535507"/>
          </a:xfrm>
          <a:prstGeom prst="rect">
            <a:avLst/>
          </a:prstGeom>
        </p:spPr>
      </p:pic>
      <p:pic>
        <p:nvPicPr>
          <p:cNvPr id="29" name="Bild 28">
            <a:extLst>
              <a:ext uri="{FF2B5EF4-FFF2-40B4-BE49-F238E27FC236}">
                <a16:creationId xmlns:a16="http://schemas.microsoft.com/office/drawing/2014/main" id="{2A753530-E499-B1CA-7643-2A5E8A2D53FE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380533" y="2915927"/>
            <a:ext cx="1113291" cy="570738"/>
          </a:xfrm>
          <a:prstGeom prst="rect">
            <a:avLst/>
          </a:prstGeom>
        </p:spPr>
      </p:pic>
      <p:pic>
        <p:nvPicPr>
          <p:cNvPr id="30" name="Bild 29">
            <a:extLst>
              <a:ext uri="{FF2B5EF4-FFF2-40B4-BE49-F238E27FC236}">
                <a16:creationId xmlns:a16="http://schemas.microsoft.com/office/drawing/2014/main" id="{E7001E72-B5BA-66F7-3164-B81A3A14C366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3374525" y="2915927"/>
            <a:ext cx="1395136" cy="570738"/>
          </a:xfrm>
          <a:prstGeom prst="rect">
            <a:avLst/>
          </a:prstGeom>
        </p:spPr>
      </p:pic>
      <p:pic>
        <p:nvPicPr>
          <p:cNvPr id="31" name="Bild 30">
            <a:extLst>
              <a:ext uri="{FF2B5EF4-FFF2-40B4-BE49-F238E27FC236}">
                <a16:creationId xmlns:a16="http://schemas.microsoft.com/office/drawing/2014/main" id="{9CBED012-459F-913E-9EB8-6ECAC7EB5A06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0719894" y="4124254"/>
            <a:ext cx="549919" cy="626490"/>
          </a:xfrm>
          <a:prstGeom prst="rect">
            <a:avLst/>
          </a:prstGeom>
        </p:spPr>
      </p:pic>
      <p:pic>
        <p:nvPicPr>
          <p:cNvPr id="32" name="Bild 31">
            <a:extLst>
              <a:ext uri="{FF2B5EF4-FFF2-40B4-BE49-F238E27FC236}">
                <a16:creationId xmlns:a16="http://schemas.microsoft.com/office/drawing/2014/main" id="{2AA411B8-A74F-D4A1-1144-F00EC03C27CA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8896177" y="3977153"/>
            <a:ext cx="805609" cy="920695"/>
          </a:xfrm>
          <a:prstGeom prst="rect">
            <a:avLst/>
          </a:prstGeom>
        </p:spPr>
      </p:pic>
      <p:pic>
        <p:nvPicPr>
          <p:cNvPr id="33" name="Bild 32">
            <a:extLst>
              <a:ext uri="{FF2B5EF4-FFF2-40B4-BE49-F238E27FC236}">
                <a16:creationId xmlns:a16="http://schemas.microsoft.com/office/drawing/2014/main" id="{2CCDE357-FB9F-A108-F1D8-0F96FFF4D8CA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1557910" y="5382700"/>
            <a:ext cx="835320" cy="784273"/>
          </a:xfrm>
          <a:prstGeom prst="rect">
            <a:avLst/>
          </a:prstGeom>
        </p:spPr>
      </p:pic>
      <p:pic>
        <p:nvPicPr>
          <p:cNvPr id="34" name="Bild 33">
            <a:extLst>
              <a:ext uri="{FF2B5EF4-FFF2-40B4-BE49-F238E27FC236}">
                <a16:creationId xmlns:a16="http://schemas.microsoft.com/office/drawing/2014/main" id="{D8351628-52E0-43D4-AC7A-5C6687A9C7FA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3371575" y="5453471"/>
            <a:ext cx="635772" cy="642733"/>
          </a:xfrm>
          <a:prstGeom prst="rect">
            <a:avLst/>
          </a:prstGeom>
        </p:spPr>
      </p:pic>
      <p:pic>
        <p:nvPicPr>
          <p:cNvPr id="35" name="Bild 34">
            <a:extLst>
              <a:ext uri="{FF2B5EF4-FFF2-40B4-BE49-F238E27FC236}">
                <a16:creationId xmlns:a16="http://schemas.microsoft.com/office/drawing/2014/main" id="{15ED537B-A644-2A9F-7F86-7316E6CD7597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4465311" y="5462459"/>
            <a:ext cx="699916" cy="624757"/>
          </a:xfrm>
          <a:prstGeom prst="rect">
            <a:avLst/>
          </a:prstGeom>
        </p:spPr>
      </p:pic>
      <p:pic>
        <p:nvPicPr>
          <p:cNvPr id="36" name="Bild 35">
            <a:extLst>
              <a:ext uri="{FF2B5EF4-FFF2-40B4-BE49-F238E27FC236}">
                <a16:creationId xmlns:a16="http://schemas.microsoft.com/office/drawing/2014/main" id="{61175FBA-1B98-1A1E-F7FC-6632603856E6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6133356" y="5040050"/>
            <a:ext cx="1221331" cy="1183751"/>
          </a:xfrm>
          <a:prstGeom prst="rect">
            <a:avLst/>
          </a:prstGeom>
        </p:spPr>
      </p:pic>
      <p:pic>
        <p:nvPicPr>
          <p:cNvPr id="37" name="Bild 36">
            <a:extLst>
              <a:ext uri="{FF2B5EF4-FFF2-40B4-BE49-F238E27FC236}">
                <a16:creationId xmlns:a16="http://schemas.microsoft.com/office/drawing/2014/main" id="{146072CC-088B-6390-CF29-C02FC7A025A3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14983251" y="5446510"/>
            <a:ext cx="1292426" cy="656655"/>
          </a:xfrm>
          <a:prstGeom prst="rect">
            <a:avLst/>
          </a:prstGeom>
        </p:spPr>
      </p:pic>
      <p:pic>
        <p:nvPicPr>
          <p:cNvPr id="38" name="Bild 37">
            <a:extLst>
              <a:ext uri="{FF2B5EF4-FFF2-40B4-BE49-F238E27FC236}">
                <a16:creationId xmlns:a16="http://schemas.microsoft.com/office/drawing/2014/main" id="{51A04260-BDEF-A58F-693D-C163E85F55D5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1380533" y="4159177"/>
            <a:ext cx="843186" cy="556644"/>
          </a:xfrm>
          <a:prstGeom prst="rect">
            <a:avLst/>
          </a:prstGeom>
        </p:spPr>
      </p:pic>
      <p:pic>
        <p:nvPicPr>
          <p:cNvPr id="39" name="Bild 38">
            <a:extLst>
              <a:ext uri="{FF2B5EF4-FFF2-40B4-BE49-F238E27FC236}">
                <a16:creationId xmlns:a16="http://schemas.microsoft.com/office/drawing/2014/main" id="{2369E8A0-94AA-5C98-3682-F85DAAF97DFF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3241828" y="4094587"/>
            <a:ext cx="1038131" cy="685824"/>
          </a:xfrm>
          <a:prstGeom prst="rect">
            <a:avLst/>
          </a:prstGeom>
        </p:spPr>
      </p:pic>
      <p:pic>
        <p:nvPicPr>
          <p:cNvPr id="40" name="Bild 39">
            <a:extLst>
              <a:ext uri="{FF2B5EF4-FFF2-40B4-BE49-F238E27FC236}">
                <a16:creationId xmlns:a16="http://schemas.microsoft.com/office/drawing/2014/main" id="{C6187257-09AB-80AF-51B5-3A4655EF41C6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7238027" y="2818440"/>
            <a:ext cx="765710" cy="765710"/>
          </a:xfrm>
          <a:prstGeom prst="rect">
            <a:avLst/>
          </a:prstGeom>
        </p:spPr>
      </p:pic>
      <p:pic>
        <p:nvPicPr>
          <p:cNvPr id="41" name="Bild 40">
            <a:extLst>
              <a:ext uri="{FF2B5EF4-FFF2-40B4-BE49-F238E27FC236}">
                <a16:creationId xmlns:a16="http://schemas.microsoft.com/office/drawing/2014/main" id="{EDB1DD8B-9459-0B46-872E-F89DD6FB2619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15888059" y="4103371"/>
            <a:ext cx="675217" cy="668256"/>
          </a:xfrm>
          <a:prstGeom prst="rect">
            <a:avLst/>
          </a:prstGeom>
        </p:spPr>
      </p:pic>
      <p:pic>
        <p:nvPicPr>
          <p:cNvPr id="42" name="Bild 41">
            <a:extLst>
              <a:ext uri="{FF2B5EF4-FFF2-40B4-BE49-F238E27FC236}">
                <a16:creationId xmlns:a16="http://schemas.microsoft.com/office/drawing/2014/main" id="{D8EFE2A6-8DCB-DDFD-325B-94B39166A1B3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15953222" y="6989558"/>
            <a:ext cx="236674" cy="90493"/>
          </a:xfrm>
          <a:prstGeom prst="rect">
            <a:avLst/>
          </a:prstGeom>
        </p:spPr>
      </p:pic>
      <p:pic>
        <p:nvPicPr>
          <p:cNvPr id="43" name="Bild 42">
            <a:extLst>
              <a:ext uri="{FF2B5EF4-FFF2-40B4-BE49-F238E27FC236}">
                <a16:creationId xmlns:a16="http://schemas.microsoft.com/office/drawing/2014/main" id="{CD189B59-555D-919C-C65B-455B36CEC589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4900845" y="7905317"/>
            <a:ext cx="526716" cy="522075"/>
          </a:xfrm>
          <a:prstGeom prst="rect">
            <a:avLst/>
          </a:prstGeom>
        </p:spPr>
      </p:pic>
      <p:pic>
        <p:nvPicPr>
          <p:cNvPr id="44" name="Bild 43">
            <a:extLst>
              <a:ext uri="{FF2B5EF4-FFF2-40B4-BE49-F238E27FC236}">
                <a16:creationId xmlns:a16="http://schemas.microsoft.com/office/drawing/2014/main" id="{63331CC3-3ABD-2BCA-AAFA-6DB8792CAEB8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6875977" y="7936641"/>
            <a:ext cx="422301" cy="459426"/>
          </a:xfrm>
          <a:prstGeom prst="rect">
            <a:avLst/>
          </a:prstGeom>
        </p:spPr>
      </p:pic>
      <p:pic>
        <p:nvPicPr>
          <p:cNvPr id="45" name="Bild 44">
            <a:extLst>
              <a:ext uri="{FF2B5EF4-FFF2-40B4-BE49-F238E27FC236}">
                <a16:creationId xmlns:a16="http://schemas.microsoft.com/office/drawing/2014/main" id="{5E2DC9CF-0112-FD2D-C050-6BBF5D039A09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17361741" y="6795809"/>
            <a:ext cx="529036" cy="477989"/>
          </a:xfrm>
          <a:prstGeom prst="rect">
            <a:avLst/>
          </a:prstGeom>
        </p:spPr>
      </p:pic>
      <p:pic>
        <p:nvPicPr>
          <p:cNvPr id="46" name="Bild 45">
            <a:extLst>
              <a:ext uri="{FF2B5EF4-FFF2-40B4-BE49-F238E27FC236}">
                <a16:creationId xmlns:a16="http://schemas.microsoft.com/office/drawing/2014/main" id="{6A465178-ABA3-E710-6C25-2090CEB80FE4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1507461" y="7905317"/>
            <a:ext cx="392137" cy="487270"/>
          </a:xfrm>
          <a:prstGeom prst="rect">
            <a:avLst/>
          </a:prstGeom>
        </p:spPr>
      </p:pic>
      <p:pic>
        <p:nvPicPr>
          <p:cNvPr id="47" name="Bild 46">
            <a:extLst>
              <a:ext uri="{FF2B5EF4-FFF2-40B4-BE49-F238E27FC236}">
                <a16:creationId xmlns:a16="http://schemas.microsoft.com/office/drawing/2014/main" id="{6CBE8FBA-5973-D202-E14E-A9A9E5A82638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8746694" y="7927360"/>
            <a:ext cx="306284" cy="477989"/>
          </a:xfrm>
          <a:prstGeom prst="rect">
            <a:avLst/>
          </a:prstGeom>
        </p:spPr>
      </p:pic>
      <p:pic>
        <p:nvPicPr>
          <p:cNvPr id="48" name="Bild 47">
            <a:extLst>
              <a:ext uri="{FF2B5EF4-FFF2-40B4-BE49-F238E27FC236}">
                <a16:creationId xmlns:a16="http://schemas.microsoft.com/office/drawing/2014/main" id="{85E1205D-AFA8-5B0C-DB35-92DA128911C9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3348014" y="7933161"/>
            <a:ext cx="104415" cy="466387"/>
          </a:xfrm>
          <a:prstGeom prst="rect">
            <a:avLst/>
          </a:prstGeom>
        </p:spPr>
      </p:pic>
      <p:pic>
        <p:nvPicPr>
          <p:cNvPr id="49" name="Bild 48">
            <a:extLst>
              <a:ext uri="{FF2B5EF4-FFF2-40B4-BE49-F238E27FC236}">
                <a16:creationId xmlns:a16="http://schemas.microsoft.com/office/drawing/2014/main" id="{2BEF631D-025B-A351-8FE5-EC613FC6D913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8810408" y="8864253"/>
            <a:ext cx="327167" cy="473348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BA4EC939-77BD-2FB0-3536-181115D7B344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6904177" y="8864253"/>
            <a:ext cx="320206" cy="475669"/>
          </a:xfrm>
          <a:prstGeom prst="rect">
            <a:avLst/>
          </a:prstGeom>
        </p:spPr>
      </p:pic>
      <p:pic>
        <p:nvPicPr>
          <p:cNvPr id="51" name="Bild 50">
            <a:extLst>
              <a:ext uri="{FF2B5EF4-FFF2-40B4-BE49-F238E27FC236}">
                <a16:creationId xmlns:a16="http://schemas.microsoft.com/office/drawing/2014/main" id="{C9E9C3B8-79F5-6134-1631-7C62F8086FD7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5095139" y="8864253"/>
            <a:ext cx="331808" cy="459426"/>
          </a:xfrm>
          <a:prstGeom prst="rect">
            <a:avLst/>
          </a:prstGeom>
        </p:spPr>
      </p:pic>
      <p:pic>
        <p:nvPicPr>
          <p:cNvPr id="52" name="Bild 51">
            <a:extLst>
              <a:ext uri="{FF2B5EF4-FFF2-40B4-BE49-F238E27FC236}">
                <a16:creationId xmlns:a16="http://schemas.microsoft.com/office/drawing/2014/main" id="{03173EDE-316D-D91A-1496-E0DEB5E95244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3290742" y="8864253"/>
            <a:ext cx="327167" cy="473348"/>
          </a:xfrm>
          <a:prstGeom prst="rect">
            <a:avLst/>
          </a:prstGeom>
        </p:spPr>
      </p:pic>
      <p:pic>
        <p:nvPicPr>
          <p:cNvPr id="53" name="Bild 52">
            <a:extLst>
              <a:ext uri="{FF2B5EF4-FFF2-40B4-BE49-F238E27FC236}">
                <a16:creationId xmlns:a16="http://schemas.microsoft.com/office/drawing/2014/main" id="{A281E141-C1A3-FCFC-63C9-A7509CD7AB94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1495626" y="8864253"/>
            <a:ext cx="317886" cy="466387"/>
          </a:xfrm>
          <a:prstGeom prst="rect">
            <a:avLst/>
          </a:prstGeom>
        </p:spPr>
      </p:pic>
      <p:pic>
        <p:nvPicPr>
          <p:cNvPr id="54" name="Bild 53">
            <a:extLst>
              <a:ext uri="{FF2B5EF4-FFF2-40B4-BE49-F238E27FC236}">
                <a16:creationId xmlns:a16="http://schemas.microsoft.com/office/drawing/2014/main" id="{2E95A71B-8087-05A0-FD5F-06889EEF9DF6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17429705" y="7933161"/>
            <a:ext cx="350370" cy="466387"/>
          </a:xfrm>
          <a:prstGeom prst="rect">
            <a:avLst/>
          </a:prstGeom>
        </p:spPr>
      </p:pic>
      <p:pic>
        <p:nvPicPr>
          <p:cNvPr id="55" name="Bild 54">
            <a:extLst>
              <a:ext uri="{FF2B5EF4-FFF2-40B4-BE49-F238E27FC236}">
                <a16:creationId xmlns:a16="http://schemas.microsoft.com/office/drawing/2014/main" id="{9495C862-E23B-6316-64D2-1CED8C2C1AF4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15668040" y="7929680"/>
            <a:ext cx="313245" cy="473348"/>
          </a:xfrm>
          <a:prstGeom prst="rect">
            <a:avLst/>
          </a:prstGeom>
        </p:spPr>
      </p:pic>
      <p:pic>
        <p:nvPicPr>
          <p:cNvPr id="56" name="Bild 55">
            <a:extLst>
              <a:ext uri="{FF2B5EF4-FFF2-40B4-BE49-F238E27FC236}">
                <a16:creationId xmlns:a16="http://schemas.microsoft.com/office/drawing/2014/main" id="{B58EEAD0-7462-5A75-5750-71CC7EE4E433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13920301" y="7933161"/>
            <a:ext cx="299323" cy="466387"/>
          </a:xfrm>
          <a:prstGeom prst="rect">
            <a:avLst/>
          </a:prstGeom>
        </p:spPr>
      </p:pic>
      <p:pic>
        <p:nvPicPr>
          <p:cNvPr id="57" name="Bild 56">
            <a:extLst>
              <a:ext uri="{FF2B5EF4-FFF2-40B4-BE49-F238E27FC236}">
                <a16:creationId xmlns:a16="http://schemas.microsoft.com/office/drawing/2014/main" id="{A7660335-194A-2668-7A4E-17B482AF5DEA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12276977" y="7936641"/>
            <a:ext cx="194908" cy="459426"/>
          </a:xfrm>
          <a:prstGeom prst="rect">
            <a:avLst/>
          </a:prstGeom>
        </p:spPr>
      </p:pic>
      <p:pic>
        <p:nvPicPr>
          <p:cNvPr id="58" name="Bild 57">
            <a:extLst>
              <a:ext uri="{FF2B5EF4-FFF2-40B4-BE49-F238E27FC236}">
                <a16:creationId xmlns:a16="http://schemas.microsoft.com/office/drawing/2014/main" id="{E9CDE44D-1321-E974-641B-030C79B4FAA9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10501394" y="7929680"/>
            <a:ext cx="327167" cy="473348"/>
          </a:xfrm>
          <a:prstGeom prst="rect">
            <a:avLst/>
          </a:prstGeom>
        </p:spPr>
      </p:pic>
      <p:pic>
        <p:nvPicPr>
          <p:cNvPr id="59" name="Bild 58">
            <a:extLst>
              <a:ext uri="{FF2B5EF4-FFF2-40B4-BE49-F238E27FC236}">
                <a16:creationId xmlns:a16="http://schemas.microsoft.com/office/drawing/2014/main" id="{89A91E8D-F085-379E-F123-33F83F0960C0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14403160" y="6838736"/>
            <a:ext cx="378214" cy="392136"/>
          </a:xfrm>
          <a:prstGeom prst="rect">
            <a:avLst/>
          </a:prstGeom>
        </p:spPr>
      </p:pic>
      <p:pic>
        <p:nvPicPr>
          <p:cNvPr id="60" name="Bild 59">
            <a:extLst>
              <a:ext uri="{FF2B5EF4-FFF2-40B4-BE49-F238E27FC236}">
                <a16:creationId xmlns:a16="http://schemas.microsoft.com/office/drawing/2014/main" id="{27111767-FF00-4666-7FC3-80E4034C2444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1432997" y="6494918"/>
            <a:ext cx="571500" cy="1019556"/>
          </a:xfrm>
          <a:prstGeom prst="rect">
            <a:avLst/>
          </a:prstGeom>
        </p:spPr>
      </p:pic>
      <p:grpSp>
        <p:nvGrpSpPr>
          <p:cNvPr id="62" name="Grupp 61">
            <a:extLst>
              <a:ext uri="{FF2B5EF4-FFF2-40B4-BE49-F238E27FC236}">
                <a16:creationId xmlns:a16="http://schemas.microsoft.com/office/drawing/2014/main" id="{8B20B4F6-6AD3-A739-90E2-76E9C39A8565}"/>
              </a:ext>
            </a:extLst>
          </p:cNvPr>
          <p:cNvGrpSpPr/>
          <p:nvPr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3" name="Bild 62">
              <a:extLst>
                <a:ext uri="{FF2B5EF4-FFF2-40B4-BE49-F238E27FC236}">
                  <a16:creationId xmlns:a16="http://schemas.microsoft.com/office/drawing/2014/main" id="{4ED0D59F-18EC-8418-B944-EF9F1A1EF0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4">
              <a:extLst>
                <a:ext uri="{96DAC541-7B7A-43D3-8B79-37D633B846F1}">
                  <asvg:svgBlip xmlns:asvg="http://schemas.microsoft.com/office/drawing/2016/SVG/main" r:embed="rId11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64" name="Bild 63">
              <a:extLst>
                <a:ext uri="{FF2B5EF4-FFF2-40B4-BE49-F238E27FC236}">
                  <a16:creationId xmlns:a16="http://schemas.microsoft.com/office/drawing/2014/main" id="{6D11938E-93F9-44FD-9C4E-9A09BE02B0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6">
              <a:extLst>
                <a:ext uri="{96DAC541-7B7A-43D3-8B79-37D633B846F1}">
                  <asvg:svgBlip xmlns:asvg="http://schemas.microsoft.com/office/drawing/2016/SVG/main" r:embed="rId11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65" name="Rubrik 11">
            <a:extLst>
              <a:ext uri="{FF2B5EF4-FFF2-40B4-BE49-F238E27FC236}">
                <a16:creationId xmlns:a16="http://schemas.microsoft.com/office/drawing/2014/main" id="{526A1E64-E1FD-C9FE-BCD2-41D591B470BC}"/>
              </a:ext>
            </a:extLst>
          </p:cNvPr>
          <p:cNvSpPr txBox="1">
            <a:spLocks/>
          </p:cNvSpPr>
          <p:nvPr/>
        </p:nvSpPr>
        <p:spPr>
          <a:xfrm>
            <a:off x="1242000" y="1190179"/>
            <a:ext cx="8280000" cy="2052000"/>
          </a:xfrm>
          <a:prstGeom prst="rect">
            <a:avLst/>
          </a:prstGeom>
        </p:spPr>
        <p:txBody>
          <a:bodyPr/>
          <a:lstStyle>
            <a:lvl1pPr eaLnBrk="1" hangingPunct="1">
              <a:lnSpc>
                <a:spcPct val="85000"/>
              </a:lnSpc>
              <a:defRPr sz="600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b="0" kern="0"/>
              <a:t>Illustrationer i </a:t>
            </a:r>
            <a:r>
              <a:rPr lang="sv-SE" b="0" kern="0" err="1"/>
              <a:t>svg</a:t>
            </a:r>
            <a:endParaRPr lang="en-US" b="0" kern="0"/>
          </a:p>
        </p:txBody>
      </p:sp>
    </p:spTree>
    <p:extLst>
      <p:ext uri="{BB962C8B-B14F-4D97-AF65-F5344CB8AC3E}">
        <p14:creationId xmlns:p14="http://schemas.microsoft.com/office/powerpoint/2010/main" val="2697234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FA8BC7-1562-A134-FB0B-E5714737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Det svenska sjukvårdsystemet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64603ED-02F4-5A95-CE35-C3C2D4FFD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6F6DB5C-6B57-4A08-1FF9-F4AC2C36C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2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F1010A62-6269-6AFA-BDF4-29D00A41863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3200" b="1" dirty="0"/>
              <a:t>Befolkning 10 500 000</a:t>
            </a:r>
          </a:p>
          <a:p>
            <a:r>
              <a:rPr lang="sv-SE" sz="3200" dirty="0"/>
              <a:t>Nära 57 procent av befolkningen beräknas år 2023 vara mellan 20-64 år och i arbetsför ålder. De övriga 43 procenten utgörs av barn och unga under 20 år samt av äldre över 65 år.</a:t>
            </a:r>
          </a:p>
          <a:p>
            <a:r>
              <a:rPr lang="sv-SE" sz="3200" dirty="0"/>
              <a:t>5,1% årlig tillväxt (2021)</a:t>
            </a:r>
          </a:p>
          <a:p>
            <a:pPr marL="0" indent="0">
              <a:buNone/>
            </a:pPr>
            <a:r>
              <a:rPr lang="sv-SE" sz="3200" b="1" dirty="0"/>
              <a:t>Total sjukvårdskostnad </a:t>
            </a:r>
            <a:r>
              <a:rPr lang="sv-SE" sz="3200" dirty="0"/>
              <a:t>235 miljarder kronor eller 11,5% av BNP</a:t>
            </a:r>
          </a:p>
          <a:p>
            <a:r>
              <a:rPr lang="sv-SE" sz="3200" dirty="0"/>
              <a:t>Offentligt finansierad med skattemedel</a:t>
            </a:r>
          </a:p>
          <a:p>
            <a:r>
              <a:rPr lang="sv-SE" sz="3200" dirty="0"/>
              <a:t>Primärvård, specialistvård, psykiatri är skattefinansierad  men tandvård och planerad kosmetisk kirurgi </a:t>
            </a:r>
            <a:br>
              <a:rPr lang="sv-SE" sz="3200" dirty="0"/>
            </a:br>
            <a:r>
              <a:rPr lang="sv-SE" sz="3200" dirty="0"/>
              <a:t>täcks inte helt av skatteintäkter.</a:t>
            </a:r>
          </a:p>
          <a:p>
            <a:pPr marL="0" indent="0">
              <a:buNone/>
            </a:pPr>
            <a:r>
              <a:rPr lang="sv-SE" sz="3200" b="1" dirty="0"/>
              <a:t>Privata vårdgivare </a:t>
            </a:r>
            <a:endParaRPr lang="sv-SE" sz="3200" dirty="0"/>
          </a:p>
          <a:p>
            <a:r>
              <a:rPr lang="sv-SE" sz="3200" dirty="0"/>
              <a:t>Stommen i primärvården utgörs av landets knappt 1 200 vårdcentraler. År 2021 drevs knappt 45 procent av dessa i privat regi. De flesta privata vårdgivarna operera inom det offentliga sjukvårdssystemet, endast ett fåtal erbjuder enbart privat vård.</a:t>
            </a:r>
          </a:p>
        </p:txBody>
      </p:sp>
    </p:spTree>
    <p:extLst>
      <p:ext uri="{BB962C8B-B14F-4D97-AF65-F5344CB8AC3E}">
        <p14:creationId xmlns:p14="http://schemas.microsoft.com/office/powerpoint/2010/main" val="2114499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FA8BC7-1562-A134-FB0B-E5714737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Svenska sjukvårdens möjligheter och utmaningar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64603ED-02F4-5A95-CE35-C3C2D4FFD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6F6DB5C-6B57-4A08-1FF9-F4AC2C36C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3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F1010A62-6269-6AFA-BDF4-29D00A41863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sz="3200" dirty="0"/>
              <a:t>Ojämlik hälsa - hälsoläget i länet </a:t>
            </a:r>
          </a:p>
          <a:p>
            <a:r>
              <a:rPr lang="sv-SE" sz="3200" dirty="0"/>
              <a:t>Digitaliseringen</a:t>
            </a:r>
          </a:p>
          <a:p>
            <a:r>
              <a:rPr lang="sv-SE" sz="3200" dirty="0"/>
              <a:t>Hög förändrings- och utvecklingstakt</a:t>
            </a:r>
          </a:p>
          <a:p>
            <a:r>
              <a:rPr lang="sv-SE" sz="3200" dirty="0"/>
              <a:t>Nära Vård</a:t>
            </a:r>
          </a:p>
          <a:p>
            <a:r>
              <a:rPr lang="sv-SE" sz="3200" dirty="0"/>
              <a:t>Kompetensförsörjning </a:t>
            </a:r>
          </a:p>
          <a:p>
            <a:r>
              <a:rPr lang="sv-SE" sz="3200" dirty="0"/>
              <a:t>Tillgänglighet och tillgång till vård - på rätt vårdnivå och utan väntetid</a:t>
            </a:r>
          </a:p>
          <a:p>
            <a:r>
              <a:rPr lang="sv-SE" sz="3200" dirty="0"/>
              <a:t>Kostsamma läkemedel</a:t>
            </a:r>
          </a:p>
          <a:p>
            <a:r>
              <a:rPr lang="sv-SE" sz="3200" dirty="0"/>
              <a:t>Kostnadsutveckling</a:t>
            </a:r>
          </a:p>
          <a:p>
            <a:r>
              <a:rPr lang="sv-SE" sz="3200" dirty="0"/>
              <a:t>Omvärldsläget</a:t>
            </a:r>
          </a:p>
          <a:p>
            <a:endParaRPr lang="sv-SE" sz="3200" dirty="0"/>
          </a:p>
        </p:txBody>
      </p:sp>
    </p:spTree>
    <p:extLst>
      <p:ext uri="{BB962C8B-B14F-4D97-AF65-F5344CB8AC3E}">
        <p14:creationId xmlns:p14="http://schemas.microsoft.com/office/powerpoint/2010/main" val="1259895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FA8BC7-1562-A134-FB0B-E5714737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Primärvård och specialistvård drivs av regionerna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64603ED-02F4-5A95-CE35-C3C2D4FFD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6F6DB5C-6B57-4A08-1FF9-F4AC2C36C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4</a:t>
            </a:fld>
            <a:endParaRPr lang="sv-SE"/>
          </a:p>
        </p:txBody>
      </p:sp>
      <p:sp>
        <p:nvSpPr>
          <p:cNvPr id="15" name="Rectangle 236">
            <a:extLst>
              <a:ext uri="{FF2B5EF4-FFF2-40B4-BE49-F238E27FC236}">
                <a16:creationId xmlns:a16="http://schemas.microsoft.com/office/drawing/2014/main" id="{8CC18084-1004-46F8-817C-9EBF0B8AA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988" y="7974452"/>
            <a:ext cx="4032448" cy="1540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alt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Högspecialiserad vård 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alt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Klinisk forskning i samarbete med universiteten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sv-SE" altLang="sv-SE" sz="2400" dirty="0">
                <a:solidFill>
                  <a:srgbClr val="000000"/>
                </a:solidFill>
              </a:rPr>
              <a:t>Inget privatdrivet</a:t>
            </a:r>
            <a:endParaRPr kumimoji="0" lang="sv-SE" altLang="sv-S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altLang="sv-S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F4837D59-6795-F774-5145-4EC12F4009B2}"/>
              </a:ext>
            </a:extLst>
          </p:cNvPr>
          <p:cNvSpPr txBox="1"/>
          <p:nvPr/>
        </p:nvSpPr>
        <p:spPr>
          <a:xfrm>
            <a:off x="6803826" y="7892017"/>
            <a:ext cx="45365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 defTabSz="914400"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sv-SE" altLang="sv-SE" sz="2400">
                <a:solidFill>
                  <a:srgbClr val="000000"/>
                </a:solidFill>
              </a:rPr>
              <a:t>Specialist- och akutvård </a:t>
            </a:r>
          </a:p>
          <a:p>
            <a:pPr marL="342900" lvl="1" indent="-342900" defTabSz="914400"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sv-SE" altLang="sv-SE" sz="2400">
                <a:solidFill>
                  <a:srgbClr val="000000"/>
                </a:solidFill>
              </a:rPr>
              <a:t>Lokala sjukhus – dagvård </a:t>
            </a:r>
          </a:p>
        </p:txBody>
      </p:sp>
      <p:grpSp>
        <p:nvGrpSpPr>
          <p:cNvPr id="21" name="Grupp 20">
            <a:extLst>
              <a:ext uri="{FF2B5EF4-FFF2-40B4-BE49-F238E27FC236}">
                <a16:creationId xmlns:a16="http://schemas.microsoft.com/office/drawing/2014/main" id="{2CE477B4-EF40-76E0-A0D4-25BF9FE8BA1A}"/>
              </a:ext>
            </a:extLst>
          </p:cNvPr>
          <p:cNvGrpSpPr/>
          <p:nvPr/>
        </p:nvGrpSpPr>
        <p:grpSpPr>
          <a:xfrm>
            <a:off x="1566212" y="3466774"/>
            <a:ext cx="15299284" cy="3960280"/>
            <a:chOff x="1566212" y="3466774"/>
            <a:chExt cx="15299284" cy="3960280"/>
          </a:xfrm>
          <a:solidFill>
            <a:schemeClr val="accent1"/>
          </a:solidFill>
        </p:grpSpPr>
        <p:sp>
          <p:nvSpPr>
            <p:cNvPr id="8" name="Rektangel: rundade hörn 14">
              <a:extLst>
                <a:ext uri="{FF2B5EF4-FFF2-40B4-BE49-F238E27FC236}">
                  <a16:creationId xmlns:a16="http://schemas.microsoft.com/office/drawing/2014/main" id="{C0B97C9B-9952-951F-5BDC-F68AF681E82B}"/>
                </a:ext>
              </a:extLst>
            </p:cNvPr>
            <p:cNvSpPr/>
            <p:nvPr/>
          </p:nvSpPr>
          <p:spPr>
            <a:xfrm>
              <a:off x="7036884" y="3466774"/>
              <a:ext cx="3744416" cy="151216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3200" b="1" dirty="0">
                  <a:solidFill>
                    <a:schemeClr val="bg1"/>
                  </a:solidFill>
                  <a:latin typeface="+mj-lt"/>
                </a:rPr>
                <a:t>21 regioner</a:t>
              </a:r>
            </a:p>
          </p:txBody>
        </p:sp>
        <p:grpSp>
          <p:nvGrpSpPr>
            <p:cNvPr id="9" name="Grupp 8">
              <a:extLst>
                <a:ext uri="{FF2B5EF4-FFF2-40B4-BE49-F238E27FC236}">
                  <a16:creationId xmlns:a16="http://schemas.microsoft.com/office/drawing/2014/main" id="{13142424-6761-9208-C17B-769C569CB0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3689381" y="4978942"/>
              <a:ext cx="11016115" cy="1008112"/>
              <a:chOff x="4364287" y="4214515"/>
              <a:chExt cx="11016115" cy="1008112"/>
            </a:xfrm>
            <a:grpFill/>
          </p:grpSpPr>
          <p:cxnSp>
            <p:nvCxnSpPr>
              <p:cNvPr id="10" name="Rak koppling 19">
                <a:extLst>
                  <a:ext uri="{FF2B5EF4-FFF2-40B4-BE49-F238E27FC236}">
                    <a16:creationId xmlns:a16="http://schemas.microsoft.com/office/drawing/2014/main" id="{35D62776-BAD9-F859-B401-032EF6894D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83997" y="4214515"/>
                <a:ext cx="0" cy="1008112"/>
              </a:xfrm>
              <a:prstGeom prst="line">
                <a:avLst/>
              </a:prstGeom>
              <a:grpFill/>
              <a:ln w="381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Rak koppling 20">
                <a:extLst>
                  <a:ext uri="{FF2B5EF4-FFF2-40B4-BE49-F238E27FC236}">
                    <a16:creationId xmlns:a16="http://schemas.microsoft.com/office/drawing/2014/main" id="{22A7734A-E1F4-46EF-4CC5-AEFA4A4131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64287" y="4579956"/>
                <a:ext cx="0" cy="642671"/>
              </a:xfrm>
              <a:prstGeom prst="line">
                <a:avLst/>
              </a:prstGeom>
              <a:grpFill/>
              <a:ln w="381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Rak koppling 22">
                <a:extLst>
                  <a:ext uri="{FF2B5EF4-FFF2-40B4-BE49-F238E27FC236}">
                    <a16:creationId xmlns:a16="http://schemas.microsoft.com/office/drawing/2014/main" id="{687DB1F9-BB6B-1C34-ADD0-D407AA571F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80402" y="4579956"/>
                <a:ext cx="0" cy="642671"/>
              </a:xfrm>
              <a:prstGeom prst="line">
                <a:avLst/>
              </a:prstGeom>
              <a:grpFill/>
              <a:ln w="381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Rak koppling 24">
                <a:extLst>
                  <a:ext uri="{FF2B5EF4-FFF2-40B4-BE49-F238E27FC236}">
                    <a16:creationId xmlns:a16="http://schemas.microsoft.com/office/drawing/2014/main" id="{07E946BB-0DBD-A818-F658-062A7254BA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64287" y="4579956"/>
                <a:ext cx="11016115" cy="0"/>
              </a:xfrm>
              <a:prstGeom prst="line">
                <a:avLst/>
              </a:prstGeom>
              <a:grpFill/>
              <a:ln w="381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Rektangel: rundade hörn 15">
              <a:extLst>
                <a:ext uri="{FF2B5EF4-FFF2-40B4-BE49-F238E27FC236}">
                  <a16:creationId xmlns:a16="http://schemas.microsoft.com/office/drawing/2014/main" id="{EE15FAD2-F491-3CC7-205A-4C8FCF2A23CD}"/>
                </a:ext>
              </a:extLst>
            </p:cNvPr>
            <p:cNvSpPr/>
            <p:nvPr/>
          </p:nvSpPr>
          <p:spPr>
            <a:xfrm>
              <a:off x="1566212" y="5987054"/>
              <a:ext cx="4320000" cy="1440000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3200" b="1" dirty="0">
                  <a:solidFill>
                    <a:schemeClr val="bg1"/>
                  </a:solidFill>
                  <a:latin typeface="+mj-lt"/>
                </a:rPr>
                <a:t>7 universitetssjukhus</a:t>
              </a:r>
            </a:p>
          </p:txBody>
        </p:sp>
        <p:sp>
          <p:nvSpPr>
            <p:cNvPr id="16" name="Rektangel: rundade hörn 16">
              <a:extLst>
                <a:ext uri="{FF2B5EF4-FFF2-40B4-BE49-F238E27FC236}">
                  <a16:creationId xmlns:a16="http://schemas.microsoft.com/office/drawing/2014/main" id="{DC3C39AA-A821-D8A7-07DF-9B3A99174B01}"/>
                </a:ext>
              </a:extLst>
            </p:cNvPr>
            <p:cNvSpPr/>
            <p:nvPr/>
          </p:nvSpPr>
          <p:spPr>
            <a:xfrm>
              <a:off x="6820860" y="5987054"/>
              <a:ext cx="4320000" cy="1440000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3200" b="1" dirty="0">
                  <a:latin typeface="+mj-lt"/>
                </a:rPr>
                <a:t>ca 100 regionala sjukhus</a:t>
              </a:r>
            </a:p>
          </p:txBody>
        </p:sp>
        <p:sp>
          <p:nvSpPr>
            <p:cNvPr id="18" name="Rektangel: rundade hörn 17">
              <a:extLst>
                <a:ext uri="{FF2B5EF4-FFF2-40B4-BE49-F238E27FC236}">
                  <a16:creationId xmlns:a16="http://schemas.microsoft.com/office/drawing/2014/main" id="{D817C22B-10A1-3569-1B31-EB1B0661AA95}"/>
                </a:ext>
              </a:extLst>
            </p:cNvPr>
            <p:cNvSpPr/>
            <p:nvPr/>
          </p:nvSpPr>
          <p:spPr>
            <a:xfrm>
              <a:off x="12545496" y="5987054"/>
              <a:ext cx="4320000" cy="1440000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3200" b="1">
                  <a:latin typeface="+mj-lt"/>
                </a:rPr>
                <a:t>1100 vårdcentraler</a:t>
              </a:r>
            </a:p>
          </p:txBody>
        </p:sp>
      </p:grpSp>
      <p:sp>
        <p:nvSpPr>
          <p:cNvPr id="19" name="textruta 18">
            <a:extLst>
              <a:ext uri="{FF2B5EF4-FFF2-40B4-BE49-F238E27FC236}">
                <a16:creationId xmlns:a16="http://schemas.microsoft.com/office/drawing/2014/main" id="{FF80121E-C531-8590-2FBD-79D89DA46E55}"/>
              </a:ext>
            </a:extLst>
          </p:cNvPr>
          <p:cNvSpPr txBox="1"/>
          <p:nvPr/>
        </p:nvSpPr>
        <p:spPr>
          <a:xfrm>
            <a:off x="12545496" y="7913952"/>
            <a:ext cx="45365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en-GB" altLang="sv-SE" sz="2400" err="1">
                <a:solidFill>
                  <a:srgbClr val="000000"/>
                </a:solidFill>
              </a:rPr>
              <a:t>Primärvård</a:t>
            </a:r>
            <a:r>
              <a:rPr lang="en-GB" altLang="sv-SE" sz="2400">
                <a:solidFill>
                  <a:srgbClr val="000000"/>
                </a:solidFill>
              </a:rPr>
              <a:t> </a:t>
            </a:r>
            <a:r>
              <a:rPr kumimoji="0" lang="en-GB" altLang="sv-S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sv-SE" altLang="sv-SE" sz="24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- varav ca omkring  </a:t>
            </a:r>
            <a:r>
              <a:rPr kumimoji="0" lang="en-GB" altLang="sv-S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500 </a:t>
            </a:r>
            <a:r>
              <a:rPr kumimoji="0" lang="sv-SE" altLang="sv-SE" sz="24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privatdrivna vårdcentraler </a:t>
            </a:r>
            <a:endParaRPr kumimoji="0" lang="sv-SE" altLang="sv-SE" sz="2000" b="0" i="0" u="none" strike="noStrike" kern="120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0622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med rundade hörn 5">
            <a:extLst>
              <a:ext uri="{FF2B5EF4-FFF2-40B4-BE49-F238E27FC236}">
                <a16:creationId xmlns:a16="http://schemas.microsoft.com/office/drawing/2014/main" id="{1B049A89-0A7A-BC87-7463-A93E2F748762}"/>
              </a:ext>
            </a:extLst>
          </p:cNvPr>
          <p:cNvSpPr/>
          <p:nvPr/>
        </p:nvSpPr>
        <p:spPr>
          <a:xfrm>
            <a:off x="8900932" y="2671191"/>
            <a:ext cx="7338349" cy="7407901"/>
          </a:xfrm>
          <a:prstGeom prst="roundRect">
            <a:avLst>
              <a:gd name="adj" fmla="val 3733"/>
            </a:avLst>
          </a:prstGeom>
          <a:solidFill>
            <a:srgbClr val="F4DE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04EE346F-5EE1-C75C-3CEF-DE13F9C3B9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Norra sjukvårdsregionen</a:t>
            </a:r>
          </a:p>
          <a:p>
            <a:r>
              <a:rPr lang="sv-SE" b="1" dirty="0"/>
              <a:t>Sjukvårdsregion Mellansverige</a:t>
            </a:r>
          </a:p>
          <a:p>
            <a:r>
              <a:rPr lang="sv-SE" dirty="0"/>
              <a:t>Sjukvårdsregion Stockholm-Gotland</a:t>
            </a:r>
          </a:p>
          <a:p>
            <a:r>
              <a:rPr lang="sv-SE" dirty="0"/>
              <a:t>Västra sjukvårdsregionen</a:t>
            </a:r>
          </a:p>
          <a:p>
            <a:r>
              <a:rPr lang="sv-SE" dirty="0"/>
              <a:t>Sydöstra sjukvårdsregionen</a:t>
            </a:r>
          </a:p>
          <a:p>
            <a:r>
              <a:rPr lang="sv-SE" dirty="0"/>
              <a:t>Södra sjukvårdsregionen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CFA8BC7-1562-A134-FB0B-E5714737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6 sjukvårdsregioner</a:t>
            </a:r>
          </a:p>
        </p:txBody>
      </p:sp>
      <p:sp>
        <p:nvSpPr>
          <p:cNvPr id="25" name="Platshållare för innehåll 24">
            <a:extLst>
              <a:ext uri="{FF2B5EF4-FFF2-40B4-BE49-F238E27FC236}">
                <a16:creationId xmlns:a16="http://schemas.microsoft.com/office/drawing/2014/main" id="{ED0D1992-9275-76B4-9ACE-E11732B9872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lnSpc>
                <a:spcPts val="1580"/>
              </a:lnSpc>
              <a:buNone/>
            </a:pPr>
            <a:r>
              <a:rPr lang="sv-SE" sz="2400" b="1" dirty="0"/>
              <a:t>Sjukvårdsregion Mellansverige</a:t>
            </a:r>
          </a:p>
          <a:p>
            <a:pPr>
              <a:lnSpc>
                <a:spcPts val="780"/>
              </a:lnSpc>
            </a:pPr>
            <a:r>
              <a:rPr lang="sv-SE" sz="2400" dirty="0"/>
              <a:t>Region Dalarna</a:t>
            </a:r>
          </a:p>
          <a:p>
            <a:pPr>
              <a:lnSpc>
                <a:spcPts val="780"/>
              </a:lnSpc>
            </a:pPr>
            <a:r>
              <a:rPr lang="sv-SE" sz="2400" dirty="0"/>
              <a:t>Region Gävleborg</a:t>
            </a:r>
          </a:p>
          <a:p>
            <a:pPr>
              <a:lnSpc>
                <a:spcPts val="780"/>
              </a:lnSpc>
            </a:pPr>
            <a:r>
              <a:rPr lang="sv-SE" sz="2400" dirty="0"/>
              <a:t>Region Sörmland</a:t>
            </a:r>
          </a:p>
          <a:p>
            <a:pPr>
              <a:lnSpc>
                <a:spcPts val="780"/>
              </a:lnSpc>
            </a:pPr>
            <a:r>
              <a:rPr lang="sv-SE" sz="2400" dirty="0"/>
              <a:t>Region Uppsala</a:t>
            </a:r>
          </a:p>
          <a:p>
            <a:pPr>
              <a:lnSpc>
                <a:spcPts val="780"/>
              </a:lnSpc>
            </a:pPr>
            <a:r>
              <a:rPr lang="sv-SE" sz="2400" dirty="0"/>
              <a:t>Region Värmland</a:t>
            </a:r>
          </a:p>
          <a:p>
            <a:pPr>
              <a:lnSpc>
                <a:spcPts val="780"/>
              </a:lnSpc>
            </a:pPr>
            <a:r>
              <a:rPr lang="sv-SE" sz="2400" dirty="0"/>
              <a:t>Region Västmanland </a:t>
            </a:r>
          </a:p>
          <a:p>
            <a:pPr>
              <a:lnSpc>
                <a:spcPts val="780"/>
              </a:lnSpc>
            </a:pPr>
            <a:r>
              <a:rPr lang="sv-SE" sz="2400" dirty="0"/>
              <a:t>Region Örebro län</a:t>
            </a:r>
          </a:p>
          <a:p>
            <a:pPr marL="0" indent="0">
              <a:lnSpc>
                <a:spcPts val="1580"/>
              </a:lnSpc>
              <a:buNone/>
            </a:pPr>
            <a:r>
              <a:rPr lang="sv-SE" sz="2400" b="1" dirty="0"/>
              <a:t>Sjukvårdsregion Mellansverige har:</a:t>
            </a:r>
          </a:p>
          <a:p>
            <a:pPr>
              <a:lnSpc>
                <a:spcPct val="100000"/>
              </a:lnSpc>
            </a:pPr>
            <a:r>
              <a:rPr lang="sv-SE" sz="2400" dirty="0"/>
              <a:t>två universitetssjukhus, Akademiska sjukhuset Uppsala, Universitetssjukhuset Örebro</a:t>
            </a:r>
          </a:p>
          <a:p>
            <a:pPr>
              <a:lnSpc>
                <a:spcPts val="780"/>
              </a:lnSpc>
            </a:pPr>
            <a:r>
              <a:rPr lang="sv-SE" sz="2400" dirty="0"/>
              <a:t>värdskap för fyra nationella programområden: </a:t>
            </a:r>
          </a:p>
          <a:p>
            <a:pPr lvl="1">
              <a:lnSpc>
                <a:spcPts val="400"/>
              </a:lnSpc>
            </a:pPr>
            <a:r>
              <a:rPr lang="sv-SE" sz="2000" dirty="0"/>
              <a:t>Akut vård</a:t>
            </a:r>
          </a:p>
          <a:p>
            <a:pPr lvl="1">
              <a:lnSpc>
                <a:spcPts val="400"/>
              </a:lnSpc>
            </a:pPr>
            <a:r>
              <a:rPr lang="sv-SE" sz="2000" dirty="0"/>
              <a:t>Hjärt- och kärlsjukdomar</a:t>
            </a:r>
          </a:p>
          <a:p>
            <a:pPr lvl="1">
              <a:lnSpc>
                <a:spcPts val="400"/>
              </a:lnSpc>
            </a:pPr>
            <a:r>
              <a:rPr lang="sv-SE" sz="2000" dirty="0"/>
              <a:t>Äldres hälsa och palliativ vård </a:t>
            </a:r>
          </a:p>
          <a:p>
            <a:pPr lvl="1">
              <a:lnSpc>
                <a:spcPts val="400"/>
              </a:lnSpc>
            </a:pPr>
            <a:r>
              <a:rPr lang="sv-SE" sz="2000" dirty="0"/>
              <a:t>Öron-, näs- och halssjukdomar</a:t>
            </a:r>
          </a:p>
          <a:p>
            <a:endParaRPr lang="sv-SE" sz="2400" dirty="0"/>
          </a:p>
          <a:p>
            <a:endParaRPr lang="sv-SE" sz="2400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64603ED-02F4-5A95-CE35-C3C2D4FFD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6F6DB5C-6B57-4A08-1FF9-F4AC2C36C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6903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6D10C95-A241-2764-7D07-4289754B5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Svenska sjukvårdsystemet - statlig nivå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A266E3C-6689-693E-AFF1-5F2AF80DB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B1E7D18-749B-3238-5931-BA1FCD97F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6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9CFA0FC6-F9BE-B237-CB68-5AF88042F3F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dirty="0"/>
              <a:t>Socialstyrelsen</a:t>
            </a:r>
          </a:p>
          <a:p>
            <a:r>
              <a:rPr lang="sv-SE" dirty="0"/>
              <a:t>Centrala myndigheter och organisationer, </a:t>
            </a:r>
            <a:br>
              <a:rPr lang="sv-SE" dirty="0"/>
            </a:br>
            <a:r>
              <a:rPr lang="sv-SE" dirty="0"/>
              <a:t>t ex SKR, Sveriges kommuner och regioner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i="1" dirty="0"/>
              <a:t>Ansvarar för lagstiftning, policys och riktlinjer samt utveckling och övervakning (efterlevnad).</a:t>
            </a:r>
          </a:p>
        </p:txBody>
      </p:sp>
    </p:spTree>
    <p:extLst>
      <p:ext uri="{BB962C8B-B14F-4D97-AF65-F5344CB8AC3E}">
        <p14:creationId xmlns:p14="http://schemas.microsoft.com/office/powerpoint/2010/main" val="495924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6D10C95-A241-2764-7D07-4289754B5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Svenska sjukvårdsystemet - regional nivå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A266E3C-6689-693E-AFF1-5F2AF80DB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B1E7D18-749B-3238-5931-BA1FCD97F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7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9CFA0FC6-F9BE-B237-CB68-5AF88042F3F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dirty="0"/>
              <a:t>21 regioner</a:t>
            </a:r>
            <a:br>
              <a:rPr lang="sv-SE" dirty="0"/>
            </a:br>
            <a:endParaRPr lang="sv-SE" dirty="0"/>
          </a:p>
          <a:p>
            <a:pPr marL="0" lvl="1" indent="0">
              <a:spcBef>
                <a:spcPts val="1000"/>
              </a:spcBef>
              <a:buNone/>
            </a:pPr>
            <a:r>
              <a:rPr lang="sv-SE" altLang="sv-SE" sz="4000" i="1" dirty="0"/>
              <a:t>Ansvarar för att organisera, finansiera och erbjuda hälso- och sjukvård</a:t>
            </a:r>
            <a:br>
              <a:rPr lang="sv-SE" altLang="sv-SE" sz="4000" i="1" dirty="0"/>
            </a:br>
            <a:r>
              <a:rPr lang="sv-SE" altLang="sv-SE" sz="4000" i="1" dirty="0"/>
              <a:t>till alla invånare, inklusive primärvård, specialistvård, psykiatri, tandvård</a:t>
            </a:r>
            <a:br>
              <a:rPr lang="sv-SE" altLang="sv-SE" sz="4000" i="1" dirty="0"/>
            </a:br>
            <a:r>
              <a:rPr lang="sv-SE" altLang="sv-SE" sz="4000" i="1" dirty="0"/>
              <a:t>och e-hälsotjänster.</a:t>
            </a:r>
          </a:p>
        </p:txBody>
      </p:sp>
    </p:spTree>
    <p:extLst>
      <p:ext uri="{BB962C8B-B14F-4D97-AF65-F5344CB8AC3E}">
        <p14:creationId xmlns:p14="http://schemas.microsoft.com/office/powerpoint/2010/main" val="646242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6D10C95-A241-2764-7D07-4289754B5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Svenska sjukvårdsystemet - kommunal nivå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A266E3C-6689-693E-AFF1-5F2AF80DB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B1E7D18-749B-3238-5931-BA1FCD97F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8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9CFA0FC6-F9BE-B237-CB68-5AF88042F3F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dirty="0"/>
              <a:t>290 kommuner</a:t>
            </a:r>
            <a:br>
              <a:rPr lang="sv-SE" dirty="0"/>
            </a:br>
            <a:endParaRPr lang="sv-SE" dirty="0"/>
          </a:p>
          <a:p>
            <a:pPr marL="0" indent="0">
              <a:buNone/>
            </a:pPr>
            <a:r>
              <a:rPr lang="sv-SE" altLang="sv-SE" i="1" dirty="0">
                <a:solidFill>
                  <a:schemeClr val="dk1"/>
                </a:solidFill>
              </a:rPr>
              <a:t>Ansvarar för vård och omsorg.  Stöttar personer med långvarig psykisk ohälsa.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21250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6D10C95-A241-2764-7D07-4289754B5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Privata vårdgivare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A266E3C-6689-693E-AFF1-5F2AF80DB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2025-10-08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B1E7D18-749B-3238-5931-BA1FCD97F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9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9CFA0FC6-F9BE-B237-CB68-5AF88042F3F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da-DK" dirty="0"/>
              <a:t>Omkring 500 </a:t>
            </a:r>
            <a:r>
              <a:rPr lang="da-DK" dirty="0" err="1"/>
              <a:t>privatdrivna</a:t>
            </a:r>
            <a:r>
              <a:rPr lang="da-DK" dirty="0"/>
              <a:t> </a:t>
            </a:r>
            <a:r>
              <a:rPr lang="da-DK" dirty="0" err="1"/>
              <a:t>vårdcentraler</a:t>
            </a:r>
            <a:endParaRPr lang="sv-SE" dirty="0"/>
          </a:p>
          <a:p>
            <a:endParaRPr lang="sv-SE" dirty="0"/>
          </a:p>
          <a:p>
            <a:pPr marL="0" indent="0">
              <a:buNone/>
            </a:pPr>
            <a:r>
              <a:rPr lang="da-DK" i="1" dirty="0"/>
              <a:t>De </a:t>
            </a:r>
            <a:r>
              <a:rPr lang="da-DK" i="1" dirty="0" err="1"/>
              <a:t>flesta</a:t>
            </a:r>
            <a:r>
              <a:rPr lang="da-DK" i="1" dirty="0"/>
              <a:t> </a:t>
            </a:r>
            <a:r>
              <a:rPr lang="da-DK" i="1" dirty="0" err="1"/>
              <a:t>privata</a:t>
            </a:r>
            <a:r>
              <a:rPr lang="da-DK" i="1" dirty="0"/>
              <a:t> </a:t>
            </a:r>
            <a:r>
              <a:rPr lang="da-DK" i="1" dirty="0" err="1"/>
              <a:t>aktörerna</a:t>
            </a:r>
            <a:r>
              <a:rPr lang="da-DK" i="1" dirty="0"/>
              <a:t> </a:t>
            </a:r>
            <a:r>
              <a:rPr lang="da-DK" i="1" dirty="0" err="1"/>
              <a:t>arbetar</a:t>
            </a:r>
            <a:r>
              <a:rPr lang="da-DK" i="1" dirty="0"/>
              <a:t> </a:t>
            </a:r>
            <a:r>
              <a:rPr lang="da-DK" i="1" dirty="0" err="1"/>
              <a:t>inom</a:t>
            </a:r>
            <a:r>
              <a:rPr lang="da-DK" i="1" dirty="0"/>
              <a:t> det </a:t>
            </a:r>
            <a:r>
              <a:rPr lang="da-DK" i="1" dirty="0" err="1"/>
              <a:t>offentliga</a:t>
            </a:r>
            <a:r>
              <a:rPr lang="da-DK" i="1" dirty="0"/>
              <a:t> </a:t>
            </a:r>
            <a:r>
              <a:rPr lang="da-DK" i="1" dirty="0" err="1"/>
              <a:t>vårdsystemet</a:t>
            </a:r>
            <a:r>
              <a:rPr lang="da-DK" i="1" dirty="0"/>
              <a:t>, </a:t>
            </a:r>
            <a:br>
              <a:rPr lang="da-DK" i="1" dirty="0"/>
            </a:br>
            <a:r>
              <a:rPr lang="da-DK" i="1" dirty="0" err="1"/>
              <a:t>ett</a:t>
            </a:r>
            <a:r>
              <a:rPr lang="da-DK" i="1" dirty="0"/>
              <a:t> </a:t>
            </a:r>
            <a:r>
              <a:rPr lang="da-DK" i="1" dirty="0" err="1"/>
              <a:t>begränsat</a:t>
            </a:r>
            <a:r>
              <a:rPr lang="da-DK" i="1" dirty="0"/>
              <a:t> antal </a:t>
            </a:r>
            <a:r>
              <a:rPr lang="da-DK" i="1" dirty="0" err="1"/>
              <a:t>erbjuder</a:t>
            </a:r>
            <a:r>
              <a:rPr lang="da-DK" i="1" dirty="0"/>
              <a:t> </a:t>
            </a:r>
            <a:r>
              <a:rPr lang="da-DK" i="1" dirty="0" err="1"/>
              <a:t>endast</a:t>
            </a:r>
            <a:r>
              <a:rPr lang="da-DK" i="1" dirty="0"/>
              <a:t> privat </a:t>
            </a:r>
            <a:r>
              <a:rPr lang="da-DK" i="1" dirty="0" err="1"/>
              <a:t>vård</a:t>
            </a:r>
            <a:r>
              <a:rPr lang="da-DK" i="1" dirty="0"/>
              <a:t>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14795263"/>
      </p:ext>
    </p:extLst>
  </p:cSld>
  <p:clrMapOvr>
    <a:masterClrMapping/>
  </p:clrMapOvr>
</p:sld>
</file>

<file path=ppt/theme/theme1.xml><?xml version="1.0" encoding="utf-8"?>
<a:theme xmlns:a="http://schemas.openxmlformats.org/drawingml/2006/main" name="RV-Vinröd_mörk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mall-2025_final" id="{6D576536-4375-C842-91D4-057E4E73C15D}" vid="{7AC8DF10-DACF-C349-BA1D-23C1D95D3838}"/>
    </a:ext>
  </a:extLst>
</a:theme>
</file>

<file path=ppt/theme/theme2.xml><?xml version="1.0" encoding="utf-8"?>
<a:theme xmlns:a="http://schemas.openxmlformats.org/drawingml/2006/main" name="RV-Vinröd_ljus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mall-2025_final" id="{6D576536-4375-C842-91D4-057E4E73C15D}" vid="{312D5D93-E168-C043-A380-903BC4EADBE1}"/>
    </a:ext>
  </a:extLst>
</a:theme>
</file>

<file path=ppt/theme/theme3.xml><?xml version="1.0" encoding="utf-8"?>
<a:theme xmlns:a="http://schemas.openxmlformats.org/drawingml/2006/main" name="RV-Turkos_mörk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mall-2025_final" id="{6D576536-4375-C842-91D4-057E4E73C15D}" vid="{1B07BDCE-F15E-D849-A17D-1F9FF17193EF}"/>
    </a:ext>
  </a:extLst>
</a:theme>
</file>

<file path=ppt/theme/theme4.xml><?xml version="1.0" encoding="utf-8"?>
<a:theme xmlns:a="http://schemas.openxmlformats.org/drawingml/2006/main" name="RV-Turkos_ljus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mall-2025_final" id="{6D576536-4375-C842-91D4-057E4E73C15D}" vid="{3C337FBE-BF0E-A24C-A0A0-5DFED77CDDE5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E6C2AEE4506F24B8CFB778B07784A95" ma:contentTypeVersion="15" ma:contentTypeDescription="Skapa ett nytt dokument." ma:contentTypeScope="" ma:versionID="6df13c73643ec91567ed301cfdd62608">
  <xsd:schema xmlns:xsd="http://www.w3.org/2001/XMLSchema" xmlns:xs="http://www.w3.org/2001/XMLSchema" xmlns:p="http://schemas.microsoft.com/office/2006/metadata/properties" xmlns:ns2="72306a7a-00b1-40c4-9e24-bd592d2628cc" xmlns:ns3="590e808d-24e4-401b-82b2-9adae9f106ec" targetNamespace="http://schemas.microsoft.com/office/2006/metadata/properties" ma:root="true" ma:fieldsID="d72ad6af0d6d93d92c0e586f5b23d592" ns2:_="" ns3:_="">
    <xsd:import namespace="72306a7a-00b1-40c4-9e24-bd592d2628cc"/>
    <xsd:import namespace="590e808d-24e4-401b-82b2-9adae9f106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306a7a-00b1-40c4-9e24-bd592d2628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ildmarkeringar" ma:readOnly="false" ma:fieldId="{5cf76f15-5ced-4ddc-b409-7134ff3c332f}" ma:taxonomyMulti="true" ma:sspId="4274cc01-0f4e-4ad1-9628-b8fa6d1695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0e808d-24e4-401b-82b2-9adae9f106ec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7ac1bfab-32c8-4786-b02a-41bd01b5e556}" ma:internalName="TaxCatchAll" ma:showField="CatchAllData" ma:web="590e808d-24e4-401b-82b2-9adae9f106e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90e808d-24e4-401b-82b2-9adae9f106ec" xsi:nil="true"/>
    <lcf76f155ced4ddcb4097134ff3c332f xmlns="72306a7a-00b1-40c4-9e24-bd592d2628cc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C00C8B9-D283-4E99-A65E-6F8A06C0D6DC}">
  <ds:schemaRefs>
    <ds:schemaRef ds:uri="590e808d-24e4-401b-82b2-9adae9f106ec"/>
    <ds:schemaRef ds:uri="72306a7a-00b1-40c4-9e24-bd592d2628c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5D12D62-F2A9-4E61-90C4-1186D9EB7509}">
  <ds:schemaRefs>
    <ds:schemaRef ds:uri="590e808d-24e4-401b-82b2-9adae9f106ec"/>
    <ds:schemaRef ds:uri="72306a7a-00b1-40c4-9e24-bd592d2628cc"/>
    <ds:schemaRef ds:uri="87c262bc-5f12-4436-8d0e-e843dfeb3c9d"/>
    <ds:schemaRef ds:uri="e0e3545d-7f3b-4128-ae0a-cd63db91f7b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BEA104E-A45B-4558-A410-EC35C193883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RV-Vinröd_mörk</Template>
  <TotalTime>89</TotalTime>
  <Words>973</Words>
  <Application>Microsoft Macintosh PowerPoint</Application>
  <PresentationFormat>Anpassad</PresentationFormat>
  <Paragraphs>229</Paragraphs>
  <Slides>17</Slides>
  <Notes>1</Notes>
  <HiddenSlides>1</HiddenSlides>
  <MMClips>0</MMClips>
  <ScaleCrop>false</ScaleCrop>
  <HeadingPairs>
    <vt:vector size="8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4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RV-Vinröd_mörk</vt:lpstr>
      <vt:lpstr>RV-Vinröd_ljus</vt:lpstr>
      <vt:lpstr>RV-Turkos_mörk</vt:lpstr>
      <vt:lpstr>RV-Turkos_ljus</vt:lpstr>
      <vt:lpstr>Acrobat Document</vt:lpstr>
      <vt:lpstr>Hälso- och sjukvårdsförvaltningen i Region Västmanland</vt:lpstr>
      <vt:lpstr>Det svenska sjukvårdsystemet</vt:lpstr>
      <vt:lpstr>Svenska sjukvårdens möjligheter och utmaningar</vt:lpstr>
      <vt:lpstr>Primärvård och specialistvård drivs av regionerna</vt:lpstr>
      <vt:lpstr>6 sjukvårdsregioner</vt:lpstr>
      <vt:lpstr>Svenska sjukvårdsystemet - statlig nivå</vt:lpstr>
      <vt:lpstr>Svenska sjukvårdsystemet - regional nivå</vt:lpstr>
      <vt:lpstr>Svenska sjukvårdsystemet - kommunal nivå</vt:lpstr>
      <vt:lpstr>Privata vårdgivare</vt:lpstr>
      <vt:lpstr>PowerPoint-presentation</vt:lpstr>
      <vt:lpstr>Region Västmanlands fyra sjukhus</vt:lpstr>
      <vt:lpstr>Anställda inom hälso- och sjukvård 2024</vt:lpstr>
      <vt:lpstr>Vården i siffror 2024</vt:lpstr>
      <vt:lpstr>Väntetider i vården 2024</vt:lpstr>
      <vt:lpstr>Framtidens hälso- och sjukvård</vt:lpstr>
      <vt:lpstr>Tack och hej!</vt:lpstr>
      <vt:lpstr>PowerPoint-presentation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Mall</dc:subject>
  <dc:creator>Amanda Gyllander</dc:creator>
  <cp:keywords/>
  <dc:description/>
  <cp:lastModifiedBy>Jörgen Woss</cp:lastModifiedBy>
  <cp:revision>6</cp:revision>
  <dcterms:created xsi:type="dcterms:W3CDTF">2025-02-24T07:28:34Z</dcterms:created>
  <dcterms:modified xsi:type="dcterms:W3CDTF">2025-10-08T08:29:18Z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2019-05-20T10:00:00Z</vt:filetime>
  </property>
  <property fmtid="{D5CDD505-2E9C-101B-9397-08002B2CF9AE}" pid="3" name="Creator">
    <vt:lpwstr>Adobe InDesign 14.0 (Macintosh)</vt:lpwstr>
  </property>
  <property fmtid="{D5CDD505-2E9C-101B-9397-08002B2CF9AE}" pid="4" name="LastSaved">
    <vt:filetime>2019-05-29T10:00:00Z</vt:filetime>
  </property>
  <property fmtid="{D5CDD505-2E9C-101B-9397-08002B2CF9AE}" pid="5" name="ContentTypeId">
    <vt:lpwstr>0x010100FE6C2AEE4506F24B8CFB778B07784A95</vt:lpwstr>
  </property>
  <property fmtid="{D5CDD505-2E9C-101B-9397-08002B2CF9AE}" pid="6" name="MediaServiceImageTags">
    <vt:lpwstr/>
  </property>
</Properties>
</file>