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3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8" r:id="rId4"/>
    <p:sldMasterId id="2147483984" r:id="rId5"/>
    <p:sldMasterId id="2147484010" r:id="rId6"/>
    <p:sldMasterId id="2147484039" r:id="rId7"/>
  </p:sldMasterIdLst>
  <p:notesMasterIdLst>
    <p:notesMasterId r:id="rId27"/>
  </p:notesMasterIdLst>
  <p:sldIdLst>
    <p:sldId id="439" r:id="rId8"/>
    <p:sldId id="4621" r:id="rId9"/>
    <p:sldId id="466" r:id="rId10"/>
    <p:sldId id="450" r:id="rId11"/>
    <p:sldId id="4608" r:id="rId12"/>
    <p:sldId id="451" r:id="rId13"/>
    <p:sldId id="4614" r:id="rId14"/>
    <p:sldId id="4618" r:id="rId15"/>
    <p:sldId id="4617" r:id="rId16"/>
    <p:sldId id="4615" r:id="rId17"/>
    <p:sldId id="4620" r:id="rId18"/>
    <p:sldId id="4611" r:id="rId19"/>
    <p:sldId id="467" r:id="rId20"/>
    <p:sldId id="463" r:id="rId21"/>
    <p:sldId id="399" r:id="rId22"/>
    <p:sldId id="4607" r:id="rId23"/>
    <p:sldId id="4603" r:id="rId24"/>
    <p:sldId id="4605" r:id="rId25"/>
    <p:sldId id="4604" r:id="rId26"/>
  </p:sldIdLst>
  <p:sldSz cx="20104100" cy="11309350"/>
  <p:notesSz cx="20104100" cy="1130935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RV-Vinröd_mörk" id="{796F5A41-4C26-E447-BB20-12394688469F}">
          <p14:sldIdLst>
            <p14:sldId id="439"/>
            <p14:sldId id="4621"/>
            <p14:sldId id="466"/>
            <p14:sldId id="450"/>
            <p14:sldId id="4608"/>
            <p14:sldId id="451"/>
            <p14:sldId id="4614"/>
            <p14:sldId id="4618"/>
            <p14:sldId id="4617"/>
            <p14:sldId id="4615"/>
            <p14:sldId id="4620"/>
            <p14:sldId id="4611"/>
            <p14:sldId id="467"/>
            <p14:sldId id="463"/>
            <p14:sldId id="399"/>
            <p14:sldId id="4607"/>
            <p14:sldId id="4603"/>
            <p14:sldId id="4605"/>
            <p14:sldId id="460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2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9DC7904-AE51-3A9A-F7C0-E4EEDEFE20F2}" name="Simon Bölling" initials="SB" userId="S::simon.bolling@regionvastmanland.se::366e191b-5ea8-41c8-93f0-4db4fc9c5085" providerId="AD"/>
  <p188:author id="{4E2359A0-AE29-4650-F13C-7FA7FCE5C8F6}" name="Linda-Marie Sköld" initials="LMS" userId="S::linda-marie.skold@regionvastmanland.se::0673556b-80f1-4c6d-beb0-b363da2197c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5AA3C"/>
    <a:srgbClr val="F4DEE6"/>
    <a:srgbClr val="FAEDF2"/>
    <a:srgbClr val="E1F6FF"/>
    <a:srgbClr val="DCEEEB"/>
    <a:srgbClr val="E8F5F5"/>
    <a:srgbClr val="DFECF9"/>
    <a:srgbClr val="E9F6F7"/>
    <a:srgbClr val="D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Format med tema 2 - dekorfärg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4887" autoAdjust="0"/>
  </p:normalViewPr>
  <p:slideViewPr>
    <p:cSldViewPr snapToGrid="0">
      <p:cViewPr varScale="1">
        <p:scale>
          <a:sx n="44" d="100"/>
          <a:sy n="44" d="100"/>
        </p:scale>
        <p:origin x="2028" y="30"/>
      </p:cViewPr>
      <p:guideLst>
        <p:guide orient="horz" pos="2880"/>
        <p:guide pos="220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EA50A-7ED8-4297-A6D8-C39D2C596180}" type="datetimeFigureOut">
              <a:rPr lang="sv-SE" smtClean="0"/>
              <a:t>2025-08-25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3DB10-64AD-4478-BAF2-10592BD0BA8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7310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regionvastmanland.se/utveckling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>
                <a:hlinkClick r:id="rId3"/>
              </a:rPr>
              <a:t>Utveckla Västmanland - Region Västmanland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1194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2643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3221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1952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3779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3705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7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12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16.jpeg"/><Relationship Id="rId5" Type="http://schemas.openxmlformats.org/officeDocument/2006/relationships/image" Target="../media/image2.svg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12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22.jpeg"/><Relationship Id="rId5" Type="http://schemas.openxmlformats.org/officeDocument/2006/relationships/image" Target="../media/image2.svg"/><Relationship Id="rId10" Type="http://schemas.openxmlformats.org/officeDocument/2006/relationships/image" Target="../media/image21.jpeg"/><Relationship Id="rId4" Type="http://schemas.openxmlformats.org/officeDocument/2006/relationships/image" Target="../media/image1.png"/><Relationship Id="rId9" Type="http://schemas.openxmlformats.org/officeDocument/2006/relationships/image" Target="../media/image20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6.svg"/><Relationship Id="rId7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1.jpeg"/><Relationship Id="rId7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2.jpe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.svg"/><Relationship Id="rId4" Type="http://schemas.openxmlformats.org/officeDocument/2006/relationships/image" Target="../media/image35.jpeg"/><Relationship Id="rId9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7.jpe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9.svg"/><Relationship Id="rId7" Type="http://schemas.openxmlformats.org/officeDocument/2006/relationships/image" Target="../media/image2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Relationship Id="rId9" Type="http://schemas.openxmlformats.org/officeDocument/2006/relationships/image" Target="../media/image4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12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11" Type="http://schemas.openxmlformats.org/officeDocument/2006/relationships/image" Target="../media/image16.jpeg"/><Relationship Id="rId5" Type="http://schemas.openxmlformats.org/officeDocument/2006/relationships/image" Target="../media/image2.svg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2.jpeg"/><Relationship Id="rId3" Type="http://schemas.openxmlformats.org/officeDocument/2006/relationships/image" Target="../media/image41.svg"/><Relationship Id="rId7" Type="http://schemas.openxmlformats.org/officeDocument/2006/relationships/image" Target="../media/image2.svg"/><Relationship Id="rId12" Type="http://schemas.openxmlformats.org/officeDocument/2006/relationships/image" Target="../media/image21.jpe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11" Type="http://schemas.openxmlformats.org/officeDocument/2006/relationships/image" Target="../media/image20.jpeg"/><Relationship Id="rId5" Type="http://schemas.openxmlformats.org/officeDocument/2006/relationships/image" Target="../media/image6.svg"/><Relationship Id="rId10" Type="http://schemas.openxmlformats.org/officeDocument/2006/relationships/image" Target="../media/image19.jpeg"/><Relationship Id="rId4" Type="http://schemas.openxmlformats.org/officeDocument/2006/relationships/image" Target="../media/image5.png"/><Relationship Id="rId9" Type="http://schemas.openxmlformats.org/officeDocument/2006/relationships/image" Target="../media/image4.svg"/><Relationship Id="rId14" Type="http://schemas.openxmlformats.org/officeDocument/2006/relationships/image" Target="../media/image23.jpe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41.svg"/><Relationship Id="rId7" Type="http://schemas.openxmlformats.org/officeDocument/2006/relationships/image" Target="../media/image25.jpe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6.svg"/><Relationship Id="rId10" Type="http://schemas.openxmlformats.org/officeDocument/2006/relationships/image" Target="../media/image28.jpeg"/><Relationship Id="rId4" Type="http://schemas.openxmlformats.org/officeDocument/2006/relationships/image" Target="../media/image5.png"/><Relationship Id="rId9" Type="http://schemas.openxmlformats.org/officeDocument/2006/relationships/image" Target="../media/image27.jpe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41.svg"/><Relationship Id="rId7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4.svg"/><Relationship Id="rId4" Type="http://schemas.openxmlformats.org/officeDocument/2006/relationships/image" Target="../media/image30.jpeg"/><Relationship Id="rId9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.svg"/><Relationship Id="rId4" Type="http://schemas.openxmlformats.org/officeDocument/2006/relationships/image" Target="../media/image35.jpeg"/><Relationship Id="rId9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7.jpe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8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svg"/><Relationship Id="rId7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4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12" Type="http://schemas.openxmlformats.org/officeDocument/2006/relationships/image" Target="../media/image17.jpe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11" Type="http://schemas.openxmlformats.org/officeDocument/2006/relationships/image" Target="../media/image16.jpeg"/><Relationship Id="rId5" Type="http://schemas.openxmlformats.org/officeDocument/2006/relationships/image" Target="../media/image2.svg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12" Type="http://schemas.openxmlformats.org/officeDocument/2006/relationships/image" Target="../media/image23.jpe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11" Type="http://schemas.openxmlformats.org/officeDocument/2006/relationships/image" Target="../media/image22.jpeg"/><Relationship Id="rId5" Type="http://schemas.openxmlformats.org/officeDocument/2006/relationships/image" Target="../media/image2.svg"/><Relationship Id="rId10" Type="http://schemas.openxmlformats.org/officeDocument/2006/relationships/image" Target="../media/image21.jpeg"/><Relationship Id="rId4" Type="http://schemas.openxmlformats.org/officeDocument/2006/relationships/image" Target="../media/image1.png"/><Relationship Id="rId9" Type="http://schemas.openxmlformats.org/officeDocument/2006/relationships/image" Target="../media/image20.jpe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43.svg"/><Relationship Id="rId7" Type="http://schemas.openxmlformats.org/officeDocument/2006/relationships/image" Target="../media/image27.jpe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1.jpeg"/><Relationship Id="rId7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2.jpeg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.svg"/><Relationship Id="rId4" Type="http://schemas.openxmlformats.org/officeDocument/2006/relationships/image" Target="../media/image35.jpeg"/><Relationship Id="rId9" Type="http://schemas.openxmlformats.org/officeDocument/2006/relationships/image" Target="../media/image3.pn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7.jpeg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47.sv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9" Type="http://schemas.openxmlformats.org/officeDocument/2006/relationships/image" Target="../media/image4.sv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12" Type="http://schemas.openxmlformats.org/officeDocument/2006/relationships/image" Target="../media/image17.jpe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11" Type="http://schemas.openxmlformats.org/officeDocument/2006/relationships/image" Target="../media/image16.jpeg"/><Relationship Id="rId5" Type="http://schemas.openxmlformats.org/officeDocument/2006/relationships/image" Target="../media/image2.svg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12" Type="http://schemas.openxmlformats.org/officeDocument/2006/relationships/image" Target="../media/image23.jpe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11" Type="http://schemas.openxmlformats.org/officeDocument/2006/relationships/image" Target="../media/image22.jpeg"/><Relationship Id="rId5" Type="http://schemas.openxmlformats.org/officeDocument/2006/relationships/image" Target="../media/image2.svg"/><Relationship Id="rId10" Type="http://schemas.openxmlformats.org/officeDocument/2006/relationships/image" Target="../media/image21.jpeg"/><Relationship Id="rId4" Type="http://schemas.openxmlformats.org/officeDocument/2006/relationships/image" Target="../media/image1.png"/><Relationship Id="rId9" Type="http://schemas.openxmlformats.org/officeDocument/2006/relationships/image" Target="../media/image20.jpeg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45.svg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41.svg"/><Relationship Id="rId7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4.svg"/><Relationship Id="rId4" Type="http://schemas.openxmlformats.org/officeDocument/2006/relationships/image" Target="../media/image30.jpeg"/><Relationship Id="rId9" Type="http://schemas.openxmlformats.org/officeDocument/2006/relationships/image" Target="../media/image3.png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.svg"/><Relationship Id="rId4" Type="http://schemas.openxmlformats.org/officeDocument/2006/relationships/image" Target="../media/image35.jpeg"/><Relationship Id="rId9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bIns="0"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pic>
        <p:nvPicPr>
          <p:cNvPr id="24" name="Bild 23">
            <a:extLst>
              <a:ext uri="{FF2B5EF4-FFF2-40B4-BE49-F238E27FC236}">
                <a16:creationId xmlns:a16="http://schemas.microsoft.com/office/drawing/2014/main" id="{011A2C97-DDA3-61C2-C188-6F40B1E326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042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925389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6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2" y="180000"/>
            <a:ext cx="13090449" cy="10949350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177571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0074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830139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8726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2392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0450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6604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73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10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19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5" name="Platshållare för innehåll 14">
            <a:extLst>
              <a:ext uri="{FF2B5EF4-FFF2-40B4-BE49-F238E27FC236}">
                <a16:creationId xmlns:a16="http://schemas.microsoft.com/office/drawing/2014/main" id="{307A1D44-EA5E-1575-1A33-242E4DC3E8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bg2">
              <a:lumMod val="95000"/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6942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21304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3996000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85591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4934635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7456562" cy="10944430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5294635"/>
            <a:ext cx="4716000" cy="5834715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2562" y="3962467"/>
            <a:ext cx="7211538" cy="7161963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177569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139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 13">
            <a:extLst>
              <a:ext uri="{FF2B5EF4-FFF2-40B4-BE49-F238E27FC236}">
                <a16:creationId xmlns:a16="http://schemas.microsoft.com/office/drawing/2014/main" id="{45D51169-EAA8-AA76-6DF2-0A0ADF0AEE84}"/>
              </a:ext>
            </a:extLst>
          </p:cNvPr>
          <p:cNvPicPr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7814955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9538100" cy="6552000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8174955"/>
            <a:ext cx="4716000" cy="2954395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0001" y="7382867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0000" y="8318972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7516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34513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25158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6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2" y="180000"/>
            <a:ext cx="13090449" cy="10949350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177571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80247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rgbClr val="F4DEE6">
            <a:alpha val="4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3A1B9BA9-65FC-FB0D-C6D0-2D99664DAC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6825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18832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F4770BB-5AE6-BD21-6DE2-45AE006AA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C08F13-1514-3431-EB12-102215341C30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0729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20104100" cy="1134330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6350" y="0"/>
            <a:ext cx="11924258" cy="11343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3227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F4770BB-5AE6-BD21-6DE2-45AE006AA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C08F13-1514-3431-EB12-102215341C30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41926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3415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74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accent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60854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971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754546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67234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09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88601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5937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3470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20104100" cy="1134330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6350" y="0"/>
            <a:ext cx="11924258" cy="11343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30685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69578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44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25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65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innehåll 14">
            <a:extLst>
              <a:ext uri="{FF2B5EF4-FFF2-40B4-BE49-F238E27FC236}">
                <a16:creationId xmlns:a16="http://schemas.microsoft.com/office/drawing/2014/main" id="{CD130D5D-A6D0-3B8F-D78F-0D66842EA1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B3A71AB9-AAA7-E78A-F77A-D1A10EB2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22D6F3-33C1-5574-70A2-85ADD2CE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sidfot 5">
            <a:extLst>
              <a:ext uri="{FF2B5EF4-FFF2-40B4-BE49-F238E27FC236}">
                <a16:creationId xmlns:a16="http://schemas.microsoft.com/office/drawing/2014/main" id="{A02E07FB-A8EC-6B08-D352-1681F3F6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4706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3996000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575137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7CEA4433-F494-E53F-5852-0D7935106D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116684" y="152400"/>
            <a:ext cx="20139816" cy="1130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4934635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7456562" cy="10944430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5294635"/>
            <a:ext cx="4716000" cy="5834715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2562" y="3962467"/>
            <a:ext cx="7211538" cy="7161963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177569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71688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0B7DA584-80E9-B4B8-B597-74072A14F2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0" y="0"/>
            <a:ext cx="20139816" cy="11309350"/>
          </a:xfrm>
          <a:prstGeom prst="rect">
            <a:avLst/>
          </a:prstGeom>
        </p:spPr>
      </p:pic>
      <p:pic>
        <p:nvPicPr>
          <p:cNvPr id="14" name="Bild 13">
            <a:extLst>
              <a:ext uri="{FF2B5EF4-FFF2-40B4-BE49-F238E27FC236}">
                <a16:creationId xmlns:a16="http://schemas.microsoft.com/office/drawing/2014/main" id="{45D51169-EAA8-AA76-6DF2-0A0ADF0AEE84}"/>
              </a:ext>
            </a:extLst>
          </p:cNvPr>
          <p:cNvPicPr/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7814955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9538100" cy="6552000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8174955"/>
            <a:ext cx="4716000" cy="2954395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0001" y="7382867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0000" y="8318972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805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74A0C3EF-CD6C-C917-67C6-FB2731497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23799" y="0"/>
            <a:ext cx="20139816" cy="11309350"/>
          </a:xfrm>
          <a:prstGeom prst="rect">
            <a:avLst/>
          </a:prstGeom>
        </p:spPr>
      </p:pic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86437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0223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81032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6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2" y="180000"/>
            <a:ext cx="13090449" cy="10949350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177571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77313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4" name="Bild 3">
            <a:extLst>
              <a:ext uri="{FF2B5EF4-FFF2-40B4-BE49-F238E27FC236}">
                <a16:creationId xmlns:a16="http://schemas.microsoft.com/office/drawing/2014/main" id="{CD5ED3C4-0BE5-7CD7-24AB-E690E890CC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814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74179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F4770BB-5AE6-BD21-6DE2-45AE006AA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C08F13-1514-3431-EB12-102215341C30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9812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20104100" cy="1134330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6350" y="0"/>
            <a:ext cx="11924258" cy="11343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45698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45393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46612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18895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830139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441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3601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bIns="0"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91410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47146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30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02790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799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52016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05321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84000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93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84000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83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84000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03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4" name="Platshållare för innehåll 14">
            <a:extLst>
              <a:ext uri="{FF2B5EF4-FFF2-40B4-BE49-F238E27FC236}">
                <a16:creationId xmlns:a16="http://schemas.microsoft.com/office/drawing/2014/main" id="{9EB8307F-13DC-A5B9-FFB0-58CD993C5C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3"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26BD7044-3A0C-0360-26A6-6F4A9E587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C5B364C0-16BC-3264-BEEF-314B8ECCB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sidfot 5">
            <a:extLst>
              <a:ext uri="{FF2B5EF4-FFF2-40B4-BE49-F238E27FC236}">
                <a16:creationId xmlns:a16="http://schemas.microsoft.com/office/drawing/2014/main" id="{559A4CF1-D37E-27F6-F19A-164549C19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9155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7337" t="48723" r="80369" b="24476"/>
          <a:stretch/>
        </p:blipFill>
        <p:spPr>
          <a:xfrm>
            <a:off x="14925596" y="-10471"/>
            <a:ext cx="5178504" cy="6330938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58108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>
            <a:extLst>
              <a:ext uri="{FF2B5EF4-FFF2-40B4-BE49-F238E27FC236}">
                <a16:creationId xmlns:a16="http://schemas.microsoft.com/office/drawing/2014/main" id="{B3143CA3-0821-089B-CCF5-C7D6A746E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3996000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56847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D3BA0D61-D649-89F9-A994-9F983A2AF4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4934635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7456562" cy="10944430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5294635"/>
            <a:ext cx="4716000" cy="5834715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2562" y="3962467"/>
            <a:ext cx="7211538" cy="7161963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177569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54304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478CFBB-8C45-8B67-1DA5-497C3838DE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7814955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9538100" cy="6552000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8174955"/>
            <a:ext cx="4716000" cy="2954395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0001" y="7382867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0000" y="8318972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402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32497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97640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ko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2" y="180000"/>
            <a:ext cx="13090449" cy="10949350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177571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80015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4" name="Bild 3">
            <a:extLst>
              <a:ext uri="{FF2B5EF4-FFF2-40B4-BE49-F238E27FC236}">
                <a16:creationId xmlns:a16="http://schemas.microsoft.com/office/drawing/2014/main" id="{CD5ED3C4-0BE5-7CD7-24AB-E690E890CC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487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39850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F4770BB-5AE6-BD21-6DE2-45AE006AA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C08F13-1514-3431-EB12-102215341C30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48086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20104100" cy="1134330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6350" y="0"/>
            <a:ext cx="11924258" cy="11343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6211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830139"/>
            <a:ext cx="15840000" cy="2052000"/>
          </a:xfrm>
        </p:spPr>
        <p:txBody>
          <a:bodyPr bIns="0"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479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34925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57757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accent3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13245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45421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19734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48066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88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03516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476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7259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03504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59639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1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179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70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4">
            <a:extLst>
              <a:ext uri="{FF2B5EF4-FFF2-40B4-BE49-F238E27FC236}">
                <a16:creationId xmlns:a16="http://schemas.microsoft.com/office/drawing/2014/main" id="{07EDFFC4-C176-64E9-9298-AD68EDB49D1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3">
              <a:alpha val="5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B3A71AB9-AAA7-E78A-F77A-D1A10EB2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22D6F3-33C1-5574-70A2-85ADD2CE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sidfot 5">
            <a:extLst>
              <a:ext uri="{FF2B5EF4-FFF2-40B4-BE49-F238E27FC236}">
                <a16:creationId xmlns:a16="http://schemas.microsoft.com/office/drawing/2014/main" id="{A02E07FB-A8EC-6B08-D352-1681F3F6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4449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>
            <a:extLst>
              <a:ext uri="{FF2B5EF4-FFF2-40B4-BE49-F238E27FC236}">
                <a16:creationId xmlns:a16="http://schemas.microsoft.com/office/drawing/2014/main" id="{576BB817-1EAA-44C8-A93D-028CF1AA92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3996000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5376064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 15">
            <a:extLst>
              <a:ext uri="{FF2B5EF4-FFF2-40B4-BE49-F238E27FC236}">
                <a16:creationId xmlns:a16="http://schemas.microsoft.com/office/drawing/2014/main" id="{D05D05BB-DFC5-EB72-4DDF-CDFD1E0C5E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-2460"/>
            <a:ext cx="20139816" cy="1130935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4934635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7456562" cy="10944430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5294635"/>
            <a:ext cx="4716000" cy="5834715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2562" y="3962467"/>
            <a:ext cx="7211538" cy="7161963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177569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73086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7814955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9538100" cy="6552000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8174955"/>
            <a:ext cx="4716000" cy="2954395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0001" y="7382867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0000" y="8318972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1CF70B55-9255-5A17-1D11-2DB2EC8C37F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6989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74A0C3EF-CD6C-C917-67C6-FB2731497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23799" y="0"/>
            <a:ext cx="20139816" cy="11309350"/>
          </a:xfrm>
          <a:prstGeom prst="rect">
            <a:avLst/>
          </a:prstGeom>
        </p:spPr>
      </p:pic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6438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3061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Relationship Id="rId30" Type="http://schemas.openxmlformats.org/officeDocument/2006/relationships/image" Target="../media/image4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image" Target="../media/image1.png"/><Relationship Id="rId30" Type="http://schemas.openxmlformats.org/officeDocument/2006/relationships/image" Target="../media/image4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image" Target="../media/image1.png"/><Relationship Id="rId30" Type="http://schemas.openxmlformats.org/officeDocument/2006/relationships/image" Target="../media/image4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5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slideLayout" Target="../slideLayouts/slideLayout98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Relationship Id="rId27" Type="http://schemas.openxmlformats.org/officeDocument/2006/relationships/image" Target="../media/image1.png"/><Relationship Id="rId30" Type="http://schemas.openxmlformats.org/officeDocument/2006/relationships/image" Target="../media/image4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3209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729" r:id="rId2"/>
    <p:sldLayoutId id="2147484067" r:id="rId3"/>
    <p:sldLayoutId id="2147484068" r:id="rId4"/>
    <p:sldLayoutId id="2147483971" r:id="rId5"/>
    <p:sldLayoutId id="2147483789" r:id="rId6"/>
    <p:sldLayoutId id="2147483773" r:id="rId7"/>
    <p:sldLayoutId id="2147483974" r:id="rId8"/>
    <p:sldLayoutId id="2147483755" r:id="rId9"/>
    <p:sldLayoutId id="2147483735" r:id="rId10"/>
    <p:sldLayoutId id="2147483748" r:id="rId11"/>
    <p:sldLayoutId id="2147483766" r:id="rId12"/>
    <p:sldLayoutId id="2147483741" r:id="rId13"/>
    <p:sldLayoutId id="2147483768" r:id="rId14"/>
    <p:sldLayoutId id="2147483969" r:id="rId15"/>
    <p:sldLayoutId id="2147483978" r:id="rId16"/>
    <p:sldLayoutId id="2147483979" r:id="rId17"/>
    <p:sldLayoutId id="2147483980" r:id="rId18"/>
    <p:sldLayoutId id="2147483792" r:id="rId19"/>
    <p:sldLayoutId id="2147483970" r:id="rId20"/>
    <p:sldLayoutId id="2147483972" r:id="rId21"/>
    <p:sldLayoutId id="2147484078" r:id="rId22"/>
    <p:sldLayoutId id="2147483816" r:id="rId23"/>
    <p:sldLayoutId id="2147483983" r:id="rId24"/>
    <p:sldLayoutId id="2147483982" r:id="rId25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1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1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1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1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133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4069" r:id="rId2"/>
    <p:sldLayoutId id="2147484070" r:id="rId3"/>
    <p:sldLayoutId id="2147484071" r:id="rId4"/>
    <p:sldLayoutId id="2147484072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  <p:sldLayoutId id="2147483993" r:id="rId12"/>
    <p:sldLayoutId id="2147483994" r:id="rId13"/>
    <p:sldLayoutId id="2147483995" r:id="rId14"/>
    <p:sldLayoutId id="2147483996" r:id="rId15"/>
    <p:sldLayoutId id="2147483997" r:id="rId16"/>
    <p:sldLayoutId id="2147483998" r:id="rId17"/>
    <p:sldLayoutId id="2147483999" r:id="rId18"/>
    <p:sldLayoutId id="2147484000" r:id="rId19"/>
    <p:sldLayoutId id="2147484073" r:id="rId20"/>
    <p:sldLayoutId id="2147484074" r:id="rId21"/>
    <p:sldLayoutId id="2147484079" r:id="rId22"/>
    <p:sldLayoutId id="2147484080" r:id="rId23"/>
    <p:sldLayoutId id="2147484081" r:id="rId24"/>
    <p:sldLayoutId id="2147484082" r:id="rId25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1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1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1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1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633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95" r:id="rId2"/>
    <p:sldLayoutId id="2147484096" r:id="rId3"/>
    <p:sldLayoutId id="2147484097" r:id="rId4"/>
    <p:sldLayoutId id="2147484098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  <p:sldLayoutId id="2147484021" r:id="rId14"/>
    <p:sldLayoutId id="2147484022" r:id="rId15"/>
    <p:sldLayoutId id="2147484023" r:id="rId16"/>
    <p:sldLayoutId id="2147484024" r:id="rId17"/>
    <p:sldLayoutId id="2147484025" r:id="rId18"/>
    <p:sldLayoutId id="2147484026" r:id="rId19"/>
    <p:sldLayoutId id="2147484083" r:id="rId20"/>
    <p:sldLayoutId id="2147484084" r:id="rId21"/>
    <p:sldLayoutId id="2147484085" r:id="rId22"/>
    <p:sldLayoutId id="2147484086" r:id="rId23"/>
    <p:sldLayoutId id="2147484087" r:id="rId24"/>
    <p:sldLayoutId id="2147484088" r:id="rId25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3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3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3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3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3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3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37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99" r:id="rId2"/>
    <p:sldLayoutId id="2147484100" r:id="rId3"/>
    <p:sldLayoutId id="2147484101" r:id="rId4"/>
    <p:sldLayoutId id="2147484102" r:id="rId5"/>
    <p:sldLayoutId id="2147484042" r:id="rId6"/>
    <p:sldLayoutId id="2147484043" r:id="rId7"/>
    <p:sldLayoutId id="2147484046" r:id="rId8"/>
    <p:sldLayoutId id="2147484044" r:id="rId9"/>
    <p:sldLayoutId id="2147484045" r:id="rId10"/>
    <p:sldLayoutId id="2147484047" r:id="rId11"/>
    <p:sldLayoutId id="2147484048" r:id="rId12"/>
    <p:sldLayoutId id="2147484049" r:id="rId13"/>
    <p:sldLayoutId id="2147484050" r:id="rId14"/>
    <p:sldLayoutId id="2147484051" r:id="rId15"/>
    <p:sldLayoutId id="2147484052" r:id="rId16"/>
    <p:sldLayoutId id="2147484053" r:id="rId17"/>
    <p:sldLayoutId id="2147484054" r:id="rId18"/>
    <p:sldLayoutId id="2147484055" r:id="rId19"/>
    <p:sldLayoutId id="2147484089" r:id="rId20"/>
    <p:sldLayoutId id="2147484090" r:id="rId21"/>
    <p:sldLayoutId id="2147484091" r:id="rId22"/>
    <p:sldLayoutId id="2147484092" r:id="rId23"/>
    <p:sldLayoutId id="2147484093" r:id="rId24"/>
    <p:sldLayoutId id="2147484094" r:id="rId25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3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3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3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3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3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3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hyperlink" Target="http://www.visita.se/" TargetMode="External"/><Relationship Id="rId18" Type="http://schemas.openxmlformats.org/officeDocument/2006/relationships/image" Target="../media/image75.png"/><Relationship Id="rId26" Type="http://schemas.openxmlformats.org/officeDocument/2006/relationships/image" Target="../media/image83.png"/><Relationship Id="rId3" Type="http://schemas.openxmlformats.org/officeDocument/2006/relationships/image" Target="../media/image61.png"/><Relationship Id="rId21" Type="http://schemas.openxmlformats.org/officeDocument/2006/relationships/image" Target="../media/image78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4.png"/><Relationship Id="rId25" Type="http://schemas.openxmlformats.org/officeDocument/2006/relationships/image" Target="../media/image82.png"/><Relationship Id="rId2" Type="http://schemas.openxmlformats.org/officeDocument/2006/relationships/image" Target="../media/image60.png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29" Type="http://schemas.openxmlformats.org/officeDocument/2006/relationships/image" Target="../media/image8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24" Type="http://schemas.openxmlformats.org/officeDocument/2006/relationships/image" Target="../media/image81.png"/><Relationship Id="rId5" Type="http://schemas.openxmlformats.org/officeDocument/2006/relationships/image" Target="../media/image63.png"/><Relationship Id="rId15" Type="http://schemas.openxmlformats.org/officeDocument/2006/relationships/image" Target="../media/image72.png"/><Relationship Id="rId23" Type="http://schemas.openxmlformats.org/officeDocument/2006/relationships/image" Target="../media/image80.png"/><Relationship Id="rId28" Type="http://schemas.openxmlformats.org/officeDocument/2006/relationships/image" Target="../media/image85.jpeg"/><Relationship Id="rId10" Type="http://schemas.openxmlformats.org/officeDocument/2006/relationships/image" Target="../media/image68.png"/><Relationship Id="rId19" Type="http://schemas.openxmlformats.org/officeDocument/2006/relationships/image" Target="../media/image76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1.png"/><Relationship Id="rId22" Type="http://schemas.openxmlformats.org/officeDocument/2006/relationships/image" Target="../media/image79.png"/><Relationship Id="rId27" Type="http://schemas.openxmlformats.org/officeDocument/2006/relationships/image" Target="../media/image84.png"/><Relationship Id="rId30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regionvastmanland.se/utvecklin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C6F27-FA24-AA10-4B1C-C6BFE358F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>
            <a:extLst>
              <a:ext uri="{FF2B5EF4-FFF2-40B4-BE49-F238E27FC236}">
                <a16:creationId xmlns:a16="http://schemas.microsoft.com/office/drawing/2014/main" id="{04292B79-4749-3720-F51E-B3A41E3C96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8378" y="2126925"/>
            <a:ext cx="14119920" cy="4525838"/>
          </a:xfrm>
        </p:spPr>
        <p:txBody>
          <a:bodyPr/>
          <a:lstStyle/>
          <a:p>
            <a:r>
              <a:rPr lang="sv-SE" dirty="0"/>
              <a:t>Regionala utvecklingsförvaltningen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870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0F9C68B7-E104-6A3E-4D86-6FB4F21F13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111984"/>
            <a:ext cx="8280000" cy="6840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Regionala utvecklingsförvaltningen styrs av olika lagstadgade uppdrag, exempelvis:</a:t>
            </a:r>
          </a:p>
          <a:p>
            <a:r>
              <a:rPr lang="en-US" dirty="0"/>
              <a:t>Lagen (2010:630) om regionalt utvecklingsansvar</a:t>
            </a:r>
          </a:p>
          <a:p>
            <a:r>
              <a:rPr lang="en-US" dirty="0"/>
              <a:t>Förordning om regionalt tillväxtarbete </a:t>
            </a:r>
            <a:br>
              <a:rPr lang="en-US" dirty="0"/>
            </a:br>
            <a:r>
              <a:rPr lang="en-US" dirty="0"/>
              <a:t>(DS 2017:583)</a:t>
            </a:r>
          </a:p>
          <a:p>
            <a:r>
              <a:rPr lang="en-US" dirty="0"/>
              <a:t>Förordningen om ett enhetligt regionalt utvecklingsansvar (DS 2017:61)</a:t>
            </a:r>
          </a:p>
          <a:p>
            <a:r>
              <a:rPr lang="en-US" dirty="0">
                <a:solidFill>
                  <a:schemeClr val="tx1"/>
                </a:solidFill>
              </a:rPr>
              <a:t>Museilagen (2017:563)</a:t>
            </a:r>
          </a:p>
          <a:p>
            <a:r>
              <a:rPr lang="en-US" dirty="0">
                <a:solidFill>
                  <a:schemeClr val="tx1"/>
                </a:solidFill>
              </a:rPr>
              <a:t>Kultursamverkansmodellen</a:t>
            </a:r>
          </a:p>
        </p:txBody>
      </p:sp>
      <p:sp>
        <p:nvSpPr>
          <p:cNvPr id="19" name="Rubrik 18">
            <a:extLst>
              <a:ext uri="{FF2B5EF4-FFF2-40B4-BE49-F238E27FC236}">
                <a16:creationId xmlns:a16="http://schemas.microsoft.com/office/drawing/2014/main" id="{3678F8A3-3EEA-FD87-823F-4EB279C63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630115"/>
            <a:ext cx="8280000" cy="2052000"/>
          </a:xfrm>
        </p:spPr>
        <p:txBody>
          <a:bodyPr/>
          <a:lstStyle/>
          <a:p>
            <a:r>
              <a:rPr lang="sv-SE" dirty="0"/>
              <a:t>Statligt uppdrag</a:t>
            </a:r>
            <a:endParaRPr lang="en-US" dirty="0"/>
          </a:p>
        </p:txBody>
      </p:sp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FC09FABB-0F4E-456F-8705-A3D43D499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7C705B4-A2FE-3D95-B811-DA1B4FB7E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10</a:t>
            </a:fld>
            <a:endParaRPr lang="sv-SE"/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1F529968-01E4-F874-4BD3-7F116235319B}"/>
              </a:ext>
            </a:extLst>
          </p:cNvPr>
          <p:cNvSpPr txBox="1"/>
          <p:nvPr/>
        </p:nvSpPr>
        <p:spPr>
          <a:xfrm>
            <a:off x="-1316182" y="5181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4A1F80F0-0552-3E84-18E4-84C19FCF1DBB}"/>
              </a:ext>
            </a:extLst>
          </p:cNvPr>
          <p:cNvSpPr txBox="1"/>
          <p:nvPr/>
        </p:nvSpPr>
        <p:spPr>
          <a:xfrm>
            <a:off x="386377" y="281762"/>
            <a:ext cx="54386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dirty="0"/>
              <a:t>Om vårt uppdrag</a:t>
            </a:r>
          </a:p>
        </p:txBody>
      </p:sp>
      <p:pic>
        <p:nvPicPr>
          <p:cNvPr id="10" name="Platshållare för bild 9" descr="En bild som visar utomhus, träd, person, transport&#10;&#10;AI-generated content may be incorrect.">
            <a:extLst>
              <a:ext uri="{FF2B5EF4-FFF2-40B4-BE49-F238E27FC236}">
                <a16:creationId xmlns:a16="http://schemas.microsoft.com/office/drawing/2014/main" id="{35DFE2E3-F192-8A79-3113-7CB9342EFF22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2" r="139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14051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6E05D6F-8AC7-327C-EDF0-5AF732005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D169D-E447-4789-8673-AFA93CC4C0FC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8CAF041-1BFE-3383-A53A-27CE64258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11</a:t>
            </a:fld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C7F47A0-25E7-28A6-35B8-A30EC68DDB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0" y="3794180"/>
            <a:ext cx="8999999" cy="6840000"/>
          </a:xfrm>
        </p:spPr>
        <p:txBody>
          <a:bodyPr/>
          <a:lstStyle/>
          <a:p>
            <a:r>
              <a:rPr lang="sv-SE" dirty="0">
                <a:solidFill>
                  <a:srgbClr val="000000"/>
                </a:solidFill>
              </a:rPr>
              <a:t>F</a:t>
            </a:r>
            <a:r>
              <a:rPr lang="sv-SE" sz="4000" b="0" i="0" dirty="0">
                <a:solidFill>
                  <a:srgbClr val="000000"/>
                </a:solidFill>
                <a:effectLst/>
              </a:rPr>
              <a:t>astställa den regionala utvecklingsstrategin (RUS)</a:t>
            </a:r>
          </a:p>
          <a:p>
            <a:r>
              <a:rPr lang="sv-SE" dirty="0">
                <a:solidFill>
                  <a:srgbClr val="000000"/>
                </a:solidFill>
              </a:rPr>
              <a:t>G</a:t>
            </a:r>
            <a:r>
              <a:rPr lang="sv-SE" sz="4000" b="0" i="0" dirty="0">
                <a:solidFill>
                  <a:srgbClr val="000000"/>
                </a:solidFill>
                <a:effectLst/>
              </a:rPr>
              <a:t>öra bedömningar av kompetensbehovet inom privat och offentlig sektor </a:t>
            </a:r>
            <a:endParaRPr lang="sv-SE" dirty="0">
              <a:solidFill>
                <a:srgbClr val="000000"/>
              </a:solidFill>
            </a:endParaRPr>
          </a:p>
          <a:p>
            <a:r>
              <a:rPr lang="sv-SE" dirty="0">
                <a:solidFill>
                  <a:srgbClr val="000000"/>
                </a:solidFill>
              </a:rPr>
              <a:t>R</a:t>
            </a:r>
            <a:r>
              <a:rPr lang="sv-SE" sz="4000" b="0" i="0" dirty="0">
                <a:solidFill>
                  <a:srgbClr val="000000"/>
                </a:solidFill>
                <a:effectLst/>
              </a:rPr>
              <a:t>egionen ska ta fram en länstranportplan för infrastruktur</a:t>
            </a:r>
          </a:p>
          <a:p>
            <a:r>
              <a:rPr lang="sv-SE" dirty="0">
                <a:solidFill>
                  <a:srgbClr val="000000"/>
                </a:solidFill>
              </a:rPr>
              <a:t>S</a:t>
            </a:r>
            <a:r>
              <a:rPr lang="sv-SE" sz="4000" b="0" i="0" dirty="0">
                <a:solidFill>
                  <a:srgbClr val="000000"/>
                </a:solidFill>
                <a:effectLst/>
              </a:rPr>
              <a:t>ka även besluta om fördelningen av vissa statliga regionala utvecklingsmedel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724A04CC-78DB-8E85-75B7-77B26C31F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1384319"/>
            <a:ext cx="7560000" cy="2052000"/>
          </a:xfrm>
        </p:spPr>
        <p:txBody>
          <a:bodyPr/>
          <a:lstStyle/>
          <a:p>
            <a:r>
              <a:rPr lang="sv-SE" dirty="0"/>
              <a:t>Exempel på uppgifter</a:t>
            </a:r>
          </a:p>
        </p:txBody>
      </p:sp>
      <p:pic>
        <p:nvPicPr>
          <p:cNvPr id="10" name="Platshållare för bild 9" descr="En bild som visar person, klädsel, inomhus, dator&#10;&#10;AI-generated content may be incorrect.">
            <a:extLst>
              <a:ext uri="{FF2B5EF4-FFF2-40B4-BE49-F238E27FC236}">
                <a16:creationId xmlns:a16="http://schemas.microsoft.com/office/drawing/2014/main" id="{A52CBAB9-6C75-AFA6-54F2-557D17FE5CE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5" r="31391"/>
          <a:stretch/>
        </p:blipFill>
        <p:spPr>
          <a:xfrm>
            <a:off x="0" y="-1907"/>
            <a:ext cx="9000000" cy="11311257"/>
          </a:xfrm>
        </p:spPr>
      </p:pic>
    </p:spTree>
    <p:extLst>
      <p:ext uri="{BB962C8B-B14F-4D97-AF65-F5344CB8AC3E}">
        <p14:creationId xmlns:p14="http://schemas.microsoft.com/office/powerpoint/2010/main" val="275429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ruta 20">
            <a:extLst>
              <a:ext uri="{FF2B5EF4-FFF2-40B4-BE49-F238E27FC236}">
                <a16:creationId xmlns:a16="http://schemas.microsoft.com/office/drawing/2014/main" id="{1F529968-01E4-F874-4BD3-7F116235319B}"/>
              </a:ext>
            </a:extLst>
          </p:cNvPr>
          <p:cNvSpPr txBox="1"/>
          <p:nvPr/>
        </p:nvSpPr>
        <p:spPr>
          <a:xfrm>
            <a:off x="-1316182" y="5181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4A1F80F0-0552-3E84-18E4-84C19FCF1DBB}"/>
              </a:ext>
            </a:extLst>
          </p:cNvPr>
          <p:cNvSpPr txBox="1"/>
          <p:nvPr/>
        </p:nvSpPr>
        <p:spPr>
          <a:xfrm>
            <a:off x="386377" y="281762"/>
            <a:ext cx="54386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3200" dirty="0"/>
              <a:t>Om vårt uppdrag</a:t>
            </a:r>
          </a:p>
        </p:txBody>
      </p:sp>
      <p:grpSp>
        <p:nvGrpSpPr>
          <p:cNvPr id="10" name="Grupp 9">
            <a:extLst>
              <a:ext uri="{FF2B5EF4-FFF2-40B4-BE49-F238E27FC236}">
                <a16:creationId xmlns:a16="http://schemas.microsoft.com/office/drawing/2014/main" id="{4389BC9C-B257-6CF4-F939-D22C9275BFEC}"/>
              </a:ext>
            </a:extLst>
          </p:cNvPr>
          <p:cNvGrpSpPr/>
          <p:nvPr/>
        </p:nvGrpSpPr>
        <p:grpSpPr>
          <a:xfrm>
            <a:off x="-80754" y="0"/>
            <a:ext cx="20184854" cy="11309349"/>
            <a:chOff x="-80754" y="0"/>
            <a:chExt cx="20184854" cy="11309349"/>
          </a:xfrm>
        </p:grpSpPr>
        <p:pic>
          <p:nvPicPr>
            <p:cNvPr id="8" name="Bildobjekt 7">
              <a:extLst>
                <a:ext uri="{FF2B5EF4-FFF2-40B4-BE49-F238E27FC236}">
                  <a16:creationId xmlns:a16="http://schemas.microsoft.com/office/drawing/2014/main" id="{45A56295-368E-F27C-7B6E-D6B82EE25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80754" y="0"/>
              <a:ext cx="20184854" cy="11309349"/>
            </a:xfrm>
            <a:prstGeom prst="rect">
              <a:avLst/>
            </a:prstGeom>
          </p:spPr>
        </p:pic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9ED97BC1-7F3D-3BAB-58AA-415D94C21911}"/>
                </a:ext>
              </a:extLst>
            </p:cNvPr>
            <p:cNvSpPr/>
            <p:nvPr/>
          </p:nvSpPr>
          <p:spPr>
            <a:xfrm>
              <a:off x="16846062" y="9161585"/>
              <a:ext cx="2250830" cy="18463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1487082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ubrik 18">
            <a:extLst>
              <a:ext uri="{FF2B5EF4-FFF2-40B4-BE49-F238E27FC236}">
                <a16:creationId xmlns:a16="http://schemas.microsoft.com/office/drawing/2014/main" id="{3678F8A3-3EEA-FD87-823F-4EB279C63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497" y="1123585"/>
            <a:ext cx="18862101" cy="1607820"/>
          </a:xfrm>
        </p:spPr>
        <p:txBody>
          <a:bodyPr/>
          <a:lstStyle/>
          <a:p>
            <a:r>
              <a:rPr lang="sv-SE" dirty="0"/>
              <a:t>Regionalt utvecklingsarbete leder till hållbar utveckling</a:t>
            </a:r>
            <a:endParaRPr lang="en-US" dirty="0"/>
          </a:p>
        </p:txBody>
      </p:sp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FC09FABB-0F4E-456F-8705-A3D43D4999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161136"/>
            <a:ext cx="792000" cy="187200"/>
          </a:xfrm>
        </p:spPr>
        <p:txBody>
          <a:bodyPr/>
          <a:lstStyle/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7C705B4-A2FE-3D95-B811-DA1B4FB7E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161136"/>
            <a:ext cx="360000" cy="187200"/>
          </a:xfrm>
        </p:spPr>
        <p:txBody>
          <a:bodyPr/>
          <a:lstStyle/>
          <a:p>
            <a:fld id="{38480145-259A-47DA-A30D-C906B9DB5C99}" type="slidenum">
              <a:rPr lang="sv-SE" smtClean="0"/>
              <a:pPr/>
              <a:t>13</a:t>
            </a:fld>
            <a:endParaRPr lang="sv-SE"/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1F529968-01E4-F874-4BD3-7F116235319B}"/>
              </a:ext>
            </a:extLst>
          </p:cNvPr>
          <p:cNvSpPr txBox="1"/>
          <p:nvPr/>
        </p:nvSpPr>
        <p:spPr>
          <a:xfrm>
            <a:off x="-1316182" y="5181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4A1F80F0-0552-3E84-18E4-84C19FCF1DBB}"/>
              </a:ext>
            </a:extLst>
          </p:cNvPr>
          <p:cNvSpPr txBox="1"/>
          <p:nvPr/>
        </p:nvSpPr>
        <p:spPr>
          <a:xfrm>
            <a:off x="386377" y="281762"/>
            <a:ext cx="54386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dirty="0"/>
              <a:t>Om vårt uppdrag</a:t>
            </a:r>
          </a:p>
        </p:txBody>
      </p:sp>
      <p:grpSp>
        <p:nvGrpSpPr>
          <p:cNvPr id="2" name="Grupp 1">
            <a:extLst>
              <a:ext uri="{FF2B5EF4-FFF2-40B4-BE49-F238E27FC236}">
                <a16:creationId xmlns:a16="http://schemas.microsoft.com/office/drawing/2014/main" id="{ACA59E0A-4A64-911F-7F9F-1A8AD5D82E3D}"/>
              </a:ext>
            </a:extLst>
          </p:cNvPr>
          <p:cNvGrpSpPr/>
          <p:nvPr/>
        </p:nvGrpSpPr>
        <p:grpSpPr>
          <a:xfrm>
            <a:off x="1089497" y="3284775"/>
            <a:ext cx="16035981" cy="7064839"/>
            <a:chOff x="1791626" y="3104695"/>
            <a:chExt cx="16035981" cy="7064839"/>
          </a:xfrm>
        </p:grpSpPr>
        <p:sp>
          <p:nvSpPr>
            <p:cNvPr id="4" name="Rektangel: rundade hörn 3">
              <a:extLst>
                <a:ext uri="{FF2B5EF4-FFF2-40B4-BE49-F238E27FC236}">
                  <a16:creationId xmlns:a16="http://schemas.microsoft.com/office/drawing/2014/main" id="{F7E0DD06-18F6-A9EF-FE28-92F468A8C8B9}"/>
                </a:ext>
              </a:extLst>
            </p:cNvPr>
            <p:cNvSpPr/>
            <p:nvPr/>
          </p:nvSpPr>
          <p:spPr>
            <a:xfrm>
              <a:off x="1791631" y="3104697"/>
              <a:ext cx="4381511" cy="1787195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968" dirty="0"/>
            </a:p>
          </p:txBody>
        </p:sp>
        <p:sp>
          <p:nvSpPr>
            <p:cNvPr id="5" name="Rektangel: rundade hörn 4">
              <a:extLst>
                <a:ext uri="{FF2B5EF4-FFF2-40B4-BE49-F238E27FC236}">
                  <a16:creationId xmlns:a16="http://schemas.microsoft.com/office/drawing/2014/main" id="{CB143E81-D04B-5513-8296-A5BE8A57A802}"/>
                </a:ext>
              </a:extLst>
            </p:cNvPr>
            <p:cNvSpPr/>
            <p:nvPr/>
          </p:nvSpPr>
          <p:spPr>
            <a:xfrm>
              <a:off x="1791631" y="5743518"/>
              <a:ext cx="4381511" cy="1787195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968" dirty="0"/>
            </a:p>
          </p:txBody>
        </p:sp>
        <p:sp>
          <p:nvSpPr>
            <p:cNvPr id="8" name="Rektangel: rundade hörn 7">
              <a:extLst>
                <a:ext uri="{FF2B5EF4-FFF2-40B4-BE49-F238E27FC236}">
                  <a16:creationId xmlns:a16="http://schemas.microsoft.com/office/drawing/2014/main" id="{F7963DD9-68FC-F36D-B1A1-AA97A00CCCE6}"/>
                </a:ext>
              </a:extLst>
            </p:cNvPr>
            <p:cNvSpPr/>
            <p:nvPr/>
          </p:nvSpPr>
          <p:spPr>
            <a:xfrm>
              <a:off x="1791631" y="8382339"/>
              <a:ext cx="4381511" cy="1787195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968"/>
            </a:p>
          </p:txBody>
        </p:sp>
        <p:sp>
          <p:nvSpPr>
            <p:cNvPr id="9" name="Rektangel: rundade hörn 8">
              <a:extLst>
                <a:ext uri="{FF2B5EF4-FFF2-40B4-BE49-F238E27FC236}">
                  <a16:creationId xmlns:a16="http://schemas.microsoft.com/office/drawing/2014/main" id="{B15F89B4-5226-91D3-2FE1-0B3B02910A8A}"/>
                </a:ext>
              </a:extLst>
            </p:cNvPr>
            <p:cNvSpPr/>
            <p:nvPr/>
          </p:nvSpPr>
          <p:spPr>
            <a:xfrm>
              <a:off x="7559735" y="3104695"/>
              <a:ext cx="4381511" cy="1787195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968"/>
            </a:p>
          </p:txBody>
        </p:sp>
        <p:sp>
          <p:nvSpPr>
            <p:cNvPr id="10" name="Rektangel: rundade hörn 9">
              <a:extLst>
                <a:ext uri="{FF2B5EF4-FFF2-40B4-BE49-F238E27FC236}">
                  <a16:creationId xmlns:a16="http://schemas.microsoft.com/office/drawing/2014/main" id="{B547D29F-DC7C-4F75-D47C-40E881D379F8}"/>
                </a:ext>
              </a:extLst>
            </p:cNvPr>
            <p:cNvSpPr/>
            <p:nvPr/>
          </p:nvSpPr>
          <p:spPr>
            <a:xfrm>
              <a:off x="7559735" y="5743516"/>
              <a:ext cx="4381511" cy="1787195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968"/>
            </a:p>
          </p:txBody>
        </p:sp>
        <p:sp>
          <p:nvSpPr>
            <p:cNvPr id="14" name="Rektangel: rundade hörn 13">
              <a:extLst>
                <a:ext uri="{FF2B5EF4-FFF2-40B4-BE49-F238E27FC236}">
                  <a16:creationId xmlns:a16="http://schemas.microsoft.com/office/drawing/2014/main" id="{8469CF17-EF1A-2D0E-BB95-59C83ED88EC1}"/>
                </a:ext>
              </a:extLst>
            </p:cNvPr>
            <p:cNvSpPr/>
            <p:nvPr/>
          </p:nvSpPr>
          <p:spPr>
            <a:xfrm>
              <a:off x="7559735" y="8382337"/>
              <a:ext cx="4381511" cy="1787195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968"/>
            </a:p>
          </p:txBody>
        </p:sp>
        <p:cxnSp>
          <p:nvCxnSpPr>
            <p:cNvPr id="15" name="Rak pilkoppling 14">
              <a:extLst>
                <a:ext uri="{FF2B5EF4-FFF2-40B4-BE49-F238E27FC236}">
                  <a16:creationId xmlns:a16="http://schemas.microsoft.com/office/drawing/2014/main" id="{120BB094-36AC-6FB0-408E-F956C3E9C176}"/>
                </a:ext>
              </a:extLst>
            </p:cNvPr>
            <p:cNvCxnSpPr>
              <a:stCxn id="4" idx="3"/>
            </p:cNvCxnSpPr>
            <p:nvPr/>
          </p:nvCxnSpPr>
          <p:spPr>
            <a:xfrm flipV="1">
              <a:off x="6173142" y="3998292"/>
              <a:ext cx="1206246" cy="3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ak pilkoppling 15">
              <a:extLst>
                <a:ext uri="{FF2B5EF4-FFF2-40B4-BE49-F238E27FC236}">
                  <a16:creationId xmlns:a16="http://schemas.microsoft.com/office/drawing/2014/main" id="{B4453276-5AF9-40F9-F257-9A18E07EA06F}"/>
                </a:ext>
              </a:extLst>
            </p:cNvPr>
            <p:cNvCxnSpPr/>
            <p:nvPr/>
          </p:nvCxnSpPr>
          <p:spPr>
            <a:xfrm flipV="1">
              <a:off x="6173142" y="9293673"/>
              <a:ext cx="1206246" cy="3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ak pilkoppling 16">
              <a:extLst>
                <a:ext uri="{FF2B5EF4-FFF2-40B4-BE49-F238E27FC236}">
                  <a16:creationId xmlns:a16="http://schemas.microsoft.com/office/drawing/2014/main" id="{0C159138-ECDC-2F97-3B24-E5BF3AB7A2C6}"/>
                </a:ext>
              </a:extLst>
            </p:cNvPr>
            <p:cNvCxnSpPr>
              <a:stCxn id="5" idx="2"/>
            </p:cNvCxnSpPr>
            <p:nvPr/>
          </p:nvCxnSpPr>
          <p:spPr>
            <a:xfrm flipH="1">
              <a:off x="3982386" y="7530713"/>
              <a:ext cx="2" cy="647322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ak pilkoppling 17">
              <a:extLst>
                <a:ext uri="{FF2B5EF4-FFF2-40B4-BE49-F238E27FC236}">
                  <a16:creationId xmlns:a16="http://schemas.microsoft.com/office/drawing/2014/main" id="{D35A121B-48A2-423F-16C4-020F2ACB1A12}"/>
                </a:ext>
              </a:extLst>
            </p:cNvPr>
            <p:cNvCxnSpPr/>
            <p:nvPr/>
          </p:nvCxnSpPr>
          <p:spPr>
            <a:xfrm flipH="1">
              <a:off x="9750490" y="7530713"/>
              <a:ext cx="2" cy="647322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ak pilkoppling 19">
              <a:extLst>
                <a:ext uri="{FF2B5EF4-FFF2-40B4-BE49-F238E27FC236}">
                  <a16:creationId xmlns:a16="http://schemas.microsoft.com/office/drawing/2014/main" id="{668BEDCD-EFC1-6C7A-57AB-EB271C0AEBA5}"/>
                </a:ext>
              </a:extLst>
            </p:cNvPr>
            <p:cNvCxnSpPr/>
            <p:nvPr/>
          </p:nvCxnSpPr>
          <p:spPr>
            <a:xfrm flipH="1">
              <a:off x="9750490" y="4891889"/>
              <a:ext cx="2" cy="647322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ak pilkoppling 21">
              <a:extLst>
                <a:ext uri="{FF2B5EF4-FFF2-40B4-BE49-F238E27FC236}">
                  <a16:creationId xmlns:a16="http://schemas.microsoft.com/office/drawing/2014/main" id="{CCAE065D-6F59-7478-581C-FA4ED04D173E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flipH="1">
              <a:off x="6332793" y="6637115"/>
              <a:ext cx="1226942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ruta 22">
              <a:extLst>
                <a:ext uri="{FF2B5EF4-FFF2-40B4-BE49-F238E27FC236}">
                  <a16:creationId xmlns:a16="http://schemas.microsoft.com/office/drawing/2014/main" id="{FF2538C9-3BA0-E21D-A0B3-09C355631340}"/>
                </a:ext>
              </a:extLst>
            </p:cNvPr>
            <p:cNvSpPr txBox="1"/>
            <p:nvPr/>
          </p:nvSpPr>
          <p:spPr>
            <a:xfrm>
              <a:off x="1791629" y="3288752"/>
              <a:ext cx="4381511" cy="1310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638" dirty="0">
                  <a:solidFill>
                    <a:schemeClr val="bg1"/>
                  </a:solidFill>
                </a:rPr>
                <a:t>Samordnat </a:t>
              </a:r>
              <a:br>
                <a:rPr lang="sv-SE" sz="2638" dirty="0">
                  <a:solidFill>
                    <a:schemeClr val="bg1"/>
                  </a:solidFill>
                </a:rPr>
              </a:br>
              <a:r>
                <a:rPr lang="sv-SE" sz="2638" dirty="0">
                  <a:solidFill>
                    <a:schemeClr val="bg1"/>
                  </a:solidFill>
                </a:rPr>
                <a:t>lokalt/regionalt utvecklingsarbete</a:t>
              </a:r>
            </a:p>
          </p:txBody>
        </p:sp>
        <p:sp>
          <p:nvSpPr>
            <p:cNvPr id="24" name="textruta 23">
              <a:extLst>
                <a:ext uri="{FF2B5EF4-FFF2-40B4-BE49-F238E27FC236}">
                  <a16:creationId xmlns:a16="http://schemas.microsoft.com/office/drawing/2014/main" id="{683FCC54-CAB5-C23C-6C40-F85771919DF2}"/>
                </a:ext>
              </a:extLst>
            </p:cNvPr>
            <p:cNvSpPr txBox="1"/>
            <p:nvPr/>
          </p:nvSpPr>
          <p:spPr>
            <a:xfrm>
              <a:off x="7617384" y="3313151"/>
              <a:ext cx="4381511" cy="1310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638" dirty="0">
                  <a:solidFill>
                    <a:schemeClr val="bg1"/>
                  </a:solidFill>
                </a:rPr>
                <a:t>Bättre förutsättningar för framgångsrika företag och växande arbetsliv</a:t>
              </a:r>
            </a:p>
          </p:txBody>
        </p:sp>
        <p:sp>
          <p:nvSpPr>
            <p:cNvPr id="25" name="textruta 24">
              <a:extLst>
                <a:ext uri="{FF2B5EF4-FFF2-40B4-BE49-F238E27FC236}">
                  <a16:creationId xmlns:a16="http://schemas.microsoft.com/office/drawing/2014/main" id="{8C928995-7C75-02A4-CAA3-3EE55FBDF4AB}"/>
                </a:ext>
              </a:extLst>
            </p:cNvPr>
            <p:cNvSpPr txBox="1"/>
            <p:nvPr/>
          </p:nvSpPr>
          <p:spPr>
            <a:xfrm>
              <a:off x="7559735" y="6319878"/>
              <a:ext cx="4381511" cy="498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638" dirty="0">
                  <a:solidFill>
                    <a:schemeClr val="bg1"/>
                  </a:solidFill>
                </a:rPr>
                <a:t>Fler som arbetar</a:t>
              </a:r>
            </a:p>
          </p:txBody>
        </p:sp>
        <p:sp>
          <p:nvSpPr>
            <p:cNvPr id="26" name="textruta 25">
              <a:extLst>
                <a:ext uri="{FF2B5EF4-FFF2-40B4-BE49-F238E27FC236}">
                  <a16:creationId xmlns:a16="http://schemas.microsoft.com/office/drawing/2014/main" id="{062C914B-AB5B-63AE-EA82-0DBBA2305E22}"/>
                </a:ext>
              </a:extLst>
            </p:cNvPr>
            <p:cNvSpPr txBox="1"/>
            <p:nvPr/>
          </p:nvSpPr>
          <p:spPr>
            <a:xfrm>
              <a:off x="7559733" y="8623364"/>
              <a:ext cx="4381511" cy="1310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638" dirty="0">
                  <a:solidFill>
                    <a:schemeClr val="bg1"/>
                  </a:solidFill>
                </a:rPr>
                <a:t>God livskvalitet – </a:t>
              </a:r>
              <a:br>
                <a:rPr lang="sv-SE" sz="2638" dirty="0">
                  <a:solidFill>
                    <a:schemeClr val="bg1"/>
                  </a:solidFill>
                </a:rPr>
              </a:br>
              <a:r>
                <a:rPr lang="sv-SE" sz="2638" dirty="0">
                  <a:solidFill>
                    <a:schemeClr val="bg1"/>
                  </a:solidFill>
                </a:rPr>
                <a:t>invånare som trivs </a:t>
              </a:r>
              <a:br>
                <a:rPr lang="sv-SE" sz="2638" dirty="0">
                  <a:solidFill>
                    <a:schemeClr val="bg1"/>
                  </a:solidFill>
                </a:rPr>
              </a:br>
              <a:r>
                <a:rPr lang="sv-SE" sz="2638" dirty="0">
                  <a:solidFill>
                    <a:schemeClr val="bg1"/>
                  </a:solidFill>
                </a:rPr>
                <a:t>och mår bra</a:t>
              </a:r>
            </a:p>
          </p:txBody>
        </p:sp>
        <p:sp>
          <p:nvSpPr>
            <p:cNvPr id="27" name="textruta 26">
              <a:extLst>
                <a:ext uri="{FF2B5EF4-FFF2-40B4-BE49-F238E27FC236}">
                  <a16:creationId xmlns:a16="http://schemas.microsoft.com/office/drawing/2014/main" id="{6849E71A-BFF7-38EC-DEEA-516128887870}"/>
                </a:ext>
              </a:extLst>
            </p:cNvPr>
            <p:cNvSpPr txBox="1"/>
            <p:nvPr/>
          </p:nvSpPr>
          <p:spPr>
            <a:xfrm>
              <a:off x="1791628" y="6315756"/>
              <a:ext cx="4381511" cy="498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638" dirty="0">
                  <a:solidFill>
                    <a:schemeClr val="bg1"/>
                  </a:solidFill>
                </a:rPr>
                <a:t>Ökade skatteintäkter</a:t>
              </a:r>
            </a:p>
          </p:txBody>
        </p:sp>
        <p:sp>
          <p:nvSpPr>
            <p:cNvPr id="28" name="textruta 27">
              <a:extLst>
                <a:ext uri="{FF2B5EF4-FFF2-40B4-BE49-F238E27FC236}">
                  <a16:creationId xmlns:a16="http://schemas.microsoft.com/office/drawing/2014/main" id="{95F13B1C-C80D-2235-4934-FEE5E276A68A}"/>
                </a:ext>
              </a:extLst>
            </p:cNvPr>
            <p:cNvSpPr txBox="1"/>
            <p:nvPr/>
          </p:nvSpPr>
          <p:spPr>
            <a:xfrm>
              <a:off x="1791626" y="9030127"/>
              <a:ext cx="4381511" cy="498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638" dirty="0">
                  <a:solidFill>
                    <a:schemeClr val="bg1"/>
                  </a:solidFill>
                </a:rPr>
                <a:t>Finansierar välfärden</a:t>
              </a:r>
            </a:p>
          </p:txBody>
        </p:sp>
        <p:sp>
          <p:nvSpPr>
            <p:cNvPr id="29" name="textruta 28">
              <a:extLst>
                <a:ext uri="{FF2B5EF4-FFF2-40B4-BE49-F238E27FC236}">
                  <a16:creationId xmlns:a16="http://schemas.microsoft.com/office/drawing/2014/main" id="{FE79BE29-4847-D6A6-9A87-0EC0B56FFB10}"/>
                </a:ext>
              </a:extLst>
            </p:cNvPr>
            <p:cNvSpPr txBox="1"/>
            <p:nvPr/>
          </p:nvSpPr>
          <p:spPr>
            <a:xfrm>
              <a:off x="12488194" y="3679401"/>
              <a:ext cx="5339413" cy="549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968" b="1" dirty="0">
                  <a:solidFill>
                    <a:schemeClr val="accent1"/>
                  </a:solidFill>
                  <a:latin typeface="+mj-lt"/>
                </a:rPr>
                <a:t>Ekonomin </a:t>
              </a:r>
              <a:r>
                <a:rPr lang="sv-SE" sz="2968" dirty="0">
                  <a:solidFill>
                    <a:schemeClr val="accent1"/>
                  </a:solidFill>
                  <a:latin typeface="+mj-lt"/>
                </a:rPr>
                <a:t>ger förutsättningar</a:t>
              </a:r>
            </a:p>
          </p:txBody>
        </p:sp>
        <p:sp>
          <p:nvSpPr>
            <p:cNvPr id="30" name="textruta 29">
              <a:extLst>
                <a:ext uri="{FF2B5EF4-FFF2-40B4-BE49-F238E27FC236}">
                  <a16:creationId xmlns:a16="http://schemas.microsoft.com/office/drawing/2014/main" id="{6DA8120D-6C3A-602C-DFC5-AE7024701AE6}"/>
                </a:ext>
              </a:extLst>
            </p:cNvPr>
            <p:cNvSpPr txBox="1"/>
            <p:nvPr/>
          </p:nvSpPr>
          <p:spPr>
            <a:xfrm>
              <a:off x="12488193" y="6406797"/>
              <a:ext cx="4754029" cy="549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968" b="1" dirty="0">
                  <a:solidFill>
                    <a:schemeClr val="accent1"/>
                  </a:solidFill>
                  <a:latin typeface="+mj-lt"/>
                </a:rPr>
                <a:t>Miljön </a:t>
              </a:r>
              <a:r>
                <a:rPr lang="sv-SE" sz="2968" dirty="0">
                  <a:solidFill>
                    <a:schemeClr val="accent1"/>
                  </a:solidFill>
                  <a:latin typeface="+mj-lt"/>
                </a:rPr>
                <a:t>sätter ramarna</a:t>
              </a:r>
            </a:p>
          </p:txBody>
        </p:sp>
        <p:sp>
          <p:nvSpPr>
            <p:cNvPr id="31" name="textruta 30">
              <a:extLst>
                <a:ext uri="{FF2B5EF4-FFF2-40B4-BE49-F238E27FC236}">
                  <a16:creationId xmlns:a16="http://schemas.microsoft.com/office/drawing/2014/main" id="{84BEF62D-FD43-E7E0-B501-C94CDC0B6B11}"/>
                </a:ext>
              </a:extLst>
            </p:cNvPr>
            <p:cNvSpPr txBox="1"/>
            <p:nvPr/>
          </p:nvSpPr>
          <p:spPr>
            <a:xfrm>
              <a:off x="12488194" y="8971427"/>
              <a:ext cx="4754029" cy="549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968" b="1" dirty="0">
                  <a:solidFill>
                    <a:schemeClr val="accent1"/>
                  </a:solidFill>
                  <a:latin typeface="+mj-lt"/>
                </a:rPr>
                <a:t>Social hållbarhet </a:t>
              </a:r>
              <a:r>
                <a:rPr lang="sv-SE" sz="2968" dirty="0">
                  <a:solidFill>
                    <a:schemeClr val="accent1"/>
                  </a:solidFill>
                  <a:latin typeface="+mj-lt"/>
                </a:rPr>
                <a:t>är målet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8853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0F9C68B7-E104-6A3E-4D86-6FB4F21F13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7853" y="3610616"/>
            <a:ext cx="8280000" cy="2271510"/>
          </a:xfrm>
        </p:spPr>
        <p:txBody>
          <a:bodyPr/>
          <a:lstStyle/>
          <a:p>
            <a:pPr marL="0" indent="0">
              <a:buNone/>
            </a:pPr>
            <a:endParaRPr lang="sv-SE" sz="4000" dirty="0"/>
          </a:p>
          <a:p>
            <a:r>
              <a:rPr lang="sv-SE" sz="4000" dirty="0"/>
              <a:t>Vi samverkar lokalt, storregionalt och nationellt </a:t>
            </a:r>
          </a:p>
          <a:p>
            <a:pPr marL="471202" indent="-471202">
              <a:buFont typeface="Arial" panose="020B0604020202020204" pitchFamily="34" charset="0"/>
              <a:buChar char="•"/>
            </a:pPr>
            <a:r>
              <a:rPr lang="sv-SE" sz="4000" dirty="0"/>
              <a:t>Exempel på viktiga samarbetspartners</a:t>
            </a:r>
          </a:p>
        </p:txBody>
      </p:sp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FC09FABB-0F4E-456F-8705-A3D43D499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7C705B4-A2FE-3D95-B811-DA1B4FB7E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14</a:t>
            </a:fld>
            <a:endParaRPr lang="sv-SE"/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1F529968-01E4-F874-4BD3-7F116235319B}"/>
              </a:ext>
            </a:extLst>
          </p:cNvPr>
          <p:cNvSpPr txBox="1"/>
          <p:nvPr/>
        </p:nvSpPr>
        <p:spPr>
          <a:xfrm>
            <a:off x="-1316182" y="5181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4" name="Platshållare för bild 23">
            <a:extLst>
              <a:ext uri="{FF2B5EF4-FFF2-40B4-BE49-F238E27FC236}">
                <a16:creationId xmlns:a16="http://schemas.microsoft.com/office/drawing/2014/main" id="{D30E2F94-7F86-2FA8-F075-1CEB91D0974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solidFill>
            <a:srgbClr val="F4DEE6"/>
          </a:solidFill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4A1F80F0-0552-3E84-18E4-84C19FCF1DBB}"/>
              </a:ext>
            </a:extLst>
          </p:cNvPr>
          <p:cNvSpPr txBox="1"/>
          <p:nvPr/>
        </p:nvSpPr>
        <p:spPr>
          <a:xfrm>
            <a:off x="386377" y="281762"/>
            <a:ext cx="54386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3200" dirty="0"/>
              <a:t>Om vårt uppdrag</a:t>
            </a:r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A491485C-5F90-6826-D165-CFEAD12EB4FD}"/>
              </a:ext>
            </a:extLst>
          </p:cNvPr>
          <p:cNvGrpSpPr/>
          <p:nvPr/>
        </p:nvGrpSpPr>
        <p:grpSpPr>
          <a:xfrm>
            <a:off x="10622116" y="1290360"/>
            <a:ext cx="8181308" cy="8181308"/>
            <a:chOff x="5989609" y="1702734"/>
            <a:chExt cx="4218255" cy="4218255"/>
          </a:xfrm>
        </p:grpSpPr>
        <p:sp>
          <p:nvSpPr>
            <p:cNvPr id="5" name="Ellips 4">
              <a:extLst>
                <a:ext uri="{FF2B5EF4-FFF2-40B4-BE49-F238E27FC236}">
                  <a16:creationId xmlns:a16="http://schemas.microsoft.com/office/drawing/2014/main" id="{FB8D1812-91A3-4A4A-702D-647DACF4B482}"/>
                </a:ext>
              </a:extLst>
            </p:cNvPr>
            <p:cNvSpPr/>
            <p:nvPr/>
          </p:nvSpPr>
          <p:spPr>
            <a:xfrm>
              <a:off x="5989609" y="1702734"/>
              <a:ext cx="4218255" cy="421825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968" dirty="0"/>
            </a:p>
          </p:txBody>
        </p:sp>
        <p:pic>
          <p:nvPicPr>
            <p:cNvPr id="8" name="Picture 2" descr="Create Business Incubator">
              <a:extLst>
                <a:ext uri="{FF2B5EF4-FFF2-40B4-BE49-F238E27FC236}">
                  <a16:creationId xmlns:a16="http://schemas.microsoft.com/office/drawing/2014/main" id="{38CE9231-F222-E342-33E2-1CF7A89DC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7266" y="4858203"/>
              <a:ext cx="594711" cy="484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Bildobjekt 9">
              <a:extLst>
                <a:ext uri="{FF2B5EF4-FFF2-40B4-BE49-F238E27FC236}">
                  <a16:creationId xmlns:a16="http://schemas.microsoft.com/office/drawing/2014/main" id="{F5F1E2FA-F2C7-06EE-F54D-3B833C2EBE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0519"/>
            <a:stretch/>
          </p:blipFill>
          <p:spPr>
            <a:xfrm>
              <a:off x="8978834" y="4484462"/>
              <a:ext cx="787937" cy="328185"/>
            </a:xfrm>
            <a:prstGeom prst="rect">
              <a:avLst/>
            </a:prstGeom>
          </p:spPr>
        </p:pic>
        <p:pic>
          <p:nvPicPr>
            <p:cNvPr id="11" name="Bildobjekt 10">
              <a:extLst>
                <a:ext uri="{FF2B5EF4-FFF2-40B4-BE49-F238E27FC236}">
                  <a16:creationId xmlns:a16="http://schemas.microsoft.com/office/drawing/2014/main" id="{220B1DAA-BE0E-C3C9-4390-57C909593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05392" y="4267354"/>
              <a:ext cx="616742" cy="370045"/>
            </a:xfrm>
            <a:prstGeom prst="rect">
              <a:avLst/>
            </a:prstGeom>
          </p:spPr>
        </p:pic>
        <p:pic>
          <p:nvPicPr>
            <p:cNvPr id="12" name="Bildobjekt 11">
              <a:extLst>
                <a:ext uri="{FF2B5EF4-FFF2-40B4-BE49-F238E27FC236}">
                  <a16:creationId xmlns:a16="http://schemas.microsoft.com/office/drawing/2014/main" id="{30E8605A-FB5D-D5E3-572B-F55E09330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94908" y="3426759"/>
              <a:ext cx="728618" cy="199650"/>
            </a:xfrm>
            <a:prstGeom prst="rect">
              <a:avLst/>
            </a:prstGeom>
          </p:spPr>
        </p:pic>
        <p:pic>
          <p:nvPicPr>
            <p:cNvPr id="13" name="Bildobjekt 12">
              <a:extLst>
                <a:ext uri="{FF2B5EF4-FFF2-40B4-BE49-F238E27FC236}">
                  <a16:creationId xmlns:a16="http://schemas.microsoft.com/office/drawing/2014/main" id="{6006E9E6-FCB6-A379-5B9A-9C11DE35B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87547" y="3842347"/>
              <a:ext cx="674102" cy="187406"/>
            </a:xfrm>
            <a:prstGeom prst="rect">
              <a:avLst/>
            </a:prstGeom>
          </p:spPr>
        </p:pic>
        <p:pic>
          <p:nvPicPr>
            <p:cNvPr id="14" name="Bildobjekt 13">
              <a:extLst>
                <a:ext uri="{FF2B5EF4-FFF2-40B4-BE49-F238E27FC236}">
                  <a16:creationId xmlns:a16="http://schemas.microsoft.com/office/drawing/2014/main" id="{6B36022E-8BEF-E389-23BD-D8DA3774B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5496" y="3541274"/>
              <a:ext cx="320889" cy="160445"/>
            </a:xfrm>
            <a:prstGeom prst="rect">
              <a:avLst/>
            </a:prstGeom>
          </p:spPr>
        </p:pic>
        <p:pic>
          <p:nvPicPr>
            <p:cNvPr id="15" name="Bildobjekt 14">
              <a:extLst>
                <a:ext uri="{FF2B5EF4-FFF2-40B4-BE49-F238E27FC236}">
                  <a16:creationId xmlns:a16="http://schemas.microsoft.com/office/drawing/2014/main" id="{FA47C141-1216-712D-D295-A0E02CDD3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8650" y="3916770"/>
              <a:ext cx="434498" cy="204470"/>
            </a:xfrm>
            <a:prstGeom prst="rect">
              <a:avLst/>
            </a:prstGeom>
          </p:spPr>
        </p:pic>
        <p:pic>
          <p:nvPicPr>
            <p:cNvPr id="16" name="Bildobjekt 15">
              <a:extLst>
                <a:ext uri="{FF2B5EF4-FFF2-40B4-BE49-F238E27FC236}">
                  <a16:creationId xmlns:a16="http://schemas.microsoft.com/office/drawing/2014/main" id="{01A4FB8B-216D-16B8-1456-34352F62C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34440" y="3037771"/>
              <a:ext cx="401056" cy="146148"/>
            </a:xfrm>
            <a:prstGeom prst="rect">
              <a:avLst/>
            </a:prstGeom>
          </p:spPr>
        </p:pic>
        <p:pic>
          <p:nvPicPr>
            <p:cNvPr id="17" name="Bildobjekt 16">
              <a:extLst>
                <a:ext uri="{FF2B5EF4-FFF2-40B4-BE49-F238E27FC236}">
                  <a16:creationId xmlns:a16="http://schemas.microsoft.com/office/drawing/2014/main" id="{B27D2BC5-AF8A-6BEF-8251-CB5F165D3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3827" y="2996477"/>
              <a:ext cx="649951" cy="134633"/>
            </a:xfrm>
            <a:prstGeom prst="rect">
              <a:avLst/>
            </a:prstGeom>
          </p:spPr>
        </p:pic>
        <p:pic>
          <p:nvPicPr>
            <p:cNvPr id="18" name="Bildobjekt 17">
              <a:extLst>
                <a:ext uri="{FF2B5EF4-FFF2-40B4-BE49-F238E27FC236}">
                  <a16:creationId xmlns:a16="http://schemas.microsoft.com/office/drawing/2014/main" id="{D194FA69-2A0F-47A5-CBE4-E3A0F9BFC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320330" y="4224772"/>
              <a:ext cx="380308" cy="285231"/>
            </a:xfrm>
            <a:prstGeom prst="rect">
              <a:avLst/>
            </a:prstGeom>
          </p:spPr>
        </p:pic>
        <p:pic>
          <p:nvPicPr>
            <p:cNvPr id="20" name="Bildobjekt 19">
              <a:extLst>
                <a:ext uri="{FF2B5EF4-FFF2-40B4-BE49-F238E27FC236}">
                  <a16:creationId xmlns:a16="http://schemas.microsoft.com/office/drawing/2014/main" id="{4C41CA6C-8E8A-8A31-60EB-88045C9E3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2479" y="5513374"/>
              <a:ext cx="481671" cy="128964"/>
            </a:xfrm>
            <a:prstGeom prst="rect">
              <a:avLst/>
            </a:prstGeom>
          </p:spPr>
        </p:pic>
        <p:pic>
          <p:nvPicPr>
            <p:cNvPr id="22" name="Picture 2" descr="https://uturism.files.wordpress.com/2016/01/visita-logo.png?w=213">
              <a:hlinkClick r:id="rId13"/>
              <a:extLst>
                <a:ext uri="{FF2B5EF4-FFF2-40B4-BE49-F238E27FC236}">
                  <a16:creationId xmlns:a16="http://schemas.microsoft.com/office/drawing/2014/main" id="{C0BF4550-C3F2-862D-4964-3596A3C99D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6530" y="4940306"/>
              <a:ext cx="289546" cy="7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Bildobjekt 22">
              <a:extLst>
                <a:ext uri="{FF2B5EF4-FFF2-40B4-BE49-F238E27FC236}">
                  <a16:creationId xmlns:a16="http://schemas.microsoft.com/office/drawing/2014/main" id="{E8CEBAAB-5125-2AC6-577F-06FD89A20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378268" y="3906652"/>
              <a:ext cx="372854" cy="157344"/>
            </a:xfrm>
            <a:prstGeom prst="rect">
              <a:avLst/>
            </a:prstGeom>
          </p:spPr>
        </p:pic>
        <p:pic>
          <p:nvPicPr>
            <p:cNvPr id="25" name="Bildobjekt 24">
              <a:extLst>
                <a:ext uri="{FF2B5EF4-FFF2-40B4-BE49-F238E27FC236}">
                  <a16:creationId xmlns:a16="http://schemas.microsoft.com/office/drawing/2014/main" id="{BEDF455C-6F82-FEED-FC61-F3CA6C7A9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flipH="1">
              <a:off x="8874498" y="3395742"/>
              <a:ext cx="236072" cy="236072"/>
            </a:xfrm>
            <a:prstGeom prst="rect">
              <a:avLst/>
            </a:prstGeom>
          </p:spPr>
        </p:pic>
        <p:pic>
          <p:nvPicPr>
            <p:cNvPr id="26" name="Bildobjekt 25">
              <a:extLst>
                <a:ext uri="{FF2B5EF4-FFF2-40B4-BE49-F238E27FC236}">
                  <a16:creationId xmlns:a16="http://schemas.microsoft.com/office/drawing/2014/main" id="{548EE27E-C4DA-0758-9AE5-20708331E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4695" y="5227749"/>
              <a:ext cx="668094" cy="173399"/>
            </a:xfrm>
            <a:prstGeom prst="rect">
              <a:avLst/>
            </a:prstGeom>
          </p:spPr>
        </p:pic>
        <p:pic>
          <p:nvPicPr>
            <p:cNvPr id="27" name="Bildobjekt 26">
              <a:extLst>
                <a:ext uri="{FF2B5EF4-FFF2-40B4-BE49-F238E27FC236}">
                  <a16:creationId xmlns:a16="http://schemas.microsoft.com/office/drawing/2014/main" id="{C7AC26CD-BAF7-EAFD-081B-411D34385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894742" y="5008436"/>
              <a:ext cx="493908" cy="127360"/>
            </a:xfrm>
            <a:prstGeom prst="rect">
              <a:avLst/>
            </a:prstGeom>
          </p:spPr>
        </p:pic>
        <p:pic>
          <p:nvPicPr>
            <p:cNvPr id="28" name="Bildobjekt 27">
              <a:extLst>
                <a:ext uri="{FF2B5EF4-FFF2-40B4-BE49-F238E27FC236}">
                  <a16:creationId xmlns:a16="http://schemas.microsoft.com/office/drawing/2014/main" id="{2D6CB4A6-8DDA-C07E-7831-2BAE1D431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950369" y="2217361"/>
              <a:ext cx="2317619" cy="653327"/>
            </a:xfrm>
            <a:prstGeom prst="rect">
              <a:avLst/>
            </a:prstGeom>
          </p:spPr>
        </p:pic>
        <p:pic>
          <p:nvPicPr>
            <p:cNvPr id="29" name="Bildobjekt 28">
              <a:extLst>
                <a:ext uri="{FF2B5EF4-FFF2-40B4-BE49-F238E27FC236}">
                  <a16:creationId xmlns:a16="http://schemas.microsoft.com/office/drawing/2014/main" id="{F01DA144-6955-6F05-C500-25D38541B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8214" y="4305324"/>
              <a:ext cx="748557" cy="134633"/>
            </a:xfrm>
            <a:prstGeom prst="rect">
              <a:avLst/>
            </a:prstGeom>
          </p:spPr>
        </p:pic>
        <p:pic>
          <p:nvPicPr>
            <p:cNvPr id="30" name="Bildobjekt 29">
              <a:extLst>
                <a:ext uri="{FF2B5EF4-FFF2-40B4-BE49-F238E27FC236}">
                  <a16:creationId xmlns:a16="http://schemas.microsoft.com/office/drawing/2014/main" id="{C3D0CE71-7880-3E35-9E4B-9DCE3A01E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8109179" y="3405897"/>
              <a:ext cx="542991" cy="249776"/>
            </a:xfrm>
            <a:prstGeom prst="rect">
              <a:avLst/>
            </a:prstGeom>
          </p:spPr>
        </p:pic>
        <p:pic>
          <p:nvPicPr>
            <p:cNvPr id="31" name="Bildobjekt 30">
              <a:extLst>
                <a:ext uri="{FF2B5EF4-FFF2-40B4-BE49-F238E27FC236}">
                  <a16:creationId xmlns:a16="http://schemas.microsoft.com/office/drawing/2014/main" id="{4B7A0C21-722F-1B66-6FBD-BA7D1B798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6280" y="3143123"/>
              <a:ext cx="596097" cy="135226"/>
            </a:xfrm>
            <a:prstGeom prst="rect">
              <a:avLst/>
            </a:prstGeom>
          </p:spPr>
        </p:pic>
        <p:pic>
          <p:nvPicPr>
            <p:cNvPr id="32" name="Bildobjekt 31">
              <a:extLst>
                <a:ext uri="{FF2B5EF4-FFF2-40B4-BE49-F238E27FC236}">
                  <a16:creationId xmlns:a16="http://schemas.microsoft.com/office/drawing/2014/main" id="{B0C0A772-9285-6B29-3209-19A442652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086756" y="5137649"/>
              <a:ext cx="254444" cy="263500"/>
            </a:xfrm>
            <a:prstGeom prst="rect">
              <a:avLst/>
            </a:prstGeom>
          </p:spPr>
        </p:pic>
        <p:pic>
          <p:nvPicPr>
            <p:cNvPr id="33" name="Bildobjekt 32">
              <a:extLst>
                <a:ext uri="{FF2B5EF4-FFF2-40B4-BE49-F238E27FC236}">
                  <a16:creationId xmlns:a16="http://schemas.microsoft.com/office/drawing/2014/main" id="{1DB72CEA-F1D3-CAD1-F0FB-85C2F3249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8434968" y="5333366"/>
              <a:ext cx="385329" cy="282391"/>
            </a:xfrm>
            <a:prstGeom prst="rect">
              <a:avLst/>
            </a:prstGeom>
          </p:spPr>
        </p:pic>
        <p:pic>
          <p:nvPicPr>
            <p:cNvPr id="35" name="Bildobjekt 34">
              <a:extLst>
                <a:ext uri="{FF2B5EF4-FFF2-40B4-BE49-F238E27FC236}">
                  <a16:creationId xmlns:a16="http://schemas.microsoft.com/office/drawing/2014/main" id="{8D0256A0-B27F-0D17-D941-01724C054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6206454" y="3417064"/>
              <a:ext cx="541335" cy="234127"/>
            </a:xfrm>
            <a:prstGeom prst="rect">
              <a:avLst/>
            </a:prstGeom>
          </p:spPr>
        </p:pic>
        <p:pic>
          <p:nvPicPr>
            <p:cNvPr id="36" name="Bildobjekt 35">
              <a:extLst>
                <a:ext uri="{FF2B5EF4-FFF2-40B4-BE49-F238E27FC236}">
                  <a16:creationId xmlns:a16="http://schemas.microsoft.com/office/drawing/2014/main" id="{75688168-8BBD-BBCC-A238-EBB69DB23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6612809" y="4749274"/>
              <a:ext cx="805168" cy="144869"/>
            </a:xfrm>
            <a:prstGeom prst="rect">
              <a:avLst/>
            </a:prstGeom>
          </p:spPr>
        </p:pic>
        <p:pic>
          <p:nvPicPr>
            <p:cNvPr id="37" name="Bildobjekt 36">
              <a:extLst>
                <a:ext uri="{FF2B5EF4-FFF2-40B4-BE49-F238E27FC236}">
                  <a16:creationId xmlns:a16="http://schemas.microsoft.com/office/drawing/2014/main" id="{417CA89D-0438-2FB6-9849-AD9BF67C0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6380278" y="2964036"/>
              <a:ext cx="508754" cy="304036"/>
            </a:xfrm>
            <a:prstGeom prst="rect">
              <a:avLst/>
            </a:prstGeom>
          </p:spPr>
        </p:pic>
        <p:pic>
          <p:nvPicPr>
            <p:cNvPr id="38" name="Picture 4" descr="Electrification Hub – Mälardalens högskola">
              <a:extLst>
                <a:ext uri="{FF2B5EF4-FFF2-40B4-BE49-F238E27FC236}">
                  <a16:creationId xmlns:a16="http://schemas.microsoft.com/office/drawing/2014/main" id="{67F1745D-381A-50EC-D3B6-0680A81000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5734" y="4284853"/>
              <a:ext cx="662210" cy="230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6" descr="Electrification Hub logotyp">
              <a:extLst>
                <a:ext uri="{FF2B5EF4-FFF2-40B4-BE49-F238E27FC236}">
                  <a16:creationId xmlns:a16="http://schemas.microsoft.com/office/drawing/2014/main" id="{3AD1E9DD-B983-81CA-8D66-A0F266CA81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4246" y="3793568"/>
              <a:ext cx="429855" cy="429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Bildobjekt 39">
              <a:extLst>
                <a:ext uri="{FF2B5EF4-FFF2-40B4-BE49-F238E27FC236}">
                  <a16:creationId xmlns:a16="http://schemas.microsoft.com/office/drawing/2014/main" id="{7CB7A421-9D21-119E-0C3B-FF4BA57F4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3811" y="3787176"/>
              <a:ext cx="497015" cy="205019"/>
            </a:xfrm>
            <a:prstGeom prst="rect">
              <a:avLst/>
            </a:prstGeom>
          </p:spPr>
        </p:pic>
      </p:grpSp>
      <p:sp>
        <p:nvSpPr>
          <p:cNvPr id="19" name="Rubrik 18">
            <a:extLst>
              <a:ext uri="{FF2B5EF4-FFF2-40B4-BE49-F238E27FC236}">
                <a16:creationId xmlns:a16="http://schemas.microsoft.com/office/drawing/2014/main" id="{3678F8A3-3EEA-FD87-823F-4EB279C63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470" y="1475238"/>
            <a:ext cx="11568289" cy="2052000"/>
          </a:xfrm>
        </p:spPr>
        <p:txBody>
          <a:bodyPr/>
          <a:lstStyle/>
          <a:p>
            <a:r>
              <a:rPr lang="sv-SE" sz="6000" dirty="0"/>
              <a:t>Samverkan är nyckel till framgång </a:t>
            </a:r>
            <a:br>
              <a:rPr lang="sv-SE" sz="6000" dirty="0"/>
            </a:br>
            <a:r>
              <a:rPr lang="sv-SE" sz="6000" dirty="0"/>
              <a:t>– vi löser det inte själva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147310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1">
            <a:extLst>
              <a:ext uri="{FF2B5EF4-FFF2-40B4-BE49-F238E27FC236}">
                <a16:creationId xmlns:a16="http://schemas.microsoft.com/office/drawing/2014/main" id="{06D612FC-9255-41AF-D6FF-C127D87B32EC}"/>
              </a:ext>
            </a:extLst>
          </p:cNvPr>
          <p:cNvSpPr txBox="1">
            <a:spLocks/>
          </p:cNvSpPr>
          <p:nvPr/>
        </p:nvSpPr>
        <p:spPr>
          <a:xfrm>
            <a:off x="1237666" y="4023471"/>
            <a:ext cx="8280000" cy="6840000"/>
          </a:xfrm>
          <a:prstGeom prst="rect">
            <a:avLst/>
          </a:prstGeom>
        </p:spPr>
        <p:txBody>
          <a:bodyPr/>
          <a:lstStyle>
            <a:lvl1pPr marL="345600" indent="-345600" eaLnBrk="1" hangingPunct="1">
              <a:lnSpc>
                <a:spcPct val="84000"/>
              </a:lnSpc>
              <a:spcAft>
                <a:spcPts val="23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4000" spc="-110" baseline="0">
                <a:latin typeface="+mn-lt"/>
                <a:ea typeface="+mn-ea"/>
                <a:cs typeface="+mn-cs"/>
              </a:defRPr>
            </a:lvl1pPr>
            <a:lvl2pPr marL="756000" indent="-324000" eaLnBrk="1" hangingPunct="1">
              <a:lnSpc>
                <a:spcPct val="84000"/>
              </a:lnSpc>
              <a:spcAft>
                <a:spcPts val="2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600" spc="-110" baseline="0">
                <a:latin typeface="+mn-lt"/>
                <a:ea typeface="+mn-ea"/>
                <a:cs typeface="+mn-cs"/>
              </a:defRPr>
            </a:lvl2pPr>
            <a:lvl3pPr marL="1116000" indent="-288000" eaLnBrk="1" hangingPunct="1">
              <a:lnSpc>
                <a:spcPct val="84000"/>
              </a:lnSpc>
              <a:spcAft>
                <a:spcPts val="2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200" spc="-110" baseline="0">
                <a:latin typeface="+mn-lt"/>
                <a:ea typeface="+mn-ea"/>
                <a:cs typeface="+mn-cs"/>
              </a:defRPr>
            </a:lvl3pPr>
            <a:lvl4pPr marL="1458000" indent="-259200" eaLnBrk="1" hangingPunct="1">
              <a:lnSpc>
                <a:spcPct val="84000"/>
              </a:lnSpc>
              <a:spcAft>
                <a:spcPts val="2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800" spc="-110" baseline="0">
                <a:latin typeface="+mn-lt"/>
                <a:ea typeface="+mn-ea"/>
                <a:cs typeface="+mn-cs"/>
              </a:defRPr>
            </a:lvl4pPr>
            <a:lvl5pPr marL="1764000" indent="-252000" eaLnBrk="1" hangingPunct="1">
              <a:lnSpc>
                <a:spcPct val="86000"/>
              </a:lnSpc>
              <a:spcAft>
                <a:spcPts val="15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spc="-110" baseline="0"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kern="0" dirty="0">
                <a:solidFill>
                  <a:schemeClr val="bg2"/>
                </a:solidFill>
              </a:rPr>
              <a:t>Det behövs en gemensam riktning för hur det ska bli bättre för alla som lever och verkar här.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v-SE" kern="0" dirty="0">
                <a:solidFill>
                  <a:schemeClr val="bg2"/>
                </a:solidFill>
              </a:rPr>
              <a:t>Ett sätt att samla goda krafter och jobba tillsammans mot mål som leder till ett välmående, tillgängligt, nyskapande och hållbart län.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v-SE" kern="0" dirty="0">
                <a:solidFill>
                  <a:schemeClr val="bg2"/>
                </a:solidFill>
              </a:rPr>
              <a:t>Det här är vår strategi tillsammans för ett livskraftigt Västmanland.</a:t>
            </a:r>
          </a:p>
        </p:txBody>
      </p:sp>
      <p:sp>
        <p:nvSpPr>
          <p:cNvPr id="10" name="Rubrik 2">
            <a:extLst>
              <a:ext uri="{FF2B5EF4-FFF2-40B4-BE49-F238E27FC236}">
                <a16:creationId xmlns:a16="http://schemas.microsoft.com/office/drawing/2014/main" id="{1A6A6E1D-1BB6-1C6E-C384-271D184B4D62}"/>
              </a:ext>
            </a:extLst>
          </p:cNvPr>
          <p:cNvSpPr txBox="1">
            <a:spLocks/>
          </p:cNvSpPr>
          <p:nvPr/>
        </p:nvSpPr>
        <p:spPr>
          <a:xfrm>
            <a:off x="1237666" y="1971471"/>
            <a:ext cx="8280000" cy="205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eaLnBrk="1" hangingPunct="1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sv-SE" sz="7200" b="1" kern="0" dirty="0">
                <a:latin typeface="+mj-lt"/>
              </a:rPr>
              <a:t>Tillsammans för ett livskraftigt Västmanland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EEA434A4-6189-52EE-571E-21D4438F7B6D}"/>
              </a:ext>
            </a:extLst>
          </p:cNvPr>
          <p:cNvSpPr txBox="1"/>
          <p:nvPr/>
        </p:nvSpPr>
        <p:spPr>
          <a:xfrm>
            <a:off x="386377" y="281762"/>
            <a:ext cx="94866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dirty="0">
                <a:solidFill>
                  <a:schemeClr val="bg2"/>
                </a:solidFill>
              </a:rPr>
              <a:t>Västmanlands regionala utvecklingsstrategi</a:t>
            </a:r>
          </a:p>
        </p:txBody>
      </p:sp>
      <p:pic>
        <p:nvPicPr>
          <p:cNvPr id="5" name="Platshållare för bild 4" descr="En bild som visar utomhus, hus, träd, byggnad&#10;&#10;AI-generated content may be incorrect.">
            <a:extLst>
              <a:ext uri="{FF2B5EF4-FFF2-40B4-BE49-F238E27FC236}">
                <a16:creationId xmlns:a16="http://schemas.microsoft.com/office/drawing/2014/main" id="{0EC3685B-250B-23AE-BA51-8A2DD735345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6" r="276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39123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E512EED-71F2-2026-846C-0B6422DDB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00014"/>
            <a:ext cx="20104100" cy="1121954"/>
          </a:xfrm>
        </p:spPr>
        <p:txBody>
          <a:bodyPr/>
          <a:lstStyle/>
          <a:p>
            <a:pPr algn="ctr"/>
            <a:r>
              <a:rPr lang="sv-SE" dirty="0"/>
              <a:t>Ett livskraftigt Västmanland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0110AF8-132E-F21E-CA39-B3A4D62FC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FC198DD-BE48-22E0-CC01-C696669E4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16</a:t>
            </a:fld>
            <a:endParaRPr lang="sv-SE"/>
          </a:p>
        </p:txBody>
      </p:sp>
      <p:grpSp>
        <p:nvGrpSpPr>
          <p:cNvPr id="29" name="Grupp 28">
            <a:extLst>
              <a:ext uri="{FF2B5EF4-FFF2-40B4-BE49-F238E27FC236}">
                <a16:creationId xmlns:a16="http://schemas.microsoft.com/office/drawing/2014/main" id="{0069E021-BE5A-CBD7-9230-E351AA62E24B}"/>
              </a:ext>
            </a:extLst>
          </p:cNvPr>
          <p:cNvGrpSpPr/>
          <p:nvPr/>
        </p:nvGrpSpPr>
        <p:grpSpPr>
          <a:xfrm>
            <a:off x="650631" y="2485615"/>
            <a:ext cx="6050751" cy="8249585"/>
            <a:chOff x="4730262" y="2298415"/>
            <a:chExt cx="6050751" cy="8249585"/>
          </a:xfrm>
        </p:grpSpPr>
        <p:grpSp>
          <p:nvGrpSpPr>
            <p:cNvPr id="28" name="Grupp 27">
              <a:extLst>
                <a:ext uri="{FF2B5EF4-FFF2-40B4-BE49-F238E27FC236}">
                  <a16:creationId xmlns:a16="http://schemas.microsoft.com/office/drawing/2014/main" id="{C399F9B8-10FD-06D8-FBC5-CE9D1181C61D}"/>
                </a:ext>
              </a:extLst>
            </p:cNvPr>
            <p:cNvGrpSpPr/>
            <p:nvPr/>
          </p:nvGrpSpPr>
          <p:grpSpPr>
            <a:xfrm>
              <a:off x="4730262" y="3908008"/>
              <a:ext cx="6050751" cy="6639992"/>
              <a:chOff x="4730262" y="3908008"/>
              <a:chExt cx="6050751" cy="6639992"/>
            </a:xfrm>
          </p:grpSpPr>
          <p:sp>
            <p:nvSpPr>
              <p:cNvPr id="11" name="Rektangel 10">
                <a:extLst>
                  <a:ext uri="{FF2B5EF4-FFF2-40B4-BE49-F238E27FC236}">
                    <a16:creationId xmlns:a16="http://schemas.microsoft.com/office/drawing/2014/main" id="{E9BA0AF0-D892-4DF9-C938-7D2BADDFB2E8}"/>
                  </a:ext>
                </a:extLst>
              </p:cNvPr>
              <p:cNvSpPr/>
              <p:nvPr/>
            </p:nvSpPr>
            <p:spPr>
              <a:xfrm>
                <a:off x="4730262" y="3908008"/>
                <a:ext cx="6050751" cy="6639992"/>
              </a:xfrm>
              <a:prstGeom prst="rect">
                <a:avLst/>
              </a:prstGeom>
              <a:solidFill>
                <a:srgbClr val="F4DEE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9" name="textruta 8">
                <a:extLst>
                  <a:ext uri="{FF2B5EF4-FFF2-40B4-BE49-F238E27FC236}">
                    <a16:creationId xmlns:a16="http://schemas.microsoft.com/office/drawing/2014/main" id="{24F45F55-1D94-3808-28EB-A3E4B62677BD}"/>
                  </a:ext>
                </a:extLst>
              </p:cNvPr>
              <p:cNvSpPr txBox="1"/>
              <p:nvPr/>
            </p:nvSpPr>
            <p:spPr>
              <a:xfrm>
                <a:off x="5157323" y="4777258"/>
                <a:ext cx="5492604" cy="5262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2400" b="1" dirty="0">
                    <a:latin typeface="+mj-lt"/>
                  </a:rPr>
                  <a:t>En god och jämlik hälsa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sv-SE" sz="2400" dirty="0"/>
                  <a:t>Upplevd hälsa bland barn och vuxna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sv-SE" sz="2400" dirty="0"/>
                  <a:t>Andel av befolkningen med gott psykiskt välbefinnande</a:t>
                </a:r>
              </a:p>
              <a:p>
                <a:endParaRPr lang="sv-SE" sz="2400" dirty="0"/>
              </a:p>
              <a:p>
                <a:r>
                  <a:rPr lang="sv-SE" sz="2400" b="1" dirty="0">
                    <a:latin typeface="+mj-lt"/>
                  </a:rPr>
                  <a:t>Alla barn ska få en bra start i livet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sv-SE" sz="2400" dirty="0"/>
                  <a:t>Andelen barn i hushåll med låg inkomststandard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sv-SE" sz="2400" dirty="0"/>
                  <a:t>Resultat, grundskolan och gymnasiet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sv-SE" sz="2400" dirty="0"/>
              </a:p>
              <a:p>
                <a:r>
                  <a:rPr lang="sv-SE" sz="2400" b="1" dirty="0">
                    <a:latin typeface="+mj-lt"/>
                  </a:rPr>
                  <a:t>Ökad livskvalitet och förbättrade livsmiljöer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sv-SE" sz="2400" dirty="0"/>
                  <a:t>Upplevd trygghet bland barn och vuxna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sv-SE" sz="2400" dirty="0"/>
                  <a:t>Segregation, Segregationsbarometern</a:t>
                </a:r>
              </a:p>
            </p:txBody>
          </p:sp>
        </p:grpSp>
        <p:grpSp>
          <p:nvGrpSpPr>
            <p:cNvPr id="27" name="Grupp 26">
              <a:extLst>
                <a:ext uri="{FF2B5EF4-FFF2-40B4-BE49-F238E27FC236}">
                  <a16:creationId xmlns:a16="http://schemas.microsoft.com/office/drawing/2014/main" id="{C03BED25-6301-9419-2F12-4C142C564DE3}"/>
                </a:ext>
              </a:extLst>
            </p:cNvPr>
            <p:cNvGrpSpPr/>
            <p:nvPr/>
          </p:nvGrpSpPr>
          <p:grpSpPr>
            <a:xfrm>
              <a:off x="4885544" y="2298415"/>
              <a:ext cx="2286000" cy="2277767"/>
              <a:chOff x="4885544" y="2298415"/>
              <a:chExt cx="2286000" cy="2277767"/>
            </a:xfrm>
          </p:grpSpPr>
          <p:pic>
            <p:nvPicPr>
              <p:cNvPr id="8" name="Bildobjekt 7" descr="En bild som visar Grafik, cirkel, Färggrann, Magenta&#10;&#10;AI-generated content may be incorrect.">
                <a:extLst>
                  <a:ext uri="{FF2B5EF4-FFF2-40B4-BE49-F238E27FC236}">
                    <a16:creationId xmlns:a16="http://schemas.microsoft.com/office/drawing/2014/main" id="{7B3F8D61-A6C6-8F28-3BA6-2635E1360C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00000">
                <a:off x="4889661" y="2298415"/>
                <a:ext cx="2277767" cy="2277767"/>
              </a:xfrm>
              <a:prstGeom prst="rect">
                <a:avLst/>
              </a:prstGeom>
            </p:spPr>
          </p:pic>
          <p:sp>
            <p:nvSpPr>
              <p:cNvPr id="10" name="textruta 9">
                <a:extLst>
                  <a:ext uri="{FF2B5EF4-FFF2-40B4-BE49-F238E27FC236}">
                    <a16:creationId xmlns:a16="http://schemas.microsoft.com/office/drawing/2014/main" id="{62282F84-679B-0C1C-3931-15CD9FD4A64C}"/>
                  </a:ext>
                </a:extLst>
              </p:cNvPr>
              <p:cNvSpPr txBox="1"/>
              <p:nvPr/>
            </p:nvSpPr>
            <p:spPr>
              <a:xfrm>
                <a:off x="4885544" y="3057885"/>
                <a:ext cx="22860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v-SE" sz="2400" dirty="0">
                    <a:solidFill>
                      <a:schemeClr val="bg2"/>
                    </a:solidFill>
                  </a:rPr>
                  <a:t>Ett välmående</a:t>
                </a:r>
              </a:p>
              <a:p>
                <a:pPr algn="ctr"/>
                <a:r>
                  <a:rPr lang="sv-SE" sz="2400" dirty="0">
                    <a:solidFill>
                      <a:schemeClr val="bg2"/>
                    </a:solidFill>
                  </a:rPr>
                  <a:t>Västmanland</a:t>
                </a:r>
              </a:p>
            </p:txBody>
          </p:sp>
        </p:grpSp>
      </p:grpSp>
      <p:grpSp>
        <p:nvGrpSpPr>
          <p:cNvPr id="30" name="Grupp 29">
            <a:extLst>
              <a:ext uri="{FF2B5EF4-FFF2-40B4-BE49-F238E27FC236}">
                <a16:creationId xmlns:a16="http://schemas.microsoft.com/office/drawing/2014/main" id="{E10449BC-2596-FC7C-FF38-59D220ADFBDD}"/>
              </a:ext>
            </a:extLst>
          </p:cNvPr>
          <p:cNvGrpSpPr/>
          <p:nvPr/>
        </p:nvGrpSpPr>
        <p:grpSpPr>
          <a:xfrm>
            <a:off x="7075687" y="2485615"/>
            <a:ext cx="6050751" cy="8249585"/>
            <a:chOff x="4844128" y="2298415"/>
            <a:chExt cx="6050751" cy="8249585"/>
          </a:xfrm>
        </p:grpSpPr>
        <p:grpSp>
          <p:nvGrpSpPr>
            <p:cNvPr id="31" name="Grupp 30">
              <a:extLst>
                <a:ext uri="{FF2B5EF4-FFF2-40B4-BE49-F238E27FC236}">
                  <a16:creationId xmlns:a16="http://schemas.microsoft.com/office/drawing/2014/main" id="{E9B39ED1-FB98-FFE3-6E83-3D4FBF6F5775}"/>
                </a:ext>
              </a:extLst>
            </p:cNvPr>
            <p:cNvGrpSpPr/>
            <p:nvPr/>
          </p:nvGrpSpPr>
          <p:grpSpPr>
            <a:xfrm>
              <a:off x="4844128" y="3908008"/>
              <a:ext cx="6050751" cy="6639992"/>
              <a:chOff x="4844128" y="3908008"/>
              <a:chExt cx="6050751" cy="6639992"/>
            </a:xfrm>
          </p:grpSpPr>
          <p:sp>
            <p:nvSpPr>
              <p:cNvPr id="35" name="Rektangel 34">
                <a:extLst>
                  <a:ext uri="{FF2B5EF4-FFF2-40B4-BE49-F238E27FC236}">
                    <a16:creationId xmlns:a16="http://schemas.microsoft.com/office/drawing/2014/main" id="{1A471DAF-E020-0FD6-73D7-8E8C14957FB6}"/>
                  </a:ext>
                </a:extLst>
              </p:cNvPr>
              <p:cNvSpPr/>
              <p:nvPr/>
            </p:nvSpPr>
            <p:spPr>
              <a:xfrm>
                <a:off x="4844128" y="3908008"/>
                <a:ext cx="6050751" cy="663999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36" name="textruta 35">
                <a:extLst>
                  <a:ext uri="{FF2B5EF4-FFF2-40B4-BE49-F238E27FC236}">
                    <a16:creationId xmlns:a16="http://schemas.microsoft.com/office/drawing/2014/main" id="{EC0167CC-D30D-C3A6-041A-204063BFF775}"/>
                  </a:ext>
                </a:extLst>
              </p:cNvPr>
              <p:cNvSpPr txBox="1"/>
              <p:nvPr/>
            </p:nvSpPr>
            <p:spPr>
              <a:xfrm>
                <a:off x="5157323" y="4777258"/>
                <a:ext cx="5492604" cy="5262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2400" b="1" dirty="0">
                    <a:latin typeface="+mj-lt"/>
                  </a:rPr>
                  <a:t>Ökad möjlighet att bo och leva i hela länet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sv-SE" sz="2400" dirty="0"/>
                  <a:t>Tillgång till snabbt bredband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sv-SE" sz="2400" dirty="0"/>
                  <a:t>Kollektivtrafikens marknadsandelar</a:t>
                </a:r>
              </a:p>
              <a:p>
                <a:pPr algn="ctr"/>
                <a:endParaRPr lang="sv-SE" sz="2400" dirty="0"/>
              </a:p>
              <a:p>
                <a:r>
                  <a:rPr lang="sv-SE" sz="2400" b="1" dirty="0">
                    <a:latin typeface="+mj-lt"/>
                  </a:rPr>
                  <a:t>God tillgång till samhällsservice och tjänster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sv-SE" sz="2400" dirty="0"/>
                  <a:t>Tillgänglighet till hälso- och sjukvården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sv-SE" sz="2400" dirty="0"/>
                  <a:t>Tillgängligheten till samhällsservice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sv-SE" sz="2400" dirty="0"/>
              </a:p>
              <a:p>
                <a:r>
                  <a:rPr lang="sv-SE" sz="2400" b="1" dirty="0">
                    <a:latin typeface="+mj-lt"/>
                  </a:rPr>
                  <a:t>Säkerställda viktiga samhällsfunktioner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sv-SE" sz="2400" dirty="0"/>
                  <a:t>Kostnad för totalförsvar och samhällsskydd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sv-SE" sz="2400" dirty="0"/>
                  <a:t>Utsläpp av växthusgaser</a:t>
                </a:r>
              </a:p>
            </p:txBody>
          </p:sp>
        </p:grpSp>
        <p:grpSp>
          <p:nvGrpSpPr>
            <p:cNvPr id="32" name="Grupp 31">
              <a:extLst>
                <a:ext uri="{FF2B5EF4-FFF2-40B4-BE49-F238E27FC236}">
                  <a16:creationId xmlns:a16="http://schemas.microsoft.com/office/drawing/2014/main" id="{C96DC8F3-80F6-D287-45F9-D30DB23E8CDF}"/>
                </a:ext>
              </a:extLst>
            </p:cNvPr>
            <p:cNvGrpSpPr/>
            <p:nvPr/>
          </p:nvGrpSpPr>
          <p:grpSpPr>
            <a:xfrm>
              <a:off x="4885544" y="2298415"/>
              <a:ext cx="2286000" cy="2277767"/>
              <a:chOff x="4885544" y="2298415"/>
              <a:chExt cx="2286000" cy="2277767"/>
            </a:xfrm>
          </p:grpSpPr>
          <p:pic>
            <p:nvPicPr>
              <p:cNvPr id="33" name="Bildobjekt 32">
                <a:extLst>
                  <a:ext uri="{FF2B5EF4-FFF2-40B4-BE49-F238E27FC236}">
                    <a16:creationId xmlns:a16="http://schemas.microsoft.com/office/drawing/2014/main" id="{67D31DF2-B190-D512-F864-54C065A8E7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800000">
                <a:off x="4889661" y="2298415"/>
                <a:ext cx="2277767" cy="2277767"/>
              </a:xfrm>
              <a:prstGeom prst="rect">
                <a:avLst/>
              </a:prstGeom>
            </p:spPr>
          </p:pic>
          <p:sp>
            <p:nvSpPr>
              <p:cNvPr id="34" name="textruta 33">
                <a:extLst>
                  <a:ext uri="{FF2B5EF4-FFF2-40B4-BE49-F238E27FC236}">
                    <a16:creationId xmlns:a16="http://schemas.microsoft.com/office/drawing/2014/main" id="{F05C6395-FE7B-51C0-7DA9-AE5884B0CCEC}"/>
                  </a:ext>
                </a:extLst>
              </p:cNvPr>
              <p:cNvSpPr txBox="1"/>
              <p:nvPr/>
            </p:nvSpPr>
            <p:spPr>
              <a:xfrm>
                <a:off x="4885544" y="3057885"/>
                <a:ext cx="22860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v-SE" sz="2400" dirty="0">
                    <a:solidFill>
                      <a:schemeClr val="bg2"/>
                    </a:solidFill>
                  </a:rPr>
                  <a:t>Ett tillgängligt</a:t>
                </a:r>
              </a:p>
              <a:p>
                <a:pPr algn="ctr"/>
                <a:r>
                  <a:rPr lang="sv-SE" sz="2400" dirty="0">
                    <a:solidFill>
                      <a:schemeClr val="bg2"/>
                    </a:solidFill>
                  </a:rPr>
                  <a:t>Västmanland</a:t>
                </a:r>
              </a:p>
            </p:txBody>
          </p:sp>
        </p:grpSp>
      </p:grpSp>
      <p:grpSp>
        <p:nvGrpSpPr>
          <p:cNvPr id="37" name="Grupp 36">
            <a:extLst>
              <a:ext uri="{FF2B5EF4-FFF2-40B4-BE49-F238E27FC236}">
                <a16:creationId xmlns:a16="http://schemas.microsoft.com/office/drawing/2014/main" id="{0D941026-C435-8AD6-B3B6-F41A22EFD3C8}"/>
              </a:ext>
            </a:extLst>
          </p:cNvPr>
          <p:cNvGrpSpPr/>
          <p:nvPr/>
        </p:nvGrpSpPr>
        <p:grpSpPr>
          <a:xfrm>
            <a:off x="13548411" y="2485615"/>
            <a:ext cx="6050751" cy="8249585"/>
            <a:chOff x="4885544" y="2298415"/>
            <a:chExt cx="6050751" cy="8249585"/>
          </a:xfrm>
        </p:grpSpPr>
        <p:grpSp>
          <p:nvGrpSpPr>
            <p:cNvPr id="38" name="Grupp 37">
              <a:extLst>
                <a:ext uri="{FF2B5EF4-FFF2-40B4-BE49-F238E27FC236}">
                  <a16:creationId xmlns:a16="http://schemas.microsoft.com/office/drawing/2014/main" id="{028687B1-2863-3343-ADAB-2025CE739A07}"/>
                </a:ext>
              </a:extLst>
            </p:cNvPr>
            <p:cNvGrpSpPr/>
            <p:nvPr/>
          </p:nvGrpSpPr>
          <p:grpSpPr>
            <a:xfrm>
              <a:off x="4885544" y="3908008"/>
              <a:ext cx="6050751" cy="6639992"/>
              <a:chOff x="4885544" y="3908008"/>
              <a:chExt cx="6050751" cy="6639992"/>
            </a:xfrm>
          </p:grpSpPr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A16AB7D9-B678-D36B-5153-6FAF872C81C2}"/>
                  </a:ext>
                </a:extLst>
              </p:cNvPr>
              <p:cNvSpPr/>
              <p:nvPr/>
            </p:nvSpPr>
            <p:spPr>
              <a:xfrm>
                <a:off x="4885544" y="3908008"/>
                <a:ext cx="6050751" cy="663999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43" name="textruta 42">
                <a:extLst>
                  <a:ext uri="{FF2B5EF4-FFF2-40B4-BE49-F238E27FC236}">
                    <a16:creationId xmlns:a16="http://schemas.microsoft.com/office/drawing/2014/main" id="{A82480B5-8BFC-E1B1-2BC6-4C81D9AB1E92}"/>
                  </a:ext>
                </a:extLst>
              </p:cNvPr>
              <p:cNvSpPr txBox="1"/>
              <p:nvPr/>
            </p:nvSpPr>
            <p:spPr>
              <a:xfrm>
                <a:off x="5157323" y="4777258"/>
                <a:ext cx="5492604" cy="5632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2400" b="1" dirty="0">
                    <a:latin typeface="+mj-lt"/>
                  </a:rPr>
                  <a:t>Stärkt näringsliv, konkurrenskraft och produktivitet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sv-SE" sz="2400" dirty="0"/>
                  <a:t>Ekonomisk utveckling (BRP)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sv-SE" sz="2400" dirty="0"/>
                  <a:t>Företagsklimat</a:t>
                </a:r>
              </a:p>
              <a:p>
                <a:endParaRPr lang="sv-SE" sz="2400" dirty="0"/>
              </a:p>
              <a:p>
                <a:r>
                  <a:rPr lang="sv-SE" sz="2400" b="1" dirty="0">
                    <a:latin typeface="+mj-lt"/>
                  </a:rPr>
                  <a:t>Ökad forskning, innovation och förnyelse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sv-SE" sz="2400" dirty="0"/>
                  <a:t>Nyinvesteringar i FoU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sv-SE" sz="2400" dirty="0"/>
                  <a:t>Nyföretagande, antal nya företag och överlevnad efter 3 år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sv-SE" sz="2400" dirty="0"/>
              </a:p>
              <a:p>
                <a:r>
                  <a:rPr lang="sv-SE" sz="2400" b="1" dirty="0">
                    <a:latin typeface="+mj-lt"/>
                  </a:rPr>
                  <a:t>Tryggad kompetens- försörjning och möjlighet till livslångt lärande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sv-SE" sz="2400" dirty="0"/>
                  <a:t>Antal och andel sysselsatta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sv-SE" sz="2400" dirty="0"/>
                  <a:t>Arbetsgivares möjlighet att hitta rätt kompetens vid nyrekryteringar</a:t>
                </a:r>
              </a:p>
            </p:txBody>
          </p:sp>
        </p:grpSp>
        <p:grpSp>
          <p:nvGrpSpPr>
            <p:cNvPr id="39" name="Grupp 38">
              <a:extLst>
                <a:ext uri="{FF2B5EF4-FFF2-40B4-BE49-F238E27FC236}">
                  <a16:creationId xmlns:a16="http://schemas.microsoft.com/office/drawing/2014/main" id="{9564ECF3-A1AB-1194-4922-62AE1607DAE2}"/>
                </a:ext>
              </a:extLst>
            </p:cNvPr>
            <p:cNvGrpSpPr/>
            <p:nvPr/>
          </p:nvGrpSpPr>
          <p:grpSpPr>
            <a:xfrm>
              <a:off x="4885544" y="2298415"/>
              <a:ext cx="2286000" cy="2277767"/>
              <a:chOff x="4885544" y="2298415"/>
              <a:chExt cx="2286000" cy="2277767"/>
            </a:xfrm>
          </p:grpSpPr>
          <p:pic>
            <p:nvPicPr>
              <p:cNvPr id="40" name="Bildobjekt 39">
                <a:extLst>
                  <a:ext uri="{FF2B5EF4-FFF2-40B4-BE49-F238E27FC236}">
                    <a16:creationId xmlns:a16="http://schemas.microsoft.com/office/drawing/2014/main" id="{6C9C5300-20E2-1500-EDFD-45CBF769A5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800000">
                <a:off x="4889661" y="2298415"/>
                <a:ext cx="2277767" cy="2277767"/>
              </a:xfrm>
              <a:prstGeom prst="rect">
                <a:avLst/>
              </a:prstGeom>
            </p:spPr>
          </p:pic>
          <p:sp>
            <p:nvSpPr>
              <p:cNvPr id="41" name="textruta 40">
                <a:extLst>
                  <a:ext uri="{FF2B5EF4-FFF2-40B4-BE49-F238E27FC236}">
                    <a16:creationId xmlns:a16="http://schemas.microsoft.com/office/drawing/2014/main" id="{A21D0E3F-F78A-E291-944B-FA8C58D73FF5}"/>
                  </a:ext>
                </a:extLst>
              </p:cNvPr>
              <p:cNvSpPr txBox="1"/>
              <p:nvPr/>
            </p:nvSpPr>
            <p:spPr>
              <a:xfrm>
                <a:off x="4885544" y="3057885"/>
                <a:ext cx="22860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v-SE" sz="2400" dirty="0">
                    <a:solidFill>
                      <a:schemeClr val="bg2"/>
                    </a:solidFill>
                  </a:rPr>
                  <a:t>Ett nyskapande</a:t>
                </a:r>
              </a:p>
              <a:p>
                <a:pPr algn="ctr"/>
                <a:r>
                  <a:rPr lang="sv-SE" sz="2400" dirty="0">
                    <a:solidFill>
                      <a:schemeClr val="bg2"/>
                    </a:solidFill>
                  </a:rPr>
                  <a:t>Västmanland</a:t>
                </a:r>
              </a:p>
            </p:txBody>
          </p:sp>
        </p:grpSp>
      </p:grpSp>
      <p:sp>
        <p:nvSpPr>
          <p:cNvPr id="6" name="textruta 5">
            <a:extLst>
              <a:ext uri="{FF2B5EF4-FFF2-40B4-BE49-F238E27FC236}">
                <a16:creationId xmlns:a16="http://schemas.microsoft.com/office/drawing/2014/main" id="{A6EA2781-7826-D790-8B3A-4123540E25F2}"/>
              </a:ext>
            </a:extLst>
          </p:cNvPr>
          <p:cNvSpPr txBox="1"/>
          <p:nvPr/>
        </p:nvSpPr>
        <p:spPr>
          <a:xfrm>
            <a:off x="386377" y="281762"/>
            <a:ext cx="94866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dirty="0"/>
              <a:t>Västmanlands regionala utvecklingsstrategi</a:t>
            </a:r>
          </a:p>
        </p:txBody>
      </p:sp>
    </p:spTree>
    <p:extLst>
      <p:ext uri="{BB962C8B-B14F-4D97-AF65-F5344CB8AC3E}">
        <p14:creationId xmlns:p14="http://schemas.microsoft.com/office/powerpoint/2010/main" val="1775325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6A45F2BC-508F-43D4-D7FA-A13B18CDCA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4207155"/>
            <a:ext cx="8280000" cy="3306986"/>
          </a:xfrm>
        </p:spPr>
        <p:txBody>
          <a:bodyPr/>
          <a:lstStyle/>
          <a:p>
            <a:r>
              <a:rPr lang="sv-SE" dirty="0"/>
              <a:t>Plats för att lista egna aktiviteter, projekt, rapport med mera. </a:t>
            </a:r>
          </a:p>
          <a:p>
            <a:endParaRPr lang="sv-SE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658AE8B6-DC74-4493-20CE-4CAC0BAB7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1725286"/>
            <a:ext cx="8280000" cy="2052000"/>
          </a:xfrm>
        </p:spPr>
        <p:txBody>
          <a:bodyPr/>
          <a:lstStyle/>
          <a:p>
            <a:r>
              <a:rPr lang="sv-SE" dirty="0"/>
              <a:t>Pågående aktiviteter inom målområde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43DF238-CF61-EBD3-AB51-0AA8D4BB9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E8A461E-AA0F-6318-0D9B-D40DA2025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17</a:t>
            </a:fld>
            <a:endParaRPr lang="sv-SE"/>
          </a:p>
        </p:txBody>
      </p:sp>
      <p:pic>
        <p:nvPicPr>
          <p:cNvPr id="9" name="Platshållare för bild 8" descr="En bild som visar Grafik, grafisk design, Teckensnitt, skärmbild&#10;&#10;AI-generated content may be incorrect.">
            <a:extLst>
              <a:ext uri="{FF2B5EF4-FFF2-40B4-BE49-F238E27FC236}">
                <a16:creationId xmlns:a16="http://schemas.microsoft.com/office/drawing/2014/main" id="{D51F6E9E-CDF2-0501-42CC-114CF9E0AD4A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5" r="20485"/>
          <a:stretch>
            <a:fillRect/>
          </a:stretch>
        </p:blipFill>
        <p:spPr>
          <a:solidFill>
            <a:schemeClr val="accent1"/>
          </a:solidFill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EA737E30-600B-4AE8-6AAC-A67288124181}"/>
              </a:ext>
            </a:extLst>
          </p:cNvPr>
          <p:cNvSpPr txBox="1"/>
          <p:nvPr/>
        </p:nvSpPr>
        <p:spPr>
          <a:xfrm>
            <a:off x="10694067" y="6882522"/>
            <a:ext cx="83054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800" dirty="0">
                <a:solidFill>
                  <a:schemeClr val="bg2"/>
                </a:solidFill>
              </a:rPr>
              <a:t>Välmående</a:t>
            </a:r>
          </a:p>
        </p:txBody>
      </p:sp>
      <p:grpSp>
        <p:nvGrpSpPr>
          <p:cNvPr id="14" name="Grupp 13">
            <a:extLst>
              <a:ext uri="{FF2B5EF4-FFF2-40B4-BE49-F238E27FC236}">
                <a16:creationId xmlns:a16="http://schemas.microsoft.com/office/drawing/2014/main" id="{FF87889D-1B15-A5C6-4AB1-80ED1D8782EF}"/>
              </a:ext>
            </a:extLst>
          </p:cNvPr>
          <p:cNvGrpSpPr/>
          <p:nvPr/>
        </p:nvGrpSpPr>
        <p:grpSpPr>
          <a:xfrm>
            <a:off x="11267651" y="1990742"/>
            <a:ext cx="6801749" cy="4669258"/>
            <a:chOff x="11353412" y="1749897"/>
            <a:chExt cx="6801749" cy="4669258"/>
          </a:xfrm>
        </p:grpSpPr>
        <p:pic>
          <p:nvPicPr>
            <p:cNvPr id="11" name="Bildobjekt 10" descr="En bild som visar cirkel&#10;&#10;AI-generated content may be incorrect.">
              <a:extLst>
                <a:ext uri="{FF2B5EF4-FFF2-40B4-BE49-F238E27FC236}">
                  <a16:creationId xmlns:a16="http://schemas.microsoft.com/office/drawing/2014/main" id="{167E76AF-4F17-D80F-0DE6-24B5ED056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00000">
              <a:off x="15485483" y="3749476"/>
              <a:ext cx="2669678" cy="2669678"/>
            </a:xfrm>
            <a:prstGeom prst="rect">
              <a:avLst/>
            </a:prstGeom>
          </p:spPr>
        </p:pic>
        <p:pic>
          <p:nvPicPr>
            <p:cNvPr id="12" name="Bildobjekt 11" descr="En bild som visar cirkel&#10;&#10;AI-generated content may be incorrect.">
              <a:extLst>
                <a:ext uri="{FF2B5EF4-FFF2-40B4-BE49-F238E27FC236}">
                  <a16:creationId xmlns:a16="http://schemas.microsoft.com/office/drawing/2014/main" id="{6CA74D58-CB67-39C2-C660-915316D1A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00000" flipH="1">
              <a:off x="11353412" y="3749477"/>
              <a:ext cx="2669678" cy="2669678"/>
            </a:xfrm>
            <a:prstGeom prst="rect">
              <a:avLst/>
            </a:prstGeom>
          </p:spPr>
        </p:pic>
        <p:pic>
          <p:nvPicPr>
            <p:cNvPr id="13" name="Bildobjekt 12" descr="En bild som visar cirkel&#10;&#10;AI-generated content may be incorrect.">
              <a:extLst>
                <a:ext uri="{FF2B5EF4-FFF2-40B4-BE49-F238E27FC236}">
                  <a16:creationId xmlns:a16="http://schemas.microsoft.com/office/drawing/2014/main" id="{FC31FCDA-DD61-B787-8FE7-168A2524A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00000" flipH="1">
              <a:off x="13419447" y="1749897"/>
              <a:ext cx="2669678" cy="2669678"/>
            </a:xfrm>
            <a:prstGeom prst="rect">
              <a:avLst/>
            </a:prstGeom>
          </p:spPr>
        </p:pic>
      </p:grpSp>
      <p:sp>
        <p:nvSpPr>
          <p:cNvPr id="15" name="textruta 14">
            <a:extLst>
              <a:ext uri="{FF2B5EF4-FFF2-40B4-BE49-F238E27FC236}">
                <a16:creationId xmlns:a16="http://schemas.microsoft.com/office/drawing/2014/main" id="{12FB0613-A4CE-EA96-46F4-119B80D37030}"/>
              </a:ext>
            </a:extLst>
          </p:cNvPr>
          <p:cNvSpPr txBox="1"/>
          <p:nvPr/>
        </p:nvSpPr>
        <p:spPr>
          <a:xfrm>
            <a:off x="11312460" y="4778033"/>
            <a:ext cx="28311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/>
              <a:t>Ökad livskvalitet </a:t>
            </a:r>
          </a:p>
          <a:p>
            <a:pPr algn="ctr"/>
            <a:r>
              <a:rPr lang="sv-SE" sz="2400" dirty="0"/>
              <a:t>och förbättrade livsmiljöer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3457B980-9E0C-1275-8F33-271A2A405A63}"/>
              </a:ext>
            </a:extLst>
          </p:cNvPr>
          <p:cNvSpPr txBox="1"/>
          <p:nvPr/>
        </p:nvSpPr>
        <p:spPr>
          <a:xfrm>
            <a:off x="13269211" y="2838228"/>
            <a:ext cx="2831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/>
              <a:t>Alla ska få en </a:t>
            </a:r>
            <a:br>
              <a:rPr lang="sv-SE" sz="2400" dirty="0"/>
            </a:br>
            <a:r>
              <a:rPr lang="sv-SE" sz="2400" dirty="0"/>
              <a:t>bra start i livet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5A84E6D5-91E0-5D40-5B5D-DA58234FD1AB}"/>
              </a:ext>
            </a:extLst>
          </p:cNvPr>
          <p:cNvSpPr txBox="1"/>
          <p:nvPr/>
        </p:nvSpPr>
        <p:spPr>
          <a:xfrm>
            <a:off x="15277740" y="4776127"/>
            <a:ext cx="2831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/>
              <a:t>En god och </a:t>
            </a:r>
            <a:br>
              <a:rPr lang="sv-SE" sz="2400" dirty="0"/>
            </a:br>
            <a:r>
              <a:rPr lang="sv-SE" sz="2400" dirty="0"/>
              <a:t>jämlik hälsa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C6986B74-2890-052E-72C5-67B9A89E7B32}"/>
              </a:ext>
            </a:extLst>
          </p:cNvPr>
          <p:cNvSpPr txBox="1"/>
          <p:nvPr/>
        </p:nvSpPr>
        <p:spPr>
          <a:xfrm>
            <a:off x="386377" y="281762"/>
            <a:ext cx="94866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dirty="0"/>
              <a:t>Västmanlands regionala utvecklingsstrategi</a:t>
            </a:r>
          </a:p>
        </p:txBody>
      </p:sp>
    </p:spTree>
    <p:extLst>
      <p:ext uri="{BB962C8B-B14F-4D97-AF65-F5344CB8AC3E}">
        <p14:creationId xmlns:p14="http://schemas.microsoft.com/office/powerpoint/2010/main" val="1938676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8634187-5000-6B1C-8FE2-AEDEED401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AA911DB-A7D8-A17A-128F-60A364C93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18</a:t>
            </a:fld>
            <a:endParaRPr lang="sv-SE"/>
          </a:p>
        </p:txBody>
      </p:sp>
      <p:pic>
        <p:nvPicPr>
          <p:cNvPr id="8" name="Platshållare för bild 7" descr="En bild som visar cirkel, skärmbild&#10;&#10;AI-generated content may be incorrect.">
            <a:extLst>
              <a:ext uri="{FF2B5EF4-FFF2-40B4-BE49-F238E27FC236}">
                <a16:creationId xmlns:a16="http://schemas.microsoft.com/office/drawing/2014/main" id="{C8352DFF-CDE5-CF54-E599-57C924C144AB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" r="1976"/>
          <a:stretch>
            <a:fillRect/>
          </a:stretch>
        </p:blipFill>
        <p:spPr>
          <a:solidFill>
            <a:schemeClr val="accent2"/>
          </a:solidFill>
        </p:spPr>
      </p:pic>
      <p:grpSp>
        <p:nvGrpSpPr>
          <p:cNvPr id="9" name="Grupp 8">
            <a:extLst>
              <a:ext uri="{FF2B5EF4-FFF2-40B4-BE49-F238E27FC236}">
                <a16:creationId xmlns:a16="http://schemas.microsoft.com/office/drawing/2014/main" id="{4F0EE1CB-58FC-389C-2589-C80028727E6B}"/>
              </a:ext>
            </a:extLst>
          </p:cNvPr>
          <p:cNvGrpSpPr/>
          <p:nvPr/>
        </p:nvGrpSpPr>
        <p:grpSpPr>
          <a:xfrm>
            <a:off x="11267651" y="1990742"/>
            <a:ext cx="6801749" cy="4669258"/>
            <a:chOff x="11353412" y="1749897"/>
            <a:chExt cx="6801749" cy="4669258"/>
          </a:xfrm>
        </p:grpSpPr>
        <p:pic>
          <p:nvPicPr>
            <p:cNvPr id="10" name="Bildobjekt 9">
              <a:extLst>
                <a:ext uri="{FF2B5EF4-FFF2-40B4-BE49-F238E27FC236}">
                  <a16:creationId xmlns:a16="http://schemas.microsoft.com/office/drawing/2014/main" id="{38BA8417-5907-027D-E2F4-0E8966B73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700000">
              <a:off x="15485483" y="3749476"/>
              <a:ext cx="2669678" cy="2669678"/>
            </a:xfrm>
            <a:prstGeom prst="rect">
              <a:avLst/>
            </a:prstGeom>
          </p:spPr>
        </p:pic>
        <p:pic>
          <p:nvPicPr>
            <p:cNvPr id="11" name="Bildobjekt 10">
              <a:extLst>
                <a:ext uri="{FF2B5EF4-FFF2-40B4-BE49-F238E27FC236}">
                  <a16:creationId xmlns:a16="http://schemas.microsoft.com/office/drawing/2014/main" id="{922C6996-770A-9AE3-0F8B-16AC2209A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900000" flipH="1">
              <a:off x="11353412" y="3749477"/>
              <a:ext cx="2669678" cy="2669678"/>
            </a:xfrm>
            <a:prstGeom prst="rect">
              <a:avLst/>
            </a:prstGeom>
          </p:spPr>
        </p:pic>
        <p:pic>
          <p:nvPicPr>
            <p:cNvPr id="12" name="Bildobjekt 11">
              <a:extLst>
                <a:ext uri="{FF2B5EF4-FFF2-40B4-BE49-F238E27FC236}">
                  <a16:creationId xmlns:a16="http://schemas.microsoft.com/office/drawing/2014/main" id="{E73447C2-02F6-9AD5-9DF1-1930097B7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700000" flipH="1">
              <a:off x="13419447" y="1749897"/>
              <a:ext cx="2669678" cy="2669678"/>
            </a:xfrm>
            <a:prstGeom prst="rect">
              <a:avLst/>
            </a:prstGeom>
          </p:spPr>
        </p:pic>
      </p:grpSp>
      <p:sp>
        <p:nvSpPr>
          <p:cNvPr id="13" name="textruta 12">
            <a:extLst>
              <a:ext uri="{FF2B5EF4-FFF2-40B4-BE49-F238E27FC236}">
                <a16:creationId xmlns:a16="http://schemas.microsoft.com/office/drawing/2014/main" id="{711292B1-C35A-C850-1DC2-AD57FFFC7BCD}"/>
              </a:ext>
            </a:extLst>
          </p:cNvPr>
          <p:cNvSpPr txBox="1"/>
          <p:nvPr/>
        </p:nvSpPr>
        <p:spPr>
          <a:xfrm>
            <a:off x="11312460" y="4778033"/>
            <a:ext cx="28311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/>
              <a:t>Ökad möjlighet att </a:t>
            </a:r>
            <a:br>
              <a:rPr lang="sv-SE" sz="2400" dirty="0"/>
            </a:br>
            <a:r>
              <a:rPr lang="sv-SE" sz="2400" dirty="0"/>
              <a:t>bo och leva</a:t>
            </a:r>
            <a:br>
              <a:rPr lang="sv-SE" sz="2400" dirty="0"/>
            </a:br>
            <a:r>
              <a:rPr lang="sv-SE" sz="2400" dirty="0"/>
              <a:t>i hela länet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2FB6C407-8C7C-C4DE-2D4C-F65C80D9495D}"/>
              </a:ext>
            </a:extLst>
          </p:cNvPr>
          <p:cNvSpPr txBox="1"/>
          <p:nvPr/>
        </p:nvSpPr>
        <p:spPr>
          <a:xfrm>
            <a:off x="13269211" y="2838228"/>
            <a:ext cx="28311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/>
              <a:t>God tillgång till samhällsservice </a:t>
            </a:r>
            <a:br>
              <a:rPr lang="sv-SE" sz="2400" dirty="0"/>
            </a:br>
            <a:r>
              <a:rPr lang="sv-SE" sz="2400" dirty="0"/>
              <a:t>och tjänster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EDE60EC5-F9E3-A5C3-5072-ABC8FF1B7618}"/>
              </a:ext>
            </a:extLst>
          </p:cNvPr>
          <p:cNvSpPr txBox="1"/>
          <p:nvPr/>
        </p:nvSpPr>
        <p:spPr>
          <a:xfrm>
            <a:off x="15277740" y="4776127"/>
            <a:ext cx="2831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/>
              <a:t>Säkerställda viktiga samhällsfunktioner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DE4B4855-2254-64EA-6C02-44C4D4DDDF19}"/>
              </a:ext>
            </a:extLst>
          </p:cNvPr>
          <p:cNvSpPr txBox="1"/>
          <p:nvPr/>
        </p:nvSpPr>
        <p:spPr>
          <a:xfrm>
            <a:off x="10694067" y="6882522"/>
            <a:ext cx="83054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800" dirty="0">
                <a:solidFill>
                  <a:schemeClr val="bg2"/>
                </a:solidFill>
              </a:rPr>
              <a:t>Tillgängligt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7985353D-3763-5FD8-75D4-0759B30089EB}"/>
              </a:ext>
            </a:extLst>
          </p:cNvPr>
          <p:cNvSpPr txBox="1"/>
          <p:nvPr/>
        </p:nvSpPr>
        <p:spPr>
          <a:xfrm>
            <a:off x="386377" y="281762"/>
            <a:ext cx="94866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dirty="0"/>
              <a:t>Västmanlands regionala utvecklingsstrategi</a:t>
            </a:r>
          </a:p>
        </p:txBody>
      </p:sp>
      <p:sp>
        <p:nvSpPr>
          <p:cNvPr id="22" name="Platshållare för text 1">
            <a:extLst>
              <a:ext uri="{FF2B5EF4-FFF2-40B4-BE49-F238E27FC236}">
                <a16:creationId xmlns:a16="http://schemas.microsoft.com/office/drawing/2014/main" id="{96B94625-D176-81BC-E542-C64051B6DD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4207155"/>
            <a:ext cx="8280000" cy="3306986"/>
          </a:xfrm>
        </p:spPr>
        <p:txBody>
          <a:bodyPr/>
          <a:lstStyle/>
          <a:p>
            <a:r>
              <a:rPr lang="sv-SE" dirty="0"/>
              <a:t>Plats för att lista egna aktiviteter, projekt, rapport med mera. </a:t>
            </a:r>
          </a:p>
          <a:p>
            <a:endParaRPr lang="sv-SE" dirty="0"/>
          </a:p>
        </p:txBody>
      </p:sp>
      <p:sp>
        <p:nvSpPr>
          <p:cNvPr id="23" name="Rubrik 2">
            <a:extLst>
              <a:ext uri="{FF2B5EF4-FFF2-40B4-BE49-F238E27FC236}">
                <a16:creationId xmlns:a16="http://schemas.microsoft.com/office/drawing/2014/main" id="{BD058272-7F7E-BD91-7482-E9542CDF5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1725286"/>
            <a:ext cx="8280000" cy="2052000"/>
          </a:xfrm>
        </p:spPr>
        <p:txBody>
          <a:bodyPr/>
          <a:lstStyle/>
          <a:p>
            <a:r>
              <a:rPr lang="sv-SE" dirty="0"/>
              <a:t>Pågående aktiviteter inom målområde</a:t>
            </a:r>
          </a:p>
        </p:txBody>
      </p:sp>
    </p:spTree>
    <p:extLst>
      <p:ext uri="{BB962C8B-B14F-4D97-AF65-F5344CB8AC3E}">
        <p14:creationId xmlns:p14="http://schemas.microsoft.com/office/powerpoint/2010/main" val="271763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532231E-6121-CFB0-74DE-6B4AEB01C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0751E3B-4C6E-BCE1-92F5-0EABE511F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19</a:t>
            </a:fld>
            <a:endParaRPr lang="sv-SE"/>
          </a:p>
        </p:txBody>
      </p:sp>
      <p:pic>
        <p:nvPicPr>
          <p:cNvPr id="10" name="Platshållare för bild 9" descr="En bild som visar cirkel, skärmbild&#10;&#10;AI-generated content may be incorrect.">
            <a:extLst>
              <a:ext uri="{FF2B5EF4-FFF2-40B4-BE49-F238E27FC236}">
                <a16:creationId xmlns:a16="http://schemas.microsoft.com/office/drawing/2014/main" id="{9BCA6245-2116-E70C-1228-A7C5096FA81F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" r="1976"/>
          <a:stretch>
            <a:fillRect/>
          </a:stretch>
        </p:blipFill>
        <p:spPr>
          <a:solidFill>
            <a:schemeClr val="accent4"/>
          </a:solidFill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450A63E7-0292-2E17-CBEC-CFC1B5D856F1}"/>
              </a:ext>
            </a:extLst>
          </p:cNvPr>
          <p:cNvSpPr txBox="1"/>
          <p:nvPr/>
        </p:nvSpPr>
        <p:spPr>
          <a:xfrm>
            <a:off x="10694067" y="6882522"/>
            <a:ext cx="83054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800" dirty="0">
                <a:solidFill>
                  <a:schemeClr val="bg2"/>
                </a:solidFill>
              </a:rPr>
              <a:t>Nyskapande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325243E4-194E-6D0B-3364-E56033C5C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700000">
            <a:off x="15399722" y="3990321"/>
            <a:ext cx="2669678" cy="2669678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79F1B1C3-7A82-21D0-84BD-A9F38A6C3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900000" flipH="1">
            <a:off x="11267651" y="3990322"/>
            <a:ext cx="2669678" cy="2669678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C55219B4-0242-5563-8DC2-78A459733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700000" flipH="1">
            <a:off x="13333686" y="1990742"/>
            <a:ext cx="2669678" cy="2669678"/>
          </a:xfrm>
          <a:prstGeom prst="rect">
            <a:avLst/>
          </a:prstGeom>
        </p:spPr>
      </p:pic>
      <p:sp>
        <p:nvSpPr>
          <p:cNvPr id="16" name="textruta 15">
            <a:extLst>
              <a:ext uri="{FF2B5EF4-FFF2-40B4-BE49-F238E27FC236}">
                <a16:creationId xmlns:a16="http://schemas.microsoft.com/office/drawing/2014/main" id="{37460D19-FB61-F5FE-BF0E-304ED994C446}"/>
              </a:ext>
            </a:extLst>
          </p:cNvPr>
          <p:cNvSpPr txBox="1"/>
          <p:nvPr/>
        </p:nvSpPr>
        <p:spPr>
          <a:xfrm>
            <a:off x="11312460" y="4637358"/>
            <a:ext cx="28311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200" dirty="0"/>
              <a:t>Tryggad kompetens- försörjning och möjlighet till </a:t>
            </a:r>
            <a:br>
              <a:rPr lang="sv-SE" sz="2200" dirty="0"/>
            </a:br>
            <a:r>
              <a:rPr lang="sv-SE" sz="2200" dirty="0"/>
              <a:t>livslångt lärande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6CDB527B-C1C6-99BB-53AA-E931DDC8C1BB}"/>
              </a:ext>
            </a:extLst>
          </p:cNvPr>
          <p:cNvSpPr txBox="1"/>
          <p:nvPr/>
        </p:nvSpPr>
        <p:spPr>
          <a:xfrm>
            <a:off x="13269211" y="2838229"/>
            <a:ext cx="2831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200" dirty="0"/>
              <a:t>Stärkt näringsliv, konkurrenskraft och produktivitet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48BA0CEE-DA46-BD0F-C731-7AC962CF63C8}"/>
              </a:ext>
            </a:extLst>
          </p:cNvPr>
          <p:cNvSpPr txBox="1"/>
          <p:nvPr/>
        </p:nvSpPr>
        <p:spPr>
          <a:xfrm>
            <a:off x="15277740" y="4776127"/>
            <a:ext cx="2831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200" dirty="0"/>
              <a:t>Ökad forskning, innovation och förnyelse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CEA67FEF-6996-E761-FC1B-32738B9D5C4E}"/>
              </a:ext>
            </a:extLst>
          </p:cNvPr>
          <p:cNvSpPr txBox="1"/>
          <p:nvPr/>
        </p:nvSpPr>
        <p:spPr>
          <a:xfrm>
            <a:off x="386377" y="281762"/>
            <a:ext cx="94866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dirty="0"/>
              <a:t>Västmanlands regionala utvecklingsstrategi</a:t>
            </a:r>
          </a:p>
        </p:txBody>
      </p:sp>
      <p:sp>
        <p:nvSpPr>
          <p:cNvPr id="26" name="Platshållare för text 1">
            <a:extLst>
              <a:ext uri="{FF2B5EF4-FFF2-40B4-BE49-F238E27FC236}">
                <a16:creationId xmlns:a16="http://schemas.microsoft.com/office/drawing/2014/main" id="{CD395444-B3AB-4638-0480-217E6A760C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4207155"/>
            <a:ext cx="8280000" cy="3306986"/>
          </a:xfrm>
        </p:spPr>
        <p:txBody>
          <a:bodyPr/>
          <a:lstStyle/>
          <a:p>
            <a:r>
              <a:rPr lang="sv-SE" dirty="0"/>
              <a:t>Plats för att lista egna aktiviteter, projekt, rapport med mera. </a:t>
            </a:r>
          </a:p>
          <a:p>
            <a:endParaRPr lang="sv-SE" dirty="0"/>
          </a:p>
        </p:txBody>
      </p:sp>
      <p:sp>
        <p:nvSpPr>
          <p:cNvPr id="27" name="Rubrik 2">
            <a:extLst>
              <a:ext uri="{FF2B5EF4-FFF2-40B4-BE49-F238E27FC236}">
                <a16:creationId xmlns:a16="http://schemas.microsoft.com/office/drawing/2014/main" id="{A672582C-9905-2B03-E1A9-08D9B208A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1725286"/>
            <a:ext cx="8280000" cy="2052000"/>
          </a:xfrm>
        </p:spPr>
        <p:txBody>
          <a:bodyPr/>
          <a:lstStyle/>
          <a:p>
            <a:r>
              <a:rPr lang="sv-SE" dirty="0"/>
              <a:t>Pågående aktiviteter inom målområde</a:t>
            </a:r>
          </a:p>
        </p:txBody>
      </p:sp>
    </p:spTree>
    <p:extLst>
      <p:ext uri="{BB962C8B-B14F-4D97-AF65-F5344CB8AC3E}">
        <p14:creationId xmlns:p14="http://schemas.microsoft.com/office/powerpoint/2010/main" val="1211263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C6F27-FA24-AA10-4B1C-C6BFE358F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>
            <a:extLst>
              <a:ext uri="{FF2B5EF4-FFF2-40B4-BE49-F238E27FC236}">
                <a16:creationId xmlns:a16="http://schemas.microsoft.com/office/drawing/2014/main" id="{04292B79-4749-3720-F51E-B3A41E3C96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2000" y="830139"/>
            <a:ext cx="14119920" cy="4525838"/>
          </a:xfrm>
        </p:spPr>
        <p:txBody>
          <a:bodyPr/>
          <a:lstStyle/>
          <a:p>
            <a:r>
              <a:rPr lang="sv-SE" dirty="0"/>
              <a:t>Regionala utvecklingsförvaltningen</a:t>
            </a:r>
            <a:endParaRPr lang="en-US" dirty="0"/>
          </a:p>
        </p:txBody>
      </p:sp>
      <p:sp>
        <p:nvSpPr>
          <p:cNvPr id="9" name="Underrubrik 8">
            <a:extLst>
              <a:ext uri="{FF2B5EF4-FFF2-40B4-BE49-F238E27FC236}">
                <a16:creationId xmlns:a16="http://schemas.microsoft.com/office/drawing/2014/main" id="{15C9CCC1-E620-94F8-02BF-6D39FE8939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2000" y="5629662"/>
            <a:ext cx="13312200" cy="2406650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Här finns runt 130 engagerade medarbetare som arbetar med regional utveckling inom regionen. Vårt arbete omfattar näringsliv, kompetensförsörjning, välfärd, folkhälsa, kultur, folkbildning och samhällsutveckling. 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Tillsammans skapar vi möjligheter för länets långsiktiga utveckling och framgång.</a:t>
            </a:r>
          </a:p>
        </p:txBody>
      </p:sp>
    </p:spTree>
    <p:extLst>
      <p:ext uri="{BB962C8B-B14F-4D97-AF65-F5344CB8AC3E}">
        <p14:creationId xmlns:p14="http://schemas.microsoft.com/office/powerpoint/2010/main" val="1790444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DA0836EC-F3D7-8ADD-4F39-260A99F5A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10807432" cy="6840000"/>
          </a:xfrm>
        </p:spPr>
        <p:txBody>
          <a:bodyPr/>
          <a:lstStyle/>
          <a:p>
            <a:r>
              <a:rPr lang="sv-SE" dirty="0"/>
              <a:t>Om oss</a:t>
            </a:r>
          </a:p>
          <a:p>
            <a:r>
              <a:rPr lang="sv-SE" dirty="0"/>
              <a:t>Om Västmanland</a:t>
            </a:r>
          </a:p>
          <a:p>
            <a:r>
              <a:rPr lang="sv-SE" dirty="0"/>
              <a:t>Om vårt uppdrag</a:t>
            </a:r>
          </a:p>
          <a:p>
            <a:r>
              <a:rPr lang="sv-SE" dirty="0"/>
              <a:t>Västmanlands regionala utvecklingsstrategi</a:t>
            </a:r>
            <a:endParaRPr lang="en-US" dirty="0"/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30375339-BB20-9124-36DA-3819429D3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/>
              <a:t>Innehåll</a:t>
            </a:r>
            <a:r>
              <a:rPr lang="en-US" b="0" dirty="0"/>
              <a:t> 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C0B60C2-8C66-91D4-F9FE-2B4AEA015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fld id="{22A7701B-8AEB-47E6-B4CC-5A851E887FD1}" type="datetime1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t>2025-08-25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EEB3C15-4E47-44CD-2564-778DB26EB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fld id="{38480145-259A-47DA-A30D-C906B9DB5C99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t>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839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C600ABE-F362-FAD1-3B18-26588D41C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1229454"/>
            <a:ext cx="15840000" cy="2052000"/>
          </a:xfrm>
        </p:spPr>
        <p:txBody>
          <a:bodyPr/>
          <a:lstStyle/>
          <a:p>
            <a:r>
              <a:rPr lang="sv-SE" dirty="0"/>
              <a:t>Vår vision - livskraft för framtiden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3FD3C11-607A-9A30-F424-409CE380F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1CD3826-983E-04B1-4BBD-D0686EB94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4</a:t>
            </a:fld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D0E53623-290C-160B-6E72-147E49A5A39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636000"/>
            <a:ext cx="10886607" cy="5040000"/>
          </a:xfrm>
        </p:spPr>
        <p:txBody>
          <a:bodyPr/>
          <a:lstStyle/>
          <a:p>
            <a:pPr marL="0" indent="0" algn="ctr">
              <a:buNone/>
            </a:pPr>
            <a:r>
              <a:rPr lang="sv-SE" sz="4000" i="0" dirty="0">
                <a:solidFill>
                  <a:srgbClr val="000000"/>
                </a:solidFill>
                <a:effectLst/>
              </a:rPr>
              <a:t>Vi växer hållbart och sätter hälsan främst. Vi skapar möjligheter och modiga lösningar. Vi ger förutsättningar för utveckling i en levande demokrati. Tillsammans bryter vi ny mark och förflyttar gränser. I det vardagliga och i det övergripande. I det som är nära och det som är långsiktigt. Vi är mitt i livet och samhället, och gör skillnad varje dag. Vi är livskraft för framtiden. </a:t>
            </a:r>
            <a:br>
              <a:rPr lang="sv-SE" dirty="0">
                <a:solidFill>
                  <a:srgbClr val="000000"/>
                </a:solidFill>
              </a:rPr>
            </a:br>
            <a:r>
              <a:rPr lang="sv-SE" sz="4000" i="0" dirty="0">
                <a:solidFill>
                  <a:srgbClr val="000000"/>
                </a:solidFill>
                <a:effectLst/>
              </a:rPr>
              <a:t>Vi är Västmanland.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BF8A4B39-7D62-E6C1-D6D5-44ADFE057267}"/>
              </a:ext>
            </a:extLst>
          </p:cNvPr>
          <p:cNvSpPr txBox="1"/>
          <p:nvPr/>
        </p:nvSpPr>
        <p:spPr>
          <a:xfrm>
            <a:off x="386377" y="281762"/>
            <a:ext cx="16584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dirty="0"/>
              <a:t>Om oss</a:t>
            </a:r>
          </a:p>
        </p:txBody>
      </p:sp>
      <p:grpSp>
        <p:nvGrpSpPr>
          <p:cNvPr id="9" name="Grupp 8">
            <a:extLst>
              <a:ext uri="{FF2B5EF4-FFF2-40B4-BE49-F238E27FC236}">
                <a16:creationId xmlns:a16="http://schemas.microsoft.com/office/drawing/2014/main" id="{9F01CAC1-8622-C4B3-CF8E-23428EBC0F7A}"/>
              </a:ext>
            </a:extLst>
          </p:cNvPr>
          <p:cNvGrpSpPr/>
          <p:nvPr/>
        </p:nvGrpSpPr>
        <p:grpSpPr>
          <a:xfrm>
            <a:off x="12705066" y="1334787"/>
            <a:ext cx="6599491" cy="8275595"/>
            <a:chOff x="12572330" y="759600"/>
            <a:chExt cx="6599491" cy="8275595"/>
          </a:xfrm>
        </p:grpSpPr>
        <p:pic>
          <p:nvPicPr>
            <p:cNvPr id="14" name="Bildobjekt 13" descr="En bild som visar skärmbild, Grafik, konst&#10;&#10;AI-generated content may be incorrect.">
              <a:extLst>
                <a:ext uri="{FF2B5EF4-FFF2-40B4-BE49-F238E27FC236}">
                  <a16:creationId xmlns:a16="http://schemas.microsoft.com/office/drawing/2014/main" id="{52006352-9423-4E8C-2F45-AD21F4C4D2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83" t="18491" r="27949" b="16521"/>
            <a:stretch/>
          </p:blipFill>
          <p:spPr>
            <a:xfrm>
              <a:off x="14992179" y="759600"/>
              <a:ext cx="4179642" cy="8275595"/>
            </a:xfrm>
            <a:prstGeom prst="rect">
              <a:avLst/>
            </a:prstGeom>
          </p:spPr>
        </p:pic>
        <p:pic>
          <p:nvPicPr>
            <p:cNvPr id="8" name="Bildobjekt 7" descr="En bild som visar cirkel&#10;&#10;AI-generated content may be incorrect.">
              <a:extLst>
                <a:ext uri="{FF2B5EF4-FFF2-40B4-BE49-F238E27FC236}">
                  <a16:creationId xmlns:a16="http://schemas.microsoft.com/office/drawing/2014/main" id="{243C19B2-14EE-FA2F-A0CE-995BA7ED1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572330" y="2525776"/>
              <a:ext cx="3800475" cy="3800475"/>
            </a:xfrm>
            <a:prstGeom prst="rect">
              <a:avLst/>
            </a:prstGeom>
          </p:spPr>
        </p:pic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CCBEEAB-9223-BB43-D42A-9D9BD471A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418618" y="3019084"/>
              <a:ext cx="2350146" cy="2905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6434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3FD3C11-607A-9A30-F424-409CE380F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1CD3826-983E-04B1-4BBD-D0686EB94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5</a:t>
            </a:fld>
            <a:endParaRPr lang="sv-SE"/>
          </a:p>
        </p:txBody>
      </p:sp>
      <p:pic>
        <p:nvPicPr>
          <p:cNvPr id="11" name="Bildobjekt 10" descr="En bild som visar skärmbild, text, Teckensnitt&#10;&#10;Automatiskt genererad beskrivning">
            <a:extLst>
              <a:ext uri="{FF2B5EF4-FFF2-40B4-BE49-F238E27FC236}">
                <a16:creationId xmlns:a16="http://schemas.microsoft.com/office/drawing/2014/main" id="{C0114753-E8C5-C8DC-459A-48A3466AF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267" y="447568"/>
            <a:ext cx="16585566" cy="10365979"/>
          </a:xfrm>
          <a:prstGeom prst="rect">
            <a:avLst/>
          </a:prstGeom>
        </p:spPr>
      </p:pic>
      <p:sp>
        <p:nvSpPr>
          <p:cNvPr id="20" name="textruta 19">
            <a:extLst>
              <a:ext uri="{FF2B5EF4-FFF2-40B4-BE49-F238E27FC236}">
                <a16:creationId xmlns:a16="http://schemas.microsoft.com/office/drawing/2014/main" id="{968E2881-1790-73F5-5F0E-0F393372AE8A}"/>
              </a:ext>
            </a:extLst>
          </p:cNvPr>
          <p:cNvSpPr txBox="1"/>
          <p:nvPr/>
        </p:nvSpPr>
        <p:spPr>
          <a:xfrm>
            <a:off x="386377" y="281762"/>
            <a:ext cx="16584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dirty="0"/>
              <a:t>Om oss</a:t>
            </a:r>
          </a:p>
        </p:txBody>
      </p:sp>
    </p:spTree>
    <p:extLst>
      <p:ext uri="{BB962C8B-B14F-4D97-AF65-F5344CB8AC3E}">
        <p14:creationId xmlns:p14="http://schemas.microsoft.com/office/powerpoint/2010/main" val="1681818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3FD3C11-607A-9A30-F424-409CE380F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1CD3826-983E-04B1-4BBD-D0686EB94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6</a:t>
            </a:fld>
            <a:endParaRPr lang="sv-SE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44A17D02-7FFF-7C08-D3BB-DDE0AD9E2D07}"/>
              </a:ext>
            </a:extLst>
          </p:cNvPr>
          <p:cNvSpPr txBox="1"/>
          <p:nvPr/>
        </p:nvSpPr>
        <p:spPr>
          <a:xfrm>
            <a:off x="386377" y="281762"/>
            <a:ext cx="16584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dirty="0"/>
              <a:t>Om oss</a:t>
            </a:r>
          </a:p>
        </p:txBody>
      </p:sp>
      <p:pic>
        <p:nvPicPr>
          <p:cNvPr id="7" name="Bildobjekt 6">
            <a:hlinkClick r:id="rId3"/>
            <a:extLst>
              <a:ext uri="{FF2B5EF4-FFF2-40B4-BE49-F238E27FC236}">
                <a16:creationId xmlns:a16="http://schemas.microsoft.com/office/drawing/2014/main" id="{4E4358C2-5A0F-122C-86C4-D64173671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4172" y="2082996"/>
            <a:ext cx="12735755" cy="714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11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6E05D6F-8AC7-327C-EDF0-5AF732005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D169D-E447-4789-8673-AFA93CC4C0FC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8CAF041-1BFE-3383-A53A-27CE64258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7</a:t>
            </a:fld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C7F47A0-25E7-28A6-35B8-A30EC68DDB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0" y="3794180"/>
            <a:ext cx="8999999" cy="6840000"/>
          </a:xfrm>
        </p:spPr>
        <p:txBody>
          <a:bodyPr/>
          <a:lstStyle/>
          <a:p>
            <a:r>
              <a:rPr lang="sv-SE" sz="4000" dirty="0"/>
              <a:t>Nyheter, publikationer, pågående projekt</a:t>
            </a:r>
          </a:p>
          <a:p>
            <a:r>
              <a:rPr lang="sv-SE" sz="4000" dirty="0"/>
              <a:t>Aktuella bidrag och stöd</a:t>
            </a:r>
          </a:p>
          <a:p>
            <a:r>
              <a:rPr lang="sv-SE" sz="4000" dirty="0"/>
              <a:t>Uppföljning av regional utvecklingsstrategi</a:t>
            </a:r>
          </a:p>
          <a:p>
            <a:r>
              <a:rPr lang="sv-SE" sz="4000" dirty="0"/>
              <a:t>Statistik om länet</a:t>
            </a:r>
          </a:p>
          <a:p>
            <a:r>
              <a:rPr lang="sv-SE" sz="4000" dirty="0"/>
              <a:t>Evenemangskalender</a:t>
            </a:r>
          </a:p>
          <a:p>
            <a:r>
              <a:rPr lang="sv-SE" sz="4000" dirty="0"/>
              <a:t>Kontakt (personer, nyhetsbrev och sociala medier)</a:t>
            </a:r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724A04CC-78DB-8E85-75B7-77B26C31F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1384319"/>
            <a:ext cx="7560000" cy="2052000"/>
          </a:xfrm>
        </p:spPr>
        <p:txBody>
          <a:bodyPr/>
          <a:lstStyle/>
          <a:p>
            <a:r>
              <a:rPr lang="sv-SE" dirty="0"/>
              <a:t>regionvastmanland.se/utveckling</a:t>
            </a:r>
          </a:p>
        </p:txBody>
      </p:sp>
      <p:pic>
        <p:nvPicPr>
          <p:cNvPr id="8" name="Platshållare för bild 7">
            <a:extLst>
              <a:ext uri="{FF2B5EF4-FFF2-40B4-BE49-F238E27FC236}">
                <a16:creationId xmlns:a16="http://schemas.microsoft.com/office/drawing/2014/main" id="{4AA644CA-235B-391D-8FF1-DAFFAB5D55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6" t="-17" r="33930" b="17"/>
          <a:stretch/>
        </p:blipFill>
        <p:spPr>
          <a:xfrm>
            <a:off x="0" y="-1907"/>
            <a:ext cx="9000000" cy="11311257"/>
          </a:xfrm>
        </p:spPr>
      </p:pic>
    </p:spTree>
    <p:extLst>
      <p:ext uri="{BB962C8B-B14F-4D97-AF65-F5344CB8AC3E}">
        <p14:creationId xmlns:p14="http://schemas.microsoft.com/office/powerpoint/2010/main" val="3223173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tshållare för bild 10" descr="En bild som visar klädsel, person, utomhus, fotbeklädnader&#10;&#10;AI-generated content may be incorrect.">
            <a:extLst>
              <a:ext uri="{FF2B5EF4-FFF2-40B4-BE49-F238E27FC236}">
                <a16:creationId xmlns:a16="http://schemas.microsoft.com/office/drawing/2014/main" id="{C4A7A640-23D4-8CB5-76EB-ECFA618B2D3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-17" r="26100" b="17"/>
          <a:stretch/>
        </p:blipFill>
        <p:spPr>
          <a:xfrm>
            <a:off x="11104100" y="-1907"/>
            <a:ext cx="9000000" cy="11311257"/>
          </a:xfrm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1AE39E5-B1D8-4E06-AD14-D7132E17A4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sv-SE" sz="4000" dirty="0"/>
              <a:t>Cirka 281 000 invånare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v-SE" sz="4000" dirty="0"/>
              <a:t>5119 km2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v-SE" sz="4000" dirty="0"/>
              <a:t>10 kommuner</a:t>
            </a:r>
          </a:p>
          <a:p>
            <a:endParaRPr lang="sv-SE" dirty="0"/>
          </a:p>
        </p:txBody>
      </p:sp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194F2687-5978-AD20-D6F4-39DA73D320B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3E1DA4E-B23A-42CD-82EE-75C65057215D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BA764C0-4142-97DB-7F7F-6EC73F106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sv-SE" smtClean="0"/>
              <a:pPr/>
              <a:t>8</a:t>
            </a:fld>
            <a:endParaRPr lang="sv-SE"/>
          </a:p>
        </p:txBody>
      </p:sp>
      <p:sp>
        <p:nvSpPr>
          <p:cNvPr id="9" name="Rubrik 8">
            <a:extLst>
              <a:ext uri="{FF2B5EF4-FFF2-40B4-BE49-F238E27FC236}">
                <a16:creationId xmlns:a16="http://schemas.microsoft.com/office/drawing/2014/main" id="{2BF67CF6-4C83-67A3-E72F-D8FE437C0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Västmanland – mellan Bergslagen och Mälaren</a:t>
            </a:r>
          </a:p>
        </p:txBody>
      </p:sp>
    </p:spTree>
    <p:extLst>
      <p:ext uri="{BB962C8B-B14F-4D97-AF65-F5344CB8AC3E}">
        <p14:creationId xmlns:p14="http://schemas.microsoft.com/office/powerpoint/2010/main" val="2518878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EAFDEE80-CA57-8709-5C0D-01D44604472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266649"/>
            <a:ext cx="792000" cy="187200"/>
          </a:xfrm>
        </p:spPr>
        <p:txBody>
          <a:bodyPr/>
          <a:lstStyle/>
          <a:p>
            <a:fld id="{93E1DA4E-B23A-42CD-82EE-75C65057215D}" type="datetime1">
              <a:rPr lang="sv-SE" smtClean="0"/>
              <a:pPr/>
              <a:t>2025-08-25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D4BE932-981B-B41A-0C6E-FA100BB1D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266649"/>
            <a:ext cx="360000" cy="187200"/>
          </a:xfrm>
        </p:spPr>
        <p:txBody>
          <a:bodyPr/>
          <a:lstStyle/>
          <a:p>
            <a:fld id="{B6F15528-21DE-4FAA-801E-634DDDAF4B2B}" type="slidenum">
              <a:rPr lang="sv-SE" smtClean="0"/>
              <a:pPr/>
              <a:t>9</a:t>
            </a:fld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420DD98-C05F-8A72-5AFE-BE78C91177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65188" y="905912"/>
            <a:ext cx="13249089" cy="10070311"/>
          </a:xfrm>
        </p:spPr>
        <p:txBody>
          <a:bodyPr/>
          <a:lstStyle/>
          <a:p>
            <a:pPr marL="0" indent="0" algn="l">
              <a:lnSpc>
                <a:spcPct val="100000"/>
              </a:lnSpc>
              <a:buNone/>
            </a:pPr>
            <a:r>
              <a:rPr lang="sv-SE" sz="2800" b="0" i="0" dirty="0">
                <a:solidFill>
                  <a:srgbClr val="242424"/>
                </a:solidFill>
                <a:effectLst/>
              </a:rPr>
              <a:t>Äldsta spåren av mänsklig aktivitet i norra Västmanland.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sv-SE" sz="2800" b="0" i="0" dirty="0">
                <a:solidFill>
                  <a:srgbClr val="242424"/>
                </a:solidFill>
                <a:effectLst/>
              </a:rPr>
              <a:t>Västmanland blir ett namngivet landskap.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sv-SE" sz="2800" b="0" i="0" dirty="0">
                <a:solidFill>
                  <a:srgbClr val="242424"/>
                </a:solidFill>
                <a:effectLst/>
              </a:rPr>
              <a:t>Sveriges första riksdag hålls i Arboga.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sv-SE" sz="2800" b="0" i="0" dirty="0">
                <a:solidFill>
                  <a:srgbClr val="242424"/>
                </a:solidFill>
                <a:effectLst/>
              </a:rPr>
              <a:t>Gustav Vasa initierar reformationen vid riksdagen i Västerås.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sv-SE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Skultuna</a:t>
            </a:r>
            <a:r>
              <a:rPr lang="sv-SE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sv-SE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Messingsbruk</a:t>
            </a:r>
            <a:r>
              <a:rPr lang="sv-SE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grundat 1607, blev en av landets mest långlivade industriverksamheter.</a:t>
            </a:r>
            <a:endParaRPr lang="sv-SE" sz="2800" dirty="0">
              <a:solidFill>
                <a:srgbClr val="242424"/>
              </a:solidFill>
              <a:ea typeface="Calibri" panose="020F0502020204030204" pitchFamily="34" charset="0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sv-SE" sz="2800" b="0" i="0" dirty="0">
                <a:solidFill>
                  <a:srgbClr val="242424"/>
                </a:solidFill>
                <a:effectLst/>
              </a:rPr>
              <a:t>Västmanland blir ett län enligt regeringsformen.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sv-SE" sz="2800" b="0" i="0" dirty="0" err="1">
                <a:solidFill>
                  <a:srgbClr val="242424"/>
                </a:solidFill>
                <a:effectLst/>
              </a:rPr>
              <a:t>Mälarbygden</a:t>
            </a:r>
            <a:r>
              <a:rPr lang="sv-SE" sz="2800" b="0" i="0" dirty="0">
                <a:solidFill>
                  <a:srgbClr val="242424"/>
                </a:solidFill>
                <a:effectLst/>
              </a:rPr>
              <a:t> utvecklas till ett jordbrukscentrum </a:t>
            </a:r>
            <a:r>
              <a:rPr lang="sv-SE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med nya metoder som lade grunden för regionens industrialisering.</a:t>
            </a:r>
            <a:r>
              <a:rPr lang="sv-SE" sz="2800" b="0" i="0" dirty="0">
                <a:solidFill>
                  <a:srgbClr val="242424"/>
                </a:solidFill>
                <a:effectLst/>
              </a:rPr>
              <a:t> Järnhanteringen dominerar svensk export. Sala silvergruva var under medeltiden och stormaktstiden en av Sveriges viktigaste inkomstkällor. Fagersta blev senare ett centrum för Sveriges stålexport.</a:t>
            </a:r>
            <a:endParaRPr lang="sv-SE" sz="1200" b="0" i="0" dirty="0">
              <a:solidFill>
                <a:srgbClr val="242424"/>
              </a:solidFill>
              <a:effectLst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sv-SE" sz="2800" b="0" i="0" dirty="0">
                <a:solidFill>
                  <a:srgbClr val="242424"/>
                </a:solidFill>
                <a:effectLst/>
              </a:rPr>
              <a:t>G</a:t>
            </a:r>
            <a:r>
              <a:rPr lang="sv-SE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enom ångkraft, elektricitet och järnvägar växte städer som Arboga, Köping och Västerås. </a:t>
            </a:r>
            <a:br>
              <a:rPr lang="sv-SE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</a:br>
            <a:r>
              <a:rPr lang="sv-SE" sz="2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Nya tätorter uppstod runt järnvägar och fabriker. 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sv-SE" sz="2800" b="0" i="0" dirty="0">
                <a:solidFill>
                  <a:srgbClr val="242424"/>
                </a:solidFill>
                <a:effectLst/>
              </a:rPr>
              <a:t>Västerås förändras med etableringen av ASEA och Metallverken.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sv-SE" sz="2800" b="0" i="0" dirty="0">
                <a:solidFill>
                  <a:srgbClr val="242424"/>
                </a:solidFill>
                <a:effectLst/>
              </a:rPr>
              <a:t>Västmanland har en stark industriell bas med fokus på tillverkningsindustri och högteknologi. </a:t>
            </a:r>
            <a:br>
              <a:rPr lang="sv-SE" sz="2800" b="0" i="0" dirty="0">
                <a:solidFill>
                  <a:srgbClr val="242424"/>
                </a:solidFill>
                <a:effectLst/>
              </a:rPr>
            </a:br>
            <a:r>
              <a:rPr lang="sv-SE" sz="2800" b="0" i="0" dirty="0">
                <a:solidFill>
                  <a:srgbClr val="242424"/>
                </a:solidFill>
                <a:effectLst/>
              </a:rPr>
              <a:t>Länet satsar alltmer på förnybar energi och hållbar utveckling, och dess strategiska läge gör Västmanland till ett viktigt logistikcentrum.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B79AAD78-A966-693A-181A-F9BD71DB1567}"/>
              </a:ext>
            </a:extLst>
          </p:cNvPr>
          <p:cNvSpPr/>
          <p:nvPr/>
        </p:nvSpPr>
        <p:spPr>
          <a:xfrm>
            <a:off x="-2" y="-1908"/>
            <a:ext cx="4009293" cy="1131125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Ellips 9">
            <a:extLst>
              <a:ext uri="{FF2B5EF4-FFF2-40B4-BE49-F238E27FC236}">
                <a16:creationId xmlns:a16="http://schemas.microsoft.com/office/drawing/2014/main" id="{20119FF1-DF78-34B4-5126-3AB003EB730A}"/>
              </a:ext>
            </a:extLst>
          </p:cNvPr>
          <p:cNvSpPr/>
          <p:nvPr/>
        </p:nvSpPr>
        <p:spPr>
          <a:xfrm>
            <a:off x="3809683" y="941081"/>
            <a:ext cx="351692" cy="35169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5A327576-C55C-5B5C-4479-497CCCB9F614}"/>
              </a:ext>
            </a:extLst>
          </p:cNvPr>
          <p:cNvSpPr txBox="1"/>
          <p:nvPr/>
        </p:nvSpPr>
        <p:spPr>
          <a:xfrm>
            <a:off x="205153" y="853156"/>
            <a:ext cx="3604530" cy="886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sv-SE" sz="2800" i="0" dirty="0">
                <a:solidFill>
                  <a:schemeClr val="bg2"/>
                </a:solidFill>
                <a:effectLst/>
              </a:rPr>
              <a:t>Cirka 10 000 år sedan</a:t>
            </a:r>
          </a:p>
          <a:p>
            <a:pPr algn="r"/>
            <a:br>
              <a:rPr lang="sv-SE" sz="2400" dirty="0">
                <a:solidFill>
                  <a:schemeClr val="bg2"/>
                </a:solidFill>
              </a:rPr>
            </a:br>
            <a:r>
              <a:rPr lang="sv-SE" sz="2800" i="0" dirty="0">
                <a:solidFill>
                  <a:schemeClr val="bg2"/>
                </a:solidFill>
                <a:effectLst/>
              </a:rPr>
              <a:t>1100–1200-talen</a:t>
            </a:r>
          </a:p>
          <a:p>
            <a:pPr algn="r"/>
            <a:endParaRPr lang="sv-SE" sz="1600" dirty="0">
              <a:solidFill>
                <a:schemeClr val="bg2"/>
              </a:solidFill>
            </a:endParaRPr>
          </a:p>
          <a:p>
            <a:pPr algn="r"/>
            <a:r>
              <a:rPr lang="sv-SE" sz="2800" i="0" dirty="0">
                <a:solidFill>
                  <a:schemeClr val="bg2"/>
                </a:solidFill>
                <a:effectLst/>
              </a:rPr>
              <a:t>1435</a:t>
            </a:r>
            <a:endParaRPr lang="sv-SE" sz="2800" dirty="0">
              <a:solidFill>
                <a:schemeClr val="bg2"/>
              </a:solidFill>
            </a:endParaRPr>
          </a:p>
          <a:p>
            <a:pPr algn="r"/>
            <a:endParaRPr lang="sv-SE" sz="2400" i="0" dirty="0">
              <a:solidFill>
                <a:schemeClr val="bg2"/>
              </a:solidFill>
              <a:effectLst/>
            </a:endParaRPr>
          </a:p>
          <a:p>
            <a:pPr algn="r"/>
            <a:r>
              <a:rPr lang="sv-SE" sz="2800" dirty="0">
                <a:solidFill>
                  <a:schemeClr val="bg2"/>
                </a:solidFill>
              </a:rPr>
              <a:t>1527</a:t>
            </a:r>
          </a:p>
          <a:p>
            <a:pPr algn="r"/>
            <a:endParaRPr lang="sv-SE" sz="1600" i="0" dirty="0">
              <a:solidFill>
                <a:schemeClr val="bg2"/>
              </a:solidFill>
              <a:effectLst/>
            </a:endParaRPr>
          </a:p>
          <a:p>
            <a:pPr algn="r"/>
            <a:r>
              <a:rPr lang="sv-SE" sz="2800" i="0" dirty="0">
                <a:solidFill>
                  <a:schemeClr val="bg2"/>
                </a:solidFill>
                <a:effectLst/>
              </a:rPr>
              <a:t>1607</a:t>
            </a:r>
          </a:p>
          <a:p>
            <a:pPr algn="r"/>
            <a:endParaRPr lang="sv-SE" dirty="0">
              <a:solidFill>
                <a:schemeClr val="bg2"/>
              </a:solidFill>
            </a:endParaRPr>
          </a:p>
          <a:p>
            <a:pPr algn="r"/>
            <a:r>
              <a:rPr lang="sv-SE" sz="2800" dirty="0">
                <a:solidFill>
                  <a:schemeClr val="bg2"/>
                </a:solidFill>
              </a:rPr>
              <a:t>1634</a:t>
            </a:r>
          </a:p>
          <a:p>
            <a:pPr algn="r"/>
            <a:endParaRPr lang="sv-SE" i="0" dirty="0">
              <a:solidFill>
                <a:schemeClr val="bg2"/>
              </a:solidFill>
              <a:effectLst/>
            </a:endParaRPr>
          </a:p>
          <a:p>
            <a:pPr algn="r"/>
            <a:r>
              <a:rPr lang="sv-SE" sz="2800" i="0" dirty="0">
                <a:solidFill>
                  <a:schemeClr val="bg2"/>
                </a:solidFill>
                <a:effectLst/>
              </a:rPr>
              <a:t>1700-talet</a:t>
            </a:r>
          </a:p>
          <a:p>
            <a:pPr algn="r"/>
            <a:endParaRPr lang="sv-SE" dirty="0">
              <a:solidFill>
                <a:schemeClr val="bg2"/>
              </a:solidFill>
            </a:endParaRPr>
          </a:p>
          <a:p>
            <a:pPr algn="r"/>
            <a:endParaRPr lang="sv-SE" dirty="0">
              <a:solidFill>
                <a:schemeClr val="bg2"/>
              </a:solidFill>
            </a:endParaRPr>
          </a:p>
          <a:p>
            <a:pPr algn="r"/>
            <a:endParaRPr lang="sv-SE" dirty="0">
              <a:solidFill>
                <a:schemeClr val="bg2"/>
              </a:solidFill>
            </a:endParaRPr>
          </a:p>
          <a:p>
            <a:pPr algn="r"/>
            <a:endParaRPr lang="sv-SE" dirty="0">
              <a:solidFill>
                <a:schemeClr val="bg2"/>
              </a:solidFill>
            </a:endParaRPr>
          </a:p>
          <a:p>
            <a:pPr algn="r"/>
            <a:endParaRPr lang="sv-SE" sz="1400" dirty="0">
              <a:solidFill>
                <a:schemeClr val="bg2"/>
              </a:solidFill>
            </a:endParaRPr>
          </a:p>
          <a:p>
            <a:pPr algn="r"/>
            <a:endParaRPr lang="sv-SE" dirty="0">
              <a:solidFill>
                <a:schemeClr val="bg2"/>
              </a:solidFill>
            </a:endParaRPr>
          </a:p>
          <a:p>
            <a:pPr algn="r"/>
            <a:r>
              <a:rPr lang="sv-SE" sz="2800" i="0" dirty="0">
                <a:solidFill>
                  <a:schemeClr val="bg2"/>
                </a:solidFill>
                <a:effectLst/>
              </a:rPr>
              <a:t>1800-talet</a:t>
            </a:r>
          </a:p>
          <a:p>
            <a:pPr algn="r"/>
            <a:endParaRPr lang="sv-SE" dirty="0">
              <a:solidFill>
                <a:schemeClr val="bg2"/>
              </a:solidFill>
            </a:endParaRPr>
          </a:p>
          <a:p>
            <a:pPr algn="r"/>
            <a:endParaRPr lang="sv-SE" sz="2800" i="0" dirty="0">
              <a:solidFill>
                <a:schemeClr val="bg2"/>
              </a:solidFill>
              <a:effectLst/>
            </a:endParaRPr>
          </a:p>
          <a:p>
            <a:pPr algn="r"/>
            <a:r>
              <a:rPr lang="sv-SE" sz="2800" i="0" dirty="0">
                <a:solidFill>
                  <a:schemeClr val="bg2"/>
                </a:solidFill>
                <a:effectLst/>
              </a:rPr>
              <a:t>1900-talet</a:t>
            </a:r>
          </a:p>
          <a:p>
            <a:pPr algn="r"/>
            <a:endParaRPr lang="sv-SE" dirty="0">
              <a:solidFill>
                <a:schemeClr val="bg2"/>
              </a:solidFill>
            </a:endParaRPr>
          </a:p>
          <a:p>
            <a:pPr algn="r"/>
            <a:r>
              <a:rPr lang="sv-SE" sz="2800" i="0" dirty="0">
                <a:solidFill>
                  <a:schemeClr val="bg2"/>
                </a:solidFill>
                <a:effectLst/>
              </a:rPr>
              <a:t>Nutid </a:t>
            </a:r>
            <a:endParaRPr lang="sv-SE" sz="2800" dirty="0">
              <a:solidFill>
                <a:schemeClr val="bg2"/>
              </a:solidFill>
            </a:endParaRPr>
          </a:p>
        </p:txBody>
      </p:sp>
      <p:sp>
        <p:nvSpPr>
          <p:cNvPr id="14" name="Ellips 13">
            <a:extLst>
              <a:ext uri="{FF2B5EF4-FFF2-40B4-BE49-F238E27FC236}">
                <a16:creationId xmlns:a16="http://schemas.microsoft.com/office/drawing/2014/main" id="{513CD357-4329-9EF8-1E14-2390F4BC9DC9}"/>
              </a:ext>
            </a:extLst>
          </p:cNvPr>
          <p:cNvSpPr/>
          <p:nvPr/>
        </p:nvSpPr>
        <p:spPr>
          <a:xfrm>
            <a:off x="3809683" y="1711454"/>
            <a:ext cx="351692" cy="35169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Ellips 14">
            <a:extLst>
              <a:ext uri="{FF2B5EF4-FFF2-40B4-BE49-F238E27FC236}">
                <a16:creationId xmlns:a16="http://schemas.microsoft.com/office/drawing/2014/main" id="{07B5D6A3-C1C3-9B8E-9A9C-9802D2CCF125}"/>
              </a:ext>
            </a:extLst>
          </p:cNvPr>
          <p:cNvSpPr/>
          <p:nvPr/>
        </p:nvSpPr>
        <p:spPr>
          <a:xfrm>
            <a:off x="3809683" y="2386260"/>
            <a:ext cx="351692" cy="35169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Ellips 15">
            <a:extLst>
              <a:ext uri="{FF2B5EF4-FFF2-40B4-BE49-F238E27FC236}">
                <a16:creationId xmlns:a16="http://schemas.microsoft.com/office/drawing/2014/main" id="{2BCDDCB1-652B-A35C-5084-6BD8D4B1B892}"/>
              </a:ext>
            </a:extLst>
          </p:cNvPr>
          <p:cNvSpPr/>
          <p:nvPr/>
        </p:nvSpPr>
        <p:spPr>
          <a:xfrm>
            <a:off x="3809683" y="3146810"/>
            <a:ext cx="351692" cy="35169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Ellips 16">
            <a:extLst>
              <a:ext uri="{FF2B5EF4-FFF2-40B4-BE49-F238E27FC236}">
                <a16:creationId xmlns:a16="http://schemas.microsoft.com/office/drawing/2014/main" id="{641AD1CA-5568-71F2-BF69-E43F26F15037}"/>
              </a:ext>
            </a:extLst>
          </p:cNvPr>
          <p:cNvSpPr/>
          <p:nvPr/>
        </p:nvSpPr>
        <p:spPr>
          <a:xfrm>
            <a:off x="3809683" y="3824909"/>
            <a:ext cx="351692" cy="35169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Ellips 17">
            <a:extLst>
              <a:ext uri="{FF2B5EF4-FFF2-40B4-BE49-F238E27FC236}">
                <a16:creationId xmlns:a16="http://schemas.microsoft.com/office/drawing/2014/main" id="{98C15144-7DA1-A82F-EF4E-8EC5101AAE83}"/>
              </a:ext>
            </a:extLst>
          </p:cNvPr>
          <p:cNvSpPr/>
          <p:nvPr/>
        </p:nvSpPr>
        <p:spPr>
          <a:xfrm>
            <a:off x="3809683" y="4529411"/>
            <a:ext cx="351692" cy="35169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Ellips 18">
            <a:extLst>
              <a:ext uri="{FF2B5EF4-FFF2-40B4-BE49-F238E27FC236}">
                <a16:creationId xmlns:a16="http://schemas.microsoft.com/office/drawing/2014/main" id="{30C9DB7E-FAEE-9030-8C1E-F03D54EF90E9}"/>
              </a:ext>
            </a:extLst>
          </p:cNvPr>
          <p:cNvSpPr/>
          <p:nvPr/>
        </p:nvSpPr>
        <p:spPr>
          <a:xfrm>
            <a:off x="3809683" y="5275069"/>
            <a:ext cx="351692" cy="35169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Ellips 19">
            <a:extLst>
              <a:ext uri="{FF2B5EF4-FFF2-40B4-BE49-F238E27FC236}">
                <a16:creationId xmlns:a16="http://schemas.microsoft.com/office/drawing/2014/main" id="{93DF2C12-E2AA-57DE-2169-B737D9CB4E95}"/>
              </a:ext>
            </a:extLst>
          </p:cNvPr>
          <p:cNvSpPr/>
          <p:nvPr/>
        </p:nvSpPr>
        <p:spPr>
          <a:xfrm>
            <a:off x="3809683" y="7274794"/>
            <a:ext cx="351692" cy="35169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Ellips 20">
            <a:extLst>
              <a:ext uri="{FF2B5EF4-FFF2-40B4-BE49-F238E27FC236}">
                <a16:creationId xmlns:a16="http://schemas.microsoft.com/office/drawing/2014/main" id="{575D37FC-1767-A505-97FF-58A33D0A4B52}"/>
              </a:ext>
            </a:extLst>
          </p:cNvPr>
          <p:cNvSpPr/>
          <p:nvPr/>
        </p:nvSpPr>
        <p:spPr>
          <a:xfrm>
            <a:off x="3833445" y="8387123"/>
            <a:ext cx="351692" cy="35169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Ellips 21">
            <a:extLst>
              <a:ext uri="{FF2B5EF4-FFF2-40B4-BE49-F238E27FC236}">
                <a16:creationId xmlns:a16="http://schemas.microsoft.com/office/drawing/2014/main" id="{FB54306D-945A-15A7-E952-BBDE971EF932}"/>
              </a:ext>
            </a:extLst>
          </p:cNvPr>
          <p:cNvSpPr/>
          <p:nvPr/>
        </p:nvSpPr>
        <p:spPr>
          <a:xfrm>
            <a:off x="3808274" y="9109210"/>
            <a:ext cx="351692" cy="35169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3" name="Bildobjekt 22" descr="En bild som visar karta, kartbok, text&#10;&#10;AI-generated content may be incorrect.">
            <a:extLst>
              <a:ext uri="{FF2B5EF4-FFF2-40B4-BE49-F238E27FC236}">
                <a16:creationId xmlns:a16="http://schemas.microsoft.com/office/drawing/2014/main" id="{7B00E519-45F9-3B0D-0F0E-C30A7F0BDD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4277" y="8595493"/>
            <a:ext cx="1958403" cy="238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79383"/>
      </p:ext>
    </p:extLst>
  </p:cSld>
  <p:clrMapOvr>
    <a:masterClrMapping/>
  </p:clrMapOvr>
</p:sld>
</file>

<file path=ppt/theme/theme1.xml><?xml version="1.0" encoding="utf-8"?>
<a:theme xmlns:a="http://schemas.openxmlformats.org/drawingml/2006/main" name="RV-Vinröd_mörk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mall-2025_final" id="{6D576536-4375-C842-91D4-057E4E73C15D}" vid="{7AC8DF10-DACF-C349-BA1D-23C1D95D3838}"/>
    </a:ext>
  </a:extLst>
</a:theme>
</file>

<file path=ppt/theme/theme2.xml><?xml version="1.0" encoding="utf-8"?>
<a:theme xmlns:a="http://schemas.openxmlformats.org/drawingml/2006/main" name="RV-Vinröd_ljus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mall-2025_final" id="{6D576536-4375-C842-91D4-057E4E73C15D}" vid="{312D5D93-E168-C043-A380-903BC4EADBE1}"/>
    </a:ext>
  </a:extLst>
</a:theme>
</file>

<file path=ppt/theme/theme3.xml><?xml version="1.0" encoding="utf-8"?>
<a:theme xmlns:a="http://schemas.openxmlformats.org/drawingml/2006/main" name="RV-Turkos_mörk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mall-2025_final" id="{6D576536-4375-C842-91D4-057E4E73C15D}" vid="{1B07BDCE-F15E-D849-A17D-1F9FF17193EF}"/>
    </a:ext>
  </a:extLst>
</a:theme>
</file>

<file path=ppt/theme/theme4.xml><?xml version="1.0" encoding="utf-8"?>
<a:theme xmlns:a="http://schemas.openxmlformats.org/drawingml/2006/main" name="RV-Turkos_ljus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mall-2025_final" id="{6D576536-4375-C842-91D4-057E4E73C15D}" vid="{3C337FBE-BF0E-A24C-A0A0-5DFED77CDDE5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4DD9DDF3816EE4B8179876AA5AEC0A1" ma:contentTypeVersion="20" ma:contentTypeDescription="Skapa ett nytt dokument." ma:contentTypeScope="" ma:versionID="c7f2d2bd7a427dc94627e967c1f60b21">
  <xsd:schema xmlns:xsd="http://www.w3.org/2001/XMLSchema" xmlns:xs="http://www.w3.org/2001/XMLSchema" xmlns:p="http://schemas.microsoft.com/office/2006/metadata/properties" xmlns:ns2="234703e7-9e48-4889-b458-e4f1ab235c03" xmlns:ns3="eb912acb-de3e-4f64-bf3c-82d24afba72b" targetNamespace="http://schemas.microsoft.com/office/2006/metadata/properties" ma:root="true" ma:fieldsID="71de6c277d37bdbc0860a9b97b182b63" ns2:_="" ns3:_="">
    <xsd:import namespace="234703e7-9e48-4889-b458-e4f1ab235c03"/>
    <xsd:import namespace="eb912acb-de3e-4f64-bf3c-82d24afba7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Valavbild" minOccurs="0"/>
                <xsd:element ref="ns2:Val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4703e7-9e48-4889-b458-e4f1ab235c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Valavbild" ma:index="21" nillable="true" ma:displayName="Val av bild" ma:default="1" ma:format="Dropdown" ma:internalName="Valavbild">
      <xsd:simpleType>
        <xsd:restriction base="dms:Boolean"/>
      </xsd:simpleType>
    </xsd:element>
    <xsd:element name="Val" ma:index="22" nillable="true" ma:displayName="Val" ma:format="Dropdown" ma:internalName="Val">
      <xsd:simpleType>
        <xsd:restriction base="dms:Choice">
          <xsd:enumeration value="Ja"/>
          <xsd:enumeration value="Nej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Bildmarkeringar" ma:readOnly="false" ma:fieldId="{5cf76f15-5ced-4ddc-b409-7134ff3c332f}" ma:taxonomyMulti="true" ma:sspId="e12c2e29-3876-4f0c-ba25-f8f57cb65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912acb-de3e-4f64-bf3c-82d24afba72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ea56b091-3052-43d1-a445-3a14152cd47a}" ma:internalName="TaxCatchAll" ma:showField="CatchAllData" ma:web="eb912acb-de3e-4f64-bf3c-82d24afba7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b912acb-de3e-4f64-bf3c-82d24afba72b" xsi:nil="true"/>
    <lcf76f155ced4ddcb4097134ff3c332f xmlns="234703e7-9e48-4889-b458-e4f1ab235c03">
      <Terms xmlns="http://schemas.microsoft.com/office/infopath/2007/PartnerControls"/>
    </lcf76f155ced4ddcb4097134ff3c332f>
    <Val xmlns="234703e7-9e48-4889-b458-e4f1ab235c03" xsi:nil="true"/>
    <Valavbild xmlns="234703e7-9e48-4889-b458-e4f1ab235c03">true</Valavbild>
  </documentManagement>
</p:properties>
</file>

<file path=customXml/itemProps1.xml><?xml version="1.0" encoding="utf-8"?>
<ds:datastoreItem xmlns:ds="http://schemas.openxmlformats.org/officeDocument/2006/customXml" ds:itemID="{DBEA104E-A45B-4558-A410-EC35C19388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80FB576-FCE1-48F3-A6A6-C9EC52348C42}">
  <ds:schemaRefs>
    <ds:schemaRef ds:uri="234703e7-9e48-4889-b458-e4f1ab235c03"/>
    <ds:schemaRef ds:uri="eb912acb-de3e-4f64-bf3c-82d24afba72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5D12D62-F2A9-4E61-90C4-1186D9EB7509}">
  <ds:schemaRefs>
    <ds:schemaRef ds:uri="234703e7-9e48-4889-b458-e4f1ab235c03"/>
    <ds:schemaRef ds:uri="87c262bc-5f12-4436-8d0e-e843dfeb3c9d"/>
    <ds:schemaRef ds:uri="e0e3545d-7f3b-4128-ae0a-cd63db91f7b0"/>
    <ds:schemaRef ds:uri="eb912acb-de3e-4f64-bf3c-82d24afba72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RV-Vinröd_mörk</Template>
  <TotalTime>4695</TotalTime>
  <Words>921</Words>
  <Application>Microsoft Office PowerPoint</Application>
  <PresentationFormat>Anpassad</PresentationFormat>
  <Paragraphs>196</Paragraphs>
  <Slides>19</Slides>
  <Notes>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4</vt:i4>
      </vt:variant>
      <vt:variant>
        <vt:lpstr>Bildrubriker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RV-Vinröd_mörk</vt:lpstr>
      <vt:lpstr>RV-Vinröd_ljus</vt:lpstr>
      <vt:lpstr>RV-Turkos_mörk</vt:lpstr>
      <vt:lpstr>RV-Turkos_ljus</vt:lpstr>
      <vt:lpstr>Regionala utvecklingsförvaltningen</vt:lpstr>
      <vt:lpstr>Regionala utvecklingsförvaltningen</vt:lpstr>
      <vt:lpstr>Innehåll </vt:lpstr>
      <vt:lpstr>Vår vision - livskraft för framtiden</vt:lpstr>
      <vt:lpstr>PowerPoint-presentation</vt:lpstr>
      <vt:lpstr>PowerPoint-presentation</vt:lpstr>
      <vt:lpstr>regionvastmanland.se/utveckling</vt:lpstr>
      <vt:lpstr>Västmanland – mellan Bergslagen och Mälaren</vt:lpstr>
      <vt:lpstr>PowerPoint-presentation</vt:lpstr>
      <vt:lpstr>Statligt uppdrag</vt:lpstr>
      <vt:lpstr>Exempel på uppgifter</vt:lpstr>
      <vt:lpstr>PowerPoint-presentation</vt:lpstr>
      <vt:lpstr>Regionalt utvecklingsarbete leder till hållbar utveckling</vt:lpstr>
      <vt:lpstr>Samverkan är nyckel till framgång  – vi löser det inte själva</vt:lpstr>
      <vt:lpstr>PowerPoint-presentation</vt:lpstr>
      <vt:lpstr>Ett livskraftigt Västmanland</vt:lpstr>
      <vt:lpstr>Pågående aktiviteter inom målområde</vt:lpstr>
      <vt:lpstr>Pågående aktiviteter inom målområde</vt:lpstr>
      <vt:lpstr>Pågående aktiviteter inom målområde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Såhär använder du vår ppt-mall</dc:title>
  <dc:subject>Mall</dc:subject>
  <dc:creator>Amanda Gyllander</dc:creator>
  <cp:keywords/>
  <dc:description/>
  <cp:lastModifiedBy>Linda-Marie Sköld</cp:lastModifiedBy>
  <cp:revision>70</cp:revision>
  <dcterms:created xsi:type="dcterms:W3CDTF">2025-02-24T07:28:34Z</dcterms:created>
  <dcterms:modified xsi:type="dcterms:W3CDTF">2025-08-25T10:10:06Z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2019-05-20T10:00:00Z</vt:filetime>
  </property>
  <property fmtid="{D5CDD505-2E9C-101B-9397-08002B2CF9AE}" pid="3" name="Creator">
    <vt:lpwstr>Adobe InDesign 14.0 (Macintosh)</vt:lpwstr>
  </property>
  <property fmtid="{D5CDD505-2E9C-101B-9397-08002B2CF9AE}" pid="4" name="LastSaved">
    <vt:filetime>2019-05-29T10:00:00Z</vt:filetime>
  </property>
  <property fmtid="{D5CDD505-2E9C-101B-9397-08002B2CF9AE}" pid="5" name="ContentTypeId">
    <vt:lpwstr>0x010100E4DD9DDF3816EE4B8179876AA5AEC0A1</vt:lpwstr>
  </property>
  <property fmtid="{D5CDD505-2E9C-101B-9397-08002B2CF9AE}" pid="6" name="MediaServiceImageTags">
    <vt:lpwstr/>
  </property>
</Properties>
</file>