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746" r:id="rId5"/>
    <p:sldMasterId id="2147483648" r:id="rId6"/>
    <p:sldMasterId id="2147483703" r:id="rId7"/>
  </p:sldMasterIdLst>
  <p:notesMasterIdLst>
    <p:notesMasterId r:id="rId47"/>
  </p:notesMasterIdLst>
  <p:sldIdLst>
    <p:sldId id="256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446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4" r:id="rId24"/>
    <p:sldId id="283" r:id="rId25"/>
    <p:sldId id="287" r:id="rId26"/>
    <p:sldId id="286" r:id="rId27"/>
    <p:sldId id="288" r:id="rId28"/>
    <p:sldId id="289" r:id="rId29"/>
    <p:sldId id="290" r:id="rId30"/>
    <p:sldId id="300" r:id="rId31"/>
    <p:sldId id="299" r:id="rId32"/>
    <p:sldId id="301" r:id="rId33"/>
    <p:sldId id="294" r:id="rId34"/>
    <p:sldId id="462" r:id="rId35"/>
    <p:sldId id="295" r:id="rId36"/>
    <p:sldId id="302" r:id="rId37"/>
    <p:sldId id="303" r:id="rId38"/>
    <p:sldId id="304" r:id="rId39"/>
    <p:sldId id="458" r:id="rId40"/>
    <p:sldId id="459" r:id="rId41"/>
    <p:sldId id="460" r:id="rId42"/>
    <p:sldId id="461" r:id="rId43"/>
    <p:sldId id="463" r:id="rId44"/>
    <p:sldId id="445" r:id="rId45"/>
    <p:sldId id="431" r:id="rId46"/>
  </p:sldIdLst>
  <p:sldSz cx="20104100" cy="11309350"/>
  <p:notesSz cx="9926638" cy="679767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3" userDrawn="1">
          <p15:clr>
            <a:srgbClr val="A4A3A4"/>
          </p15:clr>
        </p15:guide>
        <p15:guide id="2" pos="67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C0F2AA-1766-4D38-F8BF-4AF4E1611A63}" name="Anja Hektor Gardell" initials="AHG" userId="Anja Hektor Gardell" providerId="None"/>
  <p188:author id="{D8F7A5EF-1FD1-9F50-53B2-E72EDD9B164D}" name="Annika Gingby" initials="AG" userId="S::annika.gingby@regionvastmanland.se::6dd11fff-fdfa-4807-90f9-ddfbe2ee26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DF2"/>
    <a:srgbClr val="F5AA3C"/>
    <a:srgbClr val="4B467D"/>
    <a:srgbClr val="DFECF9"/>
    <a:srgbClr val="DCEEEB"/>
    <a:srgbClr val="E9F6F7"/>
    <a:srgbClr val="F4DEE6"/>
    <a:srgbClr val="DFFFFF"/>
    <a:srgbClr val="E1F6FF"/>
    <a:srgbClr val="D2E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EA12EF-93E3-4996-9AAA-687D64091254}" v="7" dt="2025-07-29T08:28:19.43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2" autoAdjust="0"/>
    <p:restoredTop sz="95730" autoAdjust="0"/>
  </p:normalViewPr>
  <p:slideViewPr>
    <p:cSldViewPr snapToGrid="0">
      <p:cViewPr varScale="1">
        <p:scale>
          <a:sx n="60" d="100"/>
          <a:sy n="60" d="100"/>
        </p:scale>
        <p:origin x="918" y="282"/>
      </p:cViewPr>
      <p:guideLst>
        <p:guide orient="horz" pos="2473"/>
        <p:guide pos="6740"/>
      </p:guideLst>
    </p:cSldViewPr>
  </p:slideViewPr>
  <p:outlineViewPr>
    <p:cViewPr>
      <p:scale>
        <a:sx n="33" d="100"/>
        <a:sy n="33" d="100"/>
      </p:scale>
      <p:origin x="0" y="-3235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ka Gingby" userId="6dd11fff-fdfa-4807-90f9-ddfbe2ee2684" providerId="ADAL" clId="{94EA12EF-93E3-4996-9AAA-687D64091254}"/>
    <pc:docChg chg="addSld delSld modSld sldOrd">
      <pc:chgData name="Annika Gingby" userId="6dd11fff-fdfa-4807-90f9-ddfbe2ee2684" providerId="ADAL" clId="{94EA12EF-93E3-4996-9AAA-687D64091254}" dt="2025-07-29T08:28:19.423" v="20"/>
      <pc:docMkLst>
        <pc:docMk/>
      </pc:docMkLst>
      <pc:sldChg chg="del">
        <pc:chgData name="Annika Gingby" userId="6dd11fff-fdfa-4807-90f9-ddfbe2ee2684" providerId="ADAL" clId="{94EA12EF-93E3-4996-9AAA-687D64091254}" dt="2025-07-29T08:26:47.883" v="11" actId="47"/>
        <pc:sldMkLst>
          <pc:docMk/>
          <pc:sldMk cId="36562351" sldId="419"/>
        </pc:sldMkLst>
      </pc:sldChg>
      <pc:sldChg chg="del">
        <pc:chgData name="Annika Gingby" userId="6dd11fff-fdfa-4807-90f9-ddfbe2ee2684" providerId="ADAL" clId="{94EA12EF-93E3-4996-9AAA-687D64091254}" dt="2025-07-29T08:24:37.071" v="3" actId="47"/>
        <pc:sldMkLst>
          <pc:docMk/>
          <pc:sldMk cId="756587902" sldId="433"/>
        </pc:sldMkLst>
      </pc:sldChg>
      <pc:sldChg chg="del">
        <pc:chgData name="Annika Gingby" userId="6dd11fff-fdfa-4807-90f9-ddfbe2ee2684" providerId="ADAL" clId="{94EA12EF-93E3-4996-9AAA-687D64091254}" dt="2025-07-29T08:24:52.204" v="5" actId="47"/>
        <pc:sldMkLst>
          <pc:docMk/>
          <pc:sldMk cId="608369762" sldId="434"/>
        </pc:sldMkLst>
      </pc:sldChg>
      <pc:sldChg chg="del">
        <pc:chgData name="Annika Gingby" userId="6dd11fff-fdfa-4807-90f9-ddfbe2ee2684" providerId="ADAL" clId="{94EA12EF-93E3-4996-9AAA-687D64091254}" dt="2025-07-29T08:27:42.460" v="19" actId="47"/>
        <pc:sldMkLst>
          <pc:docMk/>
          <pc:sldMk cId="17014158" sldId="435"/>
        </pc:sldMkLst>
      </pc:sldChg>
      <pc:sldChg chg="ord">
        <pc:chgData name="Annika Gingby" userId="6dd11fff-fdfa-4807-90f9-ddfbe2ee2684" providerId="ADAL" clId="{94EA12EF-93E3-4996-9AAA-687D64091254}" dt="2025-07-29T08:27:28.571" v="17"/>
        <pc:sldMkLst>
          <pc:docMk/>
          <pc:sldMk cId="3777352321" sldId="445"/>
        </pc:sldMkLst>
      </pc:sldChg>
      <pc:sldChg chg="del">
        <pc:chgData name="Annika Gingby" userId="6dd11fff-fdfa-4807-90f9-ddfbe2ee2684" providerId="ADAL" clId="{94EA12EF-93E3-4996-9AAA-687D64091254}" dt="2025-07-29T08:26:53.528" v="12" actId="47"/>
        <pc:sldMkLst>
          <pc:docMk/>
          <pc:sldMk cId="1282402896" sldId="451"/>
        </pc:sldMkLst>
      </pc:sldChg>
      <pc:sldChg chg="del">
        <pc:chgData name="Annika Gingby" userId="6dd11fff-fdfa-4807-90f9-ddfbe2ee2684" providerId="ADAL" clId="{94EA12EF-93E3-4996-9AAA-687D64091254}" dt="2025-07-29T08:26:54.265" v="13" actId="47"/>
        <pc:sldMkLst>
          <pc:docMk/>
          <pc:sldMk cId="5415955" sldId="452"/>
        </pc:sldMkLst>
      </pc:sldChg>
      <pc:sldChg chg="del">
        <pc:chgData name="Annika Gingby" userId="6dd11fff-fdfa-4807-90f9-ddfbe2ee2684" providerId="ADAL" clId="{94EA12EF-93E3-4996-9AAA-687D64091254}" dt="2025-07-29T08:26:55.743" v="14" actId="47"/>
        <pc:sldMkLst>
          <pc:docMk/>
          <pc:sldMk cId="441673619" sldId="453"/>
        </pc:sldMkLst>
      </pc:sldChg>
      <pc:sldChg chg="del">
        <pc:chgData name="Annika Gingby" userId="6dd11fff-fdfa-4807-90f9-ddfbe2ee2684" providerId="ADAL" clId="{94EA12EF-93E3-4996-9AAA-687D64091254}" dt="2025-07-29T08:26:57.300" v="15" actId="47"/>
        <pc:sldMkLst>
          <pc:docMk/>
          <pc:sldMk cId="1429890096" sldId="454"/>
        </pc:sldMkLst>
      </pc:sldChg>
      <pc:sldChg chg="del">
        <pc:chgData name="Annika Gingby" userId="6dd11fff-fdfa-4807-90f9-ddfbe2ee2684" providerId="ADAL" clId="{94EA12EF-93E3-4996-9AAA-687D64091254}" dt="2025-07-29T08:24:24.506" v="1" actId="47"/>
        <pc:sldMkLst>
          <pc:docMk/>
          <pc:sldMk cId="3475654809" sldId="455"/>
        </pc:sldMkLst>
      </pc:sldChg>
      <pc:sldChg chg="del">
        <pc:chgData name="Annika Gingby" userId="6dd11fff-fdfa-4807-90f9-ddfbe2ee2684" providerId="ADAL" clId="{94EA12EF-93E3-4996-9AAA-687D64091254}" dt="2025-07-29T08:26:25.923" v="9" actId="47"/>
        <pc:sldMkLst>
          <pc:docMk/>
          <pc:sldMk cId="2745353689" sldId="456"/>
        </pc:sldMkLst>
      </pc:sldChg>
      <pc:sldChg chg="del">
        <pc:chgData name="Annika Gingby" userId="6dd11fff-fdfa-4807-90f9-ddfbe2ee2684" providerId="ADAL" clId="{94EA12EF-93E3-4996-9AAA-687D64091254}" dt="2025-07-29T08:25:07.256" v="7" actId="47"/>
        <pc:sldMkLst>
          <pc:docMk/>
          <pc:sldMk cId="711642066" sldId="457"/>
        </pc:sldMkLst>
      </pc:sldChg>
      <pc:sldChg chg="add ord">
        <pc:chgData name="Annika Gingby" userId="6dd11fff-fdfa-4807-90f9-ddfbe2ee2684" providerId="ADAL" clId="{94EA12EF-93E3-4996-9AAA-687D64091254}" dt="2025-07-29T08:27:28.571" v="17"/>
        <pc:sldMkLst>
          <pc:docMk/>
          <pc:sldMk cId="1575510125" sldId="458"/>
        </pc:sldMkLst>
      </pc:sldChg>
      <pc:sldChg chg="add ord">
        <pc:chgData name="Annika Gingby" userId="6dd11fff-fdfa-4807-90f9-ddfbe2ee2684" providerId="ADAL" clId="{94EA12EF-93E3-4996-9AAA-687D64091254}" dt="2025-07-29T08:27:28.571" v="17"/>
        <pc:sldMkLst>
          <pc:docMk/>
          <pc:sldMk cId="1956602469" sldId="459"/>
        </pc:sldMkLst>
      </pc:sldChg>
      <pc:sldChg chg="add ord">
        <pc:chgData name="Annika Gingby" userId="6dd11fff-fdfa-4807-90f9-ddfbe2ee2684" providerId="ADAL" clId="{94EA12EF-93E3-4996-9AAA-687D64091254}" dt="2025-07-29T08:27:28.571" v="17"/>
        <pc:sldMkLst>
          <pc:docMk/>
          <pc:sldMk cId="2431980888" sldId="460"/>
        </pc:sldMkLst>
      </pc:sldChg>
      <pc:sldChg chg="add ord">
        <pc:chgData name="Annika Gingby" userId="6dd11fff-fdfa-4807-90f9-ddfbe2ee2684" providerId="ADAL" clId="{94EA12EF-93E3-4996-9AAA-687D64091254}" dt="2025-07-29T08:27:28.571" v="17"/>
        <pc:sldMkLst>
          <pc:docMk/>
          <pc:sldMk cId="1214039263" sldId="461"/>
        </pc:sldMkLst>
      </pc:sldChg>
      <pc:sldChg chg="add">
        <pc:chgData name="Annika Gingby" userId="6dd11fff-fdfa-4807-90f9-ddfbe2ee2684" providerId="ADAL" clId="{94EA12EF-93E3-4996-9AAA-687D64091254}" dt="2025-07-29T08:26:20.169" v="8"/>
        <pc:sldMkLst>
          <pc:docMk/>
          <pc:sldMk cId="2334696051" sldId="462"/>
        </pc:sldMkLst>
      </pc:sldChg>
      <pc:sldChg chg="add">
        <pc:chgData name="Annika Gingby" userId="6dd11fff-fdfa-4807-90f9-ddfbe2ee2684" providerId="ADAL" clId="{94EA12EF-93E3-4996-9AAA-687D64091254}" dt="2025-07-29T08:28:19.423" v="20"/>
        <pc:sldMkLst>
          <pc:docMk/>
          <pc:sldMk cId="3342699113" sldId="463"/>
        </pc:sldMkLst>
      </pc:sldChg>
      <pc:sldChg chg="add del">
        <pc:chgData name="Annika Gingby" userId="6dd11fff-fdfa-4807-90f9-ddfbe2ee2684" providerId="ADAL" clId="{94EA12EF-93E3-4996-9AAA-687D64091254}" dt="2025-07-29T08:27:39.820" v="18" actId="47"/>
        <pc:sldMkLst>
          <pc:docMk/>
          <pc:sldMk cId="4026839019" sldId="46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706740007909621E-2"/>
          <c:y val="6.1742020228040387E-2"/>
          <c:w val="0.91906553935655344"/>
          <c:h val="0.779807709306172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A79-4536-BB75-7FD72C4F05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Blad1!$B$2:$B$10</c:f>
              <c:numCache>
                <c:formatCode>General</c:formatCode>
                <c:ptCount val="9"/>
                <c:pt idx="0" formatCode="0%">
                  <c:v>0.57999999999999996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79-4536-BB75-7FD72C4F056B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Serie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Blad1!$C$2:$C$10</c:f>
              <c:numCache>
                <c:formatCode>0%</c:formatCode>
                <c:ptCount val="9"/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79-4536-BB75-7FD72C4F056B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Serie 3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Blad1!$D$2:$D$10</c:f>
              <c:numCache>
                <c:formatCode>General</c:formatCode>
                <c:ptCount val="9"/>
                <c:pt idx="2" formatCode="0%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79-4536-BB75-7FD72C4F056B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Serie 4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hade val="51000"/>
                    <a:satMod val="130000"/>
                  </a:schemeClr>
                </a:gs>
                <a:gs pos="80000">
                  <a:schemeClr val="accent2">
                    <a:lumMod val="60000"/>
                    <a:shade val="93000"/>
                    <a:satMod val="130000"/>
                  </a:schemeClr>
                </a:gs>
                <a:gs pos="100000">
                  <a:schemeClr val="accent2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Blad1!$E$2:$E$10</c:f>
              <c:numCache>
                <c:formatCode>General</c:formatCode>
                <c:ptCount val="9"/>
                <c:pt idx="3" formatCode="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79-4536-BB75-7FD72C4F056B}"/>
            </c:ext>
          </c:extLst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Serie 5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hade val="51000"/>
                    <a:satMod val="130000"/>
                  </a:schemeClr>
                </a:gs>
                <a:gs pos="80000">
                  <a:schemeClr val="accent4">
                    <a:lumMod val="60000"/>
                    <a:shade val="93000"/>
                    <a:satMod val="130000"/>
                  </a:schemeClr>
                </a:gs>
                <a:gs pos="100000">
                  <a:schemeClr val="accent4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Blad1!$F$2:$F$10</c:f>
              <c:numCache>
                <c:formatCode>General</c:formatCode>
                <c:ptCount val="9"/>
                <c:pt idx="4" formatCode="0%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A79-4536-BB75-7FD72C4F056B}"/>
            </c:ext>
          </c:extLst>
        </c:ser>
        <c:ser>
          <c:idx val="5"/>
          <c:order val="5"/>
          <c:tx>
            <c:strRef>
              <c:f>Blad1!$G$1</c:f>
              <c:strCache>
                <c:ptCount val="1"/>
                <c:pt idx="0">
                  <c:v>Serie 6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shade val="51000"/>
                    <a:satMod val="130000"/>
                  </a:schemeClr>
                </a:gs>
                <a:gs pos="80000">
                  <a:schemeClr val="accent6">
                    <a:lumMod val="60000"/>
                    <a:shade val="93000"/>
                    <a:satMod val="130000"/>
                  </a:schemeClr>
                </a:gs>
                <a:gs pos="100000">
                  <a:schemeClr val="accent6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Blad1!$G$2:$G$10</c:f>
              <c:numCache>
                <c:formatCode>General</c:formatCode>
                <c:ptCount val="9"/>
                <c:pt idx="5" formatCode="0%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A79-4536-BB75-7FD72C4F056B}"/>
            </c:ext>
          </c:extLst>
        </c:ser>
        <c:ser>
          <c:idx val="6"/>
          <c:order val="6"/>
          <c:tx>
            <c:strRef>
              <c:f>Blad1!$H$1</c:f>
              <c:strCache>
                <c:ptCount val="1"/>
                <c:pt idx="0">
                  <c:v>Serie 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2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2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Blad1!$H$2:$H$10</c:f>
              <c:numCache>
                <c:formatCode>General</c:formatCode>
                <c:ptCount val="9"/>
                <c:pt idx="6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A79-4536-BB75-7FD72C4F056B}"/>
            </c:ext>
          </c:extLst>
        </c:ser>
        <c:ser>
          <c:idx val="7"/>
          <c:order val="7"/>
          <c:tx>
            <c:strRef>
              <c:f>Blad1!$I$1</c:f>
              <c:strCache>
                <c:ptCount val="1"/>
                <c:pt idx="0">
                  <c:v>Serie 8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4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4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Blad1!$I$2:$I$10</c:f>
              <c:numCache>
                <c:formatCode>General</c:formatCode>
                <c:ptCount val="9"/>
                <c:pt idx="7" formatCode="0%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A79-4536-BB75-7FD72C4F056B}"/>
            </c:ext>
          </c:extLst>
        </c:ser>
        <c:ser>
          <c:idx val="8"/>
          <c:order val="8"/>
          <c:tx>
            <c:strRef>
              <c:f>Blad1!$J$1</c:f>
              <c:strCache>
                <c:ptCount val="1"/>
                <c:pt idx="0">
                  <c:v>Serie 9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6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6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Blad1!$J$2:$J$10</c:f>
              <c:numCache>
                <c:formatCode>General</c:formatCode>
                <c:ptCount val="9"/>
                <c:pt idx="8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A79-4536-BB75-7FD72C4F05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33490504"/>
        <c:axId val="333490112"/>
      </c:barChart>
      <c:catAx>
        <c:axId val="333490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33490112"/>
        <c:crosses val="autoZero"/>
        <c:auto val="1"/>
        <c:lblAlgn val="ctr"/>
        <c:lblOffset val="100"/>
        <c:noMultiLvlLbl val="0"/>
      </c:catAx>
      <c:valAx>
        <c:axId val="33349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33490504"/>
        <c:crosses val="autoZero"/>
        <c:crossBetween val="between"/>
      </c:valAx>
      <c:spPr>
        <a:noFill/>
        <a:ln w="25400">
          <a:noFill/>
        </a:ln>
        <a:effectLst>
          <a:outerShdw blurRad="50800" dist="50800" dir="5400000" algn="ctr" rotWithShape="0">
            <a:schemeClr val="bg1"/>
          </a:outerShdw>
        </a:effectLst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2500" baseline="0"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l">
              <a:defRPr sz="6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5622535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r">
              <a:defRPr sz="600"/>
            </a:lvl1pPr>
          </a:lstStyle>
          <a:p>
            <a:fld id="{991EA50A-7ED8-4297-A6D8-C39D2C596180}" type="datetimeFigureOut">
              <a:rPr lang="sv-SE" smtClean="0"/>
              <a:t>2025-07-29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3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74" tIns="24337" rIns="48674" bIns="24337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992351" y="3270976"/>
            <a:ext cx="7941937" cy="2677467"/>
          </a:xfrm>
          <a:prstGeom prst="rect">
            <a:avLst/>
          </a:prstGeom>
        </p:spPr>
        <p:txBody>
          <a:bodyPr vert="horz" lIns="48674" tIns="24337" rIns="48674" bIns="24337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l">
              <a:defRPr sz="6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5622535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r">
              <a:defRPr sz="600"/>
            </a:lvl1pPr>
          </a:lstStyle>
          <a:p>
            <a:fld id="{B733DB10-64AD-4478-BAF2-10592BD0BA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lnSpc>
                <a:spcPts val="3500"/>
              </a:lnSpc>
              <a:spcAft>
                <a:spcPts val="989"/>
              </a:spcAft>
              <a:buNone/>
              <a:defRPr/>
            </a:pPr>
            <a:r>
              <a:rPr lang="sv-SE"/>
              <a:t>Annika Gingby: har tagit bort </a:t>
            </a:r>
          </a:p>
          <a:p>
            <a:pPr marL="0" indent="0" algn="l">
              <a:lnSpc>
                <a:spcPts val="3500"/>
              </a:lnSpc>
              <a:spcAft>
                <a:spcPts val="989"/>
              </a:spcAft>
              <a:buNone/>
              <a:defRPr/>
            </a:pPr>
            <a:r>
              <a:rPr lang="sv-SE" sz="1400" b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Hälsovård</a:t>
            </a:r>
          </a:p>
          <a:p>
            <a:pPr marL="0" indent="0" algn="l">
              <a:lnSpc>
                <a:spcPts val="3500"/>
              </a:lnSpc>
              <a:spcAft>
                <a:spcPts val="1800"/>
              </a:spcAft>
              <a:buNone/>
              <a:defRPr/>
            </a:pPr>
            <a:r>
              <a:rPr lang="sv-SE" sz="1200">
                <a:latin typeface="Calibri" panose="020F0502020204030204" pitchFamily="34" charset="0"/>
                <a:cs typeface="Calibri" panose="020F0502020204030204" pitchFamily="34" charset="0"/>
              </a:rPr>
              <a:t>Främja hälsa och förebygga sjukdom</a:t>
            </a:r>
          </a:p>
          <a:p>
            <a:pPr marL="0" indent="0" algn="l">
              <a:lnSpc>
                <a:spcPts val="3500"/>
              </a:lnSpc>
              <a:spcAft>
                <a:spcPts val="1800"/>
              </a:spcAft>
              <a:buNone/>
              <a:defRPr/>
            </a:pPr>
            <a:r>
              <a:rPr lang="sv-SE" sz="1200">
                <a:latin typeface="Calibri" panose="020F0502020204030204" pitchFamily="34" charset="0"/>
                <a:cs typeface="Calibri" panose="020F0502020204030204" pitchFamily="34" charset="0"/>
              </a:rPr>
              <a:t>Undersöka hälsoläget - ”Liv- och hälsa”</a:t>
            </a:r>
          </a:p>
          <a:p>
            <a:pPr marL="0" indent="0" algn="l">
              <a:lnSpc>
                <a:spcPts val="3500"/>
              </a:lnSpc>
              <a:spcAft>
                <a:spcPts val="1800"/>
              </a:spcAft>
              <a:buNone/>
              <a:defRPr/>
            </a:pPr>
            <a:r>
              <a:rPr lang="sv-SE" sz="1200">
                <a:latin typeface="Calibri" panose="020F0502020204030204" pitchFamily="34" charset="0"/>
                <a:cs typeface="Calibri" panose="020F0502020204030204" pitchFamily="34" charset="0"/>
              </a:rPr>
              <a:t>Förmedla kunskap om hälsoläget</a:t>
            </a:r>
          </a:p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146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0153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3DB10-64AD-4478-BAF2-10592BD0BA82}" type="slidenum">
              <a:rPr kumimoji="0" lang="sv-S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sv-S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760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35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47245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Siffrorna är avrundande till jämna tusental</a:t>
            </a:r>
          </a:p>
          <a:p>
            <a:r>
              <a:rPr lang="sv-SE" dirty="0"/>
              <a:t>Chatten startade 2024-04-24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36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137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37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50342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rgbClr val="FA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Bildobjekt 112">
            <a:extLst>
              <a:ext uri="{FF2B5EF4-FFF2-40B4-BE49-F238E27FC236}">
                <a16:creationId xmlns:a16="http://schemas.microsoft.com/office/drawing/2014/main" id="{213F865A-82E0-4DE6-BBD6-DA7B3D8F0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" r="6671" b="4223"/>
          <a:stretch/>
        </p:blipFill>
        <p:spPr>
          <a:xfrm>
            <a:off x="10814050" y="-1"/>
            <a:ext cx="9290050" cy="1130935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7016142-5590-4F09-AF8B-DB6FD618E5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3013" y="2378075"/>
            <a:ext cx="13635037" cy="3409950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1900" spc="-400" baseline="0"/>
            </a:lvl1pPr>
          </a:lstStyle>
          <a:p>
            <a:r>
              <a:rPr lang="sv-SE"/>
              <a:t>Rubrik på en eller 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27A8EE4-92AA-495F-86F9-6A5C4BD31B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3013" y="6279773"/>
            <a:ext cx="13635037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115" name="object 38">
            <a:extLst>
              <a:ext uri="{FF2B5EF4-FFF2-40B4-BE49-F238E27FC236}">
                <a16:creationId xmlns:a16="http://schemas.microsoft.com/office/drawing/2014/main" id="{9BDBBCB9-81A0-4B48-8D85-87FE05F29E71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2130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utoShape 18">
            <a:extLst>
              <a:ext uri="{FF2B5EF4-FFF2-40B4-BE49-F238E27FC236}">
                <a16:creationId xmlns:a16="http://schemas.microsoft.com/office/drawing/2014/main" id="{3137100E-AD01-4413-A769-147ED2DBD7FF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86" name="AutoShape 18">
            <a:extLst>
              <a:ext uri="{FF2B5EF4-FFF2-40B4-BE49-F238E27FC236}">
                <a16:creationId xmlns:a16="http://schemas.microsoft.com/office/drawing/2014/main" id="{72A7E8A6-C02F-4DDB-893A-A2DE3452A3B3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52400" y="152400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87" name="AutoShape 18">
            <a:extLst>
              <a:ext uri="{FF2B5EF4-FFF2-40B4-BE49-F238E27FC236}">
                <a16:creationId xmlns:a16="http://schemas.microsoft.com/office/drawing/2014/main" id="{B680042A-CED3-424E-BC74-1F9AD53398B7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04800" y="304800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88" name="Platshållare för innehåll 2">
            <a:extLst>
              <a:ext uri="{FF2B5EF4-FFF2-40B4-BE49-F238E27FC236}">
                <a16:creationId xmlns:a16="http://schemas.microsoft.com/office/drawing/2014/main" id="{EDEB1E76-DA8C-4821-B2EB-EED0A44C4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406775"/>
            <a:ext cx="8638421" cy="5976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0" name="Bildobjekt 89">
            <a:extLst>
              <a:ext uri="{FF2B5EF4-FFF2-40B4-BE49-F238E27FC236}">
                <a16:creationId xmlns:a16="http://schemas.microsoft.com/office/drawing/2014/main" id="{52C1F324-DEFA-416F-B72F-6051C31AF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1" t="51033" b="-60375"/>
          <a:stretch/>
        </p:blipFill>
        <p:spPr>
          <a:xfrm>
            <a:off x="0" y="6264276"/>
            <a:ext cx="1238643" cy="504507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99169CA-2D7A-43B7-AB45-92143F3B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2266FDE-E7E1-4894-A463-420093AA5D7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10221915" y="3406776"/>
            <a:ext cx="8638421" cy="5976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AFD0371-4BC2-4B1E-AF08-C39AD685810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929E917-5370-4653-ABC0-4F0AA954FE77}" type="datetime1">
              <a:rPr lang="sv-SE" smtClean="0"/>
              <a:t>2025-07-29</a:t>
            </a:fld>
            <a:endParaRPr lang="en-US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B503087-80B1-4939-BF99-75E89592FC5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7DA98C4-0904-4159-B0D2-48927D0D4B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7901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Bildobjekt 115">
            <a:extLst>
              <a:ext uri="{FF2B5EF4-FFF2-40B4-BE49-F238E27FC236}">
                <a16:creationId xmlns:a16="http://schemas.microsoft.com/office/drawing/2014/main" id="{C737B2F4-9EA7-4502-85F3-D663E2EA0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06" t="64211"/>
          <a:stretch/>
        </p:blipFill>
        <p:spPr>
          <a:xfrm>
            <a:off x="0" y="0"/>
            <a:ext cx="6239526" cy="979200"/>
          </a:xfrm>
          <a:prstGeom prst="rect">
            <a:avLst/>
          </a:prstGeom>
        </p:spPr>
      </p:pic>
      <p:sp>
        <p:nvSpPr>
          <p:cNvPr id="17" name="object 38">
            <a:extLst>
              <a:ext uri="{FF2B5EF4-FFF2-40B4-BE49-F238E27FC236}">
                <a16:creationId xmlns:a16="http://schemas.microsoft.com/office/drawing/2014/main" id="{ED408A77-E9D9-4ECD-9EAC-8F17AA6FF688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Platshållare för sidfot 5">
            <a:extLst>
              <a:ext uri="{FF2B5EF4-FFF2-40B4-BE49-F238E27FC236}">
                <a16:creationId xmlns:a16="http://schemas.microsoft.com/office/drawing/2014/main" id="{BB34CA2A-42E7-429D-A977-94E73516A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3903" y="478617"/>
            <a:ext cx="7704000" cy="187200"/>
          </a:xfrm>
        </p:spPr>
        <p:txBody>
          <a:bodyPr/>
          <a:lstStyle/>
          <a:p>
            <a:endParaRPr lang="sv-SE"/>
          </a:p>
        </p:txBody>
      </p:sp>
      <p:sp>
        <p:nvSpPr>
          <p:cNvPr id="112" name="Platshållare för datum 4">
            <a:extLst>
              <a:ext uri="{FF2B5EF4-FFF2-40B4-BE49-F238E27FC236}">
                <a16:creationId xmlns:a16="http://schemas.microsoft.com/office/drawing/2014/main" id="{D2CC2258-1CAC-42DF-AA86-10F59DEC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8502" y="478617"/>
            <a:ext cx="792000" cy="187200"/>
          </a:xfrm>
        </p:spPr>
        <p:txBody>
          <a:bodyPr/>
          <a:lstStyle/>
          <a:p>
            <a:fld id="{9D00964E-CD7C-4BCA-A53D-05A9094492BF}" type="datetime1">
              <a:rPr lang="sv-SE" smtClean="0"/>
              <a:t>2025-07-29</a:t>
            </a:fld>
            <a:endParaRPr lang="sv-SE"/>
          </a:p>
        </p:txBody>
      </p:sp>
      <p:sp>
        <p:nvSpPr>
          <p:cNvPr id="114" name="Platshållare för bildnummer 6">
            <a:extLst>
              <a:ext uri="{FF2B5EF4-FFF2-40B4-BE49-F238E27FC236}">
                <a16:creationId xmlns:a16="http://schemas.microsoft.com/office/drawing/2014/main" id="{0CFDA38F-887E-4A37-9D96-25B2B6B67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102" y="478617"/>
            <a:ext cx="360000" cy="187200"/>
          </a:xfrm>
        </p:spPr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E9C919A-0768-457E-8FE4-A8E97EA955FB}"/>
              </a:ext>
            </a:extLst>
          </p:cNvPr>
          <p:cNvSpPr/>
          <p:nvPr userDrawn="1"/>
        </p:nvSpPr>
        <p:spPr>
          <a:xfrm>
            <a:off x="10404000" y="702000"/>
            <a:ext cx="9007200" cy="9907200"/>
          </a:xfrm>
          <a:prstGeom prst="rect">
            <a:avLst/>
          </a:prstGeom>
          <a:solidFill>
            <a:srgbClr val="DF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A9A918AC-8D77-44A2-A4FE-5285D4086A1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4000" y="702000"/>
            <a:ext cx="9007200" cy="99072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F2DA647D-DDF5-4570-9F2E-0535FAD82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408147"/>
            <a:ext cx="7828734" cy="5400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7" name="Rubrik 7">
            <a:extLst>
              <a:ext uri="{FF2B5EF4-FFF2-40B4-BE49-F238E27FC236}">
                <a16:creationId xmlns:a16="http://schemas.microsoft.com/office/drawing/2014/main" id="{A8C94F33-3648-4C31-AEF3-2EBA5385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7"/>
            <a:ext cx="7828734" cy="20436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871591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 userDrawn="1">
          <p15:clr>
            <a:srgbClr val="FBAE40"/>
          </p15:clr>
        </p15:guide>
        <p15:guide id="2" pos="6332" userDrawn="1">
          <p15:clr>
            <a:srgbClr val="FBAE40"/>
          </p15:clr>
        </p15:guide>
        <p15:guide id="3" pos="244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7E25708F-A6F2-4D28-886A-05F63F7F1F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3" r="88989" b="40999"/>
          <a:stretch/>
        </p:blipFill>
        <p:spPr>
          <a:xfrm>
            <a:off x="19008000" y="0"/>
            <a:ext cx="1096100" cy="2395475"/>
          </a:xfrm>
          <a:prstGeom prst="rect">
            <a:avLst/>
          </a:prstGeom>
        </p:spPr>
      </p:pic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491C-47DC-4E17-80D1-CDD4BAF30723}" type="datetime1">
              <a:rPr lang="sv-SE" smtClean="0"/>
              <a:t>2025-07-29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877615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B7B88AC-ED67-40FC-B207-9A82E4376643}"/>
              </a:ext>
            </a:extLst>
          </p:cNvPr>
          <p:cNvSpPr/>
          <p:nvPr userDrawn="1"/>
        </p:nvSpPr>
        <p:spPr>
          <a:xfrm>
            <a:off x="1245600" y="2491200"/>
            <a:ext cx="17618400" cy="7923600"/>
          </a:xfrm>
          <a:prstGeom prst="rect">
            <a:avLst/>
          </a:prstGeom>
          <a:solidFill>
            <a:srgbClr val="DF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0" y="2491200"/>
            <a:ext cx="17618400" cy="7923600"/>
          </a:xfr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11" name="Platshållare för text 6">
            <a:extLst>
              <a:ext uri="{FF2B5EF4-FFF2-40B4-BE49-F238E27FC236}">
                <a16:creationId xmlns:a16="http://schemas.microsoft.com/office/drawing/2014/main" id="{7C6CF22E-C600-40EB-BB5D-A71AE04A4C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0" y="8791200"/>
            <a:ext cx="1987200" cy="19872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/>
              <a:t> 4,42</a:t>
            </a:r>
          </a:p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5363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291435" y="2298648"/>
            <a:ext cx="13459939" cy="1686571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5936"/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3291435" y="4133672"/>
            <a:ext cx="13459939" cy="6550447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2025-07-29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661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 och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2700994" y="2298648"/>
            <a:ext cx="15315525" cy="168657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5936"/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2700994" y="4155668"/>
            <a:ext cx="7447097" cy="6555427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 hasCustomPrompt="1"/>
          </p:nvPr>
        </p:nvSpPr>
        <p:spPr>
          <a:xfrm>
            <a:off x="10561005" y="4155668"/>
            <a:ext cx="7447097" cy="6555427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datum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739DF52-0477-4164-99CF-0384B3919D38}" type="datetime1">
              <a:rPr lang="sv-SE" smtClean="0"/>
              <a:t>2025-07-29</a:t>
            </a:fld>
            <a:endParaRPr lang="sv-SE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747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2700994" y="2298648"/>
            <a:ext cx="15315525" cy="1686571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5936"/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2700994" y="4155667"/>
            <a:ext cx="15315525" cy="6530333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2025-07-29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290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 hasCustomPrompt="1"/>
          </p:nvPr>
        </p:nvSpPr>
        <p:spPr>
          <a:xfrm>
            <a:off x="2923677" y="2298648"/>
            <a:ext cx="15280341" cy="1686571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5936"/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2923676" y="4133671"/>
            <a:ext cx="7447097" cy="7175679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 hasCustomPrompt="1"/>
          </p:nvPr>
        </p:nvSpPr>
        <p:spPr>
          <a:xfrm>
            <a:off x="10756921" y="4133671"/>
            <a:ext cx="7447097" cy="7175679"/>
          </a:xfrm>
        </p:spPr>
        <p:txBody>
          <a:bodyPr anchor="t" anchorCtr="0">
            <a:noAutofit/>
          </a:bodyPr>
          <a:lstStyle>
            <a:lvl1pPr>
              <a:defRPr sz="3298"/>
            </a:lvl1pPr>
            <a:lvl2pPr>
              <a:defRPr sz="3298"/>
            </a:lvl2pPr>
            <a:lvl3pPr>
              <a:defRPr sz="2968"/>
            </a:lvl3pPr>
            <a:lvl4pPr>
              <a:defRPr sz="2638"/>
            </a:lvl4pPr>
            <a:lvl5pPr>
              <a:defRPr sz="2638"/>
            </a:lvl5pPr>
          </a:lstStyle>
          <a:p>
            <a:pPr lvl="0"/>
            <a:r>
              <a:rPr lang="sv-SE"/>
              <a:t>Klicka här för att lägga till innehåll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datum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2025-07-29</a:t>
            </a:fld>
            <a:endParaRPr lang="sv-SE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334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513013" y="1996900"/>
            <a:ext cx="15078075" cy="6910171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5936" b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6BD1-A56A-405D-BBE7-4874BB21E688}" type="datetimeFigureOut">
              <a:rPr lang="sv-SE" smtClean="0"/>
              <a:pPr/>
              <a:t>2025-07-29</a:t>
            </a:fld>
            <a:endParaRPr lang="sv-SE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985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rgbClr val="E9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5FBC21F-AA3A-4105-A762-7A4A8EE1E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" r="6664" b="4216"/>
          <a:stretch/>
        </p:blipFill>
        <p:spPr>
          <a:xfrm>
            <a:off x="10814401" y="0"/>
            <a:ext cx="9289700" cy="11309350"/>
          </a:xfrm>
          <a:prstGeom prst="rect">
            <a:avLst/>
          </a:prstGeom>
        </p:spPr>
      </p:pic>
      <p:sp>
        <p:nvSpPr>
          <p:cNvPr id="7" name="object 38">
            <a:extLst>
              <a:ext uri="{FF2B5EF4-FFF2-40B4-BE49-F238E27FC236}">
                <a16:creationId xmlns:a16="http://schemas.microsoft.com/office/drawing/2014/main" id="{58F464F6-1029-4CBD-B3D1-11214085E2B8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3BB08C3-1CD7-4C53-9E96-43671982CE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3013" y="2378075"/>
            <a:ext cx="13635037" cy="3409950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190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 på en eller två rader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78CC841C-AA65-43FA-BB0E-1A120EBFED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3013" y="6279773"/>
            <a:ext cx="13635037" cy="2406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258731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EBC20DB-E92A-4595-958F-8F6E1877F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8502" y="478617"/>
            <a:ext cx="792000" cy="187200"/>
          </a:xfrm>
        </p:spPr>
        <p:txBody>
          <a:bodyPr/>
          <a:lstStyle/>
          <a:p>
            <a:fld id="{27129ABF-34AF-4771-8C65-17474087DDAF}" type="datetime1">
              <a:rPr lang="sv-SE" smtClean="0"/>
              <a:t>2025-07-29</a:t>
            </a:fld>
            <a:endParaRPr lang="sv-SE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5382FAD0-A98D-43B4-B432-3582AE5A5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3903" y="478617"/>
            <a:ext cx="7704000" cy="187200"/>
          </a:xfrm>
        </p:spPr>
        <p:txBody>
          <a:bodyPr/>
          <a:lstStyle/>
          <a:p>
            <a:endParaRPr lang="sv-SE"/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50F28032-0600-4C8E-B007-13E1C8110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102" y="478617"/>
            <a:ext cx="360000" cy="187200"/>
          </a:xfrm>
        </p:spPr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55FC54DA-D224-4D4F-9D60-B924CADB6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5" r="88987" b="40999"/>
          <a:stretch/>
        </p:blipFill>
        <p:spPr>
          <a:xfrm>
            <a:off x="19008000" y="0"/>
            <a:ext cx="1096100" cy="3216275"/>
          </a:xfrm>
          <a:prstGeom prst="rect">
            <a:avLst/>
          </a:prstGeom>
        </p:spPr>
      </p:pic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36B6AA50-8739-41DE-A23A-5E3ECC5482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5600" y="3399671"/>
            <a:ext cx="17618075" cy="598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F4246BC-36B1-4971-8889-F163FD2A0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777625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2025-07-29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4280DC-5966-49BD-AB8E-60113DB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4FA10E6-DC00-4A4C-A2EE-A3F53C17D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0" r="88999" b="40995"/>
          <a:stretch/>
        </p:blipFill>
        <p:spPr>
          <a:xfrm>
            <a:off x="19009056" y="1"/>
            <a:ext cx="1095044" cy="3216274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7A2CC002-8FB6-40A7-A6F3-C046623D47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6" y="3399671"/>
            <a:ext cx="17616566" cy="5976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074316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93B712EA-797A-4EA2-BEB0-D486B28AB1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406775"/>
            <a:ext cx="8638421" cy="59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70C7B567-D67A-42BC-B7FD-E667F0583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21911" y="3406775"/>
            <a:ext cx="8638421" cy="59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EB806AAA-D73D-4CEE-9B56-C22AE8A537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4" t="51033" b="-60375"/>
          <a:stretch/>
        </p:blipFill>
        <p:spPr>
          <a:xfrm>
            <a:off x="-19050" y="6264274"/>
            <a:ext cx="1260000" cy="5045075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390AB69-5BC0-46B0-B233-B8ED7CBC0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084E-ABA3-4AA4-9862-3A3A8F7AC594}" type="datetime1">
              <a:rPr lang="sv-SE" smtClean="0"/>
              <a:t>2025-07-29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E6FFAF7-903A-4658-BEDF-CDBF6357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432E55E-6E21-45F6-AFF0-C03FD2EA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91A92F-5622-40E4-B88A-05148A90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42372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88FBE5C1-E706-49C0-BC48-7432DD593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06" t="64211"/>
          <a:stretch/>
        </p:blipFill>
        <p:spPr>
          <a:xfrm>
            <a:off x="0" y="0"/>
            <a:ext cx="6239526" cy="979200"/>
          </a:xfrm>
          <a:prstGeom prst="rect">
            <a:avLst/>
          </a:prstGeom>
        </p:spPr>
      </p:pic>
      <p:sp>
        <p:nvSpPr>
          <p:cNvPr id="14" name="object 38">
            <a:extLst>
              <a:ext uri="{FF2B5EF4-FFF2-40B4-BE49-F238E27FC236}">
                <a16:creationId xmlns:a16="http://schemas.microsoft.com/office/drawing/2014/main" id="{1A5E282F-FC28-45E5-81A7-A28557C59E47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19CC616-6A81-4F3E-BF5F-34271257EE9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0D26B19-8998-4002-9818-0406EEBB00B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E32E934-0E34-41D0-99D0-BBB1DE02E0D8}" type="datetime1">
              <a:rPr lang="sv-SE" smtClean="0"/>
              <a:t>2025-07-29</a:t>
            </a:fld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0D7DA48-029C-41BC-BD3D-A195A10DF3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1345448-A017-46A4-AAEE-65BAAA13935B}"/>
              </a:ext>
            </a:extLst>
          </p:cNvPr>
          <p:cNvSpPr/>
          <p:nvPr userDrawn="1"/>
        </p:nvSpPr>
        <p:spPr>
          <a:xfrm>
            <a:off x="10404000" y="702000"/>
            <a:ext cx="9007200" cy="9907200"/>
          </a:xfrm>
          <a:prstGeom prst="rect">
            <a:avLst/>
          </a:prstGeom>
          <a:solidFill>
            <a:srgbClr val="DCE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261A0B5-3A30-4187-8CDB-DBD6610369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4000" y="702000"/>
            <a:ext cx="9007200" cy="99072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3DEFBAF8-794C-4460-BDFB-4AFAF7A4B3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408147"/>
            <a:ext cx="7828734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9" name="Rubrik 7">
            <a:extLst>
              <a:ext uri="{FF2B5EF4-FFF2-40B4-BE49-F238E27FC236}">
                <a16:creationId xmlns:a16="http://schemas.microsoft.com/office/drawing/2014/main" id="{6A68B911-846D-40C0-89C1-09202456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7"/>
            <a:ext cx="7828734" cy="20436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94721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EC5BF2F-A06E-4DBE-BE34-10563FBAB941}"/>
              </a:ext>
            </a:extLst>
          </p:cNvPr>
          <p:cNvSpPr/>
          <p:nvPr userDrawn="1"/>
        </p:nvSpPr>
        <p:spPr>
          <a:xfrm>
            <a:off x="1245600" y="2491200"/>
            <a:ext cx="17618400" cy="7923600"/>
          </a:xfrm>
          <a:prstGeom prst="rect">
            <a:avLst/>
          </a:prstGeom>
          <a:solidFill>
            <a:srgbClr val="DCE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76D3E448-F04D-42F2-A71F-AB7E9594DF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0" y="2491200"/>
            <a:ext cx="17618400" cy="79236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1F92EFCA-73A8-4BBA-8B6E-84A5162570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6" r="88987" b="40999"/>
          <a:stretch/>
        </p:blipFill>
        <p:spPr>
          <a:xfrm>
            <a:off x="19008000" y="0"/>
            <a:ext cx="1096100" cy="2393950"/>
          </a:xfrm>
          <a:prstGeom prst="rect">
            <a:avLst/>
          </a:prstGeom>
        </p:spPr>
      </p:pic>
      <p:sp>
        <p:nvSpPr>
          <p:cNvPr id="21" name="Rubrik 12">
            <a:extLst>
              <a:ext uri="{FF2B5EF4-FFF2-40B4-BE49-F238E27FC236}">
                <a16:creationId xmlns:a16="http://schemas.microsoft.com/office/drawing/2014/main" id="{56F830A9-B7E5-4459-9325-1EB46228A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877615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75DB120C-DE3F-4D0F-9C20-C0178B697A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0" y="8791200"/>
            <a:ext cx="1987200" cy="198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/>
              <a:t> 4,42</a:t>
            </a:r>
          </a:p>
          <a:p>
            <a:pPr lvl="0"/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09B9E0E-3BE5-4815-9771-B94D5C0DE40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F6D5CF-9778-494C-91EA-967A5AD360D0}" type="datetime1">
              <a:rPr lang="sv-SE" smtClean="0"/>
              <a:t>2025-07-29</a:t>
            </a:fld>
            <a:endParaRPr lang="en-US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EF21FC5-B1ED-41D6-83B6-FD9D859FF93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605CF9C-A296-49D6-8F7C-7E99496CBAC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0029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8" userDrawn="1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Bildobjekt 71">
            <a:extLst>
              <a:ext uri="{FF2B5EF4-FFF2-40B4-BE49-F238E27FC236}">
                <a16:creationId xmlns:a16="http://schemas.microsoft.com/office/drawing/2014/main" id="{F9214C34-71FC-4B3B-B2DA-532B9C36A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4" t="51088" b="-60520"/>
          <a:stretch/>
        </p:blipFill>
        <p:spPr>
          <a:xfrm>
            <a:off x="0" y="6264274"/>
            <a:ext cx="1247156" cy="5045075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406775"/>
            <a:ext cx="8638421" cy="5976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21911" y="3406775"/>
            <a:ext cx="8638421" cy="5976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C9495B9-D494-4909-B0F6-C282E34AD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5F43-7351-4340-AB7C-1EB441B903A0}" type="datetime1">
              <a:rPr lang="sv-SE" smtClean="0"/>
              <a:t>2025-07-29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40E90E-D655-44FC-9710-9E80B0452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8CD1362-079A-44DB-8854-F2DD36BF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253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Bildobjekt 105">
            <a:extLst>
              <a:ext uri="{FF2B5EF4-FFF2-40B4-BE49-F238E27FC236}">
                <a16:creationId xmlns:a16="http://schemas.microsoft.com/office/drawing/2014/main" id="{BEF2884E-1FD5-4C14-8812-60610C2A3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46" t="64200" r="1"/>
          <a:stretch/>
        </p:blipFill>
        <p:spPr>
          <a:xfrm>
            <a:off x="0" y="0"/>
            <a:ext cx="6240627" cy="979488"/>
          </a:xfrm>
          <a:prstGeom prst="rect">
            <a:avLst/>
          </a:prstGeom>
        </p:spPr>
      </p:pic>
      <p:sp>
        <p:nvSpPr>
          <p:cNvPr id="15" name="object 38">
            <a:extLst>
              <a:ext uri="{FF2B5EF4-FFF2-40B4-BE49-F238E27FC236}">
                <a16:creationId xmlns:a16="http://schemas.microsoft.com/office/drawing/2014/main" id="{FCB10ADE-7E5E-400B-8AA1-BCE8B82F9AC2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169D-E447-4789-8673-AFA93CC4C0FC}" type="datetime1">
              <a:rPr lang="sv-SE" smtClean="0"/>
              <a:t>2025-07-29</a:t>
            </a:fld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69B40A8-44D8-445B-8C02-75F7336F6216}"/>
              </a:ext>
            </a:extLst>
          </p:cNvPr>
          <p:cNvSpPr/>
          <p:nvPr userDrawn="1"/>
        </p:nvSpPr>
        <p:spPr>
          <a:xfrm>
            <a:off x="10404000" y="702000"/>
            <a:ext cx="9000000" cy="9900000"/>
          </a:xfrm>
          <a:prstGeom prst="rect">
            <a:avLst/>
          </a:prstGeom>
          <a:solidFill>
            <a:srgbClr val="FA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29954143-B55D-450D-940A-BB896C139D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4000" y="701676"/>
            <a:ext cx="9000000" cy="99000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F05E6BAC-F8CD-4D8F-BF33-F04A9C43E4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408147"/>
            <a:ext cx="7828733" cy="5400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7" name="Rubrik 106">
            <a:extLst>
              <a:ext uri="{FF2B5EF4-FFF2-40B4-BE49-F238E27FC236}">
                <a16:creationId xmlns:a16="http://schemas.microsoft.com/office/drawing/2014/main" id="{6CA9850E-4638-497B-BFB1-76C714BE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7"/>
            <a:ext cx="7828734" cy="204364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204256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0" y="2491200"/>
            <a:ext cx="17618400" cy="7923600"/>
          </a:xfrm>
          <a:solidFill>
            <a:srgbClr val="FAEDF2"/>
          </a:solidFill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6FC7-5FC7-4CA8-94E2-9DAA9984D6D0}" type="datetime1">
              <a:rPr lang="sv-SE" smtClean="0"/>
              <a:t>2025-07-29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877615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959AE0B8-EF77-4FED-9065-2B19EFE2C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8" r="88999" b="40995"/>
          <a:stretch/>
        </p:blipFill>
        <p:spPr>
          <a:xfrm>
            <a:off x="19009056" y="0"/>
            <a:ext cx="1095044" cy="2395474"/>
          </a:xfrm>
          <a:prstGeom prst="rect">
            <a:avLst/>
          </a:prstGeom>
        </p:spPr>
      </p:pic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4EB1276E-26FE-4592-99D9-92C82CD707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0" y="8791200"/>
            <a:ext cx="1987200" cy="19872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/>
              <a:t> 4,42</a:t>
            </a:r>
          </a:p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239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2025-07-29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4280DC-5966-49BD-AB8E-60113DB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4FA10E6-DC00-4A4C-A2EE-A3F53C17D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0" r="88999" b="40995"/>
          <a:stretch/>
        </p:blipFill>
        <p:spPr>
          <a:xfrm>
            <a:off x="19009056" y="1"/>
            <a:ext cx="1095044" cy="321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13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2025-07-29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4280DC-5966-49BD-AB8E-60113DB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4FA10E6-DC00-4A4C-A2EE-A3F53C17D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0" r="88999" b="40995"/>
          <a:stretch/>
        </p:blipFill>
        <p:spPr>
          <a:xfrm>
            <a:off x="19009056" y="1"/>
            <a:ext cx="1095044" cy="3216274"/>
          </a:xfrm>
          <a:prstGeom prst="rect">
            <a:avLst/>
          </a:prstGeom>
        </p:spPr>
      </p:pic>
      <p:sp>
        <p:nvSpPr>
          <p:cNvPr id="24" name="Platshållare för innehåll 1">
            <a:extLst>
              <a:ext uri="{FF2B5EF4-FFF2-40B4-BE49-F238E27FC236}">
                <a16:creationId xmlns:a16="http://schemas.microsoft.com/office/drawing/2014/main" id="{6349BD8C-2D4F-1E42-AF30-E092AF2FE8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243766" y="3406775"/>
            <a:ext cx="8638421" cy="597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3200"/>
              <a:t>Nästkommande sida innehåller våra illustrationer. </a:t>
            </a:r>
            <a:br>
              <a:rPr lang="sv-SE" sz="3200"/>
            </a:br>
            <a:r>
              <a:rPr lang="sv-SE" sz="3200"/>
              <a:t>Följ dessa steg för att använda någon av dem.</a:t>
            </a:r>
          </a:p>
          <a:p>
            <a:r>
              <a:rPr lang="sv-SE" sz="3200"/>
              <a:t>Markera önskad illustration</a:t>
            </a:r>
          </a:p>
          <a:p>
            <a:r>
              <a:rPr lang="sv-SE" sz="3200"/>
              <a:t>Kopiera genom att högerklicka och välj </a:t>
            </a:r>
            <a:r>
              <a:rPr lang="sv-SE" sz="3200" i="1"/>
              <a:t>kopiera</a:t>
            </a:r>
            <a:r>
              <a:rPr lang="sv-SE" sz="3200"/>
              <a:t>, alternativt </a:t>
            </a:r>
            <a:r>
              <a:rPr lang="sv-SE" sz="3200" err="1"/>
              <a:t>ctrl</a:t>
            </a:r>
            <a:r>
              <a:rPr lang="sv-SE" sz="3200"/>
              <a:t> + C (PC) eller </a:t>
            </a:r>
            <a:r>
              <a:rPr lang="sv-SE" sz="3200" err="1"/>
              <a:t>cmd</a:t>
            </a:r>
            <a:r>
              <a:rPr lang="sv-SE" sz="3200"/>
              <a:t> + C (Mac)</a:t>
            </a:r>
          </a:p>
          <a:p>
            <a:r>
              <a:rPr lang="sv-SE" sz="3200"/>
              <a:t>Klistra in på önskad sida genom att högerklicka och välj </a:t>
            </a:r>
            <a:r>
              <a:rPr lang="sv-SE" sz="3200" i="1"/>
              <a:t>klistra in</a:t>
            </a:r>
            <a:r>
              <a:rPr lang="sv-SE" sz="3200"/>
              <a:t>, alternativt </a:t>
            </a:r>
            <a:r>
              <a:rPr lang="sv-SE" sz="3200" err="1"/>
              <a:t>ctrl</a:t>
            </a:r>
            <a:r>
              <a:rPr lang="sv-SE" sz="3200"/>
              <a:t> + V (PC) eller </a:t>
            </a:r>
            <a:r>
              <a:rPr lang="sv-SE" sz="3200" err="1"/>
              <a:t>cmd</a:t>
            </a:r>
            <a:r>
              <a:rPr lang="sv-SE" sz="3200"/>
              <a:t> + V (Mac)</a:t>
            </a:r>
          </a:p>
          <a:p>
            <a:r>
              <a:rPr lang="sv-SE" sz="3200"/>
              <a:t>När du är klar med din presentation radera dessa två sidor från presentationen.</a:t>
            </a:r>
          </a:p>
          <a:p>
            <a:endParaRPr lang="sv-SE" sz="3200"/>
          </a:p>
          <a:p>
            <a:pPr marL="0" indent="0">
              <a:buNone/>
            </a:pPr>
            <a:endParaRPr lang="sv-SE" sz="3200"/>
          </a:p>
        </p:txBody>
      </p:sp>
      <p:sp>
        <p:nvSpPr>
          <p:cNvPr id="25" name="Rubrik 2">
            <a:extLst>
              <a:ext uri="{FF2B5EF4-FFF2-40B4-BE49-F238E27FC236}">
                <a16:creationId xmlns:a16="http://schemas.microsoft.com/office/drawing/2014/main" id="{25D11DB4-F685-5ADD-528A-F97CFE9933BD}"/>
              </a:ext>
            </a:extLst>
          </p:cNvPr>
          <p:cNvSpPr txBox="1">
            <a:spLocks/>
          </p:cNvSpPr>
          <p:nvPr userDrawn="1"/>
        </p:nvSpPr>
        <p:spPr>
          <a:xfrm>
            <a:off x="1243766" y="1227047"/>
            <a:ext cx="17616567" cy="2043642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kern="0"/>
              <a:t>Illustrationer</a:t>
            </a:r>
          </a:p>
        </p:txBody>
      </p:sp>
      <p:sp>
        <p:nvSpPr>
          <p:cNvPr id="26" name="Platshållare för innehåll 3">
            <a:extLst>
              <a:ext uri="{FF2B5EF4-FFF2-40B4-BE49-F238E27FC236}">
                <a16:creationId xmlns:a16="http://schemas.microsoft.com/office/drawing/2014/main" id="{1386ADB5-5E0F-1BE1-C572-81D023299F4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221911" y="3406775"/>
            <a:ext cx="8638421" cy="5976000"/>
          </a:xfrm>
        </p:spPr>
        <p:txBody>
          <a:bodyPr>
            <a:noAutofit/>
          </a:bodyPr>
          <a:lstStyle/>
          <a:p>
            <a:r>
              <a:rPr lang="sv-SE" sz="3200"/>
              <a:t>För att ändra färg på illustrationen markera önskad illustration, gå till fliken </a:t>
            </a:r>
            <a:r>
              <a:rPr lang="sv-SE" sz="3200" i="1"/>
              <a:t>Bildformat (1)</a:t>
            </a:r>
            <a:r>
              <a:rPr lang="sv-SE" sz="3200"/>
              <a:t> i menyn och välj att visa </a:t>
            </a:r>
            <a:r>
              <a:rPr lang="sv-SE" sz="3200" i="1"/>
              <a:t>Formatfönster (2)</a:t>
            </a:r>
            <a:r>
              <a:rPr lang="sv-SE" sz="3200"/>
              <a:t>. Klicka på bildikonen (3) och välj </a:t>
            </a:r>
            <a:r>
              <a:rPr lang="sv-SE" sz="3200" i="1"/>
              <a:t>Ändra färg.</a:t>
            </a: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3659AAAE-E1F4-4898-7608-AE340C3B4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/>
          <a:stretch/>
        </p:blipFill>
        <p:spPr>
          <a:xfrm>
            <a:off x="10572262" y="5388581"/>
            <a:ext cx="7756244" cy="3984984"/>
          </a:xfrm>
          <a:prstGeom prst="rect">
            <a:avLst/>
          </a:prstGeom>
          <a:effectLst>
            <a:outerShdw blurRad="127000" dist="635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28" name="Grupp 27">
            <a:extLst>
              <a:ext uri="{FF2B5EF4-FFF2-40B4-BE49-F238E27FC236}">
                <a16:creationId xmlns:a16="http://schemas.microsoft.com/office/drawing/2014/main" id="{E21B6ECB-A26F-6835-6E0A-B7E2D67DEB0C}"/>
              </a:ext>
            </a:extLst>
          </p:cNvPr>
          <p:cNvGrpSpPr/>
          <p:nvPr userDrawn="1"/>
        </p:nvGrpSpPr>
        <p:grpSpPr>
          <a:xfrm>
            <a:off x="17597310" y="6028207"/>
            <a:ext cx="1229317" cy="468143"/>
            <a:chOff x="17597310" y="6028207"/>
            <a:chExt cx="1229317" cy="468143"/>
          </a:xfrm>
        </p:grpSpPr>
        <p:sp>
          <p:nvSpPr>
            <p:cNvPr id="29" name="Ellips 28">
              <a:extLst>
                <a:ext uri="{FF2B5EF4-FFF2-40B4-BE49-F238E27FC236}">
                  <a16:creationId xmlns:a16="http://schemas.microsoft.com/office/drawing/2014/main" id="{156EA171-C7BB-31A1-0A8A-DA7D4ABD745D}"/>
                </a:ext>
              </a:extLst>
            </p:cNvPr>
            <p:cNvSpPr/>
            <p:nvPr/>
          </p:nvSpPr>
          <p:spPr>
            <a:xfrm>
              <a:off x="17597310" y="6028207"/>
              <a:ext cx="468143" cy="468143"/>
            </a:xfrm>
            <a:prstGeom prst="ellipse">
              <a:avLst/>
            </a:prstGeom>
            <a:noFill/>
            <a:ln w="19050">
              <a:solidFill>
                <a:schemeClr val="accent5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30" name="Rak 29">
              <a:extLst>
                <a:ext uri="{FF2B5EF4-FFF2-40B4-BE49-F238E27FC236}">
                  <a16:creationId xmlns:a16="http://schemas.microsoft.com/office/drawing/2014/main" id="{57C479BD-925E-A2BB-4DF6-D2BA660FCF25}"/>
                </a:ext>
              </a:extLst>
            </p:cNvPr>
            <p:cNvCxnSpPr>
              <a:cxnSpLocks/>
            </p:cNvCxnSpPr>
            <p:nvPr/>
          </p:nvCxnSpPr>
          <p:spPr>
            <a:xfrm>
              <a:off x="18065453" y="6262278"/>
              <a:ext cx="478827" cy="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Ellips 30">
              <a:extLst>
                <a:ext uri="{FF2B5EF4-FFF2-40B4-BE49-F238E27FC236}">
                  <a16:creationId xmlns:a16="http://schemas.microsoft.com/office/drawing/2014/main" id="{A2D4A7AE-2B8B-4CCC-58A1-450717AE8E23}"/>
                </a:ext>
              </a:extLst>
            </p:cNvPr>
            <p:cNvSpPr/>
            <p:nvPr/>
          </p:nvSpPr>
          <p:spPr>
            <a:xfrm>
              <a:off x="18503091" y="6100510"/>
              <a:ext cx="323536" cy="323536"/>
            </a:xfrm>
            <a:prstGeom prst="ellipse">
              <a:avLst/>
            </a:prstGeom>
            <a:solidFill>
              <a:schemeClr val="accent5"/>
            </a:solidFill>
            <a:ln w="285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/>
                <a:t>3</a:t>
              </a:r>
            </a:p>
          </p:txBody>
        </p:sp>
      </p:grpSp>
      <p:grpSp>
        <p:nvGrpSpPr>
          <p:cNvPr id="32" name="Grupp 31">
            <a:extLst>
              <a:ext uri="{FF2B5EF4-FFF2-40B4-BE49-F238E27FC236}">
                <a16:creationId xmlns:a16="http://schemas.microsoft.com/office/drawing/2014/main" id="{C4CCB5C1-35AB-6C0C-52AD-984CB456A80E}"/>
              </a:ext>
            </a:extLst>
          </p:cNvPr>
          <p:cNvGrpSpPr/>
          <p:nvPr userDrawn="1"/>
        </p:nvGrpSpPr>
        <p:grpSpPr>
          <a:xfrm>
            <a:off x="17377322" y="4938618"/>
            <a:ext cx="468143" cy="1070052"/>
            <a:chOff x="17377322" y="4938618"/>
            <a:chExt cx="468143" cy="1070052"/>
          </a:xfrm>
        </p:grpSpPr>
        <p:grpSp>
          <p:nvGrpSpPr>
            <p:cNvPr id="33" name="Grupp 32">
              <a:extLst>
                <a:ext uri="{FF2B5EF4-FFF2-40B4-BE49-F238E27FC236}">
                  <a16:creationId xmlns:a16="http://schemas.microsoft.com/office/drawing/2014/main" id="{D334538E-A401-C6D7-C46F-2582881C9233}"/>
                </a:ext>
              </a:extLst>
            </p:cNvPr>
            <p:cNvGrpSpPr/>
            <p:nvPr/>
          </p:nvGrpSpPr>
          <p:grpSpPr>
            <a:xfrm>
              <a:off x="17377322" y="5150619"/>
              <a:ext cx="468143" cy="858051"/>
              <a:chOff x="17377322" y="5150619"/>
              <a:chExt cx="468143" cy="858051"/>
            </a:xfrm>
          </p:grpSpPr>
          <p:sp>
            <p:nvSpPr>
              <p:cNvPr id="35" name="Ellips 34">
                <a:extLst>
                  <a:ext uri="{FF2B5EF4-FFF2-40B4-BE49-F238E27FC236}">
                    <a16:creationId xmlns:a16="http://schemas.microsoft.com/office/drawing/2014/main" id="{30E78345-734E-326B-9A77-2D62028EC4DC}"/>
                  </a:ext>
                </a:extLst>
              </p:cNvPr>
              <p:cNvSpPr/>
              <p:nvPr/>
            </p:nvSpPr>
            <p:spPr>
              <a:xfrm>
                <a:off x="17377322" y="5540527"/>
                <a:ext cx="468143" cy="468143"/>
              </a:xfrm>
              <a:prstGeom prst="ellipse">
                <a:avLst/>
              </a:prstGeom>
              <a:noFill/>
              <a:ln w="19050">
                <a:solidFill>
                  <a:schemeClr val="accent5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36" name="Rak 35">
                <a:extLst>
                  <a:ext uri="{FF2B5EF4-FFF2-40B4-BE49-F238E27FC236}">
                    <a16:creationId xmlns:a16="http://schemas.microsoft.com/office/drawing/2014/main" id="{1E2E6DE6-D067-B718-E7A0-A53CCF52B3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611393" y="5150619"/>
                <a:ext cx="0" cy="389908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Ellips 33">
              <a:extLst>
                <a:ext uri="{FF2B5EF4-FFF2-40B4-BE49-F238E27FC236}">
                  <a16:creationId xmlns:a16="http://schemas.microsoft.com/office/drawing/2014/main" id="{A51F1848-F037-B838-4A6E-AB0A86D91158}"/>
                </a:ext>
              </a:extLst>
            </p:cNvPr>
            <p:cNvSpPr/>
            <p:nvPr/>
          </p:nvSpPr>
          <p:spPr>
            <a:xfrm>
              <a:off x="17449625" y="4938618"/>
              <a:ext cx="323536" cy="323536"/>
            </a:xfrm>
            <a:prstGeom prst="ellipse">
              <a:avLst/>
            </a:prstGeom>
            <a:solidFill>
              <a:schemeClr val="accent5"/>
            </a:solidFill>
            <a:ln w="285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/>
                <a:t>2</a:t>
              </a:r>
            </a:p>
          </p:txBody>
        </p:sp>
      </p:grpSp>
      <p:grpSp>
        <p:nvGrpSpPr>
          <p:cNvPr id="37" name="Grupp 36">
            <a:extLst>
              <a:ext uri="{FF2B5EF4-FFF2-40B4-BE49-F238E27FC236}">
                <a16:creationId xmlns:a16="http://schemas.microsoft.com/office/drawing/2014/main" id="{E4948501-C99C-6717-9C7B-C2D97D67AC4D}"/>
              </a:ext>
            </a:extLst>
          </p:cNvPr>
          <p:cNvGrpSpPr/>
          <p:nvPr userDrawn="1"/>
        </p:nvGrpSpPr>
        <p:grpSpPr>
          <a:xfrm>
            <a:off x="9981795" y="5322087"/>
            <a:ext cx="975190" cy="468143"/>
            <a:chOff x="9981795" y="5322087"/>
            <a:chExt cx="975190" cy="468143"/>
          </a:xfrm>
        </p:grpSpPr>
        <p:sp>
          <p:nvSpPr>
            <p:cNvPr id="38" name="Ellips 37">
              <a:extLst>
                <a:ext uri="{FF2B5EF4-FFF2-40B4-BE49-F238E27FC236}">
                  <a16:creationId xmlns:a16="http://schemas.microsoft.com/office/drawing/2014/main" id="{434E6A03-AB85-C33E-4C06-D15DED3B5628}"/>
                </a:ext>
              </a:extLst>
            </p:cNvPr>
            <p:cNvSpPr/>
            <p:nvPr/>
          </p:nvSpPr>
          <p:spPr>
            <a:xfrm>
              <a:off x="10488842" y="5322087"/>
              <a:ext cx="468143" cy="468143"/>
            </a:xfrm>
            <a:prstGeom prst="ellipse">
              <a:avLst/>
            </a:prstGeom>
            <a:noFill/>
            <a:ln w="19050">
              <a:solidFill>
                <a:schemeClr val="accent5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39" name="Rak 38">
              <a:extLst>
                <a:ext uri="{FF2B5EF4-FFF2-40B4-BE49-F238E27FC236}">
                  <a16:creationId xmlns:a16="http://schemas.microsoft.com/office/drawing/2014/main" id="{B9674A31-B122-CF10-1475-95F17413B0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79201" y="5556158"/>
              <a:ext cx="209641" cy="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Ellips 39">
              <a:extLst>
                <a:ext uri="{FF2B5EF4-FFF2-40B4-BE49-F238E27FC236}">
                  <a16:creationId xmlns:a16="http://schemas.microsoft.com/office/drawing/2014/main" id="{9EAC4323-B557-A10D-E766-46B8CC85A79D}"/>
                </a:ext>
              </a:extLst>
            </p:cNvPr>
            <p:cNvSpPr/>
            <p:nvPr/>
          </p:nvSpPr>
          <p:spPr>
            <a:xfrm>
              <a:off x="9981795" y="5392841"/>
              <a:ext cx="323536" cy="323536"/>
            </a:xfrm>
            <a:prstGeom prst="ellipse">
              <a:avLst/>
            </a:prstGeom>
            <a:solidFill>
              <a:schemeClr val="accent5"/>
            </a:solidFill>
            <a:ln w="285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2966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rgbClr val="E9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Bildobjekt 116">
            <a:extLst>
              <a:ext uri="{FF2B5EF4-FFF2-40B4-BE49-F238E27FC236}">
                <a16:creationId xmlns:a16="http://schemas.microsoft.com/office/drawing/2014/main" id="{33477E7E-42C3-4788-A1BB-FDC82EC597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" r="6674" b="4216"/>
          <a:stretch/>
        </p:blipFill>
        <p:spPr>
          <a:xfrm>
            <a:off x="10814400" y="0"/>
            <a:ext cx="9289700" cy="11309350"/>
          </a:xfrm>
          <a:prstGeom prst="rect">
            <a:avLst/>
          </a:prstGeom>
        </p:spPr>
      </p:pic>
      <p:sp>
        <p:nvSpPr>
          <p:cNvPr id="118" name="object 38">
            <a:extLst>
              <a:ext uri="{FF2B5EF4-FFF2-40B4-BE49-F238E27FC236}">
                <a16:creationId xmlns:a16="http://schemas.microsoft.com/office/drawing/2014/main" id="{72F77CA4-0BCE-4432-8426-61300A583404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Rubrik 1">
            <a:extLst>
              <a:ext uri="{FF2B5EF4-FFF2-40B4-BE49-F238E27FC236}">
                <a16:creationId xmlns:a16="http://schemas.microsoft.com/office/drawing/2014/main" id="{656A818D-9B35-4279-A10A-068A34BAA2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3013" y="2378075"/>
            <a:ext cx="13635037" cy="3409950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190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 på en eller två rader</a:t>
            </a:r>
          </a:p>
        </p:txBody>
      </p:sp>
      <p:sp>
        <p:nvSpPr>
          <p:cNvPr id="120" name="Underrubrik 2">
            <a:extLst>
              <a:ext uri="{FF2B5EF4-FFF2-40B4-BE49-F238E27FC236}">
                <a16:creationId xmlns:a16="http://schemas.microsoft.com/office/drawing/2014/main" id="{3DE99F72-0CDC-477B-85F2-1E356EF224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3013" y="6279773"/>
            <a:ext cx="13635037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1148575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4A2BB9E4-4D0C-429C-86B2-73D19EAEC8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5" r="88989" b="40999"/>
          <a:stretch/>
        </p:blipFill>
        <p:spPr>
          <a:xfrm>
            <a:off x="19008000" y="0"/>
            <a:ext cx="1096100" cy="3216275"/>
          </a:xfrm>
          <a:prstGeom prst="rect">
            <a:avLst/>
          </a:prstGeom>
        </p:spPr>
      </p:pic>
      <p:sp>
        <p:nvSpPr>
          <p:cNvPr id="17" name="Platshållare för text 10">
            <a:extLst>
              <a:ext uri="{FF2B5EF4-FFF2-40B4-BE49-F238E27FC236}">
                <a16:creationId xmlns:a16="http://schemas.microsoft.com/office/drawing/2014/main" id="{C9E204E3-63A1-4474-A22C-5B6EBCE2EE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6" y="3399671"/>
            <a:ext cx="17616566" cy="59832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9A8E34-5052-4F38-988C-0D97C6615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307201E-B19A-4211-B823-348FBA9EC29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0AA7B2E-985F-4673-A4FB-6FC32C2C34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B649E5A-1919-43B2-BBF2-01932005A4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0240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8.emf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766" y="3401568"/>
            <a:ext cx="17616567" cy="59869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3903" y="478617"/>
            <a:ext cx="7704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noProof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68502" y="478617"/>
            <a:ext cx="792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1DA4E-B23A-42CD-82EE-75C65057215D}" type="datetime1">
              <a:rPr lang="sv-SE" noProof="0" smtClean="0"/>
              <a:t>2025-07-29</a:t>
            </a:fld>
            <a:endParaRPr lang="sv-SE" noProof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102" y="478617"/>
            <a:ext cx="360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noProof="0" smtClean="0"/>
              <a:pPr/>
              <a:t>‹#›</a:t>
            </a:fld>
            <a:endParaRPr lang="sv-SE" noProof="0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2043642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18273025" y="9528509"/>
            <a:ext cx="1302292" cy="12512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32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2" r:id="rId2"/>
    <p:sldLayoutId id="2147483735" r:id="rId3"/>
    <p:sldLayoutId id="2147483738" r:id="rId4"/>
    <p:sldLayoutId id="2147483741" r:id="rId5"/>
  </p:sldLayoutIdLst>
  <p:hf hdr="0" ftr="0"/>
  <p:txStyles>
    <p:titleStyle>
      <a:lvl1pPr eaLnBrk="1" hangingPunct="1">
        <a:lnSpc>
          <a:spcPct val="85000"/>
        </a:lnSpc>
        <a:defRPr sz="6450" b="1" spc="-2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SzPct val="100000"/>
        <a:buFontTx/>
        <a:buBlip>
          <a:blip r:embed="rId8"/>
        </a:buBlip>
        <a:tabLst/>
        <a:defRPr sz="425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FontTx/>
        <a:buBlip>
          <a:blip r:embed="rId8"/>
        </a:buBlip>
        <a:defRPr sz="385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FontTx/>
        <a:buBlip>
          <a:blip r:embed="rId8"/>
        </a:buBlip>
        <a:defRPr sz="34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FontTx/>
        <a:buBlip>
          <a:blip r:embed="rId8"/>
        </a:buBlip>
        <a:defRPr sz="30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FontTx/>
        <a:buBlip>
          <a:blip r:embed="rId8"/>
        </a:buBlip>
        <a:defRPr sz="28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766" y="3401568"/>
            <a:ext cx="17616567" cy="59869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3903" y="478617"/>
            <a:ext cx="7704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noProof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68502" y="478617"/>
            <a:ext cx="792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1DA4E-B23A-42CD-82EE-75C65057215D}" type="datetime1">
              <a:rPr lang="sv-SE" noProof="0" smtClean="0"/>
              <a:t>2025-07-29</a:t>
            </a:fld>
            <a:endParaRPr lang="sv-SE" noProof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102" y="478617"/>
            <a:ext cx="360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noProof="0" smtClean="0"/>
              <a:pPr/>
              <a:t>‹#›</a:t>
            </a:fld>
            <a:endParaRPr lang="sv-SE" noProof="0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2043642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18273025" y="9528509"/>
            <a:ext cx="1302292" cy="12512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91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</p:sldLayoutIdLst>
  <p:hf hdr="0" ftr="0"/>
  <p:txStyles>
    <p:titleStyle>
      <a:lvl1pPr eaLnBrk="1" hangingPunct="1">
        <a:lnSpc>
          <a:spcPct val="85000"/>
        </a:lnSpc>
        <a:defRPr sz="6450" b="1" spc="-2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SzPct val="100000"/>
        <a:buFontTx/>
        <a:buBlip>
          <a:blip r:embed="rId5"/>
        </a:buBlip>
        <a:tabLst/>
        <a:defRPr sz="425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FontTx/>
        <a:buBlip>
          <a:blip r:embed="rId5"/>
        </a:buBlip>
        <a:defRPr sz="385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FontTx/>
        <a:buBlip>
          <a:blip r:embed="rId5"/>
        </a:buBlip>
        <a:defRPr sz="34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FontTx/>
        <a:buBlip>
          <a:blip r:embed="rId5"/>
        </a:buBlip>
        <a:defRPr sz="30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FontTx/>
        <a:buBlip>
          <a:blip r:embed="rId5"/>
        </a:buBlip>
        <a:defRPr sz="28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766" y="3401568"/>
            <a:ext cx="17616567" cy="59869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3903" y="478617"/>
            <a:ext cx="7704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68502" y="478617"/>
            <a:ext cx="792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3D5FD-A08D-49A7-8412-76F29BA46CE4}" type="datetime1">
              <a:rPr lang="sv-SE" smtClean="0"/>
              <a:t>2025-07-29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102" y="478617"/>
            <a:ext cx="360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2043642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18273025" y="9528509"/>
            <a:ext cx="1302292" cy="12512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1" r:id="rId3"/>
    <p:sldLayoutId id="2147483685" r:id="rId4"/>
    <p:sldLayoutId id="2147483701" r:id="rId5"/>
    <p:sldLayoutId id="2147483702" r:id="rId6"/>
    <p:sldLayoutId id="2147483742" r:id="rId7"/>
    <p:sldLayoutId id="2147483743" r:id="rId8"/>
    <p:sldLayoutId id="2147483744" r:id="rId9"/>
    <p:sldLayoutId id="2147483745" r:id="rId10"/>
  </p:sldLayoutIdLst>
  <p:hf hdr="0" ftr="0"/>
  <p:txStyles>
    <p:titleStyle>
      <a:lvl1pPr>
        <a:lnSpc>
          <a:spcPct val="85000"/>
        </a:lnSpc>
        <a:defRPr sz="6450" b="1" spc="-2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5600" indent="-345600">
        <a:lnSpc>
          <a:spcPct val="84000"/>
        </a:lnSpc>
        <a:spcAft>
          <a:spcPts val="2300"/>
        </a:spcAft>
        <a:buSzPct val="100000"/>
        <a:buFontTx/>
        <a:buBlip>
          <a:blip r:embed="rId13"/>
        </a:buBlip>
        <a:tabLst/>
        <a:defRPr sz="4250" spc="-110" baseline="0">
          <a:latin typeface="+mn-lt"/>
          <a:ea typeface="+mn-ea"/>
          <a:cs typeface="+mn-cs"/>
        </a:defRPr>
      </a:lvl1pPr>
      <a:lvl2pPr marL="756000" indent="-324000">
        <a:lnSpc>
          <a:spcPct val="84000"/>
        </a:lnSpc>
        <a:spcAft>
          <a:spcPts val="2400"/>
        </a:spcAft>
        <a:buFontTx/>
        <a:buBlip>
          <a:blip r:embed="rId13"/>
        </a:buBlip>
        <a:defRPr sz="3850" spc="-110" baseline="0">
          <a:latin typeface="+mn-lt"/>
          <a:ea typeface="+mn-ea"/>
          <a:cs typeface="+mn-cs"/>
        </a:defRPr>
      </a:lvl2pPr>
      <a:lvl3pPr marL="1116000" indent="-288000">
        <a:lnSpc>
          <a:spcPct val="84000"/>
        </a:lnSpc>
        <a:spcAft>
          <a:spcPts val="2500"/>
        </a:spcAft>
        <a:buFontTx/>
        <a:buBlip>
          <a:blip r:embed="rId13"/>
        </a:buBlip>
        <a:defRPr sz="3400" spc="-110" baseline="0">
          <a:latin typeface="+mn-lt"/>
          <a:ea typeface="+mn-ea"/>
          <a:cs typeface="+mn-cs"/>
        </a:defRPr>
      </a:lvl3pPr>
      <a:lvl4pPr marL="1458000" indent="-259200">
        <a:lnSpc>
          <a:spcPct val="84000"/>
        </a:lnSpc>
        <a:spcAft>
          <a:spcPts val="2600"/>
        </a:spcAft>
        <a:buFontTx/>
        <a:buBlip>
          <a:blip r:embed="rId13"/>
        </a:buBlip>
        <a:defRPr sz="3000" spc="-110" baseline="0">
          <a:latin typeface="+mn-lt"/>
          <a:ea typeface="+mn-ea"/>
          <a:cs typeface="+mn-cs"/>
        </a:defRPr>
      </a:lvl4pPr>
      <a:lvl5pPr marL="1764000" indent="-252000">
        <a:lnSpc>
          <a:spcPct val="86000"/>
        </a:lnSpc>
        <a:spcAft>
          <a:spcPts val="1500"/>
        </a:spcAft>
        <a:buFontTx/>
        <a:buBlip>
          <a:blip r:embed="rId13"/>
        </a:buBlip>
        <a:defRPr sz="2800" spc="-110" baseline="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3903" y="478617"/>
            <a:ext cx="7704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68502" y="478617"/>
            <a:ext cx="792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C8A90-D85D-4561-9F0D-D91F6DA549C8}" type="datetime1">
              <a:rPr lang="sv-SE" smtClean="0"/>
              <a:t>2025-07-29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102" y="478617"/>
            <a:ext cx="360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2043642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18273025" y="9528509"/>
            <a:ext cx="1302292" cy="12512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A5BA178A-7D73-4B39-A47A-E9668CC0B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766" y="3402000"/>
            <a:ext cx="17618400" cy="598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7878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7" r:id="rId2"/>
    <p:sldLayoutId id="2147483710" r:id="rId3"/>
    <p:sldLayoutId id="2147483713" r:id="rId4"/>
    <p:sldLayoutId id="2147483716" r:id="rId5"/>
  </p:sldLayoutIdLst>
  <p:hf hdr="0" ftr="0"/>
  <p:txStyles>
    <p:titleStyle>
      <a:lvl1pPr>
        <a:lnSpc>
          <a:spcPct val="85000"/>
        </a:lnSpc>
        <a:defRPr sz="6450" b="1" spc="-2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5600" indent="-345600">
        <a:lnSpc>
          <a:spcPct val="84000"/>
        </a:lnSpc>
        <a:spcAft>
          <a:spcPts val="2300"/>
        </a:spcAft>
        <a:buSzPct val="100000"/>
        <a:buFontTx/>
        <a:buBlip>
          <a:blip r:embed="rId8"/>
        </a:buBlip>
        <a:tabLst/>
        <a:defRPr lang="sv-SE" sz="4250" spc="-110" baseline="0" dirty="0" smtClean="0">
          <a:latin typeface="+mn-lt"/>
          <a:ea typeface="+mn-ea"/>
          <a:cs typeface="+mn-cs"/>
        </a:defRPr>
      </a:lvl1pPr>
      <a:lvl2pPr marL="756000" indent="-324000">
        <a:lnSpc>
          <a:spcPct val="84000"/>
        </a:lnSpc>
        <a:spcAft>
          <a:spcPts val="2400"/>
        </a:spcAft>
        <a:buFontTx/>
        <a:buBlip>
          <a:blip r:embed="rId8"/>
        </a:buBlip>
        <a:defRPr lang="sv-SE" sz="3850" spc="-110" baseline="0" dirty="0" smtClean="0">
          <a:latin typeface="+mn-lt"/>
          <a:ea typeface="+mn-ea"/>
          <a:cs typeface="+mn-cs"/>
        </a:defRPr>
      </a:lvl2pPr>
      <a:lvl3pPr marL="1116000" indent="-288000">
        <a:lnSpc>
          <a:spcPct val="84000"/>
        </a:lnSpc>
        <a:spcAft>
          <a:spcPts val="2500"/>
        </a:spcAft>
        <a:buFontTx/>
        <a:buBlip>
          <a:blip r:embed="rId8"/>
        </a:buBlip>
        <a:defRPr lang="sv-SE" sz="3400" spc="-110" baseline="0" dirty="0" smtClean="0">
          <a:latin typeface="+mn-lt"/>
          <a:ea typeface="+mn-ea"/>
          <a:cs typeface="+mn-cs"/>
        </a:defRPr>
      </a:lvl3pPr>
      <a:lvl4pPr marL="1458000" indent="-259200">
        <a:lnSpc>
          <a:spcPct val="84000"/>
        </a:lnSpc>
        <a:spcAft>
          <a:spcPts val="2600"/>
        </a:spcAft>
        <a:buFontTx/>
        <a:buBlip>
          <a:blip r:embed="rId8"/>
        </a:buBlip>
        <a:defRPr lang="sv-SE" sz="3000" spc="-110" baseline="0" dirty="0" smtClean="0">
          <a:latin typeface="+mn-lt"/>
          <a:ea typeface="+mn-ea"/>
          <a:cs typeface="+mn-cs"/>
        </a:defRPr>
      </a:lvl4pPr>
      <a:lvl5pPr marL="1764000" indent="-252000">
        <a:lnSpc>
          <a:spcPct val="86000"/>
        </a:lnSpc>
        <a:spcAft>
          <a:spcPts val="1500"/>
        </a:spcAft>
        <a:buFontTx/>
        <a:buBlip>
          <a:blip r:embed="rId8"/>
        </a:buBlip>
        <a:defRPr lang="sv-SE" sz="2800" spc="-110" baseline="0" dirty="0" smtClean="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regionvastmanland.se/om-regionen/det-har-ar-region-vastmanland/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8.emf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8.emf"/><Relationship Id="rId4" Type="http://schemas.openxmlformats.org/officeDocument/2006/relationships/image" Target="../media/image27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1.png"/><Relationship Id="rId21" Type="http://schemas.openxmlformats.org/officeDocument/2006/relationships/image" Target="../media/image49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5" Type="http://schemas.openxmlformats.org/officeDocument/2006/relationships/image" Target="../media/image53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24" Type="http://schemas.openxmlformats.org/officeDocument/2006/relationships/image" Target="../media/image52.png"/><Relationship Id="rId5" Type="http://schemas.openxmlformats.org/officeDocument/2006/relationships/image" Target="../media/image33.png"/><Relationship Id="rId15" Type="http://schemas.openxmlformats.org/officeDocument/2006/relationships/image" Target="../media/image43.svg"/><Relationship Id="rId23" Type="http://schemas.openxmlformats.org/officeDocument/2006/relationships/image" Target="../media/image51.svg"/><Relationship Id="rId28" Type="http://schemas.openxmlformats.org/officeDocument/2006/relationships/image" Target="../media/image56.png"/><Relationship Id="rId10" Type="http://schemas.openxmlformats.org/officeDocument/2006/relationships/image" Target="../media/image38.png"/><Relationship Id="rId19" Type="http://schemas.openxmlformats.org/officeDocument/2006/relationships/image" Target="../media/image47.svg"/><Relationship Id="rId31" Type="http://schemas.openxmlformats.org/officeDocument/2006/relationships/image" Target="../media/image59.svg"/><Relationship Id="rId4" Type="http://schemas.openxmlformats.org/officeDocument/2006/relationships/image" Target="../media/image32.svg"/><Relationship Id="rId9" Type="http://schemas.openxmlformats.org/officeDocument/2006/relationships/image" Target="../media/image37.sv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svg"/><Relationship Id="rId30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regionvastmanland.se/om-regionen/hallbar-utveckling/om-hallbar-utveckling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415E9B-A599-43E8-870E-EE6B8DA6DE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Välkommen</a:t>
            </a:r>
            <a:r>
              <a:rPr lang="en-US" dirty="0"/>
              <a:t> till</a:t>
            </a:r>
            <a:br>
              <a:rPr lang="en-US" dirty="0"/>
            </a:br>
            <a:r>
              <a:rPr lang="en-US" dirty="0"/>
              <a:t>Region Västmanland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A68D46A-2CA2-441E-A536-8F53CA445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5226" y="5820601"/>
            <a:ext cx="13635037" cy="2406650"/>
          </a:xfrm>
        </p:spPr>
        <p:txBody>
          <a:bodyPr/>
          <a:lstStyle/>
          <a:p>
            <a:r>
              <a:rPr lang="sv-SE" b="1"/>
              <a:t>Namn presentatör/enhet/förvaltning skrivs här</a:t>
            </a:r>
            <a:br>
              <a:rPr lang="sv-SE" b="1"/>
            </a:br>
            <a:r>
              <a:rPr lang="sv-SE" b="1"/>
              <a:t>Datum skrivs här</a:t>
            </a:r>
          </a:p>
        </p:txBody>
      </p:sp>
    </p:spTree>
    <p:extLst>
      <p:ext uri="{BB962C8B-B14F-4D97-AF65-F5344CB8AC3E}">
        <p14:creationId xmlns:p14="http://schemas.microsoft.com/office/powerpoint/2010/main" val="735337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636E883-963D-BE03-40FA-8CED0462F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276" y="1227047"/>
            <a:ext cx="16795057" cy="1043252"/>
          </a:xfrm>
        </p:spPr>
        <p:txBody>
          <a:bodyPr/>
          <a:lstStyle/>
          <a:p>
            <a:r>
              <a:rPr lang="sv-SE"/>
              <a:t>Regional utveckling, Kultur och kollektivtrafik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48B8850-9B45-1D14-5DAE-1F18F7364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10</a:t>
            </a:fld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59151F-C3D8-88E3-76C3-539F45CD7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5F43-7351-4340-AB7C-1EB441B903A0}" type="datetime1">
              <a:rPr lang="sv-SE" smtClean="0"/>
              <a:t>2025-07-29</a:t>
            </a:fld>
            <a:endParaRPr lang="sv-SE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7510FA74-35ED-F8A5-AD8A-28F4A4B63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5276" y="2990379"/>
            <a:ext cx="8513685" cy="8064896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989"/>
              </a:spcAft>
              <a:buFontTx/>
              <a:buNone/>
            </a:pPr>
            <a:r>
              <a:rPr lang="sv-SE" sz="4000" b="1" kern="0">
                <a:solidFill>
                  <a:sysClr val="windowText" lastClr="000000"/>
                </a:solidFill>
                <a:latin typeface="+mj-lt"/>
              </a:rPr>
              <a:t>Regional utveckling</a:t>
            </a:r>
          </a:p>
          <a:p>
            <a:pPr>
              <a:lnSpc>
                <a:spcPct val="100000"/>
              </a:lnSpc>
              <a:spcAft>
                <a:spcPts val="989"/>
              </a:spcAft>
            </a:pPr>
            <a:r>
              <a:rPr lang="sv-SE" sz="4000" kern="0">
                <a:solidFill>
                  <a:sysClr val="windowText" lastClr="000000"/>
                </a:solidFill>
                <a:latin typeface="+mj-lt"/>
              </a:rPr>
              <a:t>Näringslivsutveckling</a:t>
            </a:r>
          </a:p>
          <a:p>
            <a:pPr>
              <a:lnSpc>
                <a:spcPct val="100000"/>
              </a:lnSpc>
              <a:spcAft>
                <a:spcPts val="989"/>
              </a:spcAft>
            </a:pPr>
            <a:r>
              <a:rPr lang="sv-SE" sz="4000" kern="0">
                <a:solidFill>
                  <a:sysClr val="windowText" lastClr="000000"/>
                </a:solidFill>
                <a:latin typeface="+mj-lt"/>
              </a:rPr>
              <a:t>Kompetensförsörjning</a:t>
            </a:r>
          </a:p>
          <a:p>
            <a:pPr>
              <a:lnSpc>
                <a:spcPct val="100000"/>
              </a:lnSpc>
              <a:spcAft>
                <a:spcPts val="989"/>
              </a:spcAft>
            </a:pPr>
            <a:r>
              <a:rPr lang="sv-SE" sz="4000" kern="0">
                <a:solidFill>
                  <a:sysClr val="windowText" lastClr="000000"/>
                </a:solidFill>
                <a:latin typeface="+mj-lt"/>
              </a:rPr>
              <a:t>Turism/besöksnäring</a:t>
            </a:r>
          </a:p>
          <a:p>
            <a:pPr>
              <a:lnSpc>
                <a:spcPct val="100000"/>
              </a:lnSpc>
              <a:spcAft>
                <a:spcPts val="989"/>
              </a:spcAft>
            </a:pPr>
            <a:r>
              <a:rPr lang="sv-SE" sz="4000" kern="0">
                <a:solidFill>
                  <a:sysClr val="windowText" lastClr="000000"/>
                </a:solidFill>
                <a:latin typeface="+mj-lt"/>
              </a:rPr>
              <a:t>Infrastrukturplanering</a:t>
            </a:r>
          </a:p>
          <a:p>
            <a:pPr marL="0" indent="0">
              <a:lnSpc>
                <a:spcPts val="3500"/>
              </a:lnSpc>
              <a:buNone/>
              <a:defRPr/>
            </a:pPr>
            <a:endParaRPr lang="sv-SE" sz="4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3500"/>
              </a:lnSpc>
              <a:buNone/>
              <a:defRPr/>
            </a:pPr>
            <a:br>
              <a:rPr lang="sv-SE" sz="4000" b="1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v-SE" sz="4000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/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639869AA-CC57-E3D8-95D9-37DAE960B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31971" y="2990379"/>
            <a:ext cx="10225136" cy="6392396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989"/>
              </a:spcAft>
              <a:buFontTx/>
              <a:buNone/>
            </a:pPr>
            <a:r>
              <a:rPr lang="sv-SE" sz="4000" b="1" kern="0">
                <a:solidFill>
                  <a:sysClr val="windowText" lastClr="000000"/>
                </a:solidFill>
                <a:latin typeface="+mj-lt"/>
              </a:rPr>
              <a:t>Kultur</a:t>
            </a:r>
          </a:p>
          <a:p>
            <a:pPr>
              <a:lnSpc>
                <a:spcPct val="100000"/>
              </a:lnSpc>
              <a:spcAft>
                <a:spcPts val="989"/>
              </a:spcAft>
            </a:pPr>
            <a:r>
              <a:rPr lang="sv-SE" sz="4000" kern="0">
                <a:solidFill>
                  <a:sysClr val="windowText" lastClr="000000"/>
                </a:solidFill>
                <a:latin typeface="+mj-lt"/>
              </a:rPr>
              <a:t>Brett utbud med god geografisk spridning, </a:t>
            </a:r>
            <a:br>
              <a:rPr lang="sv-SE" sz="4000" kern="0">
                <a:solidFill>
                  <a:sysClr val="windowText" lastClr="000000"/>
                </a:solidFill>
                <a:latin typeface="+mj-lt"/>
              </a:rPr>
            </a:br>
            <a:r>
              <a:rPr lang="sv-SE" sz="4000" kern="0">
                <a:solidFill>
                  <a:sysClr val="windowText" lastClr="000000"/>
                </a:solidFill>
                <a:latin typeface="+mj-lt"/>
              </a:rPr>
              <a:t>med särskild satsning på barn och ungdom</a:t>
            </a:r>
          </a:p>
          <a:p>
            <a:pPr>
              <a:lnSpc>
                <a:spcPct val="100000"/>
              </a:lnSpc>
              <a:spcAft>
                <a:spcPts val="989"/>
              </a:spcAft>
            </a:pPr>
            <a:endParaRPr lang="sv-SE" sz="4000" kern="0">
              <a:solidFill>
                <a:sysClr val="windowText" lastClr="00000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Aft>
                <a:spcPts val="989"/>
              </a:spcAft>
              <a:buFontTx/>
              <a:buNone/>
            </a:pPr>
            <a:r>
              <a:rPr lang="sv-SE" sz="4000" b="1" kern="0">
                <a:solidFill>
                  <a:sysClr val="windowText" lastClr="000000"/>
                </a:solidFill>
                <a:latin typeface="+mj-lt"/>
              </a:rPr>
              <a:t>Buss- och tågtrafik </a:t>
            </a:r>
          </a:p>
          <a:p>
            <a:pPr>
              <a:lnSpc>
                <a:spcPct val="100000"/>
              </a:lnSpc>
              <a:spcAft>
                <a:spcPts val="989"/>
              </a:spcAft>
            </a:pPr>
            <a:r>
              <a:rPr lang="sv-SE" sz="4000" kern="0">
                <a:solidFill>
                  <a:sysClr val="windowText" lastClr="000000"/>
                </a:solidFill>
                <a:latin typeface="+mj-lt"/>
              </a:rPr>
              <a:t>Utbyggnad och utveckling</a:t>
            </a:r>
          </a:p>
          <a:p>
            <a:pPr marL="0" indent="0" algn="l">
              <a:lnSpc>
                <a:spcPts val="3000"/>
              </a:lnSpc>
              <a:buNone/>
            </a:pPr>
            <a:endParaRPr lang="sv-SE" sz="4000"/>
          </a:p>
        </p:txBody>
      </p:sp>
    </p:spTree>
    <p:extLst>
      <p:ext uri="{BB962C8B-B14F-4D97-AF65-F5344CB8AC3E}">
        <p14:creationId xmlns:p14="http://schemas.microsoft.com/office/powerpoint/2010/main" val="4016633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 descr="En bild som visar vit, skärmbild, design&#10;&#10;Automatiskt genererad beskrivning">
            <a:extLst>
              <a:ext uri="{FF2B5EF4-FFF2-40B4-BE49-F238E27FC236}">
                <a16:creationId xmlns:a16="http://schemas.microsoft.com/office/drawing/2014/main" id="{16D22D64-1C31-9B54-4204-4A0A94866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67" y="3206403"/>
            <a:ext cx="17085430" cy="3761253"/>
          </a:xfrm>
          <a:prstGeom prst="rect">
            <a:avLst/>
          </a:prstGeom>
        </p:spPr>
      </p:pic>
      <p:sp>
        <p:nvSpPr>
          <p:cNvPr id="7" name="Rubrik 6">
            <a:extLst>
              <a:ext uri="{FF2B5EF4-FFF2-40B4-BE49-F238E27FC236}">
                <a16:creationId xmlns:a16="http://schemas.microsoft.com/office/drawing/2014/main" id="{3081D885-02DC-FC12-C82B-B808AD239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503" y="1982267"/>
            <a:ext cx="16013152" cy="4464496"/>
          </a:xfrm>
        </p:spPr>
        <p:txBody>
          <a:bodyPr/>
          <a:lstStyle/>
          <a:p>
            <a:r>
              <a:rPr lang="sv-SE" sz="9600"/>
              <a:t>En politisk styrd organisation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EBD7610-11A2-C9EB-E00C-7EA7C2D0EE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11</a:t>
            </a:fld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3F618F9-9D26-AA75-457D-0684616D238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F15F43-7351-4340-AB7C-1EB441B903A0}" type="datetime1">
              <a:rPr lang="sv-SE" smtClean="0"/>
              <a:t>2025-07-29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9191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A7FDEF5-8D9E-53B7-0089-FDFB3D6B9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1547308"/>
          </a:xfrm>
        </p:spPr>
        <p:txBody>
          <a:bodyPr/>
          <a:lstStyle/>
          <a:p>
            <a:r>
              <a:rPr lang="sv-SE"/>
              <a:t>Vårt viktigaste politiska styrdokument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9217ED6-93CB-794F-DA23-3887C97B50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12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3D68B3-2C4B-FB25-985B-1FD7D6C013D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FCE0B354-57E0-DDB0-288D-725F163DC7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>
                <a:latin typeface="+mj-lt"/>
              </a:rPr>
              <a:t>Regionplanen är regionens  huvudsakliga politiska styrdokument. </a:t>
            </a:r>
          </a:p>
          <a:p>
            <a:r>
              <a:rPr lang="sv-SE">
                <a:latin typeface="+mj-lt"/>
              </a:rPr>
              <a:t>Den uttrycker vision, inriktning och övergripande mål för regionens alla verksamheter. </a:t>
            </a:r>
            <a:br>
              <a:rPr lang="sv-SE">
                <a:latin typeface="+mj-lt"/>
              </a:rPr>
            </a:br>
            <a:endParaRPr lang="sv-SE">
              <a:latin typeface="+mj-lt"/>
            </a:endParaRPr>
          </a:p>
          <a:p>
            <a:pPr marL="0" indent="0">
              <a:buNone/>
            </a:pPr>
            <a:r>
              <a:rPr lang="sv-SE">
                <a:latin typeface="+mj-lt"/>
              </a:rPr>
              <a:t>Den utgår från fyra bärande perspektiv:</a:t>
            </a:r>
          </a:p>
          <a:p>
            <a:pPr marL="1431925" lvl="1" indent="311150"/>
            <a:r>
              <a:rPr lang="sv-SE">
                <a:latin typeface="+mj-lt"/>
              </a:rPr>
              <a:t>Invånare/kund</a:t>
            </a:r>
          </a:p>
          <a:p>
            <a:pPr marL="1431925" lvl="1" indent="311150"/>
            <a:r>
              <a:rPr lang="sv-SE">
                <a:latin typeface="+mj-lt"/>
              </a:rPr>
              <a:t>Medarbetare/uppdragstagare</a:t>
            </a:r>
          </a:p>
          <a:p>
            <a:pPr marL="1431925" lvl="1" indent="311150"/>
            <a:r>
              <a:rPr lang="sv-SE">
                <a:latin typeface="+mj-lt"/>
              </a:rPr>
              <a:t>Verksamhet/process</a:t>
            </a:r>
          </a:p>
          <a:p>
            <a:pPr marL="1431925" lvl="1" indent="311150"/>
            <a:r>
              <a:rPr lang="sv-SE">
                <a:latin typeface="+mj-lt"/>
              </a:rPr>
              <a:t>Ekonomi</a:t>
            </a:r>
          </a:p>
        </p:txBody>
      </p:sp>
    </p:spTree>
    <p:extLst>
      <p:ext uri="{BB962C8B-B14F-4D97-AF65-F5344CB8AC3E}">
        <p14:creationId xmlns:p14="http://schemas.microsoft.com/office/powerpoint/2010/main" val="149251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A7FDEF5-8D9E-53B7-0089-FDFB3D6B9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839590"/>
            <a:ext cx="17616567" cy="1432116"/>
          </a:xfrm>
        </p:spPr>
        <p:txBody>
          <a:bodyPr/>
          <a:lstStyle/>
          <a:p>
            <a:r>
              <a:rPr lang="sv-SE" dirty="0"/>
              <a:t>Politiska forum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9217ED6-93CB-794F-DA23-3887C97B50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13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3D68B3-2C4B-FB25-985B-1FD7D6C013D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FCE0B354-57E0-DDB0-288D-725F163DC7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2445479"/>
            <a:ext cx="17616566" cy="5983200"/>
          </a:xfrm>
        </p:spPr>
        <p:txBody>
          <a:bodyPr/>
          <a:lstStyle/>
          <a:p>
            <a:pPr marL="0" indent="0">
              <a:buNone/>
            </a:pPr>
            <a:r>
              <a:rPr lang="sv-SE" sz="5000" b="1" spc="-28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Regionfullmäktige</a:t>
            </a:r>
            <a:br>
              <a:rPr lang="sv-SE" sz="4800" dirty="0"/>
            </a:br>
            <a:r>
              <a:rPr lang="sv-SE" sz="4800" dirty="0"/>
              <a:t>Ansvarar för regionens verksamhet och inriktning och väljs i allmänna val. </a:t>
            </a:r>
            <a:br>
              <a:rPr lang="sv-SE" sz="4800" dirty="0"/>
            </a:br>
            <a:endParaRPr lang="sv-SE" sz="4800" dirty="0"/>
          </a:p>
          <a:p>
            <a:pPr marL="0" indent="0">
              <a:buNone/>
            </a:pPr>
            <a:r>
              <a:rPr lang="sv-SE" sz="5000" b="1" spc="-28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Regionstyrelsen</a:t>
            </a:r>
            <a:br>
              <a:rPr lang="sv-SE" sz="4800" dirty="0"/>
            </a:br>
            <a:r>
              <a:rPr lang="sv-SE" sz="4800" dirty="0"/>
              <a:t>Leder och samordnar all verksamhet i regionen och väljs av regionfullmäktige</a:t>
            </a:r>
            <a:br>
              <a:rPr lang="sv-SE" sz="4800" dirty="0"/>
            </a:br>
            <a:endParaRPr lang="sv-SE" sz="4800" dirty="0"/>
          </a:p>
          <a:p>
            <a:pPr marL="0" indent="0">
              <a:buNone/>
            </a:pPr>
            <a:r>
              <a:rPr lang="sv-SE" sz="5000" b="1" spc="-28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Nämnder</a:t>
            </a:r>
          </a:p>
          <a:p>
            <a:pPr marL="0" indent="0">
              <a:buNone/>
            </a:pPr>
            <a:r>
              <a:rPr lang="sv-SE" sz="4800" dirty="0"/>
              <a:t>Nämnderna ser till att regionens verksamheter arbetar enligt de mål och riktlinjer som regionfullmäktige har bestämt och enligt de bestämmelser som gäller för verksamheten. Nämndernas ledamöter ä politiskt tillsatta och utses av fullmäktige.</a:t>
            </a:r>
          </a:p>
        </p:txBody>
      </p:sp>
    </p:spTree>
    <p:extLst>
      <p:ext uri="{BB962C8B-B14F-4D97-AF65-F5344CB8AC3E}">
        <p14:creationId xmlns:p14="http://schemas.microsoft.com/office/powerpoint/2010/main" val="2969632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1D35E52-F20A-ED15-628F-CB8412F4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899236"/>
          </a:xfrm>
        </p:spPr>
        <p:txBody>
          <a:bodyPr/>
          <a:lstStyle/>
          <a:p>
            <a:r>
              <a:rPr lang="sv-SE"/>
              <a:t>Regionfullmäktige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6860383-9A6F-FFB1-C3A6-9A6DB10574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14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821C5C4-F16E-BA13-0BE2-C8B6520D9CF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AB679D21-85F0-B89D-A380-33BA8955D3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6" y="2342307"/>
            <a:ext cx="17616566" cy="7040564"/>
          </a:xfrm>
        </p:spPr>
        <p:txBody>
          <a:bodyPr/>
          <a:lstStyle/>
          <a:p>
            <a:r>
              <a:rPr lang="sv-SE" sz="3600"/>
              <a:t>är regionens högsta beslutande organ och beslutar om övergripande strategiska och principiella frågor. </a:t>
            </a:r>
          </a:p>
          <a:p>
            <a:r>
              <a:rPr lang="sv-SE" sz="3600"/>
              <a:t>beslutar genom regionplanen om mål, inriktning och fördelning av resurser för regionstyrelsen och nämnder. </a:t>
            </a:r>
          </a:p>
          <a:p>
            <a:r>
              <a:rPr lang="sv-SE" sz="3600"/>
              <a:t>fastställer storleken på de totala resurserna genom beslut om avgifter och finansiering, främst utdebiteringens storlek. </a:t>
            </a:r>
          </a:p>
          <a:p>
            <a:r>
              <a:rPr lang="sv-SE" sz="3600"/>
              <a:t>beslutar om principiella riktlinjer genom regionens policys och program. </a:t>
            </a:r>
          </a:p>
          <a:p>
            <a:r>
              <a:rPr lang="sv-SE" sz="3600"/>
              <a:t>beslutar om principiella riktlinjer genom direktiv till de bolag eller motsvarande som regionen helt eller delvis äger, är medlem i eller annars har intresse i. </a:t>
            </a:r>
          </a:p>
          <a:p>
            <a:r>
              <a:rPr lang="sv-SE" sz="3600"/>
              <a:t>beslutar om principiella eller större förändringar i fråga om hälso- och sjukvårdens utbudsstruktur. Ansvarar för regionens verksamhet och inriktning och väljs i allmänna val.</a:t>
            </a:r>
          </a:p>
          <a:p>
            <a:pPr marL="0" indent="0">
              <a:buNone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0299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6A1643F4-D385-16A9-EB2B-6D8548FB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1115260"/>
          </a:xfrm>
        </p:spPr>
        <p:txBody>
          <a:bodyPr/>
          <a:lstStyle/>
          <a:p>
            <a:r>
              <a:rPr lang="sv-SE" dirty="0"/>
              <a:t>Regionstyrelsen 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5604809-851F-EB1B-9964-52C91A0382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15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6B8A30F-6C75-3453-63CC-F4195B790B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7C066C15-2289-19FC-183A-69A9ECFE1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6" y="2342307"/>
            <a:ext cx="17616566" cy="7040564"/>
          </a:xfrm>
        </p:spPr>
        <p:txBody>
          <a:bodyPr/>
          <a:lstStyle/>
          <a:p>
            <a:endParaRPr lang="sv-SE" sz="3600"/>
          </a:p>
          <a:p>
            <a:r>
              <a:rPr lang="sv-SE" sz="3600"/>
              <a:t>Leder, styr och samordnar förvaltningen av regionens angelägenheter. </a:t>
            </a:r>
          </a:p>
          <a:p>
            <a:r>
              <a:rPr lang="sv-SE" sz="3600"/>
              <a:t>Svarar för regionens strategier bland annat utifrån de policys/program regionfullmäktige fastställt. </a:t>
            </a:r>
          </a:p>
          <a:p>
            <a:r>
              <a:rPr lang="sv-SE" sz="3600"/>
              <a:t>Har uppsikt över övriga nämnders verksamhet och över regionens bolag.</a:t>
            </a:r>
          </a:p>
          <a:p>
            <a:r>
              <a:rPr lang="sv-SE" sz="3600"/>
              <a:t>Är fullmäktiges beredande och verkställande organ. </a:t>
            </a:r>
          </a:p>
          <a:p>
            <a:r>
              <a:rPr lang="sv-SE" sz="3600"/>
              <a:t>Är regionens centrala arbetsgivarorgan och har ett övergripande arbetsgivar- och arbetsmiljöansvar. </a:t>
            </a:r>
          </a:p>
          <a:p>
            <a:r>
              <a:rPr lang="sv-SE" sz="3600"/>
              <a:t>Ansvarar för medelsförvaltning, placering och upplåning av medel.</a:t>
            </a:r>
          </a:p>
          <a:p>
            <a:r>
              <a:rPr lang="sv-SE" sz="3600"/>
              <a:t>Svarar för regionens delårsrapport och årsredovisning enligt lagen om kommunal redovisning, </a:t>
            </a:r>
          </a:p>
          <a:p>
            <a:r>
              <a:rPr lang="sv-SE" sz="3600"/>
              <a:t>Ansvarar för långsiktig försörjning av mark och byggnader för regionens verksamheter.</a:t>
            </a:r>
          </a:p>
          <a:p>
            <a:r>
              <a:rPr lang="sv-SE" sz="3600"/>
              <a:t>Är krisledningsnämnd och ansvarar för beredskaps- och katastrofplanering.</a:t>
            </a:r>
          </a:p>
        </p:txBody>
      </p:sp>
    </p:spTree>
    <p:extLst>
      <p:ext uri="{BB962C8B-B14F-4D97-AF65-F5344CB8AC3E}">
        <p14:creationId xmlns:p14="http://schemas.microsoft.com/office/powerpoint/2010/main" val="1540227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ADF0D236-1E5F-DFF0-EB31-E922AA23A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1259276"/>
          </a:xfrm>
        </p:spPr>
        <p:txBody>
          <a:bodyPr/>
          <a:lstStyle/>
          <a:p>
            <a:r>
              <a:rPr lang="sv-SE" dirty="0"/>
              <a:t>Nämnder </a:t>
            </a:r>
            <a:br>
              <a:rPr lang="sv-SE" dirty="0"/>
            </a:br>
            <a:r>
              <a:rPr lang="sv-SE" sz="3600" dirty="0"/>
              <a:t>–  exempel Hälso- och sjukvårdsnämnden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3F4409D-B14F-3CBD-280A-1E3E4AEA50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16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B26E60B-807B-A4FB-85BB-698D967689E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78302BB5-3CE7-FFFA-8898-15FE43F479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sz="3600"/>
              <a:t>Utgör regionens hälso- och sjukvårdsnämnd och tandvårdsnämnd. </a:t>
            </a:r>
          </a:p>
          <a:p>
            <a:r>
              <a:rPr lang="sv-SE" sz="3600"/>
              <a:t>Utövar den övergripande planeringen och ledningen av hälso- och sjukvård, tandvård och stöd- och service till vissa funktionshindrade, i enlighet med det ansvar som anges i författningar. </a:t>
            </a:r>
          </a:p>
          <a:p>
            <a:r>
              <a:rPr lang="sv-SE" sz="3600"/>
              <a:t>Svarar för forskning inom hälso- och sjukvårdens område. </a:t>
            </a:r>
          </a:p>
          <a:p>
            <a:r>
              <a:rPr lang="sv-SE" sz="3600"/>
              <a:t>Svarar för vad som ankommer på regionen i egenskap av hälso- och sjukvårdshuvudman inom utbildningsområdet. </a:t>
            </a:r>
          </a:p>
          <a:p>
            <a:r>
              <a:rPr lang="sv-SE" sz="3600"/>
              <a:t>Svarar för befolkningens behov av skydd mot spridning av smittsamma sjukdomar i enlighet med smittskyddslagen, om inte detta ankommer på annan. </a:t>
            </a:r>
          </a:p>
          <a:p>
            <a:r>
              <a:rPr lang="sv-SE" sz="3600"/>
              <a:t>Svarar för regionens ansvar inom strålsäkerhetsområdet. </a:t>
            </a:r>
          </a:p>
        </p:txBody>
      </p:sp>
    </p:spTree>
    <p:extLst>
      <p:ext uri="{BB962C8B-B14F-4D97-AF65-F5344CB8AC3E}">
        <p14:creationId xmlns:p14="http://schemas.microsoft.com/office/powerpoint/2010/main" val="3175028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4AA2D0FD-E013-55AB-3037-A1EA90B71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Politisk organisation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31AE27B-E34B-F0B9-EA14-D7C082D39F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17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69CFA1E-BB2F-E233-0EA9-F9D349A45C9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/>
          </a:p>
        </p:txBody>
      </p:sp>
      <p:pic>
        <p:nvPicPr>
          <p:cNvPr id="6" name="Bildobjekt 5" descr="Ett organisationsschema över den politiska organisationen">
            <a:extLst>
              <a:ext uri="{FF2B5EF4-FFF2-40B4-BE49-F238E27FC236}">
                <a16:creationId xmlns:a16="http://schemas.microsoft.com/office/drawing/2014/main" id="{93B668C1-F44D-349B-3348-DA8E7CA33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"/>
            <a:ext cx="20104100" cy="1130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09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61D61698-BE7E-23CC-B9C2-EAA9A2948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Tjänstepersonsorganisation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ED82736-9A77-2C80-8E66-7F9FC15EF7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18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F71AA7-336F-CC9D-C24F-15AC3E8E179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/>
          </a:p>
        </p:txBody>
      </p:sp>
      <p:pic>
        <p:nvPicPr>
          <p:cNvPr id="9" name="Bildobjekt 8" descr="En bild över organisationsschema över tjänstepersonsorganisationen">
            <a:extLst>
              <a:ext uri="{FF2B5EF4-FFF2-40B4-BE49-F238E27FC236}">
                <a16:creationId xmlns:a16="http://schemas.microsoft.com/office/drawing/2014/main" id="{AA53086E-C5CF-744C-E208-E63994C41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5928"/>
            <a:ext cx="20133531" cy="1132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45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 descr="En bild som visar vit, skärmbild, design&#10;&#10;Automatiskt genererad beskrivning">
            <a:extLst>
              <a:ext uri="{FF2B5EF4-FFF2-40B4-BE49-F238E27FC236}">
                <a16:creationId xmlns:a16="http://schemas.microsoft.com/office/drawing/2014/main" id="{16D22D64-1C31-9B54-4204-4A0A94866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67" y="3316537"/>
            <a:ext cx="16585147" cy="3651119"/>
          </a:xfrm>
          <a:prstGeom prst="rect">
            <a:avLst/>
          </a:prstGeom>
        </p:spPr>
      </p:pic>
      <p:sp>
        <p:nvSpPr>
          <p:cNvPr id="7" name="Rubrik 6">
            <a:extLst>
              <a:ext uri="{FF2B5EF4-FFF2-40B4-BE49-F238E27FC236}">
                <a16:creationId xmlns:a16="http://schemas.microsoft.com/office/drawing/2014/main" id="{3081D885-02DC-FC12-C82B-B808AD239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154" y="4430539"/>
            <a:ext cx="17616567" cy="2043642"/>
          </a:xfrm>
        </p:spPr>
        <p:txBody>
          <a:bodyPr/>
          <a:lstStyle/>
          <a:p>
            <a:r>
              <a:rPr lang="sv-SE" sz="9600"/>
              <a:t>Ekonomi och finansiering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EBD7610-11A2-C9EB-E00C-7EA7C2D0E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19</a:t>
            </a:fld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3F618F9-9D26-AA75-457D-0684616D2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5F43-7351-4340-AB7C-1EB441B903A0}" type="datetime1">
              <a:rPr lang="sv-SE" smtClean="0"/>
              <a:t>2025-07-29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2018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4F1327-46E5-9908-08EC-F80296C33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7"/>
            <a:ext cx="7828734" cy="2043642"/>
          </a:xfrm>
        </p:spPr>
        <p:txBody>
          <a:bodyPr anchor="b">
            <a:normAutofit/>
          </a:bodyPr>
          <a:lstStyle/>
          <a:p>
            <a:r>
              <a:rPr lang="sv-SE" sz="5000" dirty="0"/>
              <a:t>Det här är vi! </a:t>
            </a:r>
            <a:br>
              <a:rPr lang="sv-SE" sz="5000" dirty="0"/>
            </a:br>
            <a:r>
              <a:rPr lang="sv-SE" sz="5000" dirty="0"/>
              <a:t>Region Västmanland på tre minuter. (Film)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030A855-A04C-058C-33DF-DFD5F1997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102" y="478617"/>
            <a:ext cx="360000" cy="187200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2</a:t>
            </a:fld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34D6E95-F172-9D57-C2EE-E22C7ACCAE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8502" y="478617"/>
            <a:ext cx="792000" cy="187200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22A7701B-8AEB-47E6-B4CC-5A851E887FD1}" type="datetime1">
              <a:rPr lang="sv-SE" smtClean="0"/>
              <a:pPr>
                <a:spcAft>
                  <a:spcPts val="600"/>
                </a:spcAft>
              </a:pPr>
              <a:t>2025-07-29</a:t>
            </a:fld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95C1B31-2733-718A-0F28-B06597D7F9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408147"/>
            <a:ext cx="7828733" cy="540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>
                <a:hlinkClick r:id="rId2"/>
              </a:rPr>
              <a:t>Det här är Region Västmanland (regionvastmanland.se)</a:t>
            </a:r>
            <a:endParaRPr lang="sv-SE" dirty="0">
              <a:highlight>
                <a:srgbClr val="FFFF00"/>
              </a:highlight>
            </a:endParaRPr>
          </a:p>
        </p:txBody>
      </p:sp>
      <p:pic>
        <p:nvPicPr>
          <p:cNvPr id="7" name="Bildobjekt 6" descr="En grön kartbild som visar Västmanland. Bakgrunden är rosa och på kartbilden syns rosa byggnader.">
            <a:extLst>
              <a:ext uri="{FF2B5EF4-FFF2-40B4-BE49-F238E27FC236}">
                <a16:creationId xmlns:a16="http://schemas.microsoft.com/office/drawing/2014/main" id="{AEFBFD2F-7382-D3B0-1B64-AEB15E03B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8" r="26265"/>
          <a:stretch/>
        </p:blipFill>
        <p:spPr>
          <a:xfrm>
            <a:off x="10404000" y="701676"/>
            <a:ext cx="9000000" cy="99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4200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3312CC0-3530-EA5D-CC2B-7EA97D4F3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Ekonomi och finansiering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5428E44-B8BF-BC35-1A46-C45D46B8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20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E31A7FB-583C-5A89-F224-FECAE57B4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11ED532-6987-9639-8332-F4C26DC3D8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989"/>
              </a:spcAft>
            </a:pPr>
            <a:r>
              <a:rPr lang="sv-SE" sz="3600" b="1" kern="0">
                <a:solidFill>
                  <a:schemeClr val="accent1"/>
                </a:solidFill>
                <a:latin typeface="+mj-lt"/>
              </a:rPr>
              <a:t>Regionskatt</a:t>
            </a:r>
            <a:br>
              <a:rPr lang="sv-SE" sz="3600" b="1">
                <a:latin typeface="+mj-lt"/>
              </a:rPr>
            </a:br>
            <a:r>
              <a:rPr lang="sv-SE" sz="3600" kern="0">
                <a:solidFill>
                  <a:sysClr val="windowText" lastClr="000000"/>
                </a:solidFill>
                <a:latin typeface="+mj-lt"/>
              </a:rPr>
              <a:t>Är största inkomstkällan. Skattesatsen beslutas i Västmanland och är 10.88.</a:t>
            </a:r>
          </a:p>
          <a:p>
            <a:pPr>
              <a:lnSpc>
                <a:spcPct val="100000"/>
              </a:lnSpc>
              <a:spcAft>
                <a:spcPts val="989"/>
              </a:spcAft>
            </a:pPr>
            <a:endParaRPr lang="sv-SE" sz="3600" kern="0">
              <a:solidFill>
                <a:sysClr val="windowText" lastClr="000000"/>
              </a:solidFill>
              <a:latin typeface="+mj-lt"/>
            </a:endParaRPr>
          </a:p>
          <a:p>
            <a:pPr>
              <a:lnSpc>
                <a:spcPct val="100000"/>
              </a:lnSpc>
              <a:spcAft>
                <a:spcPts val="989"/>
              </a:spcAft>
            </a:pPr>
            <a:r>
              <a:rPr lang="sv-SE" sz="3600" b="1" kern="0">
                <a:solidFill>
                  <a:schemeClr val="accent1"/>
                </a:solidFill>
                <a:latin typeface="+mj-lt"/>
              </a:rPr>
              <a:t>Statsbidrag</a:t>
            </a:r>
            <a:br>
              <a:rPr lang="sv-SE" sz="3600" b="1">
                <a:latin typeface="+mj-lt"/>
              </a:rPr>
            </a:br>
            <a:r>
              <a:rPr lang="sv-SE" sz="3600" kern="0">
                <a:solidFill>
                  <a:sysClr val="windowText" lastClr="000000"/>
                </a:solidFill>
                <a:latin typeface="+mj-lt"/>
              </a:rPr>
              <a:t>Allmänna samt särskilda för, av staten, utpekade områden</a:t>
            </a:r>
          </a:p>
          <a:p>
            <a:pPr>
              <a:lnSpc>
                <a:spcPct val="100000"/>
              </a:lnSpc>
              <a:spcAft>
                <a:spcPts val="989"/>
              </a:spcAft>
            </a:pPr>
            <a:endParaRPr lang="sv-SE" sz="3600" kern="0">
              <a:solidFill>
                <a:sysClr val="windowText" lastClr="000000"/>
              </a:solidFill>
              <a:latin typeface="+mj-lt"/>
            </a:endParaRPr>
          </a:p>
          <a:p>
            <a:pPr>
              <a:lnSpc>
                <a:spcPct val="100000"/>
              </a:lnSpc>
              <a:spcAft>
                <a:spcPts val="989"/>
              </a:spcAft>
            </a:pPr>
            <a:r>
              <a:rPr lang="sv-SE" sz="3600" b="1" kern="0">
                <a:solidFill>
                  <a:schemeClr val="accent1"/>
                </a:solidFill>
                <a:latin typeface="+mj-lt"/>
              </a:rPr>
              <a:t>Intäkter vårdproduktion</a:t>
            </a:r>
            <a:br>
              <a:rPr lang="sv-SE" sz="3600" b="1" kern="0">
                <a:solidFill>
                  <a:sysClr val="windowText" lastClr="000000"/>
                </a:solidFill>
                <a:latin typeface="+mj-lt"/>
              </a:rPr>
            </a:br>
            <a:r>
              <a:rPr lang="sv-SE" sz="3600" kern="0">
                <a:solidFill>
                  <a:sysClr val="windowText" lastClr="000000"/>
                </a:solidFill>
                <a:latin typeface="+mj-lt"/>
              </a:rPr>
              <a:t>Till exempel läkarbesök eller sjukhusvård.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6468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B78CD9C7-EBEE-3927-4908-EDEA9A69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051" y="466364"/>
            <a:ext cx="17616567" cy="1203784"/>
          </a:xfrm>
        </p:spPr>
        <p:txBody>
          <a:bodyPr/>
          <a:lstStyle/>
          <a:p>
            <a:r>
              <a:rPr lang="sv-SE"/>
              <a:t>Hur använder vi medlen?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F385B27-6486-49DE-F8BE-51320EF11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21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51A4F59-79ED-A61C-DC18-88B4ED952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/>
          </a:p>
        </p:txBody>
      </p:sp>
      <p:graphicFrame>
        <p:nvGraphicFramePr>
          <p:cNvPr id="13" name="Diagram 12" descr="Ett diagram över hur vi använder medlen i regionen. ">
            <a:extLst>
              <a:ext uri="{FF2B5EF4-FFF2-40B4-BE49-F238E27FC236}">
                <a16:creationId xmlns:a16="http://schemas.microsoft.com/office/drawing/2014/main" id="{43B1C0D5-ADA8-1A5B-7182-321E8E2665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9514255"/>
              </p:ext>
            </p:extLst>
          </p:nvPr>
        </p:nvGraphicFramePr>
        <p:xfrm>
          <a:off x="1368502" y="1424113"/>
          <a:ext cx="16237748" cy="9793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3115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7A55A5D-4FB6-EC8D-51AC-7A2EE21BE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Vad skulle vården kosta om den </a:t>
            </a:r>
            <a:br>
              <a:rPr lang="sv-SE"/>
            </a:br>
            <a:r>
              <a:rPr lang="sv-SE"/>
              <a:t>inte vore subventionerad?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00C1E21-5B38-F001-CA38-F8EF17A2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22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B77DBB7-15A3-1C07-9831-6B0C6544A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210B130C-0B1C-19FA-B190-05F7682A2B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5600" y="3831919"/>
            <a:ext cx="17618075" cy="5550952"/>
          </a:xfrm>
        </p:spPr>
        <p:txBody>
          <a:bodyPr/>
          <a:lstStyle/>
          <a:p>
            <a:r>
              <a:rPr lang="sv-SE"/>
              <a:t>Ett akutbesök skulle då ha kostat 2 200 kr för patienten.</a:t>
            </a:r>
          </a:p>
          <a:p>
            <a:r>
              <a:rPr lang="sv-SE"/>
              <a:t>En enklare höftledsoperation kostar utan subvention 75 000 kr.</a:t>
            </a:r>
          </a:p>
        </p:txBody>
      </p:sp>
    </p:spTree>
    <p:extLst>
      <p:ext uri="{BB962C8B-B14F-4D97-AF65-F5344CB8AC3E}">
        <p14:creationId xmlns:p14="http://schemas.microsoft.com/office/powerpoint/2010/main" val="1033203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955936DC-70DD-F7F3-C499-1B955BCC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1547308"/>
          </a:xfrm>
        </p:spPr>
        <p:txBody>
          <a:bodyPr/>
          <a:lstStyle/>
          <a:p>
            <a:r>
              <a:rPr lang="sv-SE"/>
              <a:t>Kort statistik, hur används medlen inom</a:t>
            </a:r>
            <a:br>
              <a:rPr lang="sv-SE"/>
            </a:br>
            <a:r>
              <a:rPr lang="sv-SE"/>
              <a:t>sjukvård, hälsovård och tandvård? 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5D3A20C-49DA-B26A-0CF4-71A7AD194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23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E12ACD-70D0-B539-A4B3-A4715081A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C8ED9DB2-4CFD-E9E0-019D-77FC685E7F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Varannan minut görs ett läkarbesök och var tjugonde minut en operation.</a:t>
            </a:r>
          </a:p>
          <a:p>
            <a:r>
              <a:rPr lang="sv-SE"/>
              <a:t>Varje kvart skriver vi in en patient och var tredje timme föds ett barn på förlossningen.</a:t>
            </a:r>
          </a:p>
          <a:p>
            <a:r>
              <a:rPr lang="sv-SE"/>
              <a:t>Var tredje minut besöker en patient folktandvården.</a:t>
            </a:r>
          </a:p>
          <a:p>
            <a:r>
              <a:rPr lang="sv-SE"/>
              <a:t>Varje år serveras 1 000 000 patientmåltider.</a:t>
            </a:r>
          </a:p>
          <a:p>
            <a:r>
              <a:rPr lang="sv-SE"/>
              <a:t>Varje år inkommer 40 000 </a:t>
            </a:r>
            <a:r>
              <a:rPr lang="sv-SE" err="1"/>
              <a:t>st</a:t>
            </a:r>
            <a:r>
              <a:rPr lang="sv-SE"/>
              <a:t> 112-samtal till vår egen larmcentral.</a:t>
            </a:r>
          </a:p>
          <a:p>
            <a:r>
              <a:rPr lang="sv-SE"/>
              <a:t>30 000 ambulansuppdrag per år i länet.</a:t>
            </a:r>
          </a:p>
          <a:p>
            <a:r>
              <a:rPr lang="sv-SE"/>
              <a:t>Varannan minut svarar 1177 sjuksköterskor på samtal.</a:t>
            </a:r>
          </a:p>
        </p:txBody>
      </p:sp>
    </p:spTree>
    <p:extLst>
      <p:ext uri="{BB962C8B-B14F-4D97-AF65-F5344CB8AC3E}">
        <p14:creationId xmlns:p14="http://schemas.microsoft.com/office/powerpoint/2010/main" val="3525193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738F868E-6A90-C483-86E3-9701E74D3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Hur används medlen inom</a:t>
            </a:r>
            <a:br>
              <a:rPr lang="sv-SE"/>
            </a:br>
            <a:r>
              <a:rPr lang="sv-SE"/>
              <a:t>Regional utveckling, Kultur och kollektivtrafik? 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146E998-BE6D-AB4C-FC0A-06EC1274E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24</a:t>
            </a:fld>
            <a:endParaRPr lang="sv-SE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BA88C9D-515D-043A-93EC-F32734659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9ABF-34AF-4771-8C65-17474087DDAF}" type="datetime1">
              <a:rPr lang="sv-SE" smtClean="0"/>
              <a:t>2025-07-29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60E133E-86F2-7E26-FDC9-28101B66A1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5600" y="4070499"/>
            <a:ext cx="17618075" cy="5312372"/>
          </a:xfrm>
        </p:spPr>
        <p:txBody>
          <a:bodyPr/>
          <a:lstStyle/>
          <a:p>
            <a:r>
              <a:rPr lang="sv-SE"/>
              <a:t>100 000 besökare per år på Länsteatern och Länsmuseet.</a:t>
            </a:r>
          </a:p>
          <a:p>
            <a:r>
              <a:rPr lang="sv-SE"/>
              <a:t>Varje år kollektivtrafik, 325 varv runt jorden.</a:t>
            </a:r>
          </a:p>
          <a:p>
            <a:r>
              <a:rPr lang="sv-SE"/>
              <a:t>Regional utveckling inom Västmanland arbetar för hela länets utveckling, för att Västmanland ska vara ett attraktivt län att bo, arbeta och leva i. </a:t>
            </a:r>
            <a:br>
              <a:rPr lang="sv-SE"/>
            </a:br>
            <a:r>
              <a:rPr lang="sv-SE"/>
              <a:t>Genom Regional utveckling samverkar länets kommuner, högskolor, näringsliv och andra aktörer i viktiga frågor som påverkar länets framtid och utveckling.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5405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E3C84C6-44C1-5976-0450-C7091C91E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1331284"/>
          </a:xfrm>
        </p:spPr>
        <p:txBody>
          <a:bodyPr/>
          <a:lstStyle/>
          <a:p>
            <a:r>
              <a:rPr lang="sv-SE" dirty="0"/>
              <a:t>Det svenska sjukvårdsystemet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7E2C9DF-6CD1-6BC9-1D52-42DE2AE3AE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25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264486C-E623-F09D-3C8A-E51511C245D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DC276551-53AB-12B3-03E9-AA208708FA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6" y="3119561"/>
            <a:ext cx="16153100" cy="6263310"/>
          </a:xfrm>
        </p:spPr>
        <p:txBody>
          <a:bodyPr/>
          <a:lstStyle/>
          <a:p>
            <a:pPr marL="0" indent="0">
              <a:lnSpc>
                <a:spcPts val="2700"/>
              </a:lnSpc>
              <a:buNone/>
            </a:pPr>
            <a:r>
              <a:rPr lang="sv-SE" sz="3000" b="1" spc="0">
                <a:latin typeface="+mj-lt"/>
              </a:rPr>
              <a:t>Befolkning</a:t>
            </a:r>
            <a:r>
              <a:rPr lang="sv-SE" sz="3000" b="1">
                <a:latin typeface="+mj-lt"/>
              </a:rPr>
              <a:t> </a:t>
            </a:r>
            <a:r>
              <a:rPr lang="sv-SE" sz="3000">
                <a:latin typeface="+mj-lt"/>
              </a:rPr>
              <a:t>10 500 000</a:t>
            </a:r>
          </a:p>
          <a:p>
            <a:pPr marL="0" indent="0">
              <a:lnSpc>
                <a:spcPts val="2700"/>
              </a:lnSpc>
              <a:buNone/>
            </a:pPr>
            <a:r>
              <a:rPr lang="sv-SE" sz="3000"/>
              <a:t>Nära 57 procent av befolkningen beräknas år 2023 vara mellan 20-64 år och i arbetsför ålder. </a:t>
            </a:r>
            <a:br>
              <a:rPr lang="sv-SE" sz="3000"/>
            </a:br>
            <a:r>
              <a:rPr lang="sv-SE" sz="3000"/>
              <a:t>De övriga 43 procenten utgörs av barn och unga under 20 år samt av äldre över 65 år.</a:t>
            </a:r>
          </a:p>
          <a:p>
            <a:pPr marL="0" indent="0">
              <a:lnSpc>
                <a:spcPts val="2700"/>
              </a:lnSpc>
              <a:buNone/>
            </a:pPr>
            <a:r>
              <a:rPr lang="sv-SE" sz="3000"/>
              <a:t>5,1% årlig tillväxt (2021)</a:t>
            </a:r>
          </a:p>
          <a:p>
            <a:pPr marL="0" lvl="1" indent="0">
              <a:lnSpc>
                <a:spcPts val="2700"/>
              </a:lnSpc>
              <a:spcBef>
                <a:spcPts val="1000"/>
              </a:spcBef>
              <a:buNone/>
            </a:pPr>
            <a:r>
              <a:rPr lang="sv-SE" sz="3000" b="1" spc="0">
                <a:latin typeface="+mj-lt"/>
              </a:rPr>
              <a:t>Total sjukvårdskostnad </a:t>
            </a:r>
            <a:r>
              <a:rPr lang="sv-SE" sz="3000">
                <a:latin typeface="+mj-lt"/>
              </a:rPr>
              <a:t>235 miljarder kronor eller 11,5% av BNP</a:t>
            </a:r>
          </a:p>
          <a:p>
            <a:pPr marL="0" lvl="1" indent="0">
              <a:lnSpc>
                <a:spcPts val="2700"/>
              </a:lnSpc>
              <a:spcBef>
                <a:spcPts val="1000"/>
              </a:spcBef>
              <a:buNone/>
            </a:pPr>
            <a:r>
              <a:rPr lang="sv-SE" sz="3000"/>
              <a:t>Offentligt finansierad med skattemedel</a:t>
            </a:r>
          </a:p>
          <a:p>
            <a:pPr marL="0" lvl="1" indent="0">
              <a:lnSpc>
                <a:spcPts val="2700"/>
              </a:lnSpc>
              <a:spcBef>
                <a:spcPts val="1000"/>
              </a:spcBef>
              <a:buNone/>
            </a:pPr>
            <a:r>
              <a:rPr lang="sv-SE" sz="3000"/>
              <a:t>Primärvård, specialistvård, psykiatri är skattefinansierad  men tandvård och planerad kosmetisk kirurgi </a:t>
            </a:r>
            <a:br>
              <a:rPr lang="sv-SE" sz="3000"/>
            </a:br>
            <a:r>
              <a:rPr lang="sv-SE" sz="3000"/>
              <a:t>täcks inte helt av skatteintäkter.</a:t>
            </a:r>
          </a:p>
          <a:p>
            <a:pPr marL="0" lvl="1" indent="0">
              <a:lnSpc>
                <a:spcPts val="2700"/>
              </a:lnSpc>
              <a:spcBef>
                <a:spcPts val="1000"/>
              </a:spcBef>
              <a:buNone/>
            </a:pPr>
            <a:r>
              <a:rPr lang="sv-SE" sz="3000" b="1" spc="0">
                <a:latin typeface="+mj-lt"/>
              </a:rPr>
              <a:t>Privata vårdgivare </a:t>
            </a:r>
          </a:p>
          <a:p>
            <a:pPr marL="0" lvl="1" indent="0">
              <a:lnSpc>
                <a:spcPts val="2700"/>
              </a:lnSpc>
              <a:spcBef>
                <a:spcPts val="1000"/>
              </a:spcBef>
              <a:buNone/>
            </a:pPr>
            <a:r>
              <a:rPr lang="sv-SE" sz="3000" b="0" i="0">
                <a:solidFill>
                  <a:srgbClr val="202124"/>
                </a:solidFill>
                <a:effectLst/>
              </a:rPr>
              <a:t>Stommen i primärvården utgörs av landets knappt 1 200 vårdcentraler. </a:t>
            </a:r>
            <a:r>
              <a:rPr lang="sv-SE" sz="3000" b="0" i="0">
                <a:solidFill>
                  <a:srgbClr val="040C28"/>
                </a:solidFill>
                <a:effectLst/>
              </a:rPr>
              <a:t>År 2021 drevs knappt 45 procent</a:t>
            </a:r>
            <a:r>
              <a:rPr lang="sv-SE" sz="3000" b="0" i="0">
                <a:solidFill>
                  <a:srgbClr val="202124"/>
                </a:solidFill>
                <a:effectLst/>
              </a:rPr>
              <a:t> </a:t>
            </a:r>
            <a:br>
              <a:rPr lang="sv-SE" sz="3000" b="0" i="0">
                <a:solidFill>
                  <a:srgbClr val="202124"/>
                </a:solidFill>
                <a:effectLst/>
              </a:rPr>
            </a:br>
            <a:r>
              <a:rPr lang="sv-SE" sz="3000" b="0" i="0">
                <a:solidFill>
                  <a:srgbClr val="202124"/>
                </a:solidFill>
                <a:effectLst/>
              </a:rPr>
              <a:t>av dessa i privat regi. </a:t>
            </a:r>
            <a:r>
              <a:rPr lang="sv-SE" sz="3000"/>
              <a:t>De flesta privata vårdgivarna operera inom det offentliga sjukvårdssystemet, endast </a:t>
            </a:r>
            <a:br>
              <a:rPr lang="sv-SE" sz="3000"/>
            </a:br>
            <a:r>
              <a:rPr lang="sv-SE" sz="3000"/>
              <a:t>ett fåtal erbjuder enbart privat vård.</a:t>
            </a:r>
          </a:p>
          <a:p>
            <a:pPr marL="0" indent="0">
              <a:lnSpc>
                <a:spcPts val="2700"/>
              </a:lnSpc>
              <a:buNone/>
            </a:pPr>
            <a:endParaRPr lang="sv-SE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142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2DCE614-7DA5-7F0B-71E7-8EBFF9EBF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1475300"/>
          </a:xfrm>
        </p:spPr>
        <p:txBody>
          <a:bodyPr/>
          <a:lstStyle/>
          <a:p>
            <a:r>
              <a:rPr lang="sv-SE" sz="6600"/>
              <a:t>Svenska sjukvårdens möjligheter och utmaningar</a:t>
            </a:r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C7940B6-E49E-22FA-2C5B-66D2C8952B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26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A8E3723-B66F-B0CD-93C4-202206C4262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5D5C0666-F6B8-6B69-97B6-9FBD9FB44D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6" y="2918371"/>
            <a:ext cx="17616566" cy="6464500"/>
          </a:xfrm>
        </p:spPr>
        <p:txBody>
          <a:bodyPr/>
          <a:lstStyle/>
          <a:p>
            <a:r>
              <a:rPr lang="sv-SE"/>
              <a:t>Ojämlik hälsa - hälsoläget i länet </a:t>
            </a:r>
          </a:p>
          <a:p>
            <a:r>
              <a:rPr lang="sv-SE"/>
              <a:t>Digitaliseringen</a:t>
            </a:r>
          </a:p>
          <a:p>
            <a:r>
              <a:rPr lang="sv-SE"/>
              <a:t>Hög förändrings- och utvecklingstakt</a:t>
            </a:r>
          </a:p>
          <a:p>
            <a:r>
              <a:rPr lang="sv-SE"/>
              <a:t>Nära Vård</a:t>
            </a:r>
          </a:p>
          <a:p>
            <a:r>
              <a:rPr lang="sv-SE"/>
              <a:t>Kompetensförsörjning </a:t>
            </a:r>
          </a:p>
          <a:p>
            <a:r>
              <a:rPr lang="sv-SE"/>
              <a:t>Tillgänglighet och tillgång till vård - på rätt vårdnivå och utan väntetid</a:t>
            </a:r>
          </a:p>
          <a:p>
            <a:r>
              <a:rPr lang="sv-SE"/>
              <a:t>Kostsamma läkemedel</a:t>
            </a:r>
          </a:p>
          <a:p>
            <a:r>
              <a:rPr lang="sv-SE"/>
              <a:t>Kostnadsutveckling</a:t>
            </a:r>
          </a:p>
          <a:p>
            <a:r>
              <a:rPr lang="sv-SE"/>
              <a:t>Omvärldsläget</a:t>
            </a:r>
          </a:p>
        </p:txBody>
      </p:sp>
    </p:spTree>
    <p:extLst>
      <p:ext uri="{BB962C8B-B14F-4D97-AF65-F5344CB8AC3E}">
        <p14:creationId xmlns:p14="http://schemas.microsoft.com/office/powerpoint/2010/main" val="3975758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73E1579-008E-3955-D8E8-E290DB70F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22" y="998896"/>
            <a:ext cx="17616567" cy="1187268"/>
          </a:xfrm>
        </p:spPr>
        <p:txBody>
          <a:bodyPr/>
          <a:lstStyle/>
          <a:p>
            <a:pPr algn="ctr"/>
            <a:r>
              <a:rPr lang="sv-SE" dirty="0"/>
              <a:t>Primärvård och specialistvård drivs av regionerna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7CD4310-DB02-DD6C-428E-0BD8DB0586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27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57A0D19-96B0-5FAF-680A-EF954041B89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/>
          </a:p>
        </p:txBody>
      </p:sp>
      <p:sp>
        <p:nvSpPr>
          <p:cNvPr id="15" name="Rektangel: rundade hörn 14">
            <a:extLst>
              <a:ext uri="{FF2B5EF4-FFF2-40B4-BE49-F238E27FC236}">
                <a16:creationId xmlns:a16="http://schemas.microsoft.com/office/drawing/2014/main" id="{EC05D7BA-1253-00F6-A921-47CF401D88A5}"/>
              </a:ext>
            </a:extLst>
          </p:cNvPr>
          <p:cNvSpPr/>
          <p:nvPr/>
        </p:nvSpPr>
        <p:spPr>
          <a:xfrm>
            <a:off x="7711790" y="2702347"/>
            <a:ext cx="3744416" cy="151216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600" b="1" dirty="0">
                <a:solidFill>
                  <a:schemeClr val="bg1"/>
                </a:solidFill>
                <a:latin typeface="+mj-lt"/>
              </a:rPr>
              <a:t>21 regioner</a:t>
            </a:r>
          </a:p>
        </p:txBody>
      </p:sp>
      <p:grpSp>
        <p:nvGrpSpPr>
          <p:cNvPr id="32" name="Grupp 31">
            <a:extLst>
              <a:ext uri="{FF2B5EF4-FFF2-40B4-BE49-F238E27FC236}">
                <a16:creationId xmlns:a16="http://schemas.microsoft.com/office/drawing/2014/main" id="{A21B330F-8DA7-4778-50B8-FF10F0244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64287" y="4214515"/>
            <a:ext cx="11016115" cy="1008112"/>
            <a:chOff x="4364287" y="4214515"/>
            <a:chExt cx="11016115" cy="1008112"/>
          </a:xfrm>
        </p:grpSpPr>
        <p:cxnSp>
          <p:nvCxnSpPr>
            <p:cNvPr id="20" name="Rak koppling 19">
              <a:extLst>
                <a:ext uri="{FF2B5EF4-FFF2-40B4-BE49-F238E27FC236}">
                  <a16:creationId xmlns:a16="http://schemas.microsoft.com/office/drawing/2014/main" id="{E21D87B9-0713-2387-5863-C2F5C0731EE2}"/>
                </a:ext>
              </a:extLst>
            </p:cNvPr>
            <p:cNvCxnSpPr>
              <a:cxnSpLocks/>
            </p:cNvCxnSpPr>
            <p:nvPr/>
          </p:nvCxnSpPr>
          <p:spPr>
            <a:xfrm>
              <a:off x="9583997" y="4214515"/>
              <a:ext cx="0" cy="1008112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ak koppling 20">
              <a:extLst>
                <a:ext uri="{FF2B5EF4-FFF2-40B4-BE49-F238E27FC236}">
                  <a16:creationId xmlns:a16="http://schemas.microsoft.com/office/drawing/2014/main" id="{FF38065C-83E9-B9BB-A06E-546B80CD3E0A}"/>
                </a:ext>
              </a:extLst>
            </p:cNvPr>
            <p:cNvCxnSpPr>
              <a:cxnSpLocks/>
            </p:cNvCxnSpPr>
            <p:nvPr/>
          </p:nvCxnSpPr>
          <p:spPr>
            <a:xfrm>
              <a:off x="4364287" y="4579956"/>
              <a:ext cx="0" cy="642671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ak koppling 22">
              <a:extLst>
                <a:ext uri="{FF2B5EF4-FFF2-40B4-BE49-F238E27FC236}">
                  <a16:creationId xmlns:a16="http://schemas.microsoft.com/office/drawing/2014/main" id="{921135E2-5B99-C55C-91EC-F4D8DE423F91}"/>
                </a:ext>
              </a:extLst>
            </p:cNvPr>
            <p:cNvCxnSpPr>
              <a:cxnSpLocks/>
            </p:cNvCxnSpPr>
            <p:nvPr/>
          </p:nvCxnSpPr>
          <p:spPr>
            <a:xfrm>
              <a:off x="15380402" y="4579956"/>
              <a:ext cx="0" cy="642671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ak koppling 24">
              <a:extLst>
                <a:ext uri="{FF2B5EF4-FFF2-40B4-BE49-F238E27FC236}">
                  <a16:creationId xmlns:a16="http://schemas.microsoft.com/office/drawing/2014/main" id="{7319C24C-2BED-63E3-BC56-6326B2F26A60}"/>
                </a:ext>
              </a:extLst>
            </p:cNvPr>
            <p:cNvCxnSpPr>
              <a:cxnSpLocks/>
            </p:cNvCxnSpPr>
            <p:nvPr/>
          </p:nvCxnSpPr>
          <p:spPr>
            <a:xfrm>
              <a:off x="4364287" y="4579956"/>
              <a:ext cx="11016115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ktangel: rundade hörn 15">
            <a:extLst>
              <a:ext uri="{FF2B5EF4-FFF2-40B4-BE49-F238E27FC236}">
                <a16:creationId xmlns:a16="http://schemas.microsoft.com/office/drawing/2014/main" id="{FBC37F4B-B1D6-E56F-F482-2EC5074D00BC}"/>
              </a:ext>
            </a:extLst>
          </p:cNvPr>
          <p:cNvSpPr/>
          <p:nvPr/>
        </p:nvSpPr>
        <p:spPr>
          <a:xfrm>
            <a:off x="2241118" y="5222627"/>
            <a:ext cx="4320000" cy="14400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000" b="1">
                <a:solidFill>
                  <a:schemeClr val="bg1"/>
                </a:solidFill>
                <a:latin typeface="+mj-lt"/>
              </a:rPr>
              <a:t>7 universitetssjukhus</a:t>
            </a:r>
          </a:p>
        </p:txBody>
      </p:sp>
      <p:sp>
        <p:nvSpPr>
          <p:cNvPr id="12" name="Rectangle 236">
            <a:extLst>
              <a:ext uri="{FF2B5EF4-FFF2-40B4-BE49-F238E27FC236}">
                <a16:creationId xmlns:a16="http://schemas.microsoft.com/office/drawing/2014/main" id="{5097126F-8E42-C506-2B4E-B56A2B1F7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894" y="7210025"/>
            <a:ext cx="4032448" cy="154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è"/>
              <a:tabLst/>
              <a:defRPr/>
            </a:pPr>
            <a:r>
              <a:rPr kumimoji="0" lang="sv-SE" altLang="sv-S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Högspecialiserad vård 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è"/>
              <a:tabLst/>
              <a:defRPr/>
            </a:pPr>
            <a:r>
              <a:rPr kumimoji="0" lang="sv-SE" altLang="sv-S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Klinisk forskning i samarbete med universiteten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è"/>
              <a:tabLst/>
              <a:defRPr/>
            </a:pPr>
            <a:r>
              <a:rPr lang="sv-SE" altLang="sv-SE" sz="2400">
                <a:solidFill>
                  <a:srgbClr val="000000"/>
                </a:solidFill>
                <a:latin typeface="+mj-lt"/>
              </a:rPr>
              <a:t>Inget privatdrivet</a:t>
            </a:r>
            <a:endParaRPr kumimoji="0" lang="sv-SE" altLang="sv-S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alt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7" name="Rektangel: rundade hörn 16">
            <a:extLst>
              <a:ext uri="{FF2B5EF4-FFF2-40B4-BE49-F238E27FC236}">
                <a16:creationId xmlns:a16="http://schemas.microsoft.com/office/drawing/2014/main" id="{6D9B12C0-8435-C671-7A6F-471D8824103A}"/>
              </a:ext>
            </a:extLst>
          </p:cNvPr>
          <p:cNvSpPr/>
          <p:nvPr/>
        </p:nvSpPr>
        <p:spPr>
          <a:xfrm>
            <a:off x="7495766" y="5222627"/>
            <a:ext cx="4320000" cy="1440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000" b="1" dirty="0">
                <a:latin typeface="+mj-lt"/>
              </a:rPr>
              <a:t>ca 100 regionala sjukhus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CF89951E-85DB-4DFB-32CE-EE1D4E3AEED1}"/>
              </a:ext>
            </a:extLst>
          </p:cNvPr>
          <p:cNvSpPr txBox="1"/>
          <p:nvPr/>
        </p:nvSpPr>
        <p:spPr>
          <a:xfrm>
            <a:off x="7478732" y="7127590"/>
            <a:ext cx="45365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defTabSz="914400">
              <a:buClr>
                <a:schemeClr val="accent1"/>
              </a:buClr>
              <a:buSzPct val="80000"/>
              <a:buFont typeface="Wingdings" panose="05000000000000000000" pitchFamily="2" charset="2"/>
              <a:buChar char="è"/>
            </a:pPr>
            <a:r>
              <a:rPr lang="sv-SE" altLang="sv-SE" sz="2400">
                <a:solidFill>
                  <a:srgbClr val="000000"/>
                </a:solidFill>
                <a:latin typeface="+mj-lt"/>
              </a:rPr>
              <a:t>Specialist- och akutvård </a:t>
            </a:r>
          </a:p>
          <a:p>
            <a:pPr marL="342900" lvl="1" indent="-342900" defTabSz="914400">
              <a:buClr>
                <a:schemeClr val="accent1"/>
              </a:buClr>
              <a:buSzPct val="80000"/>
              <a:buFont typeface="Wingdings" panose="05000000000000000000" pitchFamily="2" charset="2"/>
              <a:buChar char="è"/>
            </a:pPr>
            <a:r>
              <a:rPr lang="sv-SE" altLang="sv-SE" sz="2400">
                <a:solidFill>
                  <a:srgbClr val="000000"/>
                </a:solidFill>
                <a:latin typeface="+mj-lt"/>
              </a:rPr>
              <a:t>Lokala sjukhus – dagvård </a:t>
            </a:r>
          </a:p>
        </p:txBody>
      </p:sp>
      <p:sp>
        <p:nvSpPr>
          <p:cNvPr id="18" name="Rektangel: rundade hörn 17">
            <a:extLst>
              <a:ext uri="{FF2B5EF4-FFF2-40B4-BE49-F238E27FC236}">
                <a16:creationId xmlns:a16="http://schemas.microsoft.com/office/drawing/2014/main" id="{28235513-07A6-0665-5E6A-8881C1993648}"/>
              </a:ext>
            </a:extLst>
          </p:cNvPr>
          <p:cNvSpPr/>
          <p:nvPr/>
        </p:nvSpPr>
        <p:spPr>
          <a:xfrm>
            <a:off x="13220402" y="5222627"/>
            <a:ext cx="4320000" cy="1440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000" b="1">
                <a:latin typeface="+mj-lt"/>
              </a:rPr>
              <a:t>1100 vårdcentraler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F5082248-078D-3897-84EA-C98E20022E92}"/>
              </a:ext>
            </a:extLst>
          </p:cNvPr>
          <p:cNvSpPr txBox="1"/>
          <p:nvPr/>
        </p:nvSpPr>
        <p:spPr>
          <a:xfrm>
            <a:off x="13220402" y="7149525"/>
            <a:ext cx="45365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buClr>
                <a:schemeClr val="accent1"/>
              </a:buClr>
              <a:buSzPct val="80000"/>
              <a:buFont typeface="Wingdings" panose="05000000000000000000" pitchFamily="2" charset="2"/>
              <a:buChar char="è"/>
            </a:pPr>
            <a:r>
              <a:rPr lang="en-GB" altLang="sv-SE" sz="2400" err="1">
                <a:solidFill>
                  <a:srgbClr val="000000"/>
                </a:solidFill>
                <a:latin typeface="+mj-lt"/>
              </a:rPr>
              <a:t>Primärvård</a:t>
            </a:r>
            <a:r>
              <a:rPr lang="en-GB" altLang="sv-SE" sz="2400">
                <a:solidFill>
                  <a:srgbClr val="000000"/>
                </a:solidFill>
                <a:latin typeface="+mj-lt"/>
              </a:rPr>
              <a:t> </a:t>
            </a:r>
            <a:r>
              <a:rPr kumimoji="0" lang="en-GB" altLang="sv-S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sv-SE" altLang="sv-SE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- varav ca omkring  </a:t>
            </a:r>
            <a:r>
              <a:rPr kumimoji="0" lang="en-GB" altLang="sv-S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500 </a:t>
            </a:r>
            <a:r>
              <a:rPr kumimoji="0" lang="sv-SE" altLang="sv-SE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privatdrivna vårdcentraler </a:t>
            </a:r>
            <a:endParaRPr kumimoji="0" lang="sv-SE" altLang="sv-SE" sz="20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4027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673143CC-74DF-E528-BA2B-A01B3544D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6 sjukvårdsregioner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B0C4317-A170-4FBF-F4BE-1D174503BD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357"/>
            <a:fld id="{B6F15528-21DE-4FAA-801E-634DDDAF4B2B}" type="slidenum">
              <a:rPr lang="sv-SE">
                <a:solidFill>
                  <a:prstClr val="black">
                    <a:tint val="75000"/>
                  </a:prstClr>
                </a:solidFill>
                <a:latin typeface="Calibri Light"/>
              </a:rPr>
              <a:pPr defTabSz="914357"/>
              <a:t>28</a:t>
            </a:fld>
            <a:endParaRPr lang="sv-SE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7ED5F6-E835-60A5-4067-4A1CA8AECF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914357"/>
            <a:fld id="{995C967C-67C7-4621-A3F4-421FC821AE41}" type="datetime1">
              <a:rPr lang="sv-SE">
                <a:solidFill>
                  <a:prstClr val="black">
                    <a:tint val="75000"/>
                  </a:prstClr>
                </a:solidFill>
                <a:latin typeface="Calibri Light"/>
              </a:rPr>
              <a:pPr defTabSz="914357"/>
              <a:t>2025-07-29</a:t>
            </a:fld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F02B14BE-1FC4-B445-BA89-C1156E3B70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Norra sjukvårdsregionen</a:t>
            </a:r>
          </a:p>
          <a:p>
            <a:r>
              <a:rPr lang="sv-SE" dirty="0">
                <a:latin typeface="+mj-lt"/>
              </a:rPr>
              <a:t>Sjukvårdsregion Mellansverige</a:t>
            </a:r>
          </a:p>
          <a:p>
            <a:r>
              <a:rPr lang="sv-SE" dirty="0"/>
              <a:t>Sjukvårdsregion Stockholm-Gotland</a:t>
            </a:r>
          </a:p>
          <a:p>
            <a:r>
              <a:rPr lang="sv-SE" dirty="0"/>
              <a:t>Västra sjukvårdsregionen</a:t>
            </a:r>
          </a:p>
          <a:p>
            <a:r>
              <a:rPr lang="sv-SE" dirty="0"/>
              <a:t>Sydöstra sjukvårdsregionen</a:t>
            </a:r>
          </a:p>
          <a:p>
            <a:r>
              <a:rPr lang="sv-SE" dirty="0"/>
              <a:t>Södra sjukvårdsregionen</a:t>
            </a:r>
          </a:p>
        </p:txBody>
      </p:sp>
      <p:sp>
        <p:nvSpPr>
          <p:cNvPr id="9" name="Pil: höger 8" descr="En blå pil">
            <a:extLst>
              <a:ext uri="{FF2B5EF4-FFF2-40B4-BE49-F238E27FC236}">
                <a16:creationId xmlns:a16="http://schemas.microsoft.com/office/drawing/2014/main" id="{84726A9B-8861-FCD1-88B2-30944AE4FB96}"/>
              </a:ext>
            </a:extLst>
          </p:cNvPr>
          <p:cNvSpPr/>
          <p:nvPr/>
        </p:nvSpPr>
        <p:spPr>
          <a:xfrm>
            <a:off x="8322472" y="4129950"/>
            <a:ext cx="2156521" cy="71642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7"/>
            <a:endParaRPr lang="sv-SE" sz="1801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B27FA604-9BEF-CA49-96CF-9E74B9614094}"/>
              </a:ext>
            </a:extLst>
          </p:cNvPr>
          <p:cNvSpPr/>
          <p:nvPr/>
        </p:nvSpPr>
        <p:spPr>
          <a:xfrm>
            <a:off x="10497279" y="2249108"/>
            <a:ext cx="8187100" cy="73266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7"/>
            <a:r>
              <a:rPr lang="sv-SE" sz="3199" b="1" dirty="0">
                <a:solidFill>
                  <a:prstClr val="black"/>
                </a:solidFill>
                <a:latin typeface="Calibri"/>
              </a:rPr>
              <a:t>Sjukvårdsregion Mellansverige</a:t>
            </a:r>
          </a:p>
          <a:p>
            <a:pPr marL="285737" indent="-285737" defTabSz="914357">
              <a:buFont typeface="Arial" panose="020B0604020202020204" pitchFamily="34" charset="0"/>
              <a:buChar char="•"/>
            </a:pPr>
            <a:r>
              <a:rPr lang="sv-SE" sz="2399" dirty="0">
                <a:solidFill>
                  <a:prstClr val="black"/>
                </a:solidFill>
                <a:latin typeface="Open Sans" panose="020B0606030504020204" pitchFamily="34" charset="0"/>
              </a:rPr>
              <a:t>Region Dalarna</a:t>
            </a:r>
          </a:p>
          <a:p>
            <a:pPr marL="285737" indent="-285737" defTabSz="914357">
              <a:buFont typeface="Arial" panose="020B0604020202020204" pitchFamily="34" charset="0"/>
              <a:buChar char="•"/>
            </a:pPr>
            <a:r>
              <a:rPr lang="sv-SE" sz="2399" dirty="0">
                <a:solidFill>
                  <a:prstClr val="black"/>
                </a:solidFill>
                <a:latin typeface="Open Sans" panose="020B0606030504020204" pitchFamily="34" charset="0"/>
              </a:rPr>
              <a:t>Region Gävleborg</a:t>
            </a:r>
          </a:p>
          <a:p>
            <a:pPr marL="285737" indent="-285737" defTabSz="914357">
              <a:buFont typeface="Arial" panose="020B0604020202020204" pitchFamily="34" charset="0"/>
              <a:buChar char="•"/>
            </a:pPr>
            <a:r>
              <a:rPr lang="sv-SE" sz="2399" dirty="0">
                <a:solidFill>
                  <a:prstClr val="black"/>
                </a:solidFill>
                <a:latin typeface="Open Sans" panose="020B0606030504020204" pitchFamily="34" charset="0"/>
              </a:rPr>
              <a:t>Region Sörmland</a:t>
            </a:r>
          </a:p>
          <a:p>
            <a:pPr marL="285737" indent="-285737" defTabSz="914357">
              <a:buFont typeface="Arial" panose="020B0604020202020204" pitchFamily="34" charset="0"/>
              <a:buChar char="•"/>
            </a:pPr>
            <a:r>
              <a:rPr lang="sv-SE" sz="2399" dirty="0">
                <a:solidFill>
                  <a:prstClr val="black"/>
                </a:solidFill>
                <a:latin typeface="Open Sans" panose="020B0606030504020204" pitchFamily="34" charset="0"/>
              </a:rPr>
              <a:t>Region Uppsala</a:t>
            </a:r>
          </a:p>
          <a:p>
            <a:pPr marL="285737" indent="-285737" defTabSz="914357">
              <a:buFont typeface="Arial" panose="020B0604020202020204" pitchFamily="34" charset="0"/>
              <a:buChar char="•"/>
            </a:pPr>
            <a:r>
              <a:rPr lang="sv-SE" sz="2399" dirty="0">
                <a:solidFill>
                  <a:prstClr val="black"/>
                </a:solidFill>
                <a:latin typeface="Open Sans" panose="020B0606030504020204" pitchFamily="34" charset="0"/>
              </a:rPr>
              <a:t>Region Värmland</a:t>
            </a:r>
          </a:p>
          <a:p>
            <a:pPr marL="285737" indent="-285737" defTabSz="914357">
              <a:buFont typeface="Arial" panose="020B0604020202020204" pitchFamily="34" charset="0"/>
              <a:buChar char="•"/>
            </a:pPr>
            <a:r>
              <a:rPr lang="sv-SE" sz="2399" b="1" dirty="0">
                <a:solidFill>
                  <a:prstClr val="black"/>
                </a:solidFill>
                <a:latin typeface="Open Sans" panose="020B0606030504020204" pitchFamily="34" charset="0"/>
              </a:rPr>
              <a:t>Region Västmanland </a:t>
            </a:r>
          </a:p>
          <a:p>
            <a:pPr marL="285737" indent="-285737" defTabSz="914357">
              <a:buFont typeface="Arial" panose="020B0604020202020204" pitchFamily="34" charset="0"/>
              <a:buChar char="•"/>
            </a:pPr>
            <a:r>
              <a:rPr lang="sv-SE" sz="2399" dirty="0">
                <a:solidFill>
                  <a:prstClr val="black"/>
                </a:solidFill>
                <a:latin typeface="Open Sans" panose="020B0606030504020204" pitchFamily="34" charset="0"/>
              </a:rPr>
              <a:t>Region Örebro län</a:t>
            </a:r>
          </a:p>
          <a:p>
            <a:pPr defTabSz="914357"/>
            <a:endParaRPr lang="sv-SE" sz="2399" dirty="0">
              <a:solidFill>
                <a:prstClr val="black"/>
              </a:solidFill>
              <a:latin typeface="Open Sans" panose="020B0606030504020204" pitchFamily="34" charset="0"/>
            </a:endParaRPr>
          </a:p>
          <a:p>
            <a:pPr defTabSz="914357"/>
            <a:r>
              <a:rPr lang="sv-SE" sz="2399" dirty="0">
                <a:solidFill>
                  <a:prstClr val="black"/>
                </a:solidFill>
                <a:latin typeface="Open Sans" panose="020B0606030504020204" pitchFamily="34" charset="0"/>
              </a:rPr>
              <a:t>Sjukvårdsregion Mellansverige har:</a:t>
            </a:r>
          </a:p>
          <a:p>
            <a:pPr marL="471202" indent="-471202" defTabSz="914357">
              <a:buFont typeface="Arial" panose="020B0604020202020204" pitchFamily="34" charset="0"/>
              <a:buChar char="•"/>
            </a:pPr>
            <a:r>
              <a:rPr lang="sv-SE" sz="2399" dirty="0">
                <a:solidFill>
                  <a:prstClr val="black"/>
                </a:solidFill>
                <a:latin typeface="Open Sans" panose="020B0606030504020204" pitchFamily="34" charset="0"/>
              </a:rPr>
              <a:t>två universitetssjukhus, Akademiska sjukhuset Uppsala, Universitetssjukhuset Örebro</a:t>
            </a:r>
          </a:p>
          <a:p>
            <a:pPr marL="471202" indent="-471202" defTabSz="914357">
              <a:buFont typeface="Arial" panose="020B0604020202020204" pitchFamily="34" charset="0"/>
              <a:buChar char="•"/>
            </a:pPr>
            <a:r>
              <a:rPr lang="sv-SE" sz="2399" dirty="0">
                <a:solidFill>
                  <a:prstClr val="black"/>
                </a:solidFill>
                <a:latin typeface="Open Sans" panose="020B0606030504020204" pitchFamily="34" charset="0"/>
              </a:rPr>
              <a:t>värdskap för fyra nationella programområden: </a:t>
            </a:r>
          </a:p>
          <a:p>
            <a:pPr marL="1039660" lvl="1" indent="-285737" defTabSz="914357">
              <a:buFont typeface="Arial" panose="020B0604020202020204" pitchFamily="34" charset="0"/>
              <a:buChar char="•"/>
            </a:pPr>
            <a:r>
              <a:rPr lang="sv-SE" sz="2399" dirty="0">
                <a:solidFill>
                  <a:prstClr val="black"/>
                </a:solidFill>
                <a:latin typeface="Open Sans" panose="020B0606030504020204" pitchFamily="34" charset="0"/>
              </a:rPr>
              <a:t>Akut vård</a:t>
            </a:r>
          </a:p>
          <a:p>
            <a:pPr marL="1039660" lvl="1" indent="-285737" defTabSz="914357">
              <a:buFont typeface="Arial" panose="020B0604020202020204" pitchFamily="34" charset="0"/>
              <a:buChar char="•"/>
            </a:pPr>
            <a:r>
              <a:rPr lang="sv-SE" sz="2399" dirty="0">
                <a:solidFill>
                  <a:prstClr val="black"/>
                </a:solidFill>
                <a:latin typeface="Open Sans" panose="020B0606030504020204" pitchFamily="34" charset="0"/>
              </a:rPr>
              <a:t>Hjärt- och kärlsjukdomar</a:t>
            </a:r>
          </a:p>
          <a:p>
            <a:pPr marL="1039660" lvl="1" indent="-285737" defTabSz="914357">
              <a:buFont typeface="Arial" panose="020B0604020202020204" pitchFamily="34" charset="0"/>
              <a:buChar char="•"/>
            </a:pPr>
            <a:r>
              <a:rPr lang="sv-SE" sz="2399" dirty="0">
                <a:solidFill>
                  <a:prstClr val="black"/>
                </a:solidFill>
                <a:latin typeface="Open Sans" panose="020B0606030504020204" pitchFamily="34" charset="0"/>
              </a:rPr>
              <a:t>Äldres hälsa och palliativ vård </a:t>
            </a:r>
          </a:p>
          <a:p>
            <a:pPr marL="1039660" lvl="1" indent="-285737" defTabSz="914357">
              <a:buFont typeface="Arial" panose="020B0604020202020204" pitchFamily="34" charset="0"/>
              <a:buChar char="•"/>
            </a:pPr>
            <a:r>
              <a:rPr lang="sv-SE" sz="2399" dirty="0">
                <a:solidFill>
                  <a:prstClr val="black"/>
                </a:solidFill>
                <a:latin typeface="Open Sans" panose="020B0606030504020204" pitchFamily="34" charset="0"/>
              </a:rPr>
              <a:t>Öron-, näs- och halssjukdomar</a:t>
            </a:r>
            <a:endParaRPr lang="sv-SE" sz="2399" dirty="0">
              <a:solidFill>
                <a:prstClr val="black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334696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4A5C92C-E63A-E7B8-A822-1A93F7278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1432116"/>
          </a:xfrm>
        </p:spPr>
        <p:txBody>
          <a:bodyPr/>
          <a:lstStyle/>
          <a:p>
            <a:r>
              <a:rPr lang="sv-SE" dirty="0"/>
              <a:t>Svenska sjukvårdsystemet -  statlig nivå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BD65C10-600A-0DCF-DCE0-B0A49144D9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29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6EF19D3-AFBB-0323-1017-3024702B4F1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9D5DD359-8D23-4320-D9F5-A41BA6180F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sz="4000"/>
              <a:t>Socialstyrelsen</a:t>
            </a:r>
          </a:p>
          <a:p>
            <a:r>
              <a:rPr lang="sv-SE" sz="4000"/>
              <a:t>Centrala myndigheter och organisationer, </a:t>
            </a:r>
            <a:br>
              <a:rPr lang="sv-SE" sz="4000"/>
            </a:br>
            <a:r>
              <a:rPr lang="sv-SE" sz="4000"/>
              <a:t>tex SKR, Sveriges kommuner och regioner</a:t>
            </a:r>
          </a:p>
          <a:p>
            <a:endParaRPr lang="sv-SE" sz="4000"/>
          </a:p>
          <a:p>
            <a:pPr marL="0" indent="0">
              <a:buNone/>
            </a:pPr>
            <a:r>
              <a:rPr lang="sv-SE" sz="3600" i="1"/>
              <a:t>Ansvarar för lagstiftning, policys och riktlinjer samt utveckling och övervakning (efterlevnad).</a:t>
            </a:r>
          </a:p>
          <a:p>
            <a:endParaRPr lang="sv-SE" sz="3600"/>
          </a:p>
          <a:p>
            <a:pPr marL="0" indent="0">
              <a:buNone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3417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4F1327-46E5-9908-08EC-F80296C33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025" y="1933679"/>
            <a:ext cx="15361011" cy="768668"/>
          </a:xfrm>
        </p:spPr>
        <p:txBody>
          <a:bodyPr/>
          <a:lstStyle/>
          <a:p>
            <a:r>
              <a:rPr lang="sv-SE" dirty="0"/>
              <a:t>Vår vision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030A855-A04C-058C-33DF-DFD5F1997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3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34D6E95-F172-9D57-C2EE-E22C7ACCA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2025-07-29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95C1B31-2733-718A-0F28-B06597D7F9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24026" y="3206403"/>
            <a:ext cx="15361011" cy="6169268"/>
          </a:xfrm>
        </p:spPr>
        <p:txBody>
          <a:bodyPr/>
          <a:lstStyle/>
          <a:p>
            <a:pPr marL="0" indent="0">
              <a:buNone/>
            </a:pPr>
            <a:r>
              <a:rPr lang="sv-SE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Livskraft för framtiden </a:t>
            </a:r>
            <a:endParaRPr lang="sv-SE" sz="4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4400"/>
              </a:lnSpc>
              <a:buNone/>
            </a:pPr>
            <a:r>
              <a:rPr lang="sv-SE" sz="4400" dirty="0">
                <a:latin typeface="Calibri" panose="020F0502020204030204" pitchFamily="34" charset="0"/>
                <a:cs typeface="Calibri" panose="020F0502020204030204" pitchFamily="34" charset="0"/>
              </a:rPr>
              <a:t>Vi växer hållbart och sätter hälsan främst. Vi skapar möjligheter och modiga lösningar. Vi ger förutsättningar för utveckling i en levande demokrati. Tillsammans bryter vi ny mark och förflyttar gränser. I det vardagliga och i det övergripande. I det som är nära och det som är långsiktigt. Vi är mitt i livet och samhället, och gör skillnad varje dag. Vi är livskraft för framtiden. Vi är Västmanland.</a:t>
            </a:r>
          </a:p>
        </p:txBody>
      </p:sp>
    </p:spTree>
    <p:extLst>
      <p:ext uri="{BB962C8B-B14F-4D97-AF65-F5344CB8AC3E}">
        <p14:creationId xmlns:p14="http://schemas.microsoft.com/office/powerpoint/2010/main" val="3172447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4A5C92C-E63A-E7B8-A822-1A93F7278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1432116"/>
          </a:xfrm>
        </p:spPr>
        <p:txBody>
          <a:bodyPr/>
          <a:lstStyle/>
          <a:p>
            <a:r>
              <a:rPr lang="sv-SE"/>
              <a:t>Svenska sjukvårdsystemet -  regional nivå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BD65C10-600A-0DCF-DCE0-B0A49144D9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30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6EF19D3-AFBB-0323-1017-3024702B4F1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9D5DD359-8D23-4320-D9F5-A41BA6180F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sz="4000"/>
              <a:t>21 regioner</a:t>
            </a:r>
            <a:br>
              <a:rPr lang="sv-SE" sz="4000"/>
            </a:br>
            <a:br>
              <a:rPr lang="sv-SE" sz="4000"/>
            </a:br>
            <a:endParaRPr lang="sv-SE" sz="4000"/>
          </a:p>
          <a:p>
            <a:pPr marL="0" lvl="1" indent="0">
              <a:spcBef>
                <a:spcPts val="1000"/>
              </a:spcBef>
              <a:buNone/>
            </a:pPr>
            <a:r>
              <a:rPr lang="sv-SE" altLang="sv-SE" sz="3600" i="1"/>
              <a:t>Ansvarar för att organisera, finansiera och erbjuda hälso- och sjukvård till alla invånare,</a:t>
            </a:r>
            <a:br>
              <a:rPr lang="sv-SE" altLang="sv-SE" sz="3600" i="1"/>
            </a:br>
            <a:r>
              <a:rPr lang="sv-SE" altLang="sv-SE" sz="3600" i="1"/>
              <a:t>inklusive primärvård, specialistvård, psykiatri, tandvård och e-hälsotjänster.</a:t>
            </a:r>
          </a:p>
          <a:p>
            <a:pPr marL="0" indent="0">
              <a:buNone/>
            </a:pPr>
            <a:endParaRPr lang="sv-SE" sz="3600"/>
          </a:p>
          <a:p>
            <a:pPr marL="0" indent="0">
              <a:buNone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9125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4A5C92C-E63A-E7B8-A822-1A93F7278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1432116"/>
          </a:xfrm>
        </p:spPr>
        <p:txBody>
          <a:bodyPr/>
          <a:lstStyle/>
          <a:p>
            <a:r>
              <a:rPr lang="sv-SE"/>
              <a:t>Svenska sjukvårdsystemet -  kommunal nivå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BD65C10-600A-0DCF-DCE0-B0A49144D9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31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6EF19D3-AFBB-0323-1017-3024702B4F1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9D5DD359-8D23-4320-D9F5-A41BA6180F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sz="4000"/>
              <a:t>290 kommuner</a:t>
            </a:r>
            <a:br>
              <a:rPr lang="sv-SE" sz="4000"/>
            </a:br>
            <a:br>
              <a:rPr lang="sv-SE" sz="4000"/>
            </a:br>
            <a:endParaRPr lang="sv-SE" sz="4000"/>
          </a:p>
          <a:p>
            <a:pPr marL="0" indent="0">
              <a:buNone/>
            </a:pPr>
            <a:r>
              <a:rPr lang="sv-SE" altLang="sv-SE" sz="3600" i="1">
                <a:solidFill>
                  <a:schemeClr val="dk1"/>
                </a:solidFill>
              </a:rPr>
              <a:t>Ansvarar för vård och omsorg.  Stöttar personer med långvarig psykisk ohälsa</a:t>
            </a:r>
            <a:endParaRPr lang="sv-SE" sz="4000"/>
          </a:p>
          <a:p>
            <a:pPr marL="0" indent="0">
              <a:buNone/>
            </a:pPr>
            <a:endParaRPr lang="sv-SE" sz="3600"/>
          </a:p>
          <a:p>
            <a:pPr marL="0" indent="0">
              <a:buNone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43040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4A5C92C-E63A-E7B8-A822-1A93F7278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1432116"/>
          </a:xfrm>
        </p:spPr>
        <p:txBody>
          <a:bodyPr/>
          <a:lstStyle/>
          <a:p>
            <a:r>
              <a:rPr lang="sv-SE"/>
              <a:t>Privata vårdgivare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BD65C10-600A-0DCF-DCE0-B0A49144D9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32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6EF19D3-AFBB-0323-1017-3024702B4F1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9D5DD359-8D23-4320-D9F5-A41BA6180F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sz="4000"/>
              <a:t>Omkring 500 privatdrivna vårdcentraler</a:t>
            </a:r>
            <a:br>
              <a:rPr lang="sv-SE" sz="4000"/>
            </a:br>
            <a:br>
              <a:rPr lang="sv-SE" sz="4000"/>
            </a:br>
            <a:endParaRPr lang="sv-SE" sz="4000"/>
          </a:p>
          <a:p>
            <a:pPr marL="0" indent="0">
              <a:buNone/>
            </a:pPr>
            <a:r>
              <a:rPr lang="da-DK" sz="3600" i="1"/>
              <a:t>De flesta privata aktörerna arbetar inom det offentliga vårdsystemet, </a:t>
            </a:r>
            <a:br>
              <a:rPr lang="da-DK" sz="3600" i="1"/>
            </a:br>
            <a:r>
              <a:rPr lang="da-DK" sz="3600" i="1"/>
              <a:t>ett begränsat antal erbjuder endast privat vård.</a:t>
            </a:r>
            <a:r>
              <a:rPr lang="en-GB" altLang="sv-SE" sz="3600" i="1">
                <a:solidFill>
                  <a:schemeClr val="dk1"/>
                </a:solidFill>
              </a:rPr>
              <a:t> </a:t>
            </a:r>
            <a:endParaRPr lang="sv-SE" sz="3600"/>
          </a:p>
          <a:p>
            <a:pPr marL="0" indent="0">
              <a:buNone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9646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FCD7608-E484-AB17-F9DC-5B12BA18F4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377048" y="789616"/>
            <a:ext cx="593625" cy="3086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sv-SE"/>
            </a:defPPr>
            <a:lvl1pPr marL="0" algn="r" defTabSz="1507846" rtl="0" eaLnBrk="1" latinLnBrk="0" hangingPunct="1">
              <a:defRPr sz="197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sv-SE" smtClean="0"/>
              <a:pPr/>
              <a:t>33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BF3C6F8-EE2D-7F03-F1A0-187E8B3DB52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256603" y="789616"/>
            <a:ext cx="1305975" cy="3086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sv-SE"/>
            </a:defPPr>
            <a:lvl1pPr marL="0" algn="l" defTabSz="1507846" rtl="0" eaLnBrk="1" latinLnBrk="0" hangingPunct="1">
              <a:defRPr sz="197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C967C-67C7-4621-A3F4-421FC821AE41}" type="datetime1">
              <a:rPr lang="sv-SE" smtClean="0"/>
              <a:pPr/>
              <a:t>2025-07-29</a:t>
            </a:fld>
            <a:endParaRPr lang="en-US"/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452A10A2-C47F-2A62-1AD9-E722C15D02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" y="396"/>
          <a:ext cx="20111087" cy="11308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7278169" imgH="9715307" progId="Acrobat.Document.DC">
                  <p:embed/>
                </p:oleObj>
              </mc:Choice>
              <mc:Fallback>
                <p:oleObj name="Acrobat Document" r:id="rId2" imgW="17278169" imgH="9715307" progId="Acrobat.Document.DC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452A10A2-C47F-2A62-1AD9-E722C15D02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396"/>
                        <a:ext cx="20111087" cy="11308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5510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1FB8DFED-AA73-F4FA-2983-287AC04D0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359"/>
            <a:ext cx="17616567" cy="994078"/>
          </a:xfrm>
        </p:spPr>
        <p:txBody>
          <a:bodyPr/>
          <a:lstStyle/>
          <a:p>
            <a:r>
              <a:rPr lang="sv-SE" dirty="0"/>
              <a:t>Region Västmanlands fyra sjukhus</a:t>
            </a:r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CEFF4770-6EC5-FA86-D295-57A92D42ED78}"/>
              </a:ext>
            </a:extLst>
          </p:cNvPr>
          <p:cNvGrpSpPr/>
          <p:nvPr/>
        </p:nvGrpSpPr>
        <p:grpSpPr>
          <a:xfrm>
            <a:off x="7982452" y="3101381"/>
            <a:ext cx="4493075" cy="5462001"/>
            <a:chOff x="7434848" y="2640562"/>
            <a:chExt cx="5857756" cy="7120974"/>
          </a:xfrm>
        </p:grpSpPr>
        <p:pic>
          <p:nvPicPr>
            <p:cNvPr id="7" name="Bildobjekt 6" descr="En bild som visar karta, kartbok, text&#10;&#10;Automatiskt genererad beskrivning">
              <a:extLst>
                <a:ext uri="{FF2B5EF4-FFF2-40B4-BE49-F238E27FC236}">
                  <a16:creationId xmlns:a16="http://schemas.microsoft.com/office/drawing/2014/main" id="{D45162D6-43AE-6C41-0962-6BCD82578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4848" y="2640562"/>
              <a:ext cx="5857756" cy="7120974"/>
            </a:xfrm>
            <a:prstGeom prst="rect">
              <a:avLst/>
            </a:prstGeom>
            <a:solidFill>
              <a:schemeClr val="accent1"/>
            </a:solidFill>
          </p:spPr>
        </p:pic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20FB9761-D762-710C-4ADD-F886F6D82816}"/>
                </a:ext>
              </a:extLst>
            </p:cNvPr>
            <p:cNvSpPr/>
            <p:nvPr/>
          </p:nvSpPr>
          <p:spPr>
            <a:xfrm>
              <a:off x="11633803" y="6745772"/>
              <a:ext cx="408880" cy="40888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E931A443-99AE-DF3D-622E-33469F9B52CD}"/>
                </a:ext>
              </a:extLst>
            </p:cNvPr>
            <p:cNvSpPr/>
            <p:nvPr/>
          </p:nvSpPr>
          <p:spPr>
            <a:xfrm>
              <a:off x="8935330" y="4133552"/>
              <a:ext cx="408880" cy="40888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10" name="Ellips 9">
              <a:extLst>
                <a:ext uri="{FF2B5EF4-FFF2-40B4-BE49-F238E27FC236}">
                  <a16:creationId xmlns:a16="http://schemas.microsoft.com/office/drawing/2014/main" id="{C0ED583D-2E3B-93E6-C6B9-4932FD5F34AF}"/>
                </a:ext>
              </a:extLst>
            </p:cNvPr>
            <p:cNvSpPr/>
            <p:nvPr/>
          </p:nvSpPr>
          <p:spPr>
            <a:xfrm>
              <a:off x="11569674" y="4491484"/>
              <a:ext cx="408880" cy="40888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11" name="Ellips 10">
              <a:extLst>
                <a:ext uri="{FF2B5EF4-FFF2-40B4-BE49-F238E27FC236}">
                  <a16:creationId xmlns:a16="http://schemas.microsoft.com/office/drawing/2014/main" id="{06CA2481-8D39-06EA-721F-6B0CEEFA4E36}"/>
                </a:ext>
              </a:extLst>
            </p:cNvPr>
            <p:cNvSpPr/>
            <p:nvPr/>
          </p:nvSpPr>
          <p:spPr>
            <a:xfrm>
              <a:off x="9563992" y="7534816"/>
              <a:ext cx="408880" cy="40888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</p:grp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1A694EEE-8F87-80F0-9E1F-17E1FA1209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15088" b="15545"/>
          <a:stretch/>
        </p:blipFill>
        <p:spPr>
          <a:xfrm>
            <a:off x="3775184" y="6493661"/>
            <a:ext cx="3513464" cy="232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43D3D34E-2CB2-311E-3459-9BB4019C683F}"/>
              </a:ext>
            </a:extLst>
          </p:cNvPr>
          <p:cNvSpPr txBox="1"/>
          <p:nvPr/>
        </p:nvSpPr>
        <p:spPr>
          <a:xfrm>
            <a:off x="11467612" y="8246782"/>
            <a:ext cx="6650765" cy="2800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599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Västerås</a:t>
            </a:r>
          </a:p>
          <a:p>
            <a:r>
              <a:rPr lang="sv-SE" sz="2600" kern="0" dirty="0">
                <a:solidFill>
                  <a:sysClr val="windowText" lastClr="000000"/>
                </a:solidFill>
              </a:rPr>
              <a:t>Akutmottagning inklusive barnakut, förlossning, akut- och närsjukvårdsplatser, specialist-mottagningar, avancerad hemsjukvård och närvårdsteam, akut- och planerad kirurgi.</a:t>
            </a:r>
          </a:p>
          <a:p>
            <a:r>
              <a:rPr lang="sv-SE" sz="2600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2600" kern="0" dirty="0">
                <a:solidFill>
                  <a:sysClr val="windowText" lastClr="000000"/>
                </a:solidFill>
              </a:rPr>
              <a:t>455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72A99160-C29F-BBE6-7619-026E3DC5B6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7435" b="539"/>
          <a:stretch/>
        </p:blipFill>
        <p:spPr>
          <a:xfrm>
            <a:off x="13918017" y="5988399"/>
            <a:ext cx="3562820" cy="2860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Platshållare för text 1">
            <a:extLst>
              <a:ext uri="{FF2B5EF4-FFF2-40B4-BE49-F238E27FC236}">
                <a16:creationId xmlns:a16="http://schemas.microsoft.com/office/drawing/2014/main" id="{3EC94FE8-BAF0-D857-BD3A-B69CDAD42FA1}"/>
              </a:ext>
            </a:extLst>
          </p:cNvPr>
          <p:cNvSpPr txBox="1">
            <a:spLocks/>
          </p:cNvSpPr>
          <p:nvPr/>
        </p:nvSpPr>
        <p:spPr>
          <a:xfrm>
            <a:off x="8438598" y="8677783"/>
            <a:ext cx="2715391" cy="9128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09572" indent="-209572" eaLnBrk="1" hangingPunct="1">
              <a:lnSpc>
                <a:spcPct val="84000"/>
              </a:lnSpc>
              <a:spcAft>
                <a:spcPts val="1395"/>
              </a:spcAft>
              <a:buSzPct val="100000"/>
              <a:buFontTx/>
              <a:buBlip>
                <a:blip r:embed="rId5"/>
              </a:buBlip>
              <a:tabLst/>
              <a:defRPr lang="sv-SE" sz="2577" spc="-67" baseline="0" dirty="0">
                <a:latin typeface="+mn-lt"/>
                <a:ea typeface="+mn-ea"/>
                <a:cs typeface="+mn-cs"/>
              </a:defRPr>
            </a:lvl1pPr>
            <a:lvl2pPr marL="458438" indent="-196474" eaLnBrk="1" hangingPunct="1">
              <a:lnSpc>
                <a:spcPct val="84000"/>
              </a:lnSpc>
              <a:spcAft>
                <a:spcPts val="1455"/>
              </a:spcAft>
              <a:buFontTx/>
              <a:buBlip>
                <a:blip r:embed="rId5"/>
              </a:buBlip>
              <a:defRPr lang="sv-SE" sz="2335" spc="-67" baseline="0" dirty="0">
                <a:latin typeface="+mn-lt"/>
                <a:ea typeface="+mn-ea"/>
                <a:cs typeface="+mn-cs"/>
              </a:defRPr>
            </a:lvl2pPr>
            <a:lvl3pPr marL="676742" indent="-174643" eaLnBrk="1" hangingPunct="1">
              <a:lnSpc>
                <a:spcPct val="84000"/>
              </a:lnSpc>
              <a:spcAft>
                <a:spcPts val="1516"/>
              </a:spcAft>
              <a:buFontTx/>
              <a:buBlip>
                <a:blip r:embed="rId5"/>
              </a:buBlip>
              <a:defRPr lang="sv-SE" sz="2062" spc="-67" baseline="0" dirty="0">
                <a:latin typeface="+mn-lt"/>
                <a:ea typeface="+mn-ea"/>
                <a:cs typeface="+mn-cs"/>
              </a:defRPr>
            </a:lvl3pPr>
            <a:lvl4pPr marL="884131" indent="-157179" eaLnBrk="1" hangingPunct="1">
              <a:lnSpc>
                <a:spcPct val="84000"/>
              </a:lnSpc>
              <a:spcAft>
                <a:spcPts val="1577"/>
              </a:spcAft>
              <a:buFontTx/>
              <a:buBlip>
                <a:blip r:embed="rId5"/>
              </a:buBlip>
              <a:defRPr lang="sv-SE" sz="1819" spc="-67" baseline="0" dirty="0">
                <a:latin typeface="+mn-lt"/>
                <a:ea typeface="+mn-ea"/>
                <a:cs typeface="+mn-cs"/>
              </a:defRPr>
            </a:lvl4pPr>
            <a:lvl5pPr marL="1069690" indent="-152813" eaLnBrk="1" hangingPunct="1">
              <a:lnSpc>
                <a:spcPct val="86000"/>
              </a:lnSpc>
              <a:spcAft>
                <a:spcPts val="910"/>
              </a:spcAft>
              <a:buFontTx/>
              <a:buBlip>
                <a:blip r:embed="rId5"/>
              </a:buBlip>
              <a:defRPr lang="sv-SE" sz="1698" spc="-67" baseline="0" dirty="0">
                <a:latin typeface="+mn-lt"/>
                <a:ea typeface="+mn-ea"/>
                <a:cs typeface="+mn-cs"/>
              </a:defRPr>
            </a:lvl5pPr>
            <a:lvl6pPr marL="1386230" eaLnBrk="1" hangingPunct="1">
              <a:defRPr>
                <a:latin typeface="+mn-lt"/>
                <a:ea typeface="+mn-ea"/>
                <a:cs typeface="+mn-cs"/>
              </a:defRPr>
            </a:lvl6pPr>
            <a:lvl7pPr marL="1663476" eaLnBrk="1" hangingPunct="1">
              <a:defRPr>
                <a:latin typeface="+mn-lt"/>
                <a:ea typeface="+mn-ea"/>
                <a:cs typeface="+mn-cs"/>
              </a:defRPr>
            </a:lvl7pPr>
            <a:lvl8pPr marL="1940723" eaLnBrk="1" hangingPunct="1">
              <a:defRPr>
                <a:latin typeface="+mn-lt"/>
                <a:ea typeface="+mn-ea"/>
                <a:cs typeface="+mn-cs"/>
              </a:defRPr>
            </a:lvl8pPr>
            <a:lvl9pPr marL="221796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800" i="1" kern="0">
                <a:solidFill>
                  <a:sysClr val="windowText" lastClr="000000"/>
                </a:solidFill>
              </a:rPr>
              <a:t>280 000 invånare, 10 kommuner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80BAD844-BA92-5008-021E-92351E197FF7}"/>
              </a:ext>
            </a:extLst>
          </p:cNvPr>
          <p:cNvSpPr txBox="1"/>
          <p:nvPr/>
        </p:nvSpPr>
        <p:spPr>
          <a:xfrm>
            <a:off x="13047183" y="3314353"/>
            <a:ext cx="6650765" cy="2400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599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Sala</a:t>
            </a:r>
          </a:p>
          <a:p>
            <a:r>
              <a:rPr lang="sv-SE" sz="2600" kern="0" dirty="0">
                <a:solidFill>
                  <a:sysClr val="windowText" lastClr="000000"/>
                </a:solidFill>
              </a:rPr>
              <a:t>Specialistmottagningar, närsjukvårdsplatser, avancerad hemsjukvård och närvårdsteam,</a:t>
            </a:r>
          </a:p>
          <a:p>
            <a:r>
              <a:rPr lang="sv-SE" sz="2600" kern="0" dirty="0">
                <a:solidFill>
                  <a:sysClr val="windowText" lastClr="000000"/>
                </a:solidFill>
              </a:rPr>
              <a:t>planerad kirurgi.</a:t>
            </a:r>
          </a:p>
          <a:p>
            <a:r>
              <a:rPr lang="sv-SE" sz="2600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2600" kern="0" dirty="0">
                <a:solidFill>
                  <a:sysClr val="windowText" lastClr="000000"/>
                </a:solidFill>
              </a:rPr>
              <a:t>15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5E46F033-13C7-4468-AA27-E47431429821}"/>
              </a:ext>
            </a:extLst>
          </p:cNvPr>
          <p:cNvSpPr txBox="1"/>
          <p:nvPr/>
        </p:nvSpPr>
        <p:spPr>
          <a:xfrm>
            <a:off x="1371916" y="3904395"/>
            <a:ext cx="6296912" cy="2000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599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Fagersta</a:t>
            </a:r>
          </a:p>
          <a:p>
            <a:r>
              <a:rPr lang="sv-SE" sz="2600" kern="0" dirty="0">
                <a:solidFill>
                  <a:sysClr val="windowText" lastClr="000000"/>
                </a:solidFill>
              </a:rPr>
              <a:t>Specialistmottagningar, närsjukvårdsplatser, avancerad hemsjukvård och närvårdsteam.</a:t>
            </a:r>
          </a:p>
          <a:p>
            <a:r>
              <a:rPr lang="sv-SE" sz="2600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2600" kern="0" dirty="0">
                <a:solidFill>
                  <a:sysClr val="windowText" lastClr="000000"/>
                </a:solidFill>
              </a:rPr>
              <a:t>16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3BFEE896-6BAF-3221-1569-471C21709F85}"/>
              </a:ext>
            </a:extLst>
          </p:cNvPr>
          <p:cNvSpPr txBox="1"/>
          <p:nvPr/>
        </p:nvSpPr>
        <p:spPr>
          <a:xfrm>
            <a:off x="1345493" y="8250149"/>
            <a:ext cx="6650765" cy="2400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599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Köping</a:t>
            </a:r>
          </a:p>
          <a:p>
            <a:r>
              <a:rPr lang="sv-SE" sz="2600" kern="0" dirty="0">
                <a:solidFill>
                  <a:sysClr val="windowText" lastClr="000000"/>
                </a:solidFill>
              </a:rPr>
              <a:t>Närakut, akut- och närsjukvårdsplatser, specialistmottagningar, avancerad hemsjukvård och närvårdsteam, planerad kirurgi.</a:t>
            </a:r>
          </a:p>
          <a:p>
            <a:r>
              <a:rPr lang="sv-SE" sz="2600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2600" kern="0" dirty="0">
                <a:solidFill>
                  <a:sysClr val="windowText" lastClr="000000"/>
                </a:solidFill>
              </a:rPr>
              <a:t>70</a:t>
            </a:r>
          </a:p>
        </p:txBody>
      </p:sp>
      <p:cxnSp>
        <p:nvCxnSpPr>
          <p:cNvPr id="20" name="Rak koppling 19">
            <a:extLst>
              <a:ext uri="{FF2B5EF4-FFF2-40B4-BE49-F238E27FC236}">
                <a16:creationId xmlns:a16="http://schemas.microsoft.com/office/drawing/2014/main" id="{7189B939-9299-B8FB-6A7B-366035C0092C}"/>
              </a:ext>
            </a:extLst>
          </p:cNvPr>
          <p:cNvCxnSpPr>
            <a:cxnSpLocks/>
            <a:stCxn id="9" idx="2"/>
          </p:cNvCxnSpPr>
          <p:nvPr/>
        </p:nvCxnSpPr>
        <p:spPr>
          <a:xfrm flipH="1" flipV="1">
            <a:off x="7272774" y="3461258"/>
            <a:ext cx="1860594" cy="94210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k koppling 20">
            <a:extLst>
              <a:ext uri="{FF2B5EF4-FFF2-40B4-BE49-F238E27FC236}">
                <a16:creationId xmlns:a16="http://schemas.microsoft.com/office/drawing/2014/main" id="{19DB79D4-F72C-D8E1-E78A-7FEE71660C68}"/>
              </a:ext>
            </a:extLst>
          </p:cNvPr>
          <p:cNvCxnSpPr>
            <a:cxnSpLocks/>
          </p:cNvCxnSpPr>
          <p:nvPr/>
        </p:nvCxnSpPr>
        <p:spPr>
          <a:xfrm flipV="1">
            <a:off x="11301171" y="2254580"/>
            <a:ext cx="3268874" cy="240384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koppling 21">
            <a:extLst>
              <a:ext uri="{FF2B5EF4-FFF2-40B4-BE49-F238E27FC236}">
                <a16:creationId xmlns:a16="http://schemas.microsoft.com/office/drawing/2014/main" id="{6FB2CAC5-F7F3-8BA5-F915-59C21656365A}"/>
              </a:ext>
            </a:extLst>
          </p:cNvPr>
          <p:cNvCxnSpPr>
            <a:cxnSpLocks/>
            <a:stCxn id="12" idx="3"/>
            <a:endCxn id="11" idx="2"/>
          </p:cNvCxnSpPr>
          <p:nvPr/>
        </p:nvCxnSpPr>
        <p:spPr>
          <a:xfrm flipV="1">
            <a:off x="7288647" y="7012234"/>
            <a:ext cx="2326923" cy="646149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k koppling 22">
            <a:extLst>
              <a:ext uri="{FF2B5EF4-FFF2-40B4-BE49-F238E27FC236}">
                <a16:creationId xmlns:a16="http://schemas.microsoft.com/office/drawing/2014/main" id="{E5D00154-BF5F-280B-53A7-247C100AA98F}"/>
              </a:ext>
            </a:extLst>
          </p:cNvPr>
          <p:cNvCxnSpPr>
            <a:cxnSpLocks/>
            <a:stCxn id="8" idx="5"/>
            <a:endCxn id="15" idx="1"/>
          </p:cNvCxnSpPr>
          <p:nvPr/>
        </p:nvCxnSpPr>
        <p:spPr>
          <a:xfrm>
            <a:off x="11470872" y="6517896"/>
            <a:ext cx="2447145" cy="900999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objekt 2" descr="En bild som visar utomhus, himmel, träd, byggnad&#10;&#10;AI-genererat innehåll kan vara felaktigt.">
            <a:extLst>
              <a:ext uri="{FF2B5EF4-FFF2-40B4-BE49-F238E27FC236}">
                <a16:creationId xmlns:a16="http://schemas.microsoft.com/office/drawing/2014/main" id="{738B69A7-E9F0-6AF2-5ED2-C66B4C3D2B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801" y="2434038"/>
            <a:ext cx="3788111" cy="21261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Bildobjekt 24" descr="En bild som visar byggnad, utomhus, himmel, vinter&#10;&#10;AI-genererat innehåll kan vara felaktigt.">
            <a:extLst>
              <a:ext uri="{FF2B5EF4-FFF2-40B4-BE49-F238E27FC236}">
                <a16:creationId xmlns:a16="http://schemas.microsoft.com/office/drawing/2014/main" id="{DFC125C0-1397-55CF-8AC9-35DB369CB3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449" y="1785087"/>
            <a:ext cx="3817284" cy="21472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6602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688D557A-E062-96C3-DAE5-923A32EBF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757" y="1227359"/>
            <a:ext cx="16699212" cy="991677"/>
          </a:xfrm>
        </p:spPr>
        <p:txBody>
          <a:bodyPr/>
          <a:lstStyle/>
          <a:p>
            <a:r>
              <a:rPr lang="sv-SE" dirty="0"/>
              <a:t>Anställda inom hälso- och sjukvård 2024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31F95F7-652B-4B9C-1F19-3F6673B91AA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14BCB66-D226-6A65-C9BD-17D8F5F494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35</a:t>
            </a:fld>
            <a:endParaRPr lang="sv-SE" dirty="0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502C5FC2-3DA1-EAF6-676F-B2DC34595719}"/>
              </a:ext>
            </a:extLst>
          </p:cNvPr>
          <p:cNvSpPr/>
          <p:nvPr/>
        </p:nvSpPr>
        <p:spPr>
          <a:xfrm>
            <a:off x="1195102" y="2523546"/>
            <a:ext cx="7908981" cy="813092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v-SE" sz="3199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17898577-34B6-3429-ECEF-F8EB2F246A51}"/>
              </a:ext>
            </a:extLst>
          </p:cNvPr>
          <p:cNvSpPr/>
          <p:nvPr/>
        </p:nvSpPr>
        <p:spPr>
          <a:xfrm>
            <a:off x="9469479" y="2486870"/>
            <a:ext cx="7897351" cy="81675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3199" b="1" dirty="0">
                <a:solidFill>
                  <a:schemeClr val="tx1"/>
                </a:solidFill>
                <a:latin typeface="+mj-lt"/>
              </a:rPr>
              <a:t>	</a:t>
            </a:r>
          </a:p>
          <a:p>
            <a:r>
              <a:rPr lang="sv-SE" sz="3199" b="1" dirty="0">
                <a:solidFill>
                  <a:schemeClr val="tx1"/>
                </a:solidFill>
                <a:latin typeface="+mj-lt"/>
              </a:rPr>
              <a:t>	</a:t>
            </a:r>
          </a:p>
          <a:p>
            <a:endParaRPr lang="sv-SE" sz="3199" dirty="0">
              <a:solidFill>
                <a:schemeClr val="tx1"/>
              </a:solidFill>
            </a:endParaRPr>
          </a:p>
          <a:p>
            <a:endParaRPr lang="sv-SE" sz="3600" dirty="0">
              <a:solidFill>
                <a:schemeClr val="tx1"/>
              </a:solidFill>
            </a:endParaRPr>
          </a:p>
          <a:p>
            <a:endParaRPr lang="sv-SE" sz="1801" dirty="0">
              <a:solidFill>
                <a:schemeClr val="tx1"/>
              </a:solidFill>
            </a:endParaRP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F68B759F-7D51-B3F0-7691-4FF66E6BAD6E}"/>
              </a:ext>
            </a:extLst>
          </p:cNvPr>
          <p:cNvSpPr txBox="1"/>
          <p:nvPr/>
        </p:nvSpPr>
        <p:spPr>
          <a:xfrm>
            <a:off x="9922097" y="9457669"/>
            <a:ext cx="7278932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1" dirty="0"/>
              <a:t>* Inklusive barnmorska, röntgensjuksköterska</a:t>
            </a:r>
          </a:p>
          <a:p>
            <a:r>
              <a:rPr lang="sv-SE" sz="1801" dirty="0"/>
              <a:t>** inklusive omvårdnadsassistent, skötare, ambulanssjukvårdare</a:t>
            </a:r>
          </a:p>
        </p:txBody>
      </p:sp>
      <p:pic>
        <p:nvPicPr>
          <p:cNvPr id="28" name="Bild 27" descr="Grupp med män med hel fyllning">
            <a:extLst>
              <a:ext uri="{FF2B5EF4-FFF2-40B4-BE49-F238E27FC236}">
                <a16:creationId xmlns:a16="http://schemas.microsoft.com/office/drawing/2014/main" id="{FB4B3673-5D07-D558-761A-14D4841DA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9740" y="2664843"/>
            <a:ext cx="985342" cy="985342"/>
          </a:xfrm>
          <a:prstGeom prst="rect">
            <a:avLst/>
          </a:prstGeom>
        </p:spPr>
      </p:pic>
      <p:sp>
        <p:nvSpPr>
          <p:cNvPr id="30" name="Platshållare för text 1">
            <a:extLst>
              <a:ext uri="{FF2B5EF4-FFF2-40B4-BE49-F238E27FC236}">
                <a16:creationId xmlns:a16="http://schemas.microsoft.com/office/drawing/2014/main" id="{092644CD-2129-F79D-8264-6334C5ADFB2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68192" y="3905360"/>
            <a:ext cx="7365165" cy="52300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5600" indent="-345600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5"/>
              </a:buBlip>
              <a:tabLst/>
              <a:defRPr lang="sv-SE" sz="4250" spc="-110" baseline="0" dirty="0">
                <a:latin typeface="+mn-lt"/>
                <a:ea typeface="+mn-ea"/>
                <a:cs typeface="+mn-cs"/>
              </a:defRPr>
            </a:lvl1pPr>
            <a:lvl2pPr marL="756000" indent="-324000">
              <a:lnSpc>
                <a:spcPct val="84000"/>
              </a:lnSpc>
              <a:spcAft>
                <a:spcPts val="2400"/>
              </a:spcAft>
              <a:buFontTx/>
              <a:buBlip>
                <a:blip r:embed="rId5"/>
              </a:buBlip>
              <a:defRPr lang="sv-SE" sz="3850" spc="-110" baseline="0" dirty="0">
                <a:latin typeface="+mn-lt"/>
                <a:ea typeface="+mn-ea"/>
                <a:cs typeface="+mn-cs"/>
              </a:defRPr>
            </a:lvl2pPr>
            <a:lvl3pPr marL="1116000" indent="-288000">
              <a:lnSpc>
                <a:spcPct val="84000"/>
              </a:lnSpc>
              <a:spcAft>
                <a:spcPts val="2500"/>
              </a:spcAft>
              <a:buFontTx/>
              <a:buBlip>
                <a:blip r:embed="rId5"/>
              </a:buBlip>
              <a:defRPr lang="sv-SE" sz="3400" spc="-110" baseline="0" dirty="0">
                <a:latin typeface="+mn-lt"/>
                <a:ea typeface="+mn-ea"/>
                <a:cs typeface="+mn-cs"/>
              </a:defRPr>
            </a:lvl3pPr>
            <a:lvl4pPr marL="1458000" indent="-259200">
              <a:lnSpc>
                <a:spcPct val="84000"/>
              </a:lnSpc>
              <a:spcAft>
                <a:spcPts val="2600"/>
              </a:spcAft>
              <a:buFontTx/>
              <a:buBlip>
                <a:blip r:embed="rId5"/>
              </a:buBlip>
              <a:defRPr lang="sv-SE" sz="3000" spc="-110" baseline="0" dirty="0">
                <a:latin typeface="+mn-lt"/>
                <a:ea typeface="+mn-ea"/>
                <a:cs typeface="+mn-cs"/>
              </a:defRPr>
            </a:lvl4pPr>
            <a:lvl5pPr marL="1764000" indent="-252000">
              <a:lnSpc>
                <a:spcPct val="86000"/>
              </a:lnSpc>
              <a:spcAft>
                <a:spcPts val="1500"/>
              </a:spcAft>
              <a:buFontTx/>
              <a:buBlip>
                <a:blip r:embed="rId5"/>
              </a:buBlip>
              <a:defRPr lang="sv-SE" sz="2800" spc="-110" baseline="0" dirty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sv-SE" sz="3199" kern="0" dirty="0"/>
              <a:t>    Sjuksköterska	 		159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sv-SE" sz="3199" kern="0" dirty="0"/>
              <a:t>    Läkare				   87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sv-SE" sz="3199" kern="0" dirty="0"/>
              <a:t>    Undersköterska			   43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sv-SE" sz="3199" kern="0" dirty="0"/>
              <a:t>    Medicinsk sekreterare		   29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sv-SE" sz="3199" kern="0" dirty="0"/>
              <a:t>    Fysioterapeut			   28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sv-SE" sz="3199" kern="0" dirty="0"/>
              <a:t>    Arbetsterapeut 			   12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sv-SE" sz="3199" kern="0" dirty="0"/>
              <a:t>    Psykolog			      5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sv-SE" sz="3199" kern="0" dirty="0"/>
              <a:t>    Dietist			  	   10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sv-SE" sz="3199" kern="0" dirty="0"/>
              <a:t>    Kurator*			    13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sv-SE" sz="3199" i="1" kern="0" dirty="0"/>
              <a:t>    </a:t>
            </a:r>
            <a:r>
              <a:rPr lang="sv-SE" sz="3199" kern="0" dirty="0"/>
              <a:t>Chef				    25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sv-SE" sz="3199" kern="0" dirty="0"/>
              <a:t>	</a:t>
            </a:r>
          </a:p>
        </p:txBody>
      </p:sp>
      <p:pic>
        <p:nvPicPr>
          <p:cNvPr id="33" name="Bildobjekt 32">
            <a:extLst>
              <a:ext uri="{FF2B5EF4-FFF2-40B4-BE49-F238E27FC236}">
                <a16:creationId xmlns:a16="http://schemas.microsoft.com/office/drawing/2014/main" id="{999E7D19-5031-CE0E-34F7-02C8AC687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193" y="3950699"/>
            <a:ext cx="256035" cy="286516"/>
          </a:xfrm>
          <a:prstGeom prst="rect">
            <a:avLst/>
          </a:prstGeom>
        </p:spPr>
      </p:pic>
      <p:pic>
        <p:nvPicPr>
          <p:cNvPr id="36" name="Bildobjekt 35">
            <a:extLst>
              <a:ext uri="{FF2B5EF4-FFF2-40B4-BE49-F238E27FC236}">
                <a16:creationId xmlns:a16="http://schemas.microsoft.com/office/drawing/2014/main" id="{C952507D-82F0-B218-54E9-D69706ED11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193" y="4423741"/>
            <a:ext cx="256035" cy="286516"/>
          </a:xfrm>
          <a:prstGeom prst="rect">
            <a:avLst/>
          </a:prstGeom>
        </p:spPr>
      </p:pic>
      <p:pic>
        <p:nvPicPr>
          <p:cNvPr id="37" name="Bildobjekt 36">
            <a:extLst>
              <a:ext uri="{FF2B5EF4-FFF2-40B4-BE49-F238E27FC236}">
                <a16:creationId xmlns:a16="http://schemas.microsoft.com/office/drawing/2014/main" id="{B016B15B-A965-982E-1CFC-F0D76AF36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888" y="4905492"/>
            <a:ext cx="256035" cy="286516"/>
          </a:xfrm>
          <a:prstGeom prst="rect">
            <a:avLst/>
          </a:prstGeom>
        </p:spPr>
      </p:pic>
      <p:sp>
        <p:nvSpPr>
          <p:cNvPr id="55" name="textruta 54">
            <a:extLst>
              <a:ext uri="{FF2B5EF4-FFF2-40B4-BE49-F238E27FC236}">
                <a16:creationId xmlns:a16="http://schemas.microsoft.com/office/drawing/2014/main" id="{771A03CC-4916-1ACA-9E67-65B1B1EB7C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37271" y="2660437"/>
            <a:ext cx="6296086" cy="1067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99"/>
              </a:lnSpc>
            </a:pPr>
            <a:r>
              <a:rPr lang="sv-SE" sz="3600" b="1" dirty="0">
                <a:latin typeface="+mj-lt"/>
              </a:rPr>
              <a:t>Regiondrivna vårdcentraler</a:t>
            </a:r>
          </a:p>
          <a:p>
            <a:pPr>
              <a:lnSpc>
                <a:spcPts val="3799"/>
              </a:lnSpc>
            </a:pPr>
            <a:r>
              <a:rPr lang="sv-SE" sz="3600" b="1" dirty="0">
                <a:solidFill>
                  <a:schemeClr val="accent3"/>
                </a:solidFill>
                <a:latin typeface="+mj-lt"/>
              </a:rPr>
              <a:t>Totalt: 402</a:t>
            </a:r>
            <a:endParaRPr lang="sv-SE" sz="3600" b="1" dirty="0">
              <a:solidFill>
                <a:schemeClr val="accent3"/>
              </a:solidFill>
            </a:endParaRPr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id="{C63739C9-EC63-8750-12C7-EE8032E81E21}"/>
              </a:ext>
            </a:extLst>
          </p:cNvPr>
          <p:cNvSpPr/>
          <p:nvPr/>
        </p:nvSpPr>
        <p:spPr>
          <a:xfrm>
            <a:off x="14942923" y="2237230"/>
            <a:ext cx="2725504" cy="123636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v-SE" sz="3199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309F26A5-A797-1064-83A7-1C6B93026065}"/>
              </a:ext>
            </a:extLst>
          </p:cNvPr>
          <p:cNvSpPr txBox="1"/>
          <p:nvPr/>
        </p:nvSpPr>
        <p:spPr>
          <a:xfrm>
            <a:off x="1595029" y="9012328"/>
            <a:ext cx="6459412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399" b="1" dirty="0">
                <a:latin typeface="+mj-lt"/>
              </a:rPr>
              <a:t>Regiondrivna vårdcentraler utgör cirka 40 % av den totala primärvården i Västmanland.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882E3B27-CBB7-07D3-7291-DAD25781B0F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923533" y="2673983"/>
            <a:ext cx="4562803" cy="1067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99"/>
              </a:lnSpc>
            </a:pPr>
            <a:r>
              <a:rPr lang="sv-SE" sz="3600" b="1" dirty="0">
                <a:latin typeface="+mj-lt"/>
              </a:rPr>
              <a:t>Specialistvård</a:t>
            </a:r>
          </a:p>
          <a:p>
            <a:pPr>
              <a:lnSpc>
                <a:spcPts val="3799"/>
              </a:lnSpc>
            </a:pPr>
            <a:r>
              <a:rPr lang="sv-SE" sz="3600" b="1" dirty="0">
                <a:solidFill>
                  <a:schemeClr val="accent1"/>
                </a:solidFill>
                <a:latin typeface="+mj-lt"/>
              </a:rPr>
              <a:t>Totalt: 5 853</a:t>
            </a:r>
            <a:endParaRPr lang="sv-SE" sz="3600" b="1" dirty="0">
              <a:solidFill>
                <a:schemeClr val="accent1"/>
              </a:solidFill>
            </a:endParaRPr>
          </a:p>
        </p:txBody>
      </p:sp>
      <p:pic>
        <p:nvPicPr>
          <p:cNvPr id="16" name="Bild 15" descr="Grupp med män med hel fyllning">
            <a:extLst>
              <a:ext uri="{FF2B5EF4-FFF2-40B4-BE49-F238E27FC236}">
                <a16:creationId xmlns:a16="http://schemas.microsoft.com/office/drawing/2014/main" id="{072CF10A-EB26-9717-A94B-9E6394973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22095" y="2678981"/>
            <a:ext cx="985342" cy="985342"/>
          </a:xfrm>
          <a:prstGeom prst="rect">
            <a:avLst/>
          </a:prstGeom>
        </p:spPr>
      </p:pic>
      <p:sp>
        <p:nvSpPr>
          <p:cNvPr id="29" name="Platshållare för text 1">
            <a:extLst>
              <a:ext uri="{FF2B5EF4-FFF2-40B4-BE49-F238E27FC236}">
                <a16:creationId xmlns:a16="http://schemas.microsoft.com/office/drawing/2014/main" id="{8475A9A4-DC54-9DE7-7FA7-9424D61198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/>
          </p:nvPr>
        </p:nvSpPr>
        <p:spPr>
          <a:xfrm>
            <a:off x="9951493" y="3922386"/>
            <a:ext cx="7511193" cy="541218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sv-SE" sz="3199" dirty="0">
                <a:solidFill>
                  <a:schemeClr val="tx1"/>
                </a:solidFill>
              </a:rPr>
              <a:t>Sjuksköterska</a:t>
            </a:r>
            <a:r>
              <a:rPr lang="sv-SE" sz="2800" dirty="0">
                <a:solidFill>
                  <a:schemeClr val="tx1"/>
                </a:solidFill>
              </a:rPr>
              <a:t>*			</a:t>
            </a:r>
            <a:r>
              <a:rPr lang="sv-SE" sz="3199" dirty="0">
                <a:solidFill>
                  <a:schemeClr val="tx1"/>
                </a:solidFill>
              </a:rPr>
              <a:t>1 773</a:t>
            </a:r>
          </a:p>
          <a:p>
            <a:pPr>
              <a:spcAft>
                <a:spcPts val="600"/>
              </a:spcAft>
            </a:pPr>
            <a:r>
              <a:rPr lang="sv-SE" sz="3199" dirty="0">
                <a:solidFill>
                  <a:schemeClr val="tx1"/>
                </a:solidFill>
              </a:rPr>
              <a:t>Undersköterska</a:t>
            </a:r>
            <a:r>
              <a:rPr lang="sv-SE" sz="2800" dirty="0">
                <a:solidFill>
                  <a:schemeClr val="tx1"/>
                </a:solidFill>
              </a:rPr>
              <a:t>**</a:t>
            </a:r>
            <a:r>
              <a:rPr lang="sv-SE" sz="3199" dirty="0">
                <a:solidFill>
                  <a:schemeClr val="tx1"/>
                </a:solidFill>
              </a:rPr>
              <a:t>	   	1 533</a:t>
            </a:r>
          </a:p>
          <a:p>
            <a:pPr>
              <a:spcAft>
                <a:spcPts val="600"/>
              </a:spcAft>
            </a:pPr>
            <a:r>
              <a:rPr lang="sv-SE" sz="3199" dirty="0">
                <a:solidFill>
                  <a:schemeClr val="tx1"/>
                </a:solidFill>
              </a:rPr>
              <a:t>Läkare				   657</a:t>
            </a:r>
          </a:p>
          <a:p>
            <a:pPr>
              <a:spcAft>
                <a:spcPts val="600"/>
              </a:spcAft>
            </a:pPr>
            <a:r>
              <a:rPr lang="sv-SE" sz="3199" dirty="0">
                <a:solidFill>
                  <a:schemeClr val="tx1"/>
                </a:solidFill>
              </a:rPr>
              <a:t>Medicinsk sekreterare		   249</a:t>
            </a:r>
          </a:p>
          <a:p>
            <a:pPr>
              <a:spcAft>
                <a:spcPts val="600"/>
              </a:spcAft>
            </a:pPr>
            <a:r>
              <a:rPr lang="sv-SE" sz="3199" dirty="0">
                <a:solidFill>
                  <a:schemeClr val="tx1"/>
                </a:solidFill>
              </a:rPr>
              <a:t>Psykolog			   123</a:t>
            </a:r>
          </a:p>
          <a:p>
            <a:pPr>
              <a:spcAft>
                <a:spcPts val="600"/>
              </a:spcAft>
            </a:pPr>
            <a:r>
              <a:rPr lang="sv-SE" sz="3199" dirty="0">
                <a:solidFill>
                  <a:schemeClr val="tx1"/>
                </a:solidFill>
              </a:rPr>
              <a:t>Fysioterapeut			   121</a:t>
            </a:r>
          </a:p>
          <a:p>
            <a:pPr>
              <a:spcAft>
                <a:spcPts val="600"/>
              </a:spcAft>
            </a:pPr>
            <a:r>
              <a:rPr lang="sv-SE" sz="3199" dirty="0">
                <a:solidFill>
                  <a:schemeClr val="tx1"/>
                </a:solidFill>
              </a:rPr>
              <a:t>Biomedicinsk analytiker		   112 </a:t>
            </a:r>
          </a:p>
          <a:p>
            <a:pPr>
              <a:spcAft>
                <a:spcPts val="600"/>
              </a:spcAft>
            </a:pPr>
            <a:r>
              <a:rPr lang="sv-SE" sz="3199" dirty="0">
                <a:solidFill>
                  <a:schemeClr val="tx1"/>
                </a:solidFill>
              </a:rPr>
              <a:t>Kurator				   109</a:t>
            </a:r>
          </a:p>
          <a:p>
            <a:pPr>
              <a:spcAft>
                <a:spcPts val="600"/>
              </a:spcAft>
            </a:pPr>
            <a:r>
              <a:rPr lang="sv-SE" sz="3199" dirty="0">
                <a:solidFill>
                  <a:schemeClr val="tx1"/>
                </a:solidFill>
              </a:rPr>
              <a:t>Arbetsterapeut			     96</a:t>
            </a:r>
          </a:p>
          <a:p>
            <a:pPr>
              <a:spcAft>
                <a:spcPts val="600"/>
              </a:spcAft>
            </a:pPr>
            <a:r>
              <a:rPr lang="sv-SE" sz="3199" dirty="0">
                <a:solidFill>
                  <a:schemeClr val="tx1"/>
                </a:solidFill>
              </a:rPr>
              <a:t>Dietist			  	     23</a:t>
            </a:r>
          </a:p>
          <a:p>
            <a:pPr>
              <a:spcAft>
                <a:spcPts val="600"/>
              </a:spcAft>
            </a:pPr>
            <a:r>
              <a:rPr lang="sv-SE" sz="3199" dirty="0">
                <a:solidFill>
                  <a:schemeClr val="tx1"/>
                </a:solidFill>
              </a:rPr>
              <a:t>Chef				   303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749B6AA-2010-EA43-F87F-AF75297E0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6547" y="5419958"/>
            <a:ext cx="256035" cy="28651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A9B31BF6-6EF8-2916-F54D-07B024B71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888" y="5912381"/>
            <a:ext cx="256035" cy="286516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3D762828-94D7-493A-71F4-0093039DE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888" y="6404806"/>
            <a:ext cx="256035" cy="286516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760980D9-F17F-C167-428C-4A23E1A88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888" y="6897231"/>
            <a:ext cx="256035" cy="286516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2AA7E68C-1CC7-517E-5EA0-6113533E2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887" y="7389656"/>
            <a:ext cx="256035" cy="286516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F8BD4D8F-0C6C-7B13-AAE0-DF4B2C3C6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887" y="7873067"/>
            <a:ext cx="256035" cy="286516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F5F2C584-7944-1659-CE78-734A2D6AA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887" y="8363183"/>
            <a:ext cx="256035" cy="286516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E1CD5D44-BF76-DB13-9C5D-9102D34EDE0B}"/>
              </a:ext>
            </a:extLst>
          </p:cNvPr>
          <p:cNvSpPr txBox="1"/>
          <p:nvPr/>
        </p:nvSpPr>
        <p:spPr>
          <a:xfrm>
            <a:off x="1595030" y="9902135"/>
            <a:ext cx="7278932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1" dirty="0"/>
              <a:t>* Inklusive psykoterapeut, samtalsterapeut, behandlingspedagog</a:t>
            </a:r>
          </a:p>
        </p:txBody>
      </p:sp>
    </p:spTree>
    <p:extLst>
      <p:ext uri="{BB962C8B-B14F-4D97-AF65-F5344CB8AC3E}">
        <p14:creationId xmlns:p14="http://schemas.microsoft.com/office/powerpoint/2010/main" val="24319808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Ellips 132">
            <a:extLst>
              <a:ext uri="{FF2B5EF4-FFF2-40B4-BE49-F238E27FC236}">
                <a16:creationId xmlns:a16="http://schemas.microsoft.com/office/drawing/2014/main" id="{CBD3D80B-3B3C-A664-9CB9-8D01ED609D50}"/>
              </a:ext>
            </a:extLst>
          </p:cNvPr>
          <p:cNvSpPr/>
          <p:nvPr/>
        </p:nvSpPr>
        <p:spPr>
          <a:xfrm>
            <a:off x="6461686" y="8252475"/>
            <a:ext cx="2339021" cy="23390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102" name="Ellips 101">
            <a:extLst>
              <a:ext uri="{FF2B5EF4-FFF2-40B4-BE49-F238E27FC236}">
                <a16:creationId xmlns:a16="http://schemas.microsoft.com/office/drawing/2014/main" id="{45B1978C-CCCA-5F10-0C25-9373514D5DFA}"/>
              </a:ext>
            </a:extLst>
          </p:cNvPr>
          <p:cNvSpPr/>
          <p:nvPr/>
        </p:nvSpPr>
        <p:spPr>
          <a:xfrm>
            <a:off x="18513472" y="-2766362"/>
            <a:ext cx="2339021" cy="233902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99" name="Ellips 98">
            <a:extLst>
              <a:ext uri="{FF2B5EF4-FFF2-40B4-BE49-F238E27FC236}">
                <a16:creationId xmlns:a16="http://schemas.microsoft.com/office/drawing/2014/main" id="{9E7A4980-4C3A-B78C-DF5C-00683A183EF7}"/>
              </a:ext>
            </a:extLst>
          </p:cNvPr>
          <p:cNvSpPr/>
          <p:nvPr/>
        </p:nvSpPr>
        <p:spPr>
          <a:xfrm>
            <a:off x="15140455" y="8243955"/>
            <a:ext cx="2339021" cy="233902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80" name="Ellips 79">
            <a:extLst>
              <a:ext uri="{FF2B5EF4-FFF2-40B4-BE49-F238E27FC236}">
                <a16:creationId xmlns:a16="http://schemas.microsoft.com/office/drawing/2014/main" id="{0158D773-02F1-ABFD-0273-04EE740CDB23}"/>
              </a:ext>
            </a:extLst>
          </p:cNvPr>
          <p:cNvSpPr/>
          <p:nvPr/>
        </p:nvSpPr>
        <p:spPr>
          <a:xfrm>
            <a:off x="3891153" y="8256929"/>
            <a:ext cx="2339021" cy="23390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76" name="Ellips 75">
            <a:extLst>
              <a:ext uri="{FF2B5EF4-FFF2-40B4-BE49-F238E27FC236}">
                <a16:creationId xmlns:a16="http://schemas.microsoft.com/office/drawing/2014/main" id="{F2CFB1E1-978E-3BA6-4492-CAD36DEE22C1}"/>
              </a:ext>
            </a:extLst>
          </p:cNvPr>
          <p:cNvSpPr/>
          <p:nvPr/>
        </p:nvSpPr>
        <p:spPr>
          <a:xfrm>
            <a:off x="1255415" y="8243957"/>
            <a:ext cx="2339021" cy="23390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77" name="Ellips 76">
            <a:extLst>
              <a:ext uri="{FF2B5EF4-FFF2-40B4-BE49-F238E27FC236}">
                <a16:creationId xmlns:a16="http://schemas.microsoft.com/office/drawing/2014/main" id="{6B8F27BF-DFEE-496F-C041-D78BD7E54599}"/>
              </a:ext>
            </a:extLst>
          </p:cNvPr>
          <p:cNvSpPr/>
          <p:nvPr/>
        </p:nvSpPr>
        <p:spPr>
          <a:xfrm>
            <a:off x="6444271" y="5371127"/>
            <a:ext cx="2339021" cy="23390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71" name="Ellips 70">
            <a:extLst>
              <a:ext uri="{FF2B5EF4-FFF2-40B4-BE49-F238E27FC236}">
                <a16:creationId xmlns:a16="http://schemas.microsoft.com/office/drawing/2014/main" id="{2CF065D1-23C2-B029-EF02-4E86FE228143}"/>
              </a:ext>
            </a:extLst>
          </p:cNvPr>
          <p:cNvSpPr/>
          <p:nvPr/>
        </p:nvSpPr>
        <p:spPr>
          <a:xfrm>
            <a:off x="11608769" y="5380872"/>
            <a:ext cx="2339021" cy="23390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60" name="Ellips 59">
            <a:extLst>
              <a:ext uri="{FF2B5EF4-FFF2-40B4-BE49-F238E27FC236}">
                <a16:creationId xmlns:a16="http://schemas.microsoft.com/office/drawing/2014/main" id="{8DB59779-54CA-1EC7-B575-246A460649B4}"/>
              </a:ext>
            </a:extLst>
          </p:cNvPr>
          <p:cNvSpPr/>
          <p:nvPr/>
        </p:nvSpPr>
        <p:spPr>
          <a:xfrm>
            <a:off x="9081086" y="5369186"/>
            <a:ext cx="2339021" cy="23390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53" name="Ellips 52">
            <a:extLst>
              <a:ext uri="{FF2B5EF4-FFF2-40B4-BE49-F238E27FC236}">
                <a16:creationId xmlns:a16="http://schemas.microsoft.com/office/drawing/2014/main" id="{E90A5A5D-20BA-3F54-6B53-918788E722AD}"/>
              </a:ext>
            </a:extLst>
          </p:cNvPr>
          <p:cNvSpPr/>
          <p:nvPr/>
        </p:nvSpPr>
        <p:spPr>
          <a:xfrm>
            <a:off x="3877824" y="5380872"/>
            <a:ext cx="2339021" cy="23390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52" name="Ellips 51">
            <a:extLst>
              <a:ext uri="{FF2B5EF4-FFF2-40B4-BE49-F238E27FC236}">
                <a16:creationId xmlns:a16="http://schemas.microsoft.com/office/drawing/2014/main" id="{A0B7DCFD-0857-8149-BD53-6FE1DC76B651}"/>
              </a:ext>
            </a:extLst>
          </p:cNvPr>
          <p:cNvSpPr/>
          <p:nvPr/>
        </p:nvSpPr>
        <p:spPr>
          <a:xfrm>
            <a:off x="1283325" y="5364994"/>
            <a:ext cx="2339021" cy="23390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50" name="Ellips 49">
            <a:extLst>
              <a:ext uri="{FF2B5EF4-FFF2-40B4-BE49-F238E27FC236}">
                <a16:creationId xmlns:a16="http://schemas.microsoft.com/office/drawing/2014/main" id="{DCC7D53D-411B-98AA-06E1-16465B682C86}"/>
              </a:ext>
            </a:extLst>
          </p:cNvPr>
          <p:cNvSpPr/>
          <p:nvPr/>
        </p:nvSpPr>
        <p:spPr>
          <a:xfrm>
            <a:off x="15130629" y="5374289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49" name="Ellips 48">
            <a:extLst>
              <a:ext uri="{FF2B5EF4-FFF2-40B4-BE49-F238E27FC236}">
                <a16:creationId xmlns:a16="http://schemas.microsoft.com/office/drawing/2014/main" id="{0EF6F6E1-F010-8D37-663D-3CEE0518B77B}"/>
              </a:ext>
            </a:extLst>
          </p:cNvPr>
          <p:cNvSpPr/>
          <p:nvPr/>
        </p:nvSpPr>
        <p:spPr>
          <a:xfrm>
            <a:off x="1309250" y="2320468"/>
            <a:ext cx="2339021" cy="233902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47" name="textruta 46">
            <a:extLst>
              <a:ext uri="{FF2B5EF4-FFF2-40B4-BE49-F238E27FC236}">
                <a16:creationId xmlns:a16="http://schemas.microsoft.com/office/drawing/2014/main" id="{B0B6BD73-F694-91C1-DE74-8E47580266F9}"/>
              </a:ext>
            </a:extLst>
          </p:cNvPr>
          <p:cNvSpPr txBox="1"/>
          <p:nvPr/>
        </p:nvSpPr>
        <p:spPr>
          <a:xfrm>
            <a:off x="6484632" y="9065265"/>
            <a:ext cx="2316076" cy="116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159 000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röntgen-undersökningar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8DAB3DBC-1A18-1C7C-7FC8-D9A401F22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385" y="1227357"/>
            <a:ext cx="17615330" cy="923265"/>
          </a:xfrm>
        </p:spPr>
        <p:txBody>
          <a:bodyPr/>
          <a:lstStyle/>
          <a:p>
            <a:pPr algn="l"/>
            <a:r>
              <a:rPr lang="sv-SE" dirty="0"/>
              <a:t>Vården i siffror 2024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B2CF293-5637-78ED-536F-EF9857ADBA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C60934D-5307-9AC2-AE4F-12012B3CD7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36</a:t>
            </a:fld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EAF0840A-00DE-FA0D-4B6C-0FC792E5DD74}"/>
              </a:ext>
            </a:extLst>
          </p:cNvPr>
          <p:cNvSpPr txBox="1"/>
          <p:nvPr/>
        </p:nvSpPr>
        <p:spPr>
          <a:xfrm>
            <a:off x="1190844" y="6161622"/>
            <a:ext cx="2431503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355 000 </a:t>
            </a:r>
          </a:p>
          <a:p>
            <a:pPr algn="ctr"/>
            <a:r>
              <a:rPr lang="sv-SE" sz="2099" dirty="0"/>
              <a:t>läkarbesök, </a:t>
            </a:r>
            <a:br>
              <a:rPr lang="sv-SE" sz="2099" dirty="0"/>
            </a:br>
            <a:r>
              <a:rPr lang="sv-SE" sz="2099" dirty="0"/>
              <a:t>varav distans </a:t>
            </a:r>
            <a:br>
              <a:rPr lang="sv-SE" sz="2099" dirty="0"/>
            </a:br>
            <a:r>
              <a:rPr lang="sv-SE" sz="2099" dirty="0"/>
              <a:t>53 000</a:t>
            </a:r>
          </a:p>
        </p:txBody>
      </p:sp>
      <p:pic>
        <p:nvPicPr>
          <p:cNvPr id="33" name="Bild 32" descr="Sjukhus med hel fyllning">
            <a:extLst>
              <a:ext uri="{FF2B5EF4-FFF2-40B4-BE49-F238E27FC236}">
                <a16:creationId xmlns:a16="http://schemas.microsoft.com/office/drawing/2014/main" id="{1F2FA356-ADE2-D6CF-3C3E-0B5460591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4814" y="5408841"/>
            <a:ext cx="888424" cy="888424"/>
          </a:xfrm>
          <a:prstGeom prst="rect">
            <a:avLst/>
          </a:prstGeom>
        </p:spPr>
      </p:pic>
      <p:sp>
        <p:nvSpPr>
          <p:cNvPr id="29" name="textruta 28">
            <a:extLst>
              <a:ext uri="{FF2B5EF4-FFF2-40B4-BE49-F238E27FC236}">
                <a16:creationId xmlns:a16="http://schemas.microsoft.com/office/drawing/2014/main" id="{32F87E94-D3D5-2539-5066-D9FF5D207F40}"/>
              </a:ext>
            </a:extLst>
          </p:cNvPr>
          <p:cNvSpPr txBox="1"/>
          <p:nvPr/>
        </p:nvSpPr>
        <p:spPr>
          <a:xfrm>
            <a:off x="3877275" y="6201542"/>
            <a:ext cx="2339021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430 000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besök övriga yrkes-grupper, varav distans 71 000</a:t>
            </a:r>
          </a:p>
        </p:txBody>
      </p:sp>
      <p:sp>
        <p:nvSpPr>
          <p:cNvPr id="83" name="textruta 82">
            <a:extLst>
              <a:ext uri="{FF2B5EF4-FFF2-40B4-BE49-F238E27FC236}">
                <a16:creationId xmlns:a16="http://schemas.microsoft.com/office/drawing/2014/main" id="{4C8E79B7-7BE0-B2AB-7744-7054E329732C}"/>
              </a:ext>
            </a:extLst>
          </p:cNvPr>
          <p:cNvSpPr txBox="1"/>
          <p:nvPr/>
        </p:nvSpPr>
        <p:spPr>
          <a:xfrm rot="16200000">
            <a:off x="-488343" y="3204989"/>
            <a:ext cx="2339019" cy="5846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3199" b="1" dirty="0">
                <a:solidFill>
                  <a:schemeClr val="accent3"/>
                </a:solidFill>
                <a:latin typeface="+mj-lt"/>
              </a:rPr>
              <a:t>Primärvård</a:t>
            </a:r>
          </a:p>
        </p:txBody>
      </p:sp>
      <p:sp>
        <p:nvSpPr>
          <p:cNvPr id="85" name="textruta 84">
            <a:extLst>
              <a:ext uri="{FF2B5EF4-FFF2-40B4-BE49-F238E27FC236}">
                <a16:creationId xmlns:a16="http://schemas.microsoft.com/office/drawing/2014/main" id="{8FF35C20-A841-401B-F37B-9A81A56D50C1}"/>
              </a:ext>
            </a:extLst>
          </p:cNvPr>
          <p:cNvSpPr txBox="1"/>
          <p:nvPr/>
        </p:nvSpPr>
        <p:spPr>
          <a:xfrm>
            <a:off x="1309251" y="3118046"/>
            <a:ext cx="2294369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363 000</a:t>
            </a:r>
          </a:p>
          <a:p>
            <a:pPr algn="ctr"/>
            <a:r>
              <a:rPr lang="sv-SE" sz="2099" dirty="0"/>
              <a:t>läkarbesök,</a:t>
            </a:r>
          </a:p>
          <a:p>
            <a:pPr algn="ctr"/>
            <a:r>
              <a:rPr lang="sv-SE" sz="2099" dirty="0"/>
              <a:t> varav distans </a:t>
            </a:r>
          </a:p>
          <a:p>
            <a:pPr algn="ctr"/>
            <a:r>
              <a:rPr lang="sv-SE" sz="2099" dirty="0"/>
              <a:t>71 000</a:t>
            </a:r>
          </a:p>
        </p:txBody>
      </p:sp>
      <p:sp>
        <p:nvSpPr>
          <p:cNvPr id="87" name="Ellips 86">
            <a:extLst>
              <a:ext uri="{FF2B5EF4-FFF2-40B4-BE49-F238E27FC236}">
                <a16:creationId xmlns:a16="http://schemas.microsoft.com/office/drawing/2014/main" id="{9FE8093A-AE98-F8DE-E91E-95BEEEDA7BEF}"/>
              </a:ext>
            </a:extLst>
          </p:cNvPr>
          <p:cNvSpPr/>
          <p:nvPr/>
        </p:nvSpPr>
        <p:spPr>
          <a:xfrm>
            <a:off x="3863236" y="2327803"/>
            <a:ext cx="2339021" cy="233902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88" name="textruta 87">
            <a:extLst>
              <a:ext uri="{FF2B5EF4-FFF2-40B4-BE49-F238E27FC236}">
                <a16:creationId xmlns:a16="http://schemas.microsoft.com/office/drawing/2014/main" id="{7A67463F-7785-F225-1DA5-9BCF49EC9981}"/>
              </a:ext>
            </a:extLst>
          </p:cNvPr>
          <p:cNvSpPr txBox="1"/>
          <p:nvPr/>
        </p:nvSpPr>
        <p:spPr>
          <a:xfrm>
            <a:off x="3847401" y="3118046"/>
            <a:ext cx="2388493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672 000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besök övriga yrkes-grupper, varav distans 67 000</a:t>
            </a:r>
          </a:p>
        </p:txBody>
      </p:sp>
      <p:grpSp>
        <p:nvGrpSpPr>
          <p:cNvPr id="89" name="Grupp 88">
            <a:extLst>
              <a:ext uri="{FF2B5EF4-FFF2-40B4-BE49-F238E27FC236}">
                <a16:creationId xmlns:a16="http://schemas.microsoft.com/office/drawing/2014/main" id="{3A58F31A-D066-5464-47D0-8557444C07E5}"/>
              </a:ext>
            </a:extLst>
          </p:cNvPr>
          <p:cNvGrpSpPr/>
          <p:nvPr/>
        </p:nvGrpSpPr>
        <p:grpSpPr>
          <a:xfrm>
            <a:off x="4717833" y="2406409"/>
            <a:ext cx="531291" cy="678456"/>
            <a:chOff x="2178688" y="5056929"/>
            <a:chExt cx="567987" cy="725317"/>
          </a:xfrm>
        </p:grpSpPr>
        <p:pic>
          <p:nvPicPr>
            <p:cNvPr id="90" name="Bildobjekt 89" descr="En bild som visar svart, mörker&#10;&#10;Automatiskt genererad beskrivning">
              <a:extLst>
                <a:ext uri="{FF2B5EF4-FFF2-40B4-BE49-F238E27FC236}">
                  <a16:creationId xmlns:a16="http://schemas.microsoft.com/office/drawing/2014/main" id="{ABBC43AA-8231-84E3-1B10-C732C4C24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688" y="5056929"/>
              <a:ext cx="567987" cy="725317"/>
            </a:xfrm>
            <a:prstGeom prst="rect">
              <a:avLst/>
            </a:prstGeom>
          </p:spPr>
        </p:pic>
        <p:sp>
          <p:nvSpPr>
            <p:cNvPr id="91" name="Rektangel: rundade hörn 90">
              <a:extLst>
                <a:ext uri="{FF2B5EF4-FFF2-40B4-BE49-F238E27FC236}">
                  <a16:creationId xmlns:a16="http://schemas.microsoft.com/office/drawing/2014/main" id="{FCFED4BD-5183-39FE-B869-BD490F4EB43F}"/>
                </a:ext>
              </a:extLst>
            </p:cNvPr>
            <p:cNvSpPr/>
            <p:nvPr/>
          </p:nvSpPr>
          <p:spPr>
            <a:xfrm>
              <a:off x="2502278" y="5560278"/>
              <a:ext cx="132948" cy="4571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</p:grpSp>
      <p:sp>
        <p:nvSpPr>
          <p:cNvPr id="92" name="textruta 91">
            <a:extLst>
              <a:ext uri="{FF2B5EF4-FFF2-40B4-BE49-F238E27FC236}">
                <a16:creationId xmlns:a16="http://schemas.microsoft.com/office/drawing/2014/main" id="{FC946A83-E29F-60A5-D299-DFC7DB6F3101}"/>
              </a:ext>
            </a:extLst>
          </p:cNvPr>
          <p:cNvSpPr txBox="1"/>
          <p:nvPr/>
        </p:nvSpPr>
        <p:spPr>
          <a:xfrm rot="16200000">
            <a:off x="-1804743" y="7584409"/>
            <a:ext cx="4997064" cy="584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3199" b="1" dirty="0">
                <a:solidFill>
                  <a:schemeClr val="accent1"/>
                </a:solidFill>
                <a:latin typeface="+mj-lt"/>
              </a:rPr>
              <a:t>Specialistvård</a:t>
            </a:r>
          </a:p>
        </p:txBody>
      </p:sp>
      <p:sp>
        <p:nvSpPr>
          <p:cNvPr id="100" name="textruta 99">
            <a:extLst>
              <a:ext uri="{FF2B5EF4-FFF2-40B4-BE49-F238E27FC236}">
                <a16:creationId xmlns:a16="http://schemas.microsoft.com/office/drawing/2014/main" id="{1E76A9CE-5A73-4908-FF9D-E46607A8D474}"/>
              </a:ext>
            </a:extLst>
          </p:cNvPr>
          <p:cNvSpPr txBox="1"/>
          <p:nvPr/>
        </p:nvSpPr>
        <p:spPr>
          <a:xfrm>
            <a:off x="6463699" y="6185710"/>
            <a:ext cx="2264983" cy="116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54 000</a:t>
            </a:r>
          </a:p>
          <a:p>
            <a:pPr algn="ctr"/>
            <a:r>
              <a:rPr lang="sv-SE" sz="2099" dirty="0"/>
              <a:t>dagmedicinska behandlingar</a:t>
            </a:r>
          </a:p>
        </p:txBody>
      </p:sp>
      <p:sp>
        <p:nvSpPr>
          <p:cNvPr id="101" name="textruta 100">
            <a:extLst>
              <a:ext uri="{FF2B5EF4-FFF2-40B4-BE49-F238E27FC236}">
                <a16:creationId xmlns:a16="http://schemas.microsoft.com/office/drawing/2014/main" id="{E4112805-AFB4-953C-4512-5F5901D30438}"/>
              </a:ext>
            </a:extLst>
          </p:cNvPr>
          <p:cNvSpPr txBox="1"/>
          <p:nvPr/>
        </p:nvSpPr>
        <p:spPr>
          <a:xfrm>
            <a:off x="1374965" y="9065827"/>
            <a:ext cx="2085357" cy="84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26 000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operationer</a:t>
            </a:r>
          </a:p>
        </p:txBody>
      </p:sp>
      <p:pic>
        <p:nvPicPr>
          <p:cNvPr id="103" name="Bild 102" descr="Hjärtslag med hel fyllning">
            <a:extLst>
              <a:ext uri="{FF2B5EF4-FFF2-40B4-BE49-F238E27FC236}">
                <a16:creationId xmlns:a16="http://schemas.microsoft.com/office/drawing/2014/main" id="{E6A3CFCB-8B28-E296-F7B8-1DA09B4837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45227" y="5364660"/>
            <a:ext cx="914336" cy="914336"/>
          </a:xfrm>
          <a:prstGeom prst="rect">
            <a:avLst/>
          </a:prstGeom>
        </p:spPr>
      </p:pic>
      <p:pic>
        <p:nvPicPr>
          <p:cNvPr id="107" name="Bild 106" descr="operationsmask med hel fyllning">
            <a:extLst>
              <a:ext uri="{FF2B5EF4-FFF2-40B4-BE49-F238E27FC236}">
                <a16:creationId xmlns:a16="http://schemas.microsoft.com/office/drawing/2014/main" id="{224DC373-C6E6-2680-9B47-AB2AE4B3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60475" y="8288568"/>
            <a:ext cx="914336" cy="914336"/>
          </a:xfrm>
          <a:prstGeom prst="rect">
            <a:avLst/>
          </a:prstGeom>
        </p:spPr>
      </p:pic>
      <p:sp>
        <p:nvSpPr>
          <p:cNvPr id="109" name="textruta 108">
            <a:extLst>
              <a:ext uri="{FF2B5EF4-FFF2-40B4-BE49-F238E27FC236}">
                <a16:creationId xmlns:a16="http://schemas.microsoft.com/office/drawing/2014/main" id="{61D0EB73-255D-B326-B97E-26C8C2E6579D}"/>
              </a:ext>
            </a:extLst>
          </p:cNvPr>
          <p:cNvSpPr txBox="1"/>
          <p:nvPr/>
        </p:nvSpPr>
        <p:spPr>
          <a:xfrm>
            <a:off x="9052841" y="6196752"/>
            <a:ext cx="2367266" cy="116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35 000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vårdtillfällen </a:t>
            </a:r>
            <a:br>
              <a:rPr lang="sv-SE" sz="2099" dirty="0"/>
            </a:br>
            <a:r>
              <a:rPr lang="sv-SE" sz="2099" dirty="0"/>
              <a:t>(somatik)</a:t>
            </a:r>
          </a:p>
        </p:txBody>
      </p:sp>
      <p:sp>
        <p:nvSpPr>
          <p:cNvPr id="110" name="textruta 109">
            <a:extLst>
              <a:ext uri="{FF2B5EF4-FFF2-40B4-BE49-F238E27FC236}">
                <a16:creationId xmlns:a16="http://schemas.microsoft.com/office/drawing/2014/main" id="{36AE676F-8256-1E63-D244-1DCD0F0C8AC8}"/>
              </a:ext>
            </a:extLst>
          </p:cNvPr>
          <p:cNvSpPr txBox="1"/>
          <p:nvPr/>
        </p:nvSpPr>
        <p:spPr>
          <a:xfrm>
            <a:off x="11632457" y="6215589"/>
            <a:ext cx="2351555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553</a:t>
            </a:r>
            <a:br>
              <a:rPr lang="sv-SE" sz="2800" b="1" dirty="0">
                <a:latin typeface="+mj-lt"/>
              </a:rPr>
            </a:br>
            <a:r>
              <a:rPr lang="sv-SE" sz="2099" dirty="0"/>
              <a:t>vårdplatser</a:t>
            </a:r>
            <a:br>
              <a:rPr lang="sv-SE" sz="2099" dirty="0"/>
            </a:br>
            <a:r>
              <a:rPr lang="sv-SE" sz="2099" dirty="0"/>
              <a:t>5 vårddagar </a:t>
            </a:r>
          </a:p>
          <a:p>
            <a:pPr algn="ctr"/>
            <a:r>
              <a:rPr lang="sv-SE" sz="2099" dirty="0"/>
              <a:t>i snitt</a:t>
            </a:r>
            <a:endParaRPr lang="sv-SE" sz="2800" dirty="0"/>
          </a:p>
        </p:txBody>
      </p:sp>
      <p:sp>
        <p:nvSpPr>
          <p:cNvPr id="123" name="textruta 122">
            <a:extLst>
              <a:ext uri="{FF2B5EF4-FFF2-40B4-BE49-F238E27FC236}">
                <a16:creationId xmlns:a16="http://schemas.microsoft.com/office/drawing/2014/main" id="{69BD1010-1A12-0F18-3022-0D7097D412D3}"/>
              </a:ext>
            </a:extLst>
          </p:cNvPr>
          <p:cNvSpPr txBox="1"/>
          <p:nvPr/>
        </p:nvSpPr>
        <p:spPr>
          <a:xfrm>
            <a:off x="15229491" y="6152503"/>
            <a:ext cx="2085357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123 000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inkommande telefonsamtal</a:t>
            </a:r>
            <a:br>
              <a:rPr lang="sv-SE" sz="2099" dirty="0"/>
            </a:br>
            <a:r>
              <a:rPr lang="sv-SE" sz="2099" dirty="0"/>
              <a:t> till 1177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49AF771-2812-A28C-422C-D4FC399479B7}"/>
              </a:ext>
            </a:extLst>
          </p:cNvPr>
          <p:cNvSpPr txBox="1"/>
          <p:nvPr/>
        </p:nvSpPr>
        <p:spPr>
          <a:xfrm>
            <a:off x="3848949" y="9063022"/>
            <a:ext cx="2381224" cy="84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2 500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förlossningar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2705FBFD-F84A-0E19-DE63-1E2E69FA3F35}"/>
              </a:ext>
            </a:extLst>
          </p:cNvPr>
          <p:cNvSpPr txBox="1"/>
          <p:nvPr/>
        </p:nvSpPr>
        <p:spPr>
          <a:xfrm>
            <a:off x="15160772" y="9050609"/>
            <a:ext cx="2318703" cy="84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39 500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ambulansuppdrag</a:t>
            </a:r>
          </a:p>
        </p:txBody>
      </p:sp>
      <p:pic>
        <p:nvPicPr>
          <p:cNvPr id="17" name="Bild 16" descr="Ambulans med hel fyllning">
            <a:extLst>
              <a:ext uri="{FF2B5EF4-FFF2-40B4-BE49-F238E27FC236}">
                <a16:creationId xmlns:a16="http://schemas.microsoft.com/office/drawing/2014/main" id="{495DA26F-E960-8F9D-FB02-936E5864F6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842708" y="8252473"/>
            <a:ext cx="986521" cy="986521"/>
          </a:xfrm>
          <a:prstGeom prst="rect">
            <a:avLst/>
          </a:prstGeom>
        </p:spPr>
      </p:pic>
      <p:pic>
        <p:nvPicPr>
          <p:cNvPr id="43" name="Bild 42" descr="Radioaktiv med hel fyllning">
            <a:extLst>
              <a:ext uri="{FF2B5EF4-FFF2-40B4-BE49-F238E27FC236}">
                <a16:creationId xmlns:a16="http://schemas.microsoft.com/office/drawing/2014/main" id="{704C5C3E-E901-AFB3-8AA1-C8B7304F2A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12790" y="8329751"/>
            <a:ext cx="783659" cy="783659"/>
          </a:xfrm>
          <a:prstGeom prst="rect">
            <a:avLst/>
          </a:prstGeom>
        </p:spPr>
      </p:pic>
      <p:pic>
        <p:nvPicPr>
          <p:cNvPr id="86" name="Bild 85" descr="Läkares kvinna med hel fyllning">
            <a:extLst>
              <a:ext uri="{FF2B5EF4-FFF2-40B4-BE49-F238E27FC236}">
                <a16:creationId xmlns:a16="http://schemas.microsoft.com/office/drawing/2014/main" id="{33BEA847-130F-424A-B9E9-79F695CB39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103188" y="2361873"/>
            <a:ext cx="761959" cy="761959"/>
          </a:xfrm>
          <a:prstGeom prst="rect">
            <a:avLst/>
          </a:prstGeom>
        </p:spPr>
      </p:pic>
      <p:sp>
        <p:nvSpPr>
          <p:cNvPr id="73" name="textruta 72">
            <a:extLst>
              <a:ext uri="{FF2B5EF4-FFF2-40B4-BE49-F238E27FC236}">
                <a16:creationId xmlns:a16="http://schemas.microsoft.com/office/drawing/2014/main" id="{AC556EAB-5AE3-42A4-3B3B-27DFB5945966}"/>
              </a:ext>
            </a:extLst>
          </p:cNvPr>
          <p:cNvSpPr txBox="1"/>
          <p:nvPr/>
        </p:nvSpPr>
        <p:spPr>
          <a:xfrm rot="16200000">
            <a:off x="13393432" y="9135775"/>
            <a:ext cx="2368283" cy="5846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3199" b="1" dirty="0">
                <a:latin typeface="+mj-lt"/>
              </a:rPr>
              <a:t>Övrigt</a:t>
            </a:r>
          </a:p>
        </p:txBody>
      </p:sp>
      <p:sp>
        <p:nvSpPr>
          <p:cNvPr id="78" name="Ellips 77">
            <a:extLst>
              <a:ext uri="{FF2B5EF4-FFF2-40B4-BE49-F238E27FC236}">
                <a16:creationId xmlns:a16="http://schemas.microsoft.com/office/drawing/2014/main" id="{139B97AB-677D-A1E9-20D7-2766327285F8}"/>
              </a:ext>
            </a:extLst>
          </p:cNvPr>
          <p:cNvSpPr/>
          <p:nvPr/>
        </p:nvSpPr>
        <p:spPr>
          <a:xfrm>
            <a:off x="11614835" y="8249304"/>
            <a:ext cx="2339021" cy="23390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pic>
        <p:nvPicPr>
          <p:cNvPr id="96" name="Bild 95" descr="Baby med hel fyllning">
            <a:extLst>
              <a:ext uri="{FF2B5EF4-FFF2-40B4-BE49-F238E27FC236}">
                <a16:creationId xmlns:a16="http://schemas.microsoft.com/office/drawing/2014/main" id="{6EB30A87-098C-1EA7-9415-A3533B8583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28977" y="8329751"/>
            <a:ext cx="846326" cy="846326"/>
          </a:xfrm>
          <a:prstGeom prst="rect">
            <a:avLst/>
          </a:prstGeom>
        </p:spPr>
      </p:pic>
      <p:pic>
        <p:nvPicPr>
          <p:cNvPr id="134" name="Bild 133" descr="Inlagd patient med hel fyllning">
            <a:extLst>
              <a:ext uri="{FF2B5EF4-FFF2-40B4-BE49-F238E27FC236}">
                <a16:creationId xmlns:a16="http://schemas.microsoft.com/office/drawing/2014/main" id="{7D7ED1DA-24F0-973F-7D27-B7C8DD3F7C5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369027" y="8266896"/>
            <a:ext cx="914336" cy="914336"/>
          </a:xfrm>
          <a:prstGeom prst="rect">
            <a:avLst/>
          </a:prstGeom>
        </p:spPr>
      </p:pic>
      <p:sp>
        <p:nvSpPr>
          <p:cNvPr id="135" name="textruta 134">
            <a:extLst>
              <a:ext uri="{FF2B5EF4-FFF2-40B4-BE49-F238E27FC236}">
                <a16:creationId xmlns:a16="http://schemas.microsoft.com/office/drawing/2014/main" id="{1B002AA6-9AB2-4E0C-5AA5-9EFBB02B8050}"/>
              </a:ext>
            </a:extLst>
          </p:cNvPr>
          <p:cNvSpPr txBox="1"/>
          <p:nvPr/>
        </p:nvSpPr>
        <p:spPr>
          <a:xfrm>
            <a:off x="11614836" y="9044246"/>
            <a:ext cx="2288983" cy="1815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7</a:t>
            </a:r>
            <a:br>
              <a:rPr lang="sv-SE" sz="2800" b="1" dirty="0">
                <a:latin typeface="+mj-lt"/>
              </a:rPr>
            </a:br>
            <a:r>
              <a:rPr lang="sv-SE" sz="2099" dirty="0"/>
              <a:t>IVA-platser</a:t>
            </a:r>
          </a:p>
          <a:p>
            <a:pPr algn="ctr"/>
            <a:r>
              <a:rPr lang="sv-SE" sz="2099" dirty="0"/>
              <a:t>1 vårddag </a:t>
            </a:r>
          </a:p>
          <a:p>
            <a:pPr algn="ctr"/>
            <a:r>
              <a:rPr lang="sv-SE" sz="2099" dirty="0"/>
              <a:t>i snitt</a:t>
            </a:r>
            <a:endParaRPr lang="sv-SE" sz="2800" dirty="0"/>
          </a:p>
          <a:p>
            <a:pPr algn="ctr"/>
            <a:endParaRPr lang="sv-SE" sz="2099" dirty="0"/>
          </a:p>
        </p:txBody>
      </p:sp>
      <p:pic>
        <p:nvPicPr>
          <p:cNvPr id="137" name="Bild 136" descr="Säng med hel fyllning">
            <a:extLst>
              <a:ext uri="{FF2B5EF4-FFF2-40B4-BE49-F238E27FC236}">
                <a16:creationId xmlns:a16="http://schemas.microsoft.com/office/drawing/2014/main" id="{815A7704-E161-AB7B-8543-2EB2119D55A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417730" y="5461152"/>
            <a:ext cx="914336" cy="914336"/>
          </a:xfrm>
          <a:prstGeom prst="rect">
            <a:avLst/>
          </a:prstGeom>
        </p:spPr>
      </p:pic>
      <p:sp>
        <p:nvSpPr>
          <p:cNvPr id="142" name="Ellips 141">
            <a:extLst>
              <a:ext uri="{FF2B5EF4-FFF2-40B4-BE49-F238E27FC236}">
                <a16:creationId xmlns:a16="http://schemas.microsoft.com/office/drawing/2014/main" id="{91DC6D5F-5198-EA19-4B10-81ED9CB83B9F}"/>
              </a:ext>
            </a:extLst>
          </p:cNvPr>
          <p:cNvSpPr/>
          <p:nvPr/>
        </p:nvSpPr>
        <p:spPr>
          <a:xfrm>
            <a:off x="9044009" y="8249304"/>
            <a:ext cx="2339021" cy="23390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143" name="textruta 142">
            <a:extLst>
              <a:ext uri="{FF2B5EF4-FFF2-40B4-BE49-F238E27FC236}">
                <a16:creationId xmlns:a16="http://schemas.microsoft.com/office/drawing/2014/main" id="{A54F2CA6-9AE4-C6AE-0EAA-85490CDBAD7B}"/>
              </a:ext>
            </a:extLst>
          </p:cNvPr>
          <p:cNvSpPr txBox="1"/>
          <p:nvPr/>
        </p:nvSpPr>
        <p:spPr>
          <a:xfrm>
            <a:off x="9066955" y="9060105"/>
            <a:ext cx="2316076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3 miljoner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laboratorie-</a:t>
            </a:r>
            <a:br>
              <a:rPr lang="sv-SE" sz="2099" dirty="0"/>
            </a:br>
            <a:r>
              <a:rPr lang="sv-SE" sz="2099" dirty="0"/>
              <a:t>medicinska </a:t>
            </a:r>
          </a:p>
          <a:p>
            <a:pPr algn="ctr"/>
            <a:r>
              <a:rPr lang="sv-SE" sz="2099" dirty="0"/>
              <a:t>analyser</a:t>
            </a:r>
          </a:p>
        </p:txBody>
      </p:sp>
      <p:pic>
        <p:nvPicPr>
          <p:cNvPr id="150" name="Bild 149" descr="Provrör med hel fyllning">
            <a:extLst>
              <a:ext uri="{FF2B5EF4-FFF2-40B4-BE49-F238E27FC236}">
                <a16:creationId xmlns:a16="http://schemas.microsoft.com/office/drawing/2014/main" id="{6A9B712F-0115-FDFB-7347-DC64E2E6F3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877165" y="8323887"/>
            <a:ext cx="731425" cy="731425"/>
          </a:xfrm>
          <a:prstGeom prst="rect">
            <a:avLst/>
          </a:prstGeom>
        </p:spPr>
      </p:pic>
      <p:sp>
        <p:nvSpPr>
          <p:cNvPr id="9" name="Ellips 8">
            <a:extLst>
              <a:ext uri="{FF2B5EF4-FFF2-40B4-BE49-F238E27FC236}">
                <a16:creationId xmlns:a16="http://schemas.microsoft.com/office/drawing/2014/main" id="{6B2C4813-665A-486C-C9F9-32E56F389B26}"/>
              </a:ext>
            </a:extLst>
          </p:cNvPr>
          <p:cNvSpPr/>
          <p:nvPr/>
        </p:nvSpPr>
        <p:spPr>
          <a:xfrm>
            <a:off x="11599541" y="2361872"/>
            <a:ext cx="2339021" cy="233902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F5258EBA-5D2D-28D5-5CC0-DB0A3B019D5C}"/>
              </a:ext>
            </a:extLst>
          </p:cNvPr>
          <p:cNvSpPr txBox="1"/>
          <p:nvPr/>
        </p:nvSpPr>
        <p:spPr>
          <a:xfrm>
            <a:off x="11522715" y="3139781"/>
            <a:ext cx="2388493" cy="116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791 000</a:t>
            </a:r>
          </a:p>
          <a:p>
            <a:pPr algn="ctr"/>
            <a:r>
              <a:rPr lang="sv-SE" sz="2099" dirty="0"/>
              <a:t>telefonsamtal rådgivande</a:t>
            </a: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85035983-8AC1-321F-BDC1-B32E687905D0}"/>
              </a:ext>
            </a:extLst>
          </p:cNvPr>
          <p:cNvSpPr/>
          <p:nvPr/>
        </p:nvSpPr>
        <p:spPr>
          <a:xfrm>
            <a:off x="6448042" y="2339660"/>
            <a:ext cx="2339021" cy="233902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F0578E47-2621-2F6E-B32B-D8636F800387}"/>
              </a:ext>
            </a:extLst>
          </p:cNvPr>
          <p:cNvSpPr txBox="1"/>
          <p:nvPr/>
        </p:nvSpPr>
        <p:spPr>
          <a:xfrm>
            <a:off x="6432207" y="3148955"/>
            <a:ext cx="2388493" cy="116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15 000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besök i hemmet, oavsett yrkesgrupp</a:t>
            </a:r>
          </a:p>
        </p:txBody>
      </p:sp>
      <p:sp>
        <p:nvSpPr>
          <p:cNvPr id="21" name="Ellips 20">
            <a:extLst>
              <a:ext uri="{FF2B5EF4-FFF2-40B4-BE49-F238E27FC236}">
                <a16:creationId xmlns:a16="http://schemas.microsoft.com/office/drawing/2014/main" id="{14B62750-F784-9733-F899-027ED23C10FB}"/>
              </a:ext>
            </a:extLst>
          </p:cNvPr>
          <p:cNvSpPr/>
          <p:nvPr/>
        </p:nvSpPr>
        <p:spPr>
          <a:xfrm>
            <a:off x="9027752" y="2339660"/>
            <a:ext cx="2339021" cy="233902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7EB18044-F3CB-CB98-71D5-4A3F125A4E69}"/>
              </a:ext>
            </a:extLst>
          </p:cNvPr>
          <p:cNvSpPr txBox="1"/>
          <p:nvPr/>
        </p:nvSpPr>
        <p:spPr>
          <a:xfrm>
            <a:off x="9011918" y="3148955"/>
            <a:ext cx="2388493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125 000</a:t>
            </a:r>
            <a:endParaRPr lang="sv-SE" sz="1801" dirty="0">
              <a:latin typeface="+mj-lt"/>
            </a:endParaRPr>
          </a:p>
          <a:p>
            <a:pPr algn="ctr"/>
            <a:r>
              <a:rPr lang="sv-SE" sz="2099" dirty="0"/>
              <a:t>vaccinationer: influensa, covid, pneumokock</a:t>
            </a:r>
          </a:p>
        </p:txBody>
      </p:sp>
      <p:pic>
        <p:nvPicPr>
          <p:cNvPr id="31" name="Bild 30" descr="Hem med hel fyllning">
            <a:extLst>
              <a:ext uri="{FF2B5EF4-FFF2-40B4-BE49-F238E27FC236}">
                <a16:creationId xmlns:a16="http://schemas.microsoft.com/office/drawing/2014/main" id="{707801AE-7144-25B8-4BAF-DABCA777C66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233528" y="2363289"/>
            <a:ext cx="795096" cy="795096"/>
          </a:xfrm>
          <a:prstGeom prst="rect">
            <a:avLst/>
          </a:prstGeom>
        </p:spPr>
      </p:pic>
      <p:pic>
        <p:nvPicPr>
          <p:cNvPr id="35" name="Bild 34" descr="Nål med hel fyllning">
            <a:extLst>
              <a:ext uri="{FF2B5EF4-FFF2-40B4-BE49-F238E27FC236}">
                <a16:creationId xmlns:a16="http://schemas.microsoft.com/office/drawing/2014/main" id="{3A7014A9-9BD7-2D96-AB84-883EB5AEE41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816920" y="2485905"/>
            <a:ext cx="711248" cy="711248"/>
          </a:xfrm>
          <a:prstGeom prst="rect">
            <a:avLst/>
          </a:prstGeom>
        </p:spPr>
      </p:pic>
      <p:pic>
        <p:nvPicPr>
          <p:cNvPr id="37" name="Bild 36" descr="Callcenter med hel fyllning">
            <a:extLst>
              <a:ext uri="{FF2B5EF4-FFF2-40B4-BE49-F238E27FC236}">
                <a16:creationId xmlns:a16="http://schemas.microsoft.com/office/drawing/2014/main" id="{D2E2433E-5F07-F60E-AEF6-5082F1B790E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2284013" y="2392033"/>
            <a:ext cx="790243" cy="790243"/>
          </a:xfrm>
          <a:prstGeom prst="rect">
            <a:avLst/>
          </a:prstGeom>
        </p:spPr>
      </p:pic>
      <p:pic>
        <p:nvPicPr>
          <p:cNvPr id="38" name="Bild 37" descr="Callcenter med hel fyllning">
            <a:extLst>
              <a:ext uri="{FF2B5EF4-FFF2-40B4-BE49-F238E27FC236}">
                <a16:creationId xmlns:a16="http://schemas.microsoft.com/office/drawing/2014/main" id="{F03D8768-20EB-934E-EA7D-A6B793F6823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5867588" y="5443026"/>
            <a:ext cx="790243" cy="790243"/>
          </a:xfrm>
          <a:prstGeom prst="rect">
            <a:avLst/>
          </a:prstGeom>
        </p:spPr>
      </p:pic>
      <p:pic>
        <p:nvPicPr>
          <p:cNvPr id="15" name="Bild 14" descr="Läkares kvinna med hel fyllning">
            <a:extLst>
              <a:ext uri="{FF2B5EF4-FFF2-40B4-BE49-F238E27FC236}">
                <a16:creationId xmlns:a16="http://schemas.microsoft.com/office/drawing/2014/main" id="{D8640687-6935-8BB5-893F-5081556351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22722" y="5431384"/>
            <a:ext cx="761959" cy="761959"/>
          </a:xfrm>
          <a:prstGeom prst="rect">
            <a:avLst/>
          </a:prstGeom>
        </p:spPr>
      </p:pic>
      <p:pic>
        <p:nvPicPr>
          <p:cNvPr id="16" name="Bild 15" descr="Läkares kvinna med hel fyllning">
            <a:extLst>
              <a:ext uri="{FF2B5EF4-FFF2-40B4-BE49-F238E27FC236}">
                <a16:creationId xmlns:a16="http://schemas.microsoft.com/office/drawing/2014/main" id="{2C29E662-3D0B-ECEB-8A91-2FF2AAA0E5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28978" y="5410750"/>
            <a:ext cx="761959" cy="761959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B2545F22-CFC4-700C-540A-60CC5C1EA4FD}"/>
              </a:ext>
            </a:extLst>
          </p:cNvPr>
          <p:cNvSpPr txBox="1"/>
          <p:nvPr/>
        </p:nvSpPr>
        <p:spPr>
          <a:xfrm>
            <a:off x="214068" y="4714794"/>
            <a:ext cx="5211981" cy="396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979" dirty="0">
                <a:solidFill>
                  <a:schemeClr val="accent3"/>
                </a:solidFill>
                <a:latin typeface="+mj-lt"/>
              </a:rPr>
              <a:t>Regiondrivna och privata vårdcentraler</a:t>
            </a:r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AAAA452E-ED8A-353B-9817-D4987AB361C8}"/>
              </a:ext>
            </a:extLst>
          </p:cNvPr>
          <p:cNvSpPr/>
          <p:nvPr/>
        </p:nvSpPr>
        <p:spPr>
          <a:xfrm>
            <a:off x="17613733" y="5316508"/>
            <a:ext cx="2339021" cy="2339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27" name="Ellips 26">
            <a:extLst>
              <a:ext uri="{FF2B5EF4-FFF2-40B4-BE49-F238E27FC236}">
                <a16:creationId xmlns:a16="http://schemas.microsoft.com/office/drawing/2014/main" id="{8DC09F2E-372B-FD54-FD9D-174A1935C297}"/>
              </a:ext>
            </a:extLst>
          </p:cNvPr>
          <p:cNvSpPr/>
          <p:nvPr/>
        </p:nvSpPr>
        <p:spPr>
          <a:xfrm>
            <a:off x="14148572" y="2362070"/>
            <a:ext cx="2339021" cy="233902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2BE2AAE4-2189-5098-6A27-1A6032B0F7F7}"/>
              </a:ext>
            </a:extLst>
          </p:cNvPr>
          <p:cNvSpPr txBox="1"/>
          <p:nvPr/>
        </p:nvSpPr>
        <p:spPr>
          <a:xfrm>
            <a:off x="14132737" y="3155322"/>
            <a:ext cx="2388493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38 000</a:t>
            </a:r>
          </a:p>
          <a:p>
            <a:pPr algn="ctr"/>
            <a:r>
              <a:rPr lang="sv-SE" sz="2099" dirty="0"/>
              <a:t>chattar för rådgivning</a:t>
            </a:r>
          </a:p>
          <a:p>
            <a:pPr algn="ctr"/>
            <a:r>
              <a:rPr lang="sv-SE" sz="2099" dirty="0"/>
              <a:t>1177 direkt* 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938F82EF-DBFA-A225-3149-3FC04696A2BE}"/>
              </a:ext>
            </a:extLst>
          </p:cNvPr>
          <p:cNvSpPr txBox="1"/>
          <p:nvPr/>
        </p:nvSpPr>
        <p:spPr>
          <a:xfrm rot="16200000">
            <a:off x="13435607" y="6221871"/>
            <a:ext cx="2271991" cy="5846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3199" b="1" dirty="0">
                <a:latin typeface="+mj-lt"/>
              </a:rPr>
              <a:t>1177</a:t>
            </a:r>
          </a:p>
        </p:txBody>
      </p:sp>
      <p:pic>
        <p:nvPicPr>
          <p:cNvPr id="42" name="Bild 41" descr="Chattbubbla med hel fyllning">
            <a:extLst>
              <a:ext uri="{FF2B5EF4-FFF2-40B4-BE49-F238E27FC236}">
                <a16:creationId xmlns:a16="http://schemas.microsoft.com/office/drawing/2014/main" id="{23812B05-AD18-CB05-543F-DAE0DFFE063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4857001" y="2445813"/>
            <a:ext cx="944631" cy="944631"/>
          </a:xfrm>
          <a:prstGeom prst="rect">
            <a:avLst/>
          </a:prstGeom>
        </p:spPr>
      </p:pic>
      <p:pic>
        <p:nvPicPr>
          <p:cNvPr id="44" name="Bild 43" descr="Chattbubbla med hel fyllning">
            <a:extLst>
              <a:ext uri="{FF2B5EF4-FFF2-40B4-BE49-F238E27FC236}">
                <a16:creationId xmlns:a16="http://schemas.microsoft.com/office/drawing/2014/main" id="{6E7D93DD-0F6B-C425-9C50-2C26AA37B07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8306472" y="5349585"/>
            <a:ext cx="944631" cy="944631"/>
          </a:xfrm>
          <a:prstGeom prst="rect">
            <a:avLst/>
          </a:prstGeom>
        </p:spPr>
      </p:pic>
      <p:sp>
        <p:nvSpPr>
          <p:cNvPr id="45" name="textruta 44">
            <a:extLst>
              <a:ext uri="{FF2B5EF4-FFF2-40B4-BE49-F238E27FC236}">
                <a16:creationId xmlns:a16="http://schemas.microsoft.com/office/drawing/2014/main" id="{8476019C-FBCF-D9C2-97BD-0C2C03E6ECDA}"/>
              </a:ext>
            </a:extLst>
          </p:cNvPr>
          <p:cNvSpPr txBox="1"/>
          <p:nvPr/>
        </p:nvSpPr>
        <p:spPr>
          <a:xfrm>
            <a:off x="17584541" y="6095348"/>
            <a:ext cx="2388493" cy="149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12 500</a:t>
            </a:r>
          </a:p>
          <a:p>
            <a:pPr algn="ctr"/>
            <a:r>
              <a:rPr lang="sv-SE" sz="2099" dirty="0"/>
              <a:t>chattar för rådgivning</a:t>
            </a:r>
          </a:p>
          <a:p>
            <a:pPr algn="ctr"/>
            <a:r>
              <a:rPr lang="sv-SE" sz="2099" dirty="0"/>
              <a:t>1177 direkt* </a:t>
            </a:r>
          </a:p>
        </p:txBody>
      </p:sp>
      <p:sp>
        <p:nvSpPr>
          <p:cNvPr id="57" name="textruta 56">
            <a:extLst>
              <a:ext uri="{FF2B5EF4-FFF2-40B4-BE49-F238E27FC236}">
                <a16:creationId xmlns:a16="http://schemas.microsoft.com/office/drawing/2014/main" id="{4369BDB4-14CF-B848-A50A-7E0A81682A9B}"/>
              </a:ext>
            </a:extLst>
          </p:cNvPr>
          <p:cNvSpPr txBox="1"/>
          <p:nvPr/>
        </p:nvSpPr>
        <p:spPr>
          <a:xfrm>
            <a:off x="214068" y="10807993"/>
            <a:ext cx="5211981" cy="396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979" dirty="0">
                <a:latin typeface="+mj-lt"/>
              </a:rPr>
              <a:t>*Chatt, 1177 direkt, startade 2024-04-24</a:t>
            </a:r>
          </a:p>
        </p:txBody>
      </p:sp>
    </p:spTree>
    <p:extLst>
      <p:ext uri="{BB962C8B-B14F-4D97-AF65-F5344CB8AC3E}">
        <p14:creationId xmlns:p14="http://schemas.microsoft.com/office/powerpoint/2010/main" val="1214039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DBDC68A-E3CE-1A66-EB39-48139C735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385" y="1227358"/>
            <a:ext cx="17615330" cy="1060120"/>
          </a:xfrm>
        </p:spPr>
        <p:txBody>
          <a:bodyPr/>
          <a:lstStyle/>
          <a:p>
            <a:r>
              <a:rPr lang="sv-SE" dirty="0"/>
              <a:t>Väntetider i vården 2024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98DAC51-3BF8-E4BD-4EB6-628DCA2574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752443E-3663-A876-DB8C-777DC9F929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37</a:t>
            </a:fld>
            <a:endParaRPr lang="sv-S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CF67FB3-3D7D-08CF-4092-D53D67A701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51405" y="6915165"/>
            <a:ext cx="1582482" cy="1582482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DA37DC2-DF5C-B690-E395-340D79A575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38325" y="6915165"/>
            <a:ext cx="1582482" cy="1582482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8BAFFC6-417E-8818-8066-803B707D3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4865" y="6915165"/>
            <a:ext cx="1582482" cy="1582482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264F7EB7-DC64-FEA4-F02E-CEDA6C97AB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31786" y="6915165"/>
            <a:ext cx="1582482" cy="1582482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9B74D05E-2397-E79F-8AC5-E112A925DA5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50000"/>
          <a:stretch>
            <a:fillRect/>
          </a:stretch>
        </p:blipFill>
        <p:spPr>
          <a:xfrm rot="5400000">
            <a:off x="2118296" y="5533361"/>
            <a:ext cx="1448699" cy="2897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408FE268-4D2D-B858-D1E2-26275697995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50000"/>
          <a:stretch>
            <a:fillRect/>
          </a:stretch>
        </p:blipFill>
        <p:spPr>
          <a:xfrm rot="5400000">
            <a:off x="7305217" y="5533361"/>
            <a:ext cx="1448699" cy="289739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C959B25-0C63-57BD-7600-E23FA9871A6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50000"/>
          <a:stretch>
            <a:fillRect/>
          </a:stretch>
        </p:blipFill>
        <p:spPr>
          <a:xfrm rot="-5400000">
            <a:off x="4711757" y="6963860"/>
            <a:ext cx="1448699" cy="2897395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D42A68AD-2229-754E-28A9-6EE73F1ABB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50000"/>
          <a:stretch>
            <a:fillRect/>
          </a:stretch>
        </p:blipFill>
        <p:spPr>
          <a:xfrm rot="-5400000">
            <a:off x="9902358" y="6981377"/>
            <a:ext cx="1448699" cy="2897395"/>
          </a:xfrm>
          <a:prstGeom prst="rect">
            <a:avLst/>
          </a:prstGeom>
        </p:spPr>
      </p:pic>
      <p:grpSp>
        <p:nvGrpSpPr>
          <p:cNvPr id="14" name="Group 12">
            <a:extLst>
              <a:ext uri="{FF2B5EF4-FFF2-40B4-BE49-F238E27FC236}">
                <a16:creationId xmlns:a16="http://schemas.microsoft.com/office/drawing/2014/main" id="{AEAAD56F-D471-E045-C36B-92365C14EAFB}"/>
              </a:ext>
            </a:extLst>
          </p:cNvPr>
          <p:cNvGrpSpPr/>
          <p:nvPr/>
        </p:nvGrpSpPr>
        <p:grpSpPr>
          <a:xfrm rot="-2700000">
            <a:off x="3857313" y="7415441"/>
            <a:ext cx="546405" cy="545531"/>
            <a:chOff x="0" y="0"/>
            <a:chExt cx="6350000" cy="6339840"/>
          </a:xfrm>
          <a:solidFill>
            <a:schemeClr val="accent1"/>
          </a:solidFill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8187916-5446-0E2A-28C6-D034AD4BA1AE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sv-SE" sz="2968"/>
            </a:p>
          </p:txBody>
        </p:sp>
      </p:grpSp>
      <p:grpSp>
        <p:nvGrpSpPr>
          <p:cNvPr id="16" name="Group 14">
            <a:extLst>
              <a:ext uri="{FF2B5EF4-FFF2-40B4-BE49-F238E27FC236}">
                <a16:creationId xmlns:a16="http://schemas.microsoft.com/office/drawing/2014/main" id="{0A56ACFA-F6D0-658D-3136-CCDDB2BC02DB}"/>
              </a:ext>
            </a:extLst>
          </p:cNvPr>
          <p:cNvGrpSpPr/>
          <p:nvPr/>
        </p:nvGrpSpPr>
        <p:grpSpPr>
          <a:xfrm rot="-2700000">
            <a:off x="9062434" y="7415441"/>
            <a:ext cx="546405" cy="545531"/>
            <a:chOff x="0" y="0"/>
            <a:chExt cx="6350000" cy="6339840"/>
          </a:xfrm>
          <a:solidFill>
            <a:schemeClr val="accent1"/>
          </a:solidFill>
        </p:grpSpPr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E1DC957-2412-4B10-D706-E4E4F347C749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sv-SE" sz="2968"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8E4BF41C-9930-FDD1-19AF-55232AB22443}"/>
              </a:ext>
            </a:extLst>
          </p:cNvPr>
          <p:cNvGrpSpPr/>
          <p:nvPr/>
        </p:nvGrpSpPr>
        <p:grpSpPr>
          <a:xfrm rot="8100000">
            <a:off x="6455083" y="7433642"/>
            <a:ext cx="546405" cy="545531"/>
            <a:chOff x="0" y="0"/>
            <a:chExt cx="6350000" cy="6339840"/>
          </a:xfrm>
          <a:solidFill>
            <a:schemeClr val="accent1"/>
          </a:solidFill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D859C549-D17C-AF51-A02E-6C6318B7F7B7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sv-SE" sz="2968"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241A3C66-45B6-ABCC-2BE0-D6CB3CBA2F85}"/>
              </a:ext>
            </a:extLst>
          </p:cNvPr>
          <p:cNvGrpSpPr/>
          <p:nvPr/>
        </p:nvGrpSpPr>
        <p:grpSpPr>
          <a:xfrm rot="8100000">
            <a:off x="11642006" y="7433642"/>
            <a:ext cx="546405" cy="545531"/>
            <a:chOff x="0" y="0"/>
            <a:chExt cx="6350000" cy="6339840"/>
          </a:xfrm>
          <a:solidFill>
            <a:schemeClr val="accent1"/>
          </a:solidFill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B72C001-FED0-C516-5A74-5C93B167D5F2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sv-SE" sz="2968"/>
            </a:p>
          </p:txBody>
        </p:sp>
      </p:grpSp>
      <p:sp>
        <p:nvSpPr>
          <p:cNvPr id="22" name="TextBox 27">
            <a:extLst>
              <a:ext uri="{FF2B5EF4-FFF2-40B4-BE49-F238E27FC236}">
                <a16:creationId xmlns:a16="http://schemas.microsoft.com/office/drawing/2014/main" id="{8678ABB4-ED41-07B3-6F83-E5C450EEBD3B}"/>
              </a:ext>
            </a:extLst>
          </p:cNvPr>
          <p:cNvSpPr txBox="1"/>
          <p:nvPr/>
        </p:nvSpPr>
        <p:spPr>
          <a:xfrm>
            <a:off x="1564285" y="8318989"/>
            <a:ext cx="2486228" cy="11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40226">
              <a:lnSpc>
                <a:spcPts val="3024"/>
              </a:lnSpc>
              <a:spcBef>
                <a:spcPct val="0"/>
              </a:spcBef>
              <a:defRPr/>
            </a:pPr>
            <a:r>
              <a:rPr lang="sv-SE" sz="2154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Kontakt med primärvården samma dag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011B34B6-8533-C7DB-9E43-42343002C31A}"/>
              </a:ext>
            </a:extLst>
          </p:cNvPr>
          <p:cNvSpPr/>
          <p:nvPr/>
        </p:nvSpPr>
        <p:spPr>
          <a:xfrm>
            <a:off x="8042419" y="6107880"/>
            <a:ext cx="180502" cy="902302"/>
          </a:xfrm>
          <a:prstGeom prst="rect">
            <a:avLst/>
          </a:prstGeom>
          <a:noFill/>
        </p:spPr>
        <p:txBody>
          <a:bodyPr wrap="none" lIns="89346" tIns="44674" rIns="89346" bIns="44674">
            <a:spAutoFit/>
          </a:bodyPr>
          <a:lstStyle/>
          <a:p>
            <a:pPr algn="ctr" defTabSz="1340226">
              <a:defRPr/>
            </a:pPr>
            <a:endParaRPr lang="sv-SE" sz="5277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24" name="Flödesschema: Koppling 23">
            <a:extLst>
              <a:ext uri="{FF2B5EF4-FFF2-40B4-BE49-F238E27FC236}">
                <a16:creationId xmlns:a16="http://schemas.microsoft.com/office/drawing/2014/main" id="{974A65DA-42A6-E7FE-867E-30B1FDC67E59}"/>
              </a:ext>
            </a:extLst>
          </p:cNvPr>
          <p:cNvSpPr/>
          <p:nvPr/>
        </p:nvSpPr>
        <p:spPr>
          <a:xfrm>
            <a:off x="2223862" y="7160169"/>
            <a:ext cx="1167075" cy="104236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40226">
              <a:defRPr/>
            </a:pPr>
            <a:r>
              <a:rPr lang="sv-SE" sz="3600" b="1" dirty="0">
                <a:latin typeface="+mj-lt"/>
              </a:rPr>
              <a:t>0</a:t>
            </a:r>
            <a:endParaRPr lang="sv-SE" sz="3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5" name="Flödesschema: Koppling 24">
            <a:extLst>
              <a:ext uri="{FF2B5EF4-FFF2-40B4-BE49-F238E27FC236}">
                <a16:creationId xmlns:a16="http://schemas.microsoft.com/office/drawing/2014/main" id="{1DB1D9CC-33AE-92E7-7D31-50D5A467C467}"/>
              </a:ext>
            </a:extLst>
          </p:cNvPr>
          <p:cNvSpPr/>
          <p:nvPr/>
        </p:nvSpPr>
        <p:spPr>
          <a:xfrm>
            <a:off x="4820246" y="7178505"/>
            <a:ext cx="1167075" cy="104236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40226">
              <a:defRPr/>
            </a:pPr>
            <a:r>
              <a:rPr lang="sv-SE" sz="3600" b="1" dirty="0">
                <a:latin typeface="+mj-lt"/>
              </a:rPr>
              <a:t>3</a:t>
            </a:r>
            <a:endParaRPr lang="sv-SE" sz="3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" name="Flödesschema: Koppling 25">
            <a:extLst>
              <a:ext uri="{FF2B5EF4-FFF2-40B4-BE49-F238E27FC236}">
                <a16:creationId xmlns:a16="http://schemas.microsoft.com/office/drawing/2014/main" id="{CE4A3B94-3255-3A2B-4152-1E08AE2F7D55}"/>
              </a:ext>
            </a:extLst>
          </p:cNvPr>
          <p:cNvSpPr/>
          <p:nvPr/>
        </p:nvSpPr>
        <p:spPr>
          <a:xfrm>
            <a:off x="7449576" y="7166427"/>
            <a:ext cx="1167075" cy="1042363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40226">
              <a:defRPr/>
            </a:pPr>
            <a:r>
              <a:rPr lang="sv-SE" sz="3600" b="1" dirty="0">
                <a:latin typeface="+mj-lt"/>
              </a:rPr>
              <a:t>90</a:t>
            </a:r>
            <a:endParaRPr lang="sv-SE" sz="3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" name="Flödesschema: Koppling 26">
            <a:extLst>
              <a:ext uri="{FF2B5EF4-FFF2-40B4-BE49-F238E27FC236}">
                <a16:creationId xmlns:a16="http://schemas.microsoft.com/office/drawing/2014/main" id="{58F1E764-9107-3A5D-1766-3BCFE897D620}"/>
              </a:ext>
            </a:extLst>
          </p:cNvPr>
          <p:cNvSpPr/>
          <p:nvPr/>
        </p:nvSpPr>
        <p:spPr>
          <a:xfrm>
            <a:off x="10064296" y="7160169"/>
            <a:ext cx="1167075" cy="1042363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40226">
              <a:defRPr/>
            </a:pPr>
            <a:r>
              <a:rPr lang="sv-SE" sz="3600" b="1" dirty="0">
                <a:latin typeface="+mj-lt"/>
              </a:rPr>
              <a:t>90 </a:t>
            </a:r>
            <a:endParaRPr lang="sv-SE" sz="3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8" name="Pil: höger 27">
            <a:extLst>
              <a:ext uri="{FF2B5EF4-FFF2-40B4-BE49-F238E27FC236}">
                <a16:creationId xmlns:a16="http://schemas.microsoft.com/office/drawing/2014/main" id="{6DED97ED-B6A0-367C-38FE-79B9A48C7DD6}"/>
              </a:ext>
            </a:extLst>
          </p:cNvPr>
          <p:cNvSpPr/>
          <p:nvPr/>
        </p:nvSpPr>
        <p:spPr>
          <a:xfrm>
            <a:off x="6624901" y="9366207"/>
            <a:ext cx="5676364" cy="1473977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717" dirty="0"/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F0AA9D56-3CD1-AC4F-E997-659E9D62F159}"/>
              </a:ext>
            </a:extLst>
          </p:cNvPr>
          <p:cNvSpPr txBox="1"/>
          <p:nvPr/>
        </p:nvSpPr>
        <p:spPr>
          <a:xfrm>
            <a:off x="6673176" y="9959100"/>
            <a:ext cx="5402228" cy="33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40226">
              <a:defRPr/>
            </a:pPr>
            <a:r>
              <a:rPr lang="sv-SE" sz="1596" dirty="0">
                <a:solidFill>
                  <a:prstClr val="black"/>
                </a:solidFill>
                <a:cs typeface="Arial" panose="020B0604020202020204" pitchFamily="34" charset="0"/>
              </a:rPr>
              <a:t>Erbjuda hänvisning till patienter som riskerar lång väntan </a:t>
            </a:r>
          </a:p>
        </p:txBody>
      </p:sp>
      <p:grpSp>
        <p:nvGrpSpPr>
          <p:cNvPr id="30" name="Group 20">
            <a:extLst>
              <a:ext uri="{FF2B5EF4-FFF2-40B4-BE49-F238E27FC236}">
                <a16:creationId xmlns:a16="http://schemas.microsoft.com/office/drawing/2014/main" id="{DEDB908C-74AC-E27E-1CF7-213AE2E8CAA3}"/>
              </a:ext>
            </a:extLst>
          </p:cNvPr>
          <p:cNvGrpSpPr/>
          <p:nvPr/>
        </p:nvGrpSpPr>
        <p:grpSpPr>
          <a:xfrm rot="8100000">
            <a:off x="1308581" y="7433642"/>
            <a:ext cx="546405" cy="545531"/>
            <a:chOff x="0" y="0"/>
            <a:chExt cx="6350000" cy="6339840"/>
          </a:xfrm>
          <a:solidFill>
            <a:schemeClr val="accent1"/>
          </a:solidFill>
        </p:grpSpPr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1E7564C6-C159-C483-4C6C-E689C40D2B88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sv-SE" sz="2968"/>
            </a:p>
          </p:txBody>
        </p:sp>
      </p:grpSp>
      <p:sp>
        <p:nvSpPr>
          <p:cNvPr id="32" name="TextBox 27">
            <a:extLst>
              <a:ext uri="{FF2B5EF4-FFF2-40B4-BE49-F238E27FC236}">
                <a16:creationId xmlns:a16="http://schemas.microsoft.com/office/drawing/2014/main" id="{0D8D3C51-5DF0-225F-6D59-3302FEFDB0BF}"/>
              </a:ext>
            </a:extLst>
          </p:cNvPr>
          <p:cNvSpPr txBox="1"/>
          <p:nvPr/>
        </p:nvSpPr>
        <p:spPr>
          <a:xfrm>
            <a:off x="4231581" y="5410129"/>
            <a:ext cx="2486228" cy="1515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40226">
              <a:lnSpc>
                <a:spcPts val="3024"/>
              </a:lnSpc>
              <a:spcBef>
                <a:spcPct val="0"/>
              </a:spcBef>
              <a:defRPr/>
            </a:pPr>
            <a:r>
              <a:rPr lang="sv-SE" sz="2154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Medicinsk bedömning </a:t>
            </a:r>
            <a:br>
              <a:rPr lang="sv-SE" sz="2154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</a:br>
            <a:r>
              <a:rPr lang="sv-SE" sz="2154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i primärvården inom tre dagar</a:t>
            </a:r>
          </a:p>
        </p:txBody>
      </p:sp>
      <p:sp>
        <p:nvSpPr>
          <p:cNvPr id="33" name="TextBox 27">
            <a:extLst>
              <a:ext uri="{FF2B5EF4-FFF2-40B4-BE49-F238E27FC236}">
                <a16:creationId xmlns:a16="http://schemas.microsoft.com/office/drawing/2014/main" id="{8A7CF899-C9A2-2A89-096A-004BC6608CAB}"/>
              </a:ext>
            </a:extLst>
          </p:cNvPr>
          <p:cNvSpPr txBox="1"/>
          <p:nvPr/>
        </p:nvSpPr>
        <p:spPr>
          <a:xfrm>
            <a:off x="6799327" y="8325789"/>
            <a:ext cx="2486228" cy="994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sv-SE" sz="2154" b="1" dirty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Besök inom planerad specialiserad vård inom 90 dagar</a:t>
            </a:r>
          </a:p>
        </p:txBody>
      </p:sp>
      <p:sp>
        <p:nvSpPr>
          <p:cNvPr id="34" name="TextBox 27">
            <a:extLst>
              <a:ext uri="{FF2B5EF4-FFF2-40B4-BE49-F238E27FC236}">
                <a16:creationId xmlns:a16="http://schemas.microsoft.com/office/drawing/2014/main" id="{52887C77-1C9D-A797-91E5-1F6A8F233D22}"/>
              </a:ext>
            </a:extLst>
          </p:cNvPr>
          <p:cNvSpPr txBox="1"/>
          <p:nvPr/>
        </p:nvSpPr>
        <p:spPr>
          <a:xfrm>
            <a:off x="9401194" y="5430045"/>
            <a:ext cx="2486228" cy="11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40226">
              <a:lnSpc>
                <a:spcPts val="3024"/>
              </a:lnSpc>
              <a:spcBef>
                <a:spcPct val="0"/>
              </a:spcBef>
              <a:defRPr/>
            </a:pPr>
            <a:r>
              <a:rPr lang="sv-SE" sz="2154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Behandling/ operation påbörjad inom 90 dagar </a:t>
            </a:r>
          </a:p>
        </p:txBody>
      </p:sp>
      <p:sp>
        <p:nvSpPr>
          <p:cNvPr id="38" name="Ellips 37">
            <a:extLst>
              <a:ext uri="{FF2B5EF4-FFF2-40B4-BE49-F238E27FC236}">
                <a16:creationId xmlns:a16="http://schemas.microsoft.com/office/drawing/2014/main" id="{15BF9AB7-C241-1700-D1E8-2B95183A24BC}"/>
              </a:ext>
            </a:extLst>
          </p:cNvPr>
          <p:cNvSpPr/>
          <p:nvPr/>
        </p:nvSpPr>
        <p:spPr>
          <a:xfrm>
            <a:off x="1648388" y="2735102"/>
            <a:ext cx="2339021" cy="233902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0ED2B6F0-35D7-A58D-CA47-64C9F15B3052}"/>
              </a:ext>
            </a:extLst>
          </p:cNvPr>
          <p:cNvSpPr txBox="1"/>
          <p:nvPr/>
        </p:nvSpPr>
        <p:spPr>
          <a:xfrm>
            <a:off x="1620144" y="3317295"/>
            <a:ext cx="2367266" cy="11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599" b="1" dirty="0">
                <a:latin typeface="+mj-lt"/>
              </a:rPr>
              <a:t>87 %</a:t>
            </a:r>
            <a:endParaRPr lang="sv-SE" sz="6599" dirty="0">
              <a:latin typeface="+mj-lt"/>
            </a:endParaRPr>
          </a:p>
        </p:txBody>
      </p:sp>
      <p:sp>
        <p:nvSpPr>
          <p:cNvPr id="40" name="Ellips 39">
            <a:extLst>
              <a:ext uri="{FF2B5EF4-FFF2-40B4-BE49-F238E27FC236}">
                <a16:creationId xmlns:a16="http://schemas.microsoft.com/office/drawing/2014/main" id="{285B87C3-D85F-32D9-AD61-71323D37D084}"/>
              </a:ext>
            </a:extLst>
          </p:cNvPr>
          <p:cNvSpPr/>
          <p:nvPr/>
        </p:nvSpPr>
        <p:spPr>
          <a:xfrm>
            <a:off x="4244077" y="2690029"/>
            <a:ext cx="2339021" cy="233902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41" name="textruta 40">
            <a:extLst>
              <a:ext uri="{FF2B5EF4-FFF2-40B4-BE49-F238E27FC236}">
                <a16:creationId xmlns:a16="http://schemas.microsoft.com/office/drawing/2014/main" id="{1F60F578-588F-DDD7-10B8-499EC2CFCB20}"/>
              </a:ext>
            </a:extLst>
          </p:cNvPr>
          <p:cNvSpPr txBox="1"/>
          <p:nvPr/>
        </p:nvSpPr>
        <p:spPr>
          <a:xfrm>
            <a:off x="4215833" y="3272222"/>
            <a:ext cx="2367266" cy="11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599" b="1" dirty="0">
                <a:latin typeface="+mj-lt"/>
              </a:rPr>
              <a:t>82 %</a:t>
            </a:r>
            <a:endParaRPr lang="sv-SE" sz="6599" dirty="0">
              <a:latin typeface="+mj-lt"/>
            </a:endParaRPr>
          </a:p>
        </p:txBody>
      </p:sp>
      <p:sp>
        <p:nvSpPr>
          <p:cNvPr id="42" name="Ellips 41">
            <a:extLst>
              <a:ext uri="{FF2B5EF4-FFF2-40B4-BE49-F238E27FC236}">
                <a16:creationId xmlns:a16="http://schemas.microsoft.com/office/drawing/2014/main" id="{493617B5-01D6-B97F-9335-A15AD0813E48}"/>
              </a:ext>
            </a:extLst>
          </p:cNvPr>
          <p:cNvSpPr/>
          <p:nvPr/>
        </p:nvSpPr>
        <p:spPr>
          <a:xfrm>
            <a:off x="6903981" y="2719437"/>
            <a:ext cx="2339021" cy="23390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43" name="textruta 42">
            <a:extLst>
              <a:ext uri="{FF2B5EF4-FFF2-40B4-BE49-F238E27FC236}">
                <a16:creationId xmlns:a16="http://schemas.microsoft.com/office/drawing/2014/main" id="{6CE5D78D-D7D9-A76E-13F4-0F4B96170CFF}"/>
              </a:ext>
            </a:extLst>
          </p:cNvPr>
          <p:cNvSpPr txBox="1"/>
          <p:nvPr/>
        </p:nvSpPr>
        <p:spPr>
          <a:xfrm>
            <a:off x="6875737" y="3301628"/>
            <a:ext cx="2367266" cy="11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599" b="1" dirty="0">
                <a:latin typeface="+mj-lt"/>
              </a:rPr>
              <a:t>76 %</a:t>
            </a:r>
            <a:endParaRPr lang="sv-SE" sz="6599" dirty="0">
              <a:latin typeface="+mj-lt"/>
            </a:endParaRPr>
          </a:p>
        </p:txBody>
      </p:sp>
      <p:sp>
        <p:nvSpPr>
          <p:cNvPr id="44" name="Ellips 43">
            <a:extLst>
              <a:ext uri="{FF2B5EF4-FFF2-40B4-BE49-F238E27FC236}">
                <a16:creationId xmlns:a16="http://schemas.microsoft.com/office/drawing/2014/main" id="{4AD6518C-22D7-182F-0433-8DECDE8BE6DC}"/>
              </a:ext>
            </a:extLst>
          </p:cNvPr>
          <p:cNvSpPr/>
          <p:nvPr/>
        </p:nvSpPr>
        <p:spPr>
          <a:xfrm>
            <a:off x="9499670" y="2674364"/>
            <a:ext cx="2339021" cy="23390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45" name="textruta 44">
            <a:extLst>
              <a:ext uri="{FF2B5EF4-FFF2-40B4-BE49-F238E27FC236}">
                <a16:creationId xmlns:a16="http://schemas.microsoft.com/office/drawing/2014/main" id="{A117BE34-44C9-4510-CE07-1F4C9A14C931}"/>
              </a:ext>
            </a:extLst>
          </p:cNvPr>
          <p:cNvSpPr txBox="1"/>
          <p:nvPr/>
        </p:nvSpPr>
        <p:spPr>
          <a:xfrm>
            <a:off x="9471426" y="3256556"/>
            <a:ext cx="2367266" cy="11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599" b="1" dirty="0">
                <a:latin typeface="+mj-lt"/>
              </a:rPr>
              <a:t>68 %</a:t>
            </a:r>
            <a:endParaRPr lang="sv-SE" sz="6599" dirty="0">
              <a:latin typeface="+mj-lt"/>
            </a:endParaRPr>
          </a:p>
        </p:txBody>
      </p:sp>
      <p:sp>
        <p:nvSpPr>
          <p:cNvPr id="48" name="Rektangel: rundade hörn 47">
            <a:extLst>
              <a:ext uri="{FF2B5EF4-FFF2-40B4-BE49-F238E27FC236}">
                <a16:creationId xmlns:a16="http://schemas.microsoft.com/office/drawing/2014/main" id="{07A99C18-CABB-0867-B0FE-400D4981BE46}"/>
              </a:ext>
            </a:extLst>
          </p:cNvPr>
          <p:cNvSpPr/>
          <p:nvPr/>
        </p:nvSpPr>
        <p:spPr>
          <a:xfrm>
            <a:off x="13144849" y="3458137"/>
            <a:ext cx="5742489" cy="21965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3199" b="1" dirty="0">
                <a:solidFill>
                  <a:schemeClr val="tx1"/>
                </a:solidFill>
                <a:latin typeface="+mj-lt"/>
              </a:rPr>
              <a:t>Förstärkt vårdgaranti för BUP</a:t>
            </a:r>
            <a:endParaRPr lang="sv-SE" sz="1801" dirty="0">
              <a:solidFill>
                <a:schemeClr val="tx1"/>
              </a:solidFill>
            </a:endParaRPr>
          </a:p>
          <a:p>
            <a:r>
              <a:rPr lang="sv-SE" sz="2600" dirty="0">
                <a:solidFill>
                  <a:schemeClr val="tx1"/>
                </a:solidFill>
              </a:rPr>
              <a:t>Besök inom 30 dagar: </a:t>
            </a:r>
            <a:r>
              <a:rPr lang="sv-SE" sz="2600" b="1" dirty="0">
                <a:solidFill>
                  <a:schemeClr val="tx1"/>
                </a:solidFill>
              </a:rPr>
              <a:t>45 %</a:t>
            </a:r>
          </a:p>
          <a:p>
            <a:r>
              <a:rPr lang="sv-SE" sz="2600" dirty="0">
                <a:solidFill>
                  <a:schemeClr val="tx1"/>
                </a:solidFill>
              </a:rPr>
              <a:t>Utredning inom 30 dagar: </a:t>
            </a:r>
            <a:r>
              <a:rPr lang="sv-SE" sz="2600" b="1" dirty="0">
                <a:solidFill>
                  <a:schemeClr val="tx1"/>
                </a:solidFill>
              </a:rPr>
              <a:t>20 %</a:t>
            </a:r>
          </a:p>
          <a:p>
            <a:r>
              <a:rPr lang="sv-SE" sz="2600" dirty="0">
                <a:solidFill>
                  <a:schemeClr val="tx1"/>
                </a:solidFill>
              </a:rPr>
              <a:t>Behandling inom 30 dagar: </a:t>
            </a:r>
            <a:r>
              <a:rPr lang="sv-SE" sz="2600" b="1" dirty="0">
                <a:solidFill>
                  <a:schemeClr val="tx1"/>
                </a:solidFill>
              </a:rPr>
              <a:t>41 %</a:t>
            </a:r>
          </a:p>
        </p:txBody>
      </p:sp>
      <p:sp>
        <p:nvSpPr>
          <p:cNvPr id="51" name="Ellips 50">
            <a:extLst>
              <a:ext uri="{FF2B5EF4-FFF2-40B4-BE49-F238E27FC236}">
                <a16:creationId xmlns:a16="http://schemas.microsoft.com/office/drawing/2014/main" id="{3757D07A-0719-D1F2-9DDC-CBC925CBB9E7}"/>
              </a:ext>
            </a:extLst>
          </p:cNvPr>
          <p:cNvSpPr/>
          <p:nvPr/>
        </p:nvSpPr>
        <p:spPr>
          <a:xfrm>
            <a:off x="14758789" y="6160204"/>
            <a:ext cx="2339021" cy="233902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pic>
        <p:nvPicPr>
          <p:cNvPr id="53" name="Bild 52" descr="Callcenter med hel fyllning">
            <a:extLst>
              <a:ext uri="{FF2B5EF4-FFF2-40B4-BE49-F238E27FC236}">
                <a16:creationId xmlns:a16="http://schemas.microsoft.com/office/drawing/2014/main" id="{247729CF-4D8D-11C0-855C-3021535F5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514442" y="6339479"/>
            <a:ext cx="732142" cy="732142"/>
          </a:xfrm>
          <a:prstGeom prst="rect">
            <a:avLst/>
          </a:prstGeom>
        </p:spPr>
      </p:pic>
      <p:sp>
        <p:nvSpPr>
          <p:cNvPr id="55" name="textruta 54">
            <a:extLst>
              <a:ext uri="{FF2B5EF4-FFF2-40B4-BE49-F238E27FC236}">
                <a16:creationId xmlns:a16="http://schemas.microsoft.com/office/drawing/2014/main" id="{22529F9E-8A66-CA4C-1872-C3790170CE6A}"/>
              </a:ext>
            </a:extLst>
          </p:cNvPr>
          <p:cNvSpPr txBox="1"/>
          <p:nvPr/>
        </p:nvSpPr>
        <p:spPr>
          <a:xfrm>
            <a:off x="14777138" y="7014797"/>
            <a:ext cx="2302320" cy="108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latin typeface="+mj-lt"/>
              </a:rPr>
              <a:t>12 minuter</a:t>
            </a:r>
            <a:endParaRPr lang="sv-SE" sz="1801" dirty="0">
              <a:latin typeface="+mj-lt"/>
            </a:endParaRPr>
          </a:p>
          <a:p>
            <a:pPr algn="ctr">
              <a:lnSpc>
                <a:spcPts val="2200"/>
              </a:lnSpc>
            </a:pPr>
            <a:r>
              <a:rPr lang="sv-SE" sz="2099" dirty="0"/>
              <a:t>medelväntetid </a:t>
            </a:r>
            <a:br>
              <a:rPr lang="sv-SE" sz="2099" dirty="0"/>
            </a:br>
            <a:r>
              <a:rPr lang="sv-SE" sz="2099" dirty="0"/>
              <a:t>till 1177 på telefon 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0884849-EEA8-8BE9-B1B2-A6AA66EB6CB2}"/>
              </a:ext>
            </a:extLst>
          </p:cNvPr>
          <p:cNvSpPr txBox="1"/>
          <p:nvPr/>
        </p:nvSpPr>
        <p:spPr>
          <a:xfrm>
            <a:off x="7379701" y="4341136"/>
            <a:ext cx="1686480" cy="554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501" i="1" dirty="0"/>
              <a:t>Somatisk och psykiatrisk vård</a:t>
            </a: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063D81BC-D6F6-2D62-2890-03055475BDD8}"/>
              </a:ext>
            </a:extLst>
          </p:cNvPr>
          <p:cNvSpPr txBox="1"/>
          <p:nvPr/>
        </p:nvSpPr>
        <p:spPr>
          <a:xfrm>
            <a:off x="10052051" y="4296413"/>
            <a:ext cx="1436327" cy="323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501" i="1" dirty="0"/>
              <a:t>Somatisk vård</a:t>
            </a:r>
          </a:p>
        </p:txBody>
      </p:sp>
    </p:spTree>
    <p:extLst>
      <p:ext uri="{BB962C8B-B14F-4D97-AF65-F5344CB8AC3E}">
        <p14:creationId xmlns:p14="http://schemas.microsoft.com/office/powerpoint/2010/main" val="33426991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6D80AE94-4FDA-E1B5-71EE-C17FAB75B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Framtidens hälso- och sjukvård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A0B3C5E-8088-C316-A373-9951DE7DED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38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E60B501-79D6-9313-93A5-2247CB0CA6F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A4EFC0BB-71C9-7CCB-07ED-0494EA0553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6" y="3399671"/>
            <a:ext cx="17616566" cy="7583596"/>
          </a:xfrm>
        </p:spPr>
        <p:txBody>
          <a:bodyPr/>
          <a:lstStyle/>
          <a:p>
            <a:r>
              <a:rPr lang="sv-SE" b="1">
                <a:latin typeface="+mj-lt"/>
              </a:rPr>
              <a:t>Hälsofrämjande. </a:t>
            </a:r>
            <a:r>
              <a:rPr lang="sv-SE"/>
              <a:t>Hälsofrämjande och sjukdomsförebyggande insatser i samverkan med andra samhällsaktörer. </a:t>
            </a:r>
          </a:p>
          <a:p>
            <a:r>
              <a:rPr lang="sv-SE" b="1">
                <a:latin typeface="+mj-lt"/>
              </a:rPr>
              <a:t>Nära vård &amp; delaktighet. </a:t>
            </a:r>
            <a:r>
              <a:rPr lang="sv-SE"/>
              <a:t>Vård som är ofta förekommande finns nära patienter </a:t>
            </a:r>
            <a:br>
              <a:rPr lang="sv-SE"/>
            </a:br>
            <a:r>
              <a:rPr lang="sv-SE"/>
              <a:t>och kan i stor utsträckning hanteras genom egenvård och vård på distans med </a:t>
            </a:r>
            <a:br>
              <a:rPr lang="sv-SE"/>
            </a:br>
            <a:r>
              <a:rPr lang="sv-SE"/>
              <a:t>stöd av digitala lösningar. </a:t>
            </a:r>
          </a:p>
          <a:p>
            <a:r>
              <a:rPr lang="sv-SE" b="1">
                <a:latin typeface="+mj-lt"/>
              </a:rPr>
              <a:t>Tillgänglig, säker och effektiv vård. </a:t>
            </a:r>
            <a:r>
              <a:rPr lang="sv-SE"/>
              <a:t>Vård med hög tillgänglighet, medicinsk kvalitet och kontinuitet som kontinuerligt förbättras utifrån invånarnas behov.</a:t>
            </a:r>
          </a:p>
          <a:p>
            <a:r>
              <a:rPr lang="sv-SE" b="1">
                <a:latin typeface="+mj-lt"/>
              </a:rPr>
              <a:t>Kompetensförsörjning. </a:t>
            </a:r>
            <a:r>
              <a:rPr lang="sv-SE"/>
              <a:t>Utveckla, behålla, attrahera och uppgiftsväxla rätt kompetenser.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73523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F46EBAF6-EAD9-F9E4-D7B4-17B374F2D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0104100" cy="11453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B2A75215-8A0B-02CF-DBAA-FE029CEE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27047"/>
            <a:ext cx="20104100" cy="1857116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sv-SE" sz="9600">
                <a:solidFill>
                  <a:schemeClr val="bg1"/>
                </a:solidFill>
              </a:rPr>
              <a:t>Tack och hej!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54BEC07-CB5E-37D3-F539-BCE1B89BE5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39</a:t>
            </a:fld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23BC674-41E0-DB5E-406F-4834911C8A2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2025-07-29</a:t>
            </a:fld>
            <a:endParaRPr lang="en-US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897B833-E1A4-4C1A-49F4-65B9DEE96C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3831919"/>
            <a:ext cx="20104100" cy="5550951"/>
          </a:xfrm>
        </p:spPr>
        <p:txBody>
          <a:bodyPr/>
          <a:lstStyle/>
          <a:p>
            <a:pPr marL="0" indent="0" algn="ctr">
              <a:buNone/>
            </a:pPr>
            <a:r>
              <a:rPr lang="sv-SE" sz="4600" dirty="0">
                <a:solidFill>
                  <a:schemeClr val="bg1"/>
                </a:solidFill>
              </a:rPr>
              <a:t>förnamn.efternamn@regionvastmanland.se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4BD24CFF-C62D-EFF0-4BC7-AAF050D2482C}"/>
              </a:ext>
            </a:extLst>
          </p:cNvPr>
          <p:cNvSpPr txBox="1"/>
          <p:nvPr/>
        </p:nvSpPr>
        <p:spPr>
          <a:xfrm>
            <a:off x="0" y="4422151"/>
            <a:ext cx="20104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>
                <a:solidFill>
                  <a:schemeClr val="bg1"/>
                </a:solidFill>
              </a:rPr>
              <a:t>www.regionvastmanland.se</a:t>
            </a:r>
          </a:p>
          <a:p>
            <a:pPr algn="ctr"/>
            <a:endParaRPr lang="sv-SE" sz="4000"/>
          </a:p>
        </p:txBody>
      </p:sp>
      <p:pic>
        <p:nvPicPr>
          <p:cNvPr id="8" name="Bildobjekt 7" descr="Region Västmanlands logotyp">
            <a:extLst>
              <a:ext uri="{FF2B5EF4-FFF2-40B4-BE49-F238E27FC236}">
                <a16:creationId xmlns:a16="http://schemas.microsoft.com/office/drawing/2014/main" id="{90FEC427-D8C3-43F0-79F8-A786094C5C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35" y="6630625"/>
            <a:ext cx="3953480" cy="378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58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636E883-963D-BE03-40FA-8CED0462F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227047"/>
            <a:ext cx="16117133" cy="1835340"/>
          </a:xfrm>
        </p:spPr>
        <p:txBody>
          <a:bodyPr/>
          <a:lstStyle/>
          <a:p>
            <a:r>
              <a:rPr lang="sv-SE" dirty="0"/>
              <a:t>Tillsammans gör vi skillnad. På riktigt. 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48B8850-9B45-1D14-5DAE-1F18F7364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4</a:t>
            </a:fld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59151F-C3D8-88E3-76C3-539F45CD7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5F43-7351-4340-AB7C-1EB441B903A0}" type="datetime1">
              <a:rPr lang="sv-SE" smtClean="0"/>
              <a:t>2025-07-29</a:t>
            </a:fld>
            <a:endParaRPr lang="sv-SE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7510FA74-35ED-F8A5-AD8A-28F4A4B63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07234" y="3406775"/>
            <a:ext cx="7174953" cy="5976000"/>
          </a:xfrm>
        </p:spPr>
        <p:txBody>
          <a:bodyPr/>
          <a:lstStyle/>
          <a:p>
            <a:r>
              <a:rPr lang="sv-SE" sz="5400"/>
              <a:t>Patienter</a:t>
            </a:r>
          </a:p>
          <a:p>
            <a:r>
              <a:rPr lang="sv-SE" sz="5400"/>
              <a:t>Besökare </a:t>
            </a:r>
          </a:p>
          <a:p>
            <a:r>
              <a:rPr lang="sv-SE" sz="5400"/>
              <a:t>Resenärer</a:t>
            </a:r>
          </a:p>
          <a:p>
            <a:r>
              <a:rPr lang="sv-SE" sz="5400"/>
              <a:t>Medarbetare</a:t>
            </a:r>
          </a:p>
          <a:p>
            <a:r>
              <a:rPr lang="sv-SE" sz="5400"/>
              <a:t>Invånare/väljare</a:t>
            </a:r>
          </a:p>
          <a:p>
            <a:pPr marL="0" indent="0">
              <a:buNone/>
            </a:pPr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B29B9C7-7175-C242-1EB7-57DA9D5804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sz="5400"/>
              <a:t>Kulturkonsumenter</a:t>
            </a:r>
          </a:p>
          <a:p>
            <a:r>
              <a:rPr lang="sv-SE" sz="5400"/>
              <a:t>Företagare</a:t>
            </a:r>
          </a:p>
          <a:p>
            <a:r>
              <a:rPr lang="sv-SE" sz="5400"/>
              <a:t>Innovatörer</a:t>
            </a:r>
          </a:p>
          <a:p>
            <a:r>
              <a:rPr lang="sv-SE" sz="5400"/>
              <a:t>Finansiärer</a:t>
            </a:r>
          </a:p>
          <a:p>
            <a:r>
              <a:rPr lang="sv-SE" sz="5400"/>
              <a:t>Studenter</a:t>
            </a:r>
          </a:p>
          <a:p>
            <a:endParaRPr lang="sv-SE" sz="5400"/>
          </a:p>
        </p:txBody>
      </p:sp>
    </p:spTree>
    <p:extLst>
      <p:ext uri="{BB962C8B-B14F-4D97-AF65-F5344CB8AC3E}">
        <p14:creationId xmlns:p14="http://schemas.microsoft.com/office/powerpoint/2010/main" val="3244445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8F155D-2954-FA47-027E-E2D20AFE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250" y="1227047"/>
            <a:ext cx="16009083" cy="2043642"/>
          </a:xfrm>
        </p:spPr>
        <p:txBody>
          <a:bodyPr/>
          <a:lstStyle/>
          <a:p>
            <a:r>
              <a:rPr lang="sv-SE"/>
              <a:t>Våra grundpelare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4E2C545-C1D6-D939-6E9B-EBEE0013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5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859856C-55A8-32ED-82F1-AE885A991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2025-07-29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E14FD26-6E34-B648-0470-C96A28B9A6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51248" y="3638451"/>
            <a:ext cx="16009083" cy="5737220"/>
          </a:xfrm>
        </p:spPr>
        <p:txBody>
          <a:bodyPr/>
          <a:lstStyle/>
          <a:p>
            <a:r>
              <a:rPr lang="sv-SE" sz="5400"/>
              <a:t> Allmänna regionval</a:t>
            </a:r>
          </a:p>
          <a:p>
            <a:r>
              <a:rPr lang="sv-SE" sz="5400"/>
              <a:t>Skattefinansierade</a:t>
            </a:r>
          </a:p>
          <a:p>
            <a:r>
              <a:rPr lang="sv-SE" sz="5400"/>
              <a:t>Självbestämmande</a:t>
            </a:r>
          </a:p>
        </p:txBody>
      </p:sp>
    </p:spTree>
    <p:extLst>
      <p:ext uri="{BB962C8B-B14F-4D97-AF65-F5344CB8AC3E}">
        <p14:creationId xmlns:p14="http://schemas.microsoft.com/office/powerpoint/2010/main" val="1992685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8F155D-2954-FA47-027E-E2D20AFE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250" y="1227047"/>
            <a:ext cx="16009083" cy="2043642"/>
          </a:xfrm>
        </p:spPr>
        <p:txBody>
          <a:bodyPr/>
          <a:lstStyle/>
          <a:p>
            <a:r>
              <a:rPr lang="sv-SE"/>
              <a:t>Våra ansvarsområden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4E2C545-C1D6-D939-6E9B-EBEE0013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6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859856C-55A8-32ED-82F1-AE885A991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2025-07-29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E14FD26-6E34-B648-0470-C96A28B9A6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51248" y="3638451"/>
            <a:ext cx="16009083" cy="5737220"/>
          </a:xfrm>
        </p:spPr>
        <p:txBody>
          <a:bodyPr/>
          <a:lstStyle/>
          <a:p>
            <a:r>
              <a:rPr lang="sv-SE" sz="5400"/>
              <a:t>Hälso- och sjukvård</a:t>
            </a:r>
          </a:p>
          <a:p>
            <a:r>
              <a:rPr lang="sv-SE" sz="5400"/>
              <a:t>Tandvård </a:t>
            </a:r>
          </a:p>
          <a:p>
            <a:r>
              <a:rPr lang="sv-SE" sz="5400"/>
              <a:t>Kollektivtrafik</a:t>
            </a:r>
          </a:p>
          <a:p>
            <a:r>
              <a:rPr lang="sv-SE" sz="5400"/>
              <a:t>Regional utveckling</a:t>
            </a:r>
          </a:p>
          <a:p>
            <a:r>
              <a:rPr lang="sv-SE" sz="5400"/>
              <a:t>Kultur</a:t>
            </a:r>
          </a:p>
        </p:txBody>
      </p:sp>
    </p:spTree>
    <p:extLst>
      <p:ext uri="{BB962C8B-B14F-4D97-AF65-F5344CB8AC3E}">
        <p14:creationId xmlns:p14="http://schemas.microsoft.com/office/powerpoint/2010/main" val="862386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636E883-963D-BE03-40FA-8CED0462F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276" y="1227047"/>
            <a:ext cx="16795057" cy="1043252"/>
          </a:xfrm>
        </p:spPr>
        <p:txBody>
          <a:bodyPr/>
          <a:lstStyle/>
          <a:p>
            <a:r>
              <a:rPr lang="sv-SE">
                <a:cs typeface="+mj-cs"/>
              </a:rPr>
              <a:t>Hälsa, sjukvård och tandvård</a:t>
            </a:r>
            <a:r>
              <a:rPr lang="sv-SE"/>
              <a:t> 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48B8850-9B45-1D14-5DAE-1F18F7364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7</a:t>
            </a:fld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59151F-C3D8-88E3-76C3-539F45CD7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5F43-7351-4340-AB7C-1EB441B903A0}" type="datetime1">
              <a:rPr lang="sv-SE" smtClean="0"/>
              <a:t>2025-07-29</a:t>
            </a:fld>
            <a:endParaRPr lang="sv-SE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7510FA74-35ED-F8A5-AD8A-28F4A4B63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5276" y="2486323"/>
            <a:ext cx="9282918" cy="8496944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FontTx/>
              <a:buNone/>
            </a:pPr>
            <a:r>
              <a:rPr lang="sv-SE" sz="4000" b="1" kern="0">
                <a:solidFill>
                  <a:sysClr val="windowText" lastClr="000000"/>
                </a:solidFill>
                <a:latin typeface="+mj-lt"/>
              </a:rPr>
              <a:t>Primärvård</a:t>
            </a:r>
          </a:p>
          <a:p>
            <a:pPr>
              <a:lnSpc>
                <a:spcPct val="100000"/>
              </a:lnSpc>
              <a:spcAft>
                <a:spcPts val="989"/>
              </a:spcAft>
            </a:pPr>
            <a:r>
              <a:rPr lang="sv-SE" sz="4000" kern="0">
                <a:solidFill>
                  <a:sysClr val="windowText" lastClr="000000"/>
                </a:solidFill>
              </a:rPr>
              <a:t>28 vårdcentraler (12 offentliga, 16 privata)</a:t>
            </a:r>
          </a:p>
          <a:p>
            <a:pPr>
              <a:lnSpc>
                <a:spcPct val="100000"/>
              </a:lnSpc>
              <a:spcAft>
                <a:spcPts val="989"/>
              </a:spcAft>
            </a:pPr>
            <a:r>
              <a:rPr lang="sv-SE" sz="4000">
                <a:cs typeface="Calibri" panose="020F0502020204030204" pitchFamily="34" charset="0"/>
              </a:rPr>
              <a:t>6 hälsocenter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FontTx/>
              <a:buNone/>
            </a:pPr>
            <a:r>
              <a:rPr lang="sv-SE" sz="4000" b="1" kern="0">
                <a:solidFill>
                  <a:sysClr val="windowText" lastClr="000000"/>
                </a:solidFill>
                <a:latin typeface="+mj-lt"/>
              </a:rPr>
              <a:t>Specialistvård</a:t>
            </a:r>
          </a:p>
          <a:p>
            <a:pPr>
              <a:lnSpc>
                <a:spcPct val="100000"/>
              </a:lnSpc>
              <a:spcAft>
                <a:spcPts val="989"/>
              </a:spcAft>
            </a:pPr>
            <a:r>
              <a:rPr lang="sv-SE" sz="4000">
                <a:cs typeface="Calibri" panose="020F0502020204030204" pitchFamily="34" charset="0"/>
              </a:rPr>
              <a:t>1 akutsjukhus och 3 närsjukhus</a:t>
            </a:r>
          </a:p>
          <a:p>
            <a:pPr>
              <a:lnSpc>
                <a:spcPct val="100000"/>
              </a:lnSpc>
              <a:spcAft>
                <a:spcPts val="989"/>
              </a:spcAft>
            </a:pPr>
            <a:r>
              <a:rPr lang="sv-SE" sz="4000">
                <a:cs typeface="Calibri" panose="020F0502020204030204" pitchFamily="34" charset="0"/>
              </a:rPr>
              <a:t>Cirka 25 kliniker - </a:t>
            </a:r>
            <a:r>
              <a:rPr lang="sv-SE" sz="4000" err="1">
                <a:cs typeface="Calibri" panose="020F0502020204030204" pitchFamily="34" charset="0"/>
              </a:rPr>
              <a:t>somatik</a:t>
            </a:r>
            <a:r>
              <a:rPr lang="sv-SE" sz="4000">
                <a:cs typeface="Calibri" panose="020F0502020204030204" pitchFamily="34" charset="0"/>
              </a:rPr>
              <a:t> och psykiatri, </a:t>
            </a:r>
            <a:br>
              <a:rPr lang="sv-SE" sz="4000">
                <a:cs typeface="Calibri" panose="020F0502020204030204" pitchFamily="34" charset="0"/>
              </a:rPr>
            </a:br>
            <a:r>
              <a:rPr lang="sv-SE" sz="4000">
                <a:cs typeface="Calibri" panose="020F0502020204030204" pitchFamily="34" charset="0"/>
              </a:rPr>
              <a:t>akutsjukvård och planerad specialiserad vård</a:t>
            </a:r>
          </a:p>
          <a:p>
            <a:pPr>
              <a:lnSpc>
                <a:spcPct val="100000"/>
              </a:lnSpc>
              <a:spcAft>
                <a:spcPts val="989"/>
              </a:spcAft>
            </a:pPr>
            <a:r>
              <a:rPr lang="sv-SE" sz="4000">
                <a:cs typeface="Calibri" panose="020F0502020204030204" pitchFamily="34" charset="0"/>
              </a:rPr>
              <a:t>Laboratoriemedicinska specialiteter, </a:t>
            </a:r>
            <a:br>
              <a:rPr lang="sv-SE" sz="4000">
                <a:cs typeface="Calibri" panose="020F0502020204030204" pitchFamily="34" charset="0"/>
              </a:rPr>
            </a:br>
            <a:r>
              <a:rPr lang="sv-SE" sz="4000">
                <a:cs typeface="Calibri" panose="020F0502020204030204" pitchFamily="34" charset="0"/>
              </a:rPr>
              <a:t>radiologi och klinisk fysiologi</a:t>
            </a:r>
          </a:p>
          <a:p>
            <a:pPr>
              <a:lnSpc>
                <a:spcPct val="100000"/>
              </a:lnSpc>
              <a:spcAft>
                <a:spcPts val="989"/>
              </a:spcAft>
            </a:pPr>
            <a:r>
              <a:rPr lang="sv-SE" sz="4000">
                <a:cs typeface="Calibri" panose="020F0502020204030204" pitchFamily="34" charset="0"/>
              </a:rPr>
              <a:t>Habilitering</a:t>
            </a:r>
          </a:p>
          <a:p>
            <a:pPr>
              <a:lnSpc>
                <a:spcPct val="100000"/>
              </a:lnSpc>
              <a:spcAft>
                <a:spcPts val="989"/>
              </a:spcAft>
            </a:pPr>
            <a:r>
              <a:rPr lang="sv-SE" sz="4000">
                <a:cs typeface="Calibri" panose="020F0502020204030204" pitchFamily="34" charset="0"/>
              </a:rPr>
              <a:t>Hjälpmedel</a:t>
            </a:r>
          </a:p>
          <a:p>
            <a:pPr marL="0" indent="0">
              <a:lnSpc>
                <a:spcPts val="3500"/>
              </a:lnSpc>
              <a:buNone/>
              <a:defRPr/>
            </a:pPr>
            <a:endParaRPr lang="sv-SE" sz="4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3500"/>
              </a:lnSpc>
              <a:buNone/>
              <a:defRPr/>
            </a:pPr>
            <a:br>
              <a:rPr lang="sv-SE" sz="4000" b="1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v-SE" sz="4000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/>
          </a:p>
        </p:txBody>
      </p:sp>
      <p:sp>
        <p:nvSpPr>
          <p:cNvPr id="4" name="Platshållare för innehåll 1">
            <a:extLst>
              <a:ext uri="{FF2B5EF4-FFF2-40B4-BE49-F238E27FC236}">
                <a16:creationId xmlns:a16="http://schemas.microsoft.com/office/drawing/2014/main" id="{4BF30704-F8FA-4A1B-1C1E-580547D1456F}"/>
              </a:ext>
            </a:extLst>
          </p:cNvPr>
          <p:cNvSpPr txBox="1">
            <a:spLocks/>
          </p:cNvSpPr>
          <p:nvPr/>
        </p:nvSpPr>
        <p:spPr>
          <a:xfrm>
            <a:off x="11348194" y="2524374"/>
            <a:ext cx="7495118" cy="3130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3"/>
              </a:buBlip>
              <a:tabLst/>
              <a:defRPr lang="sv-SE" sz="4250" spc="-110" baseline="0" dirty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FontTx/>
              <a:buBlip>
                <a:blip r:embed="rId3"/>
              </a:buBlip>
              <a:defRPr lang="sv-SE" sz="3850" spc="-110" baseline="0" dirty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FontTx/>
              <a:buBlip>
                <a:blip r:embed="rId3"/>
              </a:buBlip>
              <a:defRPr lang="sv-SE" sz="3400" spc="-110" baseline="0" dirty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FontTx/>
              <a:buBlip>
                <a:blip r:embed="rId3"/>
              </a:buBlip>
              <a:defRPr lang="sv-SE" sz="3000" spc="-110" baseline="0" dirty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FontTx/>
              <a:buBlip>
                <a:blip r:embed="rId3"/>
              </a:buBlip>
              <a:defRPr lang="sv-SE" sz="2800" spc="-110" baseline="0" dirty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989"/>
              </a:spcAft>
              <a:buFontTx/>
              <a:buNone/>
            </a:pPr>
            <a:r>
              <a:rPr lang="sv-SE" sz="4000" b="1" kern="0">
                <a:solidFill>
                  <a:sysClr val="windowText" lastClr="000000"/>
                </a:solidFill>
                <a:latin typeface="+mj-lt"/>
              </a:rPr>
              <a:t>Tandvård</a:t>
            </a:r>
          </a:p>
          <a:p>
            <a:pPr>
              <a:lnSpc>
                <a:spcPct val="100000"/>
              </a:lnSpc>
              <a:spcAft>
                <a:spcPts val="989"/>
              </a:spcAft>
            </a:pPr>
            <a:r>
              <a:rPr lang="sv-SE" sz="4000" kern="0">
                <a:solidFill>
                  <a:sysClr val="windowText" lastClr="000000"/>
                </a:solidFill>
              </a:rPr>
              <a:t>17 kliniker allmäntandvård</a:t>
            </a:r>
          </a:p>
          <a:p>
            <a:pPr>
              <a:lnSpc>
                <a:spcPct val="100000"/>
              </a:lnSpc>
              <a:spcAft>
                <a:spcPts val="989"/>
              </a:spcAft>
            </a:pPr>
            <a:r>
              <a:rPr lang="sv-SE" sz="4000" kern="0">
                <a:solidFill>
                  <a:sysClr val="windowText" lastClr="000000"/>
                </a:solidFill>
              </a:rPr>
              <a:t>2 specialistmottagningar</a:t>
            </a:r>
            <a:endParaRPr lang="sv-SE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202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8F155D-2954-FA47-027E-E2D20AFE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250" y="1227047"/>
            <a:ext cx="16009083" cy="1403292"/>
          </a:xfrm>
        </p:spPr>
        <p:txBody>
          <a:bodyPr/>
          <a:lstStyle/>
          <a:p>
            <a:r>
              <a:rPr lang="sv-SE"/>
              <a:t>Forskning och utbildning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4E2C545-C1D6-D939-6E9B-EBEE0013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8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859856C-55A8-32ED-82F1-AE885A991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2025-07-29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E14FD26-6E34-B648-0470-C96A28B9A6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51248" y="3206403"/>
            <a:ext cx="16009083" cy="6169268"/>
          </a:xfrm>
        </p:spPr>
        <p:txBody>
          <a:bodyPr/>
          <a:lstStyle/>
          <a:p>
            <a:r>
              <a:rPr lang="sv-SE" sz="5400"/>
              <a:t>Innovation och utveckling </a:t>
            </a:r>
          </a:p>
          <a:p>
            <a:r>
              <a:rPr lang="sv-SE" sz="5400"/>
              <a:t>Klinisk forskning - patientperspektiv</a:t>
            </a:r>
          </a:p>
          <a:p>
            <a:r>
              <a:rPr lang="sv-SE" sz="5400"/>
              <a:t>Folkhälsoforskning</a:t>
            </a:r>
          </a:p>
          <a:p>
            <a:endParaRPr lang="sv-SE" sz="5400"/>
          </a:p>
          <a:p>
            <a:r>
              <a:rPr lang="sv-SE" sz="5400"/>
              <a:t>Folkhögskola</a:t>
            </a:r>
          </a:p>
          <a:p>
            <a:r>
              <a:rPr lang="sv-SE" sz="5400"/>
              <a:t>Folkbildning</a:t>
            </a:r>
          </a:p>
          <a:p>
            <a:r>
              <a:rPr lang="sv-SE" sz="5400"/>
              <a:t>Verksamhetsförlagd utbildning och utbildningstjänster</a:t>
            </a:r>
          </a:p>
        </p:txBody>
      </p:sp>
    </p:spTree>
    <p:extLst>
      <p:ext uri="{BB962C8B-B14F-4D97-AF65-F5344CB8AC3E}">
        <p14:creationId xmlns:p14="http://schemas.microsoft.com/office/powerpoint/2010/main" val="456956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1C3F6D-4559-9EE7-0572-D000E6897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102" y="665817"/>
            <a:ext cx="17616567" cy="1283678"/>
          </a:xfrm>
        </p:spPr>
        <p:txBody>
          <a:bodyPr/>
          <a:lstStyle/>
          <a:p>
            <a:r>
              <a:rPr lang="sv-SE" dirty="0"/>
              <a:t>Hållbar utveckling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E80C83D-6334-61BE-7901-09A20E046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9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31E2D5B-A879-40B2-5E8D-F7F845D5B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2025-07-29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CD25A06-AAC1-41A9-7232-46B83CC5EF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102" y="2136695"/>
            <a:ext cx="17616566" cy="5976000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Genom att säkra att vårt arbete med hållbar utveckling i ekologiskt, ekonomiskt och socialt perspektiv är relevant skapar vi en välfungerande och välmående region - nu och i framtiden.</a:t>
            </a:r>
          </a:p>
          <a:p>
            <a:pPr algn="l"/>
            <a:r>
              <a:rPr lang="sv-SE" sz="3600" i="0" dirty="0">
                <a:solidFill>
                  <a:srgbClr val="000000"/>
                </a:solidFill>
                <a:effectLst/>
              </a:rPr>
              <a:t>En hållbar utveckling är en utveckling som tillfredsställer dagens behov utan att äventyra kommande generationers möjligheter att tillfredsställa sina behov.</a:t>
            </a:r>
          </a:p>
          <a:p>
            <a:pPr algn="l"/>
            <a:r>
              <a:rPr lang="sv-SE" sz="3600" i="0" dirty="0">
                <a:solidFill>
                  <a:srgbClr val="000000"/>
                </a:solidFill>
                <a:effectLst/>
              </a:rPr>
              <a:t>Så definieras hållbar utveckling i det som kallas Brundtlandrapporten, och som skrevs på uppdrag av FN 1987.De tre dimensionerna av hållbar utveckling innebär för regionen följande: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3600" i="0" dirty="0">
                <a:solidFill>
                  <a:srgbClr val="000000"/>
                </a:solidFill>
                <a:effectLst/>
              </a:rPr>
              <a:t>Ekologisk hållbarhet - vår grundförutsättning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3600" i="0" dirty="0">
                <a:solidFill>
                  <a:srgbClr val="000000"/>
                </a:solidFill>
                <a:effectLst/>
              </a:rPr>
              <a:t>Social hållbarhet - vårt övergripande mål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3600" i="0" dirty="0">
                <a:solidFill>
                  <a:srgbClr val="000000"/>
                </a:solidFill>
                <a:effectLst/>
              </a:rPr>
              <a:t>Ekonomisk hållbarhet - vårt verktyg</a:t>
            </a:r>
          </a:p>
          <a:p>
            <a:pPr algn="l"/>
            <a:r>
              <a:rPr lang="sv-SE" sz="3600" i="0" dirty="0">
                <a:solidFill>
                  <a:srgbClr val="000000"/>
                </a:solidFill>
                <a:effectLst/>
              </a:rPr>
              <a:t>Region Västmanland, som är miljöcertifierat enligt ISO 14001:2015, jobbar med alla dessa områden i Hållbarhetsprogrammet 2023-2030.</a:t>
            </a:r>
          </a:p>
          <a:p>
            <a:pPr algn="l"/>
            <a:r>
              <a:rPr lang="sv-SE" sz="3600" dirty="0">
                <a:solidFill>
                  <a:srgbClr val="000000"/>
                </a:solidFill>
              </a:rPr>
              <a:t>Vårt hållbarhetsprogram (Film) </a:t>
            </a:r>
            <a:r>
              <a:rPr lang="sv-SE" sz="3600" dirty="0">
                <a:hlinkClick r:id="rId2"/>
              </a:rPr>
              <a:t>Om hållbar utveckling - Region Västmanland (regionvastmanland.se)</a:t>
            </a:r>
            <a:endParaRPr lang="sv-SE" sz="7200" i="0" dirty="0">
              <a:solidFill>
                <a:srgbClr val="000000"/>
              </a:solidFill>
              <a:effectLst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5034726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 Västmanland Rosa">
  <a:themeElements>
    <a:clrScheme name="Region Västmanland Rosa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_RV_221103_v1" id="{E1367F60-1A97-6C46-B29C-413ADFCD4EE6}" vid="{8A52BC0C-180B-B94F-B66C-19578CCCCA2B}"/>
    </a:ext>
  </a:extLst>
</a:theme>
</file>

<file path=ppt/theme/theme2.xml><?xml version="1.0" encoding="utf-8"?>
<a:theme xmlns:a="http://schemas.openxmlformats.org/drawingml/2006/main" name="1_Region Västmanland Rosa">
  <a:themeElements>
    <a:clrScheme name="Region Västmanland Rosa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_RV_221103_v1" id="{E1367F60-1A97-6C46-B29C-413ADFCD4EE6}" vid="{170FAC92-FBF3-894F-B5AF-3E7789AD676C}"/>
    </a:ext>
  </a:extLst>
</a:theme>
</file>

<file path=ppt/theme/theme3.xml><?xml version="1.0" encoding="utf-8"?>
<a:theme xmlns:a="http://schemas.openxmlformats.org/drawingml/2006/main" name="Region Västmanland Blå">
  <a:themeElements>
    <a:clrScheme name="Region Västmanland Blå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3C82AF"/>
      </a:accent1>
      <a:accent2>
        <a:srgbClr val="4B467D"/>
      </a:accent2>
      <a:accent3>
        <a:srgbClr val="339D94"/>
      </a:accent3>
      <a:accent4>
        <a:srgbClr val="670F3B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_RV_221103_v1" id="{E1367F60-1A97-6C46-B29C-413ADFCD4EE6}" vid="{235CE997-4548-B343-BFA3-1BC0952C09E1}"/>
    </a:ext>
  </a:extLst>
</a:theme>
</file>

<file path=ppt/theme/theme4.xml><?xml version="1.0" encoding="utf-8"?>
<a:theme xmlns:a="http://schemas.openxmlformats.org/drawingml/2006/main" name="Region Västmanland Grön">
  <a:themeElements>
    <a:clrScheme name="Region Västmanland Grön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339D94"/>
      </a:accent1>
      <a:accent2>
        <a:srgbClr val="4B467D"/>
      </a:accent2>
      <a:accent3>
        <a:srgbClr val="670F3B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_RV_221103_v1" id="{E1367F60-1A97-6C46-B29C-413ADFCD4EE6}" vid="{C65B36D0-C5C5-054A-A6E7-1CAE776398A3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gion Västmanland Grön">
    <a:dk1>
      <a:sysClr val="windowText" lastClr="000000"/>
    </a:dk1>
    <a:lt1>
      <a:sysClr val="window" lastClr="FFFFFF"/>
    </a:lt1>
    <a:dk2>
      <a:srgbClr val="7F7F7F"/>
    </a:dk2>
    <a:lt2>
      <a:srgbClr val="FFFFFF"/>
    </a:lt2>
    <a:accent1>
      <a:srgbClr val="339D94"/>
    </a:accent1>
    <a:accent2>
      <a:srgbClr val="4B467D"/>
    </a:accent2>
    <a:accent3>
      <a:srgbClr val="670F3B"/>
    </a:accent3>
    <a:accent4>
      <a:srgbClr val="3C82AF"/>
    </a:accent4>
    <a:accent5>
      <a:srgbClr val="F5AA3C"/>
    </a:accent5>
    <a:accent6>
      <a:srgbClr val="B2A39A"/>
    </a:accent6>
    <a:hlink>
      <a:srgbClr val="31599B"/>
    </a:hlink>
    <a:folHlink>
      <a:srgbClr val="7F7F7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4DD9DDF3816EE4B8179876AA5AEC0A1" ma:contentTypeVersion="18" ma:contentTypeDescription="Skapa ett nytt dokument." ma:contentTypeScope="" ma:versionID="5caf2dd1533a3476b7e02ec415a12166">
  <xsd:schema xmlns:xsd="http://www.w3.org/2001/XMLSchema" xmlns:xs="http://www.w3.org/2001/XMLSchema" xmlns:p="http://schemas.microsoft.com/office/2006/metadata/properties" xmlns:ns2="234703e7-9e48-4889-b458-e4f1ab235c03" xmlns:ns3="eb912acb-de3e-4f64-bf3c-82d24afba72b" targetNamespace="http://schemas.microsoft.com/office/2006/metadata/properties" ma:root="true" ma:fieldsID="6ecdd7bca3441cd5900ce996148a3a26" ns2:_="" ns3:_="">
    <xsd:import namespace="234703e7-9e48-4889-b458-e4f1ab235c03"/>
    <xsd:import namespace="eb912acb-de3e-4f64-bf3c-82d24afba7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Valavbild" minOccurs="0"/>
                <xsd:element ref="ns2:Val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4703e7-9e48-4889-b458-e4f1ab235c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Valavbild" ma:index="21" nillable="true" ma:displayName="Val av bild" ma:default="1" ma:format="Dropdown" ma:internalName="Valavbild">
      <xsd:simpleType>
        <xsd:restriction base="dms:Boolean"/>
      </xsd:simpleType>
    </xsd:element>
    <xsd:element name="Val" ma:index="22" nillable="true" ma:displayName="Val" ma:format="Dropdown" ma:internalName="Val">
      <xsd:simpleType>
        <xsd:restriction base="dms:Choice">
          <xsd:enumeration value="Ja"/>
          <xsd:enumeration value="Nej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Bildmarkeringar" ma:readOnly="false" ma:fieldId="{5cf76f15-5ced-4ddc-b409-7134ff3c332f}" ma:taxonomyMulti="true" ma:sspId="e12c2e29-3876-4f0c-ba25-f8f57cb65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912acb-de3e-4f64-bf3c-82d24afba72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ea56b091-3052-43d1-a445-3a14152cd47a}" ma:internalName="TaxCatchAll" ma:showField="CatchAllData" ma:web="eb912acb-de3e-4f64-bf3c-82d24afba7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912acb-de3e-4f64-bf3c-82d24afba72b" xsi:nil="true"/>
    <lcf76f155ced4ddcb4097134ff3c332f xmlns="234703e7-9e48-4889-b458-e4f1ab235c03">
      <Terms xmlns="http://schemas.microsoft.com/office/infopath/2007/PartnerControls"/>
    </lcf76f155ced4ddcb4097134ff3c332f>
    <Val xmlns="234703e7-9e48-4889-b458-e4f1ab235c03" xsi:nil="true"/>
    <Valavbild xmlns="234703e7-9e48-4889-b458-e4f1ab235c03">true</Valavbild>
  </documentManagement>
</p:properties>
</file>

<file path=customXml/itemProps1.xml><?xml version="1.0" encoding="utf-8"?>
<ds:datastoreItem xmlns:ds="http://schemas.openxmlformats.org/officeDocument/2006/customXml" ds:itemID="{81CF7DE7-0369-44FE-806D-B98D684489F1}">
  <ds:schemaRefs>
    <ds:schemaRef ds:uri="234703e7-9e48-4889-b458-e4f1ab235c03"/>
    <ds:schemaRef ds:uri="eb912acb-de3e-4f64-bf3c-82d24afba72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041836F-050D-448E-A7B6-564A2A1A1F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298639-A577-4F3F-91F2-8D6ABE55571D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eb912acb-de3e-4f64-bf3c-82d24afba72b"/>
    <ds:schemaRef ds:uri="234703e7-9e48-4889-b458-e4f1ab235c0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Region Västmanland</Template>
  <TotalTime>12742</TotalTime>
  <Words>2202</Words>
  <Application>Microsoft Office PowerPoint</Application>
  <PresentationFormat>Anpassad</PresentationFormat>
  <Paragraphs>421</Paragraphs>
  <Slides>39</Slides>
  <Notes>6</Notes>
  <HiddenSlides>0</HiddenSlides>
  <MMClips>0</MMClips>
  <ScaleCrop>false</ScaleCrop>
  <HeadingPairs>
    <vt:vector size="8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4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Open Sans</vt:lpstr>
      <vt:lpstr>Wingdings</vt:lpstr>
      <vt:lpstr>Region Västmanland Rosa</vt:lpstr>
      <vt:lpstr>1_Region Västmanland Rosa</vt:lpstr>
      <vt:lpstr>Region Västmanland Blå</vt:lpstr>
      <vt:lpstr>Region Västmanland Grön</vt:lpstr>
      <vt:lpstr>Acrobat Document</vt:lpstr>
      <vt:lpstr>Välkommen till Region Västmanland</vt:lpstr>
      <vt:lpstr>Det här är vi!  Region Västmanland på tre minuter. (Film)</vt:lpstr>
      <vt:lpstr>Vår vision</vt:lpstr>
      <vt:lpstr>Tillsammans gör vi skillnad. På riktigt. </vt:lpstr>
      <vt:lpstr>Våra grundpelare</vt:lpstr>
      <vt:lpstr>Våra ansvarsområden</vt:lpstr>
      <vt:lpstr>Hälsa, sjukvård och tandvård </vt:lpstr>
      <vt:lpstr>Forskning och utbildning</vt:lpstr>
      <vt:lpstr>Hållbar utveckling</vt:lpstr>
      <vt:lpstr>Regional utveckling, Kultur och kollektivtrafik</vt:lpstr>
      <vt:lpstr>En politisk styrd organisation</vt:lpstr>
      <vt:lpstr>Vårt viktigaste politiska styrdokument</vt:lpstr>
      <vt:lpstr>Politiska forum</vt:lpstr>
      <vt:lpstr>Regionfullmäktige</vt:lpstr>
      <vt:lpstr>Regionstyrelsen </vt:lpstr>
      <vt:lpstr>Nämnder  –  exempel Hälso- och sjukvårdsnämnden</vt:lpstr>
      <vt:lpstr>Politisk organisation</vt:lpstr>
      <vt:lpstr>Tjänstepersonsorganisation</vt:lpstr>
      <vt:lpstr>Ekonomi och finansiering</vt:lpstr>
      <vt:lpstr>Ekonomi och finansiering</vt:lpstr>
      <vt:lpstr>Hur använder vi medlen?</vt:lpstr>
      <vt:lpstr>Vad skulle vården kosta om den  inte vore subventionerad?</vt:lpstr>
      <vt:lpstr>Kort statistik, hur används medlen inom sjukvård, hälsovård och tandvård? </vt:lpstr>
      <vt:lpstr>Hur används medlen inom Regional utveckling, Kultur och kollektivtrafik? </vt:lpstr>
      <vt:lpstr>Det svenska sjukvårdsystemet</vt:lpstr>
      <vt:lpstr>Svenska sjukvårdens möjligheter och utmaningar</vt:lpstr>
      <vt:lpstr>Primärvård och specialistvård drivs av regionerna</vt:lpstr>
      <vt:lpstr>6 sjukvårdsregioner</vt:lpstr>
      <vt:lpstr>Svenska sjukvårdsystemet -  statlig nivå</vt:lpstr>
      <vt:lpstr>Svenska sjukvårdsystemet -  regional nivå</vt:lpstr>
      <vt:lpstr>Svenska sjukvårdsystemet -  kommunal nivå</vt:lpstr>
      <vt:lpstr>Privata vårdgivare</vt:lpstr>
      <vt:lpstr>PowerPoint-presentation</vt:lpstr>
      <vt:lpstr>Region Västmanlands fyra sjukhus</vt:lpstr>
      <vt:lpstr>Anställda inom hälso- och sjukvård 2024</vt:lpstr>
      <vt:lpstr>Vården i siffror 2024</vt:lpstr>
      <vt:lpstr>Väntetider i vården 2024</vt:lpstr>
      <vt:lpstr>Framtidens hälso- och sjukvård</vt:lpstr>
      <vt:lpstr>Tack och hej!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Välkommen till Region Västmanland</dc:title>
  <dc:creator>Anja Hektor Gardell</dc:creator>
  <cp:lastModifiedBy>Annika Gingby</cp:lastModifiedBy>
  <cp:revision>18</cp:revision>
  <cp:lastPrinted>2023-06-13T08:21:37Z</cp:lastPrinted>
  <dcterms:created xsi:type="dcterms:W3CDTF">2023-05-23T13:43:23Z</dcterms:created>
  <dcterms:modified xsi:type="dcterms:W3CDTF">2025-07-29T08:28:28Z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0x010100E4DD9DDF3816EE4B8179876AA5AEC0A1</vt:lpwstr>
  </property>
  <property fmtid="{D5CDD505-2E9C-101B-9397-08002B2CF9AE}" pid="3" name="MediaServiceImageTags">
    <vt:lpwstr/>
  </property>
</Properties>
</file>