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8" r:id="rId2"/>
    <p:sldMasterId id="2147483671" r:id="rId3"/>
    <p:sldMasterId id="2147483682" r:id="rId4"/>
    <p:sldMasterId id="2147483688" r:id="rId5"/>
  </p:sldMasterIdLst>
  <p:notesMasterIdLst>
    <p:notesMasterId r:id="rId22"/>
  </p:notesMasterIdLst>
  <p:sldIdLst>
    <p:sldId id="256" r:id="rId6"/>
    <p:sldId id="299" r:id="rId7"/>
    <p:sldId id="301" r:id="rId8"/>
    <p:sldId id="294" r:id="rId9"/>
    <p:sldId id="456" r:id="rId10"/>
    <p:sldId id="295" r:id="rId11"/>
    <p:sldId id="302" r:id="rId12"/>
    <p:sldId id="303" r:id="rId13"/>
    <p:sldId id="304" r:id="rId14"/>
    <p:sldId id="419" r:id="rId15"/>
    <p:sldId id="451" r:id="rId16"/>
    <p:sldId id="442" r:id="rId17"/>
    <p:sldId id="443" r:id="rId18"/>
    <p:sldId id="454" r:id="rId19"/>
    <p:sldId id="435" r:id="rId20"/>
    <p:sldId id="431"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07EA5-54A1-44F6-AF7A-8BE48629F831}" type="datetimeFigureOut">
              <a:rPr lang="sv-SE" smtClean="0"/>
              <a:t>2023-12-11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06C62-E30B-4C52-BB52-BDC99E2E2734}" type="slidenum">
              <a:rPr lang="sv-SE" smtClean="0"/>
              <a:t>‹#›</a:t>
            </a:fld>
            <a:endParaRPr lang="sv-SE"/>
          </a:p>
        </p:txBody>
      </p:sp>
    </p:spTree>
    <p:extLst>
      <p:ext uri="{BB962C8B-B14F-4D97-AF65-F5344CB8AC3E}">
        <p14:creationId xmlns:p14="http://schemas.microsoft.com/office/powerpoint/2010/main" val="174489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DB10-64AD-4478-BAF2-10592BD0BA82}" type="slidenum">
              <a:rPr kumimoji="0" lang="sv-SE"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15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DB10-64AD-4478-BAF2-10592BD0BA82}" type="slidenum">
              <a:rPr kumimoji="0" lang="sv-SE"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76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733DB10-64AD-4478-BAF2-10592BD0BA82}" type="slidenum">
              <a:rPr lang="sv-SE" smtClean="0"/>
              <a:t>11</a:t>
            </a:fld>
            <a:endParaRPr lang="sv-SE"/>
          </a:p>
        </p:txBody>
      </p:sp>
    </p:spTree>
    <p:extLst>
      <p:ext uri="{BB962C8B-B14F-4D97-AF65-F5344CB8AC3E}">
        <p14:creationId xmlns:p14="http://schemas.microsoft.com/office/powerpoint/2010/main" val="247532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Sara hjälper mig med alla siffror, </a:t>
            </a:r>
            <a:r>
              <a:rPr lang="sv-SE" err="1"/>
              <a:t>inkl</a:t>
            </a:r>
            <a:r>
              <a:rPr lang="sv-SE"/>
              <a:t> primärvård och tandvård. </a:t>
            </a:r>
          </a:p>
          <a:p>
            <a:endParaRPr lang="sv-SE"/>
          </a:p>
          <a:p>
            <a:r>
              <a:rPr lang="sv-SE"/>
              <a:t>Vi testar att presenterar det som 5 vanligaste yrkena + lägger till </a:t>
            </a:r>
            <a:r>
              <a:rPr lang="sv-SE" err="1"/>
              <a:t>bubbbla</a:t>
            </a:r>
            <a:r>
              <a:rPr lang="sv-SE"/>
              <a:t> med vi har många kompetenser </a:t>
            </a:r>
          </a:p>
          <a:p>
            <a:endParaRPr lang="sv-SE"/>
          </a:p>
          <a:p>
            <a:endParaRPr lang="sv-SE"/>
          </a:p>
          <a:p>
            <a:r>
              <a:rPr lang="sv-SE">
                <a:highlight>
                  <a:srgbClr val="FFFF00"/>
                </a:highlight>
              </a:rPr>
              <a:t>Här visas ej privata vårdcentraler! </a:t>
            </a:r>
          </a:p>
          <a:p>
            <a:endParaRPr lang="sv-SE">
              <a:highlight>
                <a:srgbClr val="FFFF00"/>
              </a:highlight>
            </a:endParaRPr>
          </a:p>
          <a:p>
            <a:r>
              <a:rPr lang="sv-SE">
                <a:highlight>
                  <a:srgbClr val="FFFF00"/>
                </a:highlight>
              </a:rPr>
              <a:t>Ta fram siffra på  totalt anställda inom offentligt driven primärvård, de utgör ca 40 % av totala primärvården. Anna-Sofia</a:t>
            </a:r>
          </a:p>
          <a:p>
            <a:r>
              <a:rPr lang="sv-SE">
                <a:highlight>
                  <a:srgbClr val="FFFF00"/>
                </a:highlight>
              </a:rPr>
              <a:t>Fredrik </a:t>
            </a:r>
            <a:r>
              <a:rPr lang="sv-SE" err="1">
                <a:highlight>
                  <a:srgbClr val="FFFF00"/>
                </a:highlight>
              </a:rPr>
              <a:t>Ahlnäs</a:t>
            </a:r>
            <a:r>
              <a:rPr lang="sv-SE">
                <a:highlight>
                  <a:srgbClr val="FFFF00"/>
                </a:highlight>
              </a:rPr>
              <a:t>, controller närvården. </a:t>
            </a:r>
          </a:p>
          <a:p>
            <a:endParaRPr lang="sv-SE">
              <a:highlight>
                <a:srgbClr val="FFFF00"/>
              </a:highlight>
            </a:endParaRPr>
          </a:p>
          <a:p>
            <a:endParaRPr lang="sv-SE">
              <a:highlight>
                <a:srgbClr val="FFFF00"/>
              </a:highlight>
            </a:endParaRPr>
          </a:p>
          <a:p>
            <a:r>
              <a:rPr lang="sv-SE">
                <a:highlight>
                  <a:srgbClr val="FFFF00"/>
                </a:highlight>
              </a:rPr>
              <a:t>Regionperspektiv chefer administrativ personal där.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DB10-64AD-4478-BAF2-10592BD0BA82}" type="slidenum">
              <a:rPr kumimoji="0" lang="sv-SE"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24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DB10-64AD-4478-BAF2-10592BD0BA82}" type="slidenum">
              <a:rPr kumimoji="0" lang="sv-SE"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13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3DB10-64AD-4478-BAF2-10592BD0BA82}" type="slidenum">
              <a:rPr kumimoji="0" lang="sv-SE"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494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88" r="6671" b="4223"/>
          <a:stretch/>
        </p:blipFill>
        <p:spPr>
          <a:xfrm>
            <a:off x="6558110" y="-1"/>
            <a:ext cx="5633890" cy="685800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lvl1pPr>
          </a:lstStyle>
          <a:p>
            <a:r>
              <a:rPr lang="sv-SE" dirty="0"/>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1524001" y="3808060"/>
            <a:ext cx="8268879" cy="1459395"/>
          </a:xfr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dirty="0"/>
              <a:t>Underrubrik</a:t>
            </a:r>
          </a:p>
        </p:txBody>
      </p:sp>
      <p:sp>
        <p:nvSpPr>
          <p:cNvPr id="115" name="object 38">
            <a:extLst>
              <a:ext uri="{FF2B5EF4-FFF2-40B4-BE49-F238E27FC236}">
                <a16:creationId xmlns:a16="http://schemas.microsoft.com/office/drawing/2014/main" id="{9BDBBCB9-81A0-4B48-8D85-87FE05F29E71}"/>
              </a:ext>
            </a:extLst>
          </p:cNvPr>
          <p:cNvSpPr/>
          <p:nvPr/>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71733786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92422" y="92416"/>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184844" y="184831"/>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754274"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3798663"/>
            <a:ext cx="751167" cy="3059337"/>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endParaRPr lang="sv-SE" dirty="0"/>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6199014" y="2065872"/>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2023-12-11</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17864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3783920" cy="593788"/>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1415380" y="290234"/>
            <a:ext cx="4672040" cy="113518"/>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829919" y="290234"/>
            <a:ext cx="480303" cy="113518"/>
          </a:xfrm>
        </p:spPr>
        <p:txBody>
          <a:bodyPr/>
          <a:lstStyle/>
          <a:p>
            <a:fld id="{9D00964E-CD7C-4BCA-A53D-05A9094492BF}" type="datetime1">
              <a:rPr lang="sv-SE" smtClean="0"/>
              <a:t>2023-12-11</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506442" y="290234"/>
            <a:ext cx="218320" cy="113518"/>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6309438" y="425693"/>
            <a:ext cx="5462358" cy="6007735"/>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6309438" y="425693"/>
            <a:ext cx="5462358" cy="6007735"/>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754274" y="2066703"/>
            <a:ext cx="4747685" cy="3274565"/>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754274" y="744083"/>
            <a:ext cx="4747685" cy="1239266"/>
          </a:xfrm>
        </p:spPr>
        <p:txBody>
          <a:bodyPr/>
          <a:lstStyle>
            <a:lvl1pPr>
              <a:defRPr>
                <a:solidFill>
                  <a:schemeClr val="accent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396098546"/>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1527277" y="0"/>
            <a:ext cx="664723" cy="1452618"/>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2023-12-11</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endParaRPr lang="sv-SE" dirty="0"/>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755386" y="1510666"/>
            <a:ext cx="10684563" cy="4804878"/>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755386" y="1510666"/>
            <a:ext cx="10684563" cy="4804878"/>
          </a:xfr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0697663" y="5330992"/>
            <a:ext cx="1205124" cy="1205040"/>
          </a:xfrm>
          <a:blipFill>
            <a:blip r:embed="rId3" cstate="print"/>
            <a:stretch>
              <a:fillRect/>
            </a:stretch>
          </a:blipFill>
        </p:spPr>
        <p:txBody>
          <a:bodyPr>
            <a:normAutofit/>
          </a:bodyPr>
          <a:lstStyle>
            <a:lvl1pPr>
              <a:buNone/>
              <a:defRPr sz="121"/>
            </a:lvl1pPr>
          </a:lstStyle>
          <a:p>
            <a:pPr lvl="0"/>
            <a:r>
              <a:rPr lang="sv-SE" dirty="0"/>
              <a:t> 4,42</a:t>
            </a:r>
          </a:p>
          <a:p>
            <a:pPr lvl="0"/>
            <a:endParaRPr lang="sv-SE" dirty="0"/>
          </a:p>
        </p:txBody>
      </p:sp>
    </p:spTree>
    <p:extLst>
      <p:ext uri="{BB962C8B-B14F-4D97-AF65-F5344CB8AC3E}">
        <p14:creationId xmlns:p14="http://schemas.microsoft.com/office/powerpoint/2010/main" val="16473941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70" y="1393903"/>
            <a:ext cx="8162692" cy="1022738"/>
          </a:xfrm>
        </p:spPr>
        <p:txBody>
          <a:bodyPr anchor="b">
            <a:noAutofit/>
          </a:bodyPr>
          <a:lstStyle>
            <a:lvl1pPr>
              <a:lnSpc>
                <a:spcPct val="8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996070" y="2506663"/>
            <a:ext cx="8162692" cy="397219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2023-12-11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71216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och två spalter">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638000" y="1393903"/>
            <a:ext cx="9288000" cy="1022738"/>
          </a:xfrm>
        </p:spPr>
        <p:txBody>
          <a:bodyPr anchor="b">
            <a:noAutofit/>
          </a:bodyPr>
          <a:lstStyle>
            <a:lvl1pPr algn="l">
              <a:lnSpc>
                <a:spcPct val="100000"/>
              </a:lnSpc>
              <a:defRPr sz="3600"/>
            </a:lvl1pPr>
          </a:lstStyle>
          <a:p>
            <a:r>
              <a:rPr lang="sv-SE" dirty="0"/>
              <a:t>Klicka här för att lägga till rubrik</a:t>
            </a:r>
          </a:p>
        </p:txBody>
      </p:sp>
      <p:sp>
        <p:nvSpPr>
          <p:cNvPr id="6" name="Platshållare för innehåll 2"/>
          <p:cNvSpPr>
            <a:spLocks noGrp="1"/>
          </p:cNvSpPr>
          <p:nvPr>
            <p:ph idx="1" hasCustomPrompt="1"/>
          </p:nvPr>
        </p:nvSpPr>
        <p:spPr>
          <a:xfrm>
            <a:off x="1638001" y="2520001"/>
            <a:ext cx="4516243" cy="397521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6404653" y="2520001"/>
            <a:ext cx="4516243" cy="397521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C739DF52-0477-4164-99CF-0384B3919D38}" type="datetime1">
              <a:rPr lang="sv-SE" smtClean="0"/>
              <a:t>2023-12-11</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8178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38000" y="1393903"/>
            <a:ext cx="9288000" cy="1022738"/>
          </a:xfrm>
        </p:spPr>
        <p:txBody>
          <a:bodyPr anchor="b">
            <a:noAutofit/>
          </a:bodyPr>
          <a:lstStyle>
            <a:lvl1pPr>
              <a:lnSpc>
                <a:spcPct val="10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638000" y="2520000"/>
            <a:ext cx="9288000" cy="3960000"/>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2023-12-11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08587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773045" y="1393903"/>
            <a:ext cx="9266663" cy="1022738"/>
          </a:xfrm>
        </p:spPr>
        <p:txBody>
          <a:bodyPr anchor="b">
            <a:noAutofit/>
          </a:bodyPr>
          <a:lstStyle>
            <a:lvl1pPr algn="ctr">
              <a:lnSpc>
                <a:spcPct val="80000"/>
              </a:lnSpc>
              <a:defRPr sz="3600"/>
            </a:lvl1pPr>
          </a:lstStyle>
          <a:p>
            <a:r>
              <a:rPr lang="sv-SE" dirty="0"/>
              <a:t>Klicka här för att lägga till rubrik</a:t>
            </a:r>
          </a:p>
        </p:txBody>
      </p:sp>
      <p:sp>
        <p:nvSpPr>
          <p:cNvPr id="6" name="Platshållare för innehåll 2"/>
          <p:cNvSpPr>
            <a:spLocks noGrp="1"/>
          </p:cNvSpPr>
          <p:nvPr>
            <p:ph idx="1" hasCustomPrompt="1"/>
          </p:nvPr>
        </p:nvSpPr>
        <p:spPr>
          <a:xfrm>
            <a:off x="1773045"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6523465"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2023-12-11</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8360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1" y="1210922"/>
            <a:ext cx="9144000" cy="4190334"/>
          </a:xfrm>
        </p:spPr>
        <p:txBody>
          <a:bodyPr anchor="ctr">
            <a:noAutofit/>
          </a:bodyPr>
          <a:lstStyle>
            <a:lvl1pPr algn="ctr">
              <a:lnSpc>
                <a:spcPct val="80000"/>
              </a:lnSpc>
              <a:defRPr sz="3600" b="0">
                <a:solidFill>
                  <a:schemeClr val="tx1"/>
                </a:solidFill>
              </a:defRPr>
            </a:lvl1pPr>
          </a:lstStyle>
          <a:p>
            <a:r>
              <a:rPr lang="sv-SE" dirty="0"/>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2023-12-11</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271612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6558323" y="0"/>
            <a:ext cx="5633678" cy="685800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solidFill>
                  <a:schemeClr val="accent1"/>
                </a:solidFill>
              </a:defRPr>
            </a:lvl1pPr>
          </a:lstStyle>
          <a:p>
            <a:r>
              <a:rPr lang="sv-SE" dirty="0"/>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1524001" y="3808060"/>
            <a:ext cx="8268879" cy="1459395"/>
          </a:xfrm>
          <a:prstGeom prst="rect">
            <a:avLst/>
          </a:prstGeo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dirty="0"/>
              <a:t>Underrubrik</a:t>
            </a:r>
          </a:p>
        </p:txBody>
      </p:sp>
    </p:spTree>
    <p:extLst>
      <p:ext uri="{BB962C8B-B14F-4D97-AF65-F5344CB8AC3E}">
        <p14:creationId xmlns:p14="http://schemas.microsoft.com/office/powerpoint/2010/main" val="2162772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829919" y="290234"/>
            <a:ext cx="480303" cy="113518"/>
          </a:xfrm>
        </p:spPr>
        <p:txBody>
          <a:bodyPr/>
          <a:lstStyle/>
          <a:p>
            <a:fld id="{27129ABF-34AF-4771-8C65-17474087DDAF}" type="datetime1">
              <a:rPr lang="sv-SE" smtClean="0"/>
              <a:t>2023-12-11</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1415380" y="290234"/>
            <a:ext cx="4672040" cy="113518"/>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506442" y="290234"/>
            <a:ext cx="218320" cy="113518"/>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1527277" y="0"/>
            <a:ext cx="664723" cy="1950352"/>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755386" y="2061563"/>
            <a:ext cx="10684366" cy="3628218"/>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98747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75A58EB5-62A4-4652-A7FE-297289C1D735}" type="datetimeFigureOut">
              <a:rPr lang="sv-SE" smtClean="0"/>
              <a:t>2023-12-11</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8C00B274-ED3C-4EFB-963F-CC2D2D7FBC64}"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760" r="88999" b="40995"/>
          <a:stretch/>
        </p:blipFill>
        <p:spPr>
          <a:xfrm>
            <a:off x="11527918" y="1"/>
            <a:ext cx="664082" cy="1950351"/>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p:nvPr>
        </p:nvSpPr>
        <p:spPr>
          <a:xfrm>
            <a:off x="754274" y="2061563"/>
            <a:ext cx="10683451"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38551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754274" y="2065871"/>
            <a:ext cx="5238714" cy="3623852"/>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6199011" y="2065871"/>
            <a:ext cx="5238714" cy="3623852"/>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1553" y="3798662"/>
            <a:ext cx="764119" cy="3059338"/>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2023-12-11</a:t>
            </a:fld>
            <a:endParaRPr lang="en-US" dirty="0"/>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dirty="0"/>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708872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3783920" cy="593788"/>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dirty="0"/>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2023-12-11</a:t>
            </a:fld>
            <a:endParaRPr lang="en-US" dirty="0"/>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dirty="0"/>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6309438" y="425693"/>
            <a:ext cx="5462358" cy="6007735"/>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dirty="0"/>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6309438" y="425693"/>
            <a:ext cx="5462358" cy="6007735"/>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754274" y="2066703"/>
            <a:ext cx="4747685" cy="3274565"/>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754274" y="744083"/>
            <a:ext cx="4747685" cy="1239266"/>
          </a:xfrm>
        </p:spPr>
        <p:txBody>
          <a:bodyPr/>
          <a:lstStyle>
            <a:lvl1pPr>
              <a:defRPr>
                <a:solidFill>
                  <a:schemeClr val="accent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28996928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755386" y="1510666"/>
            <a:ext cx="10684563" cy="4804878"/>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755386" y="1510666"/>
            <a:ext cx="10684563" cy="4804878"/>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1527277" y="0"/>
            <a:ext cx="664723" cy="1451693"/>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endParaRPr lang="sv-SE" dirty="0"/>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0697663" y="5330992"/>
            <a:ext cx="1205124" cy="1205040"/>
          </a:xfrm>
          <a:prstGeom prst="rect">
            <a:avLst/>
          </a:prstGeom>
          <a:blipFill>
            <a:blip r:embed="rId3" cstate="print"/>
            <a:stretch>
              <a:fillRect/>
            </a:stretch>
          </a:blipFill>
        </p:spPr>
        <p:txBody>
          <a:bodyPr>
            <a:normAutofit/>
          </a:bodyPr>
          <a:lstStyle>
            <a:lvl1pPr>
              <a:buNone/>
              <a:defRPr sz="121"/>
            </a:lvl1pPr>
          </a:lstStyle>
          <a:p>
            <a:pPr lvl="0"/>
            <a:r>
              <a:rPr lang="sv-SE" dirty="0"/>
              <a:t> 4,42</a:t>
            </a:r>
          </a:p>
          <a:p>
            <a:pPr lvl="0"/>
            <a:endParaRPr lang="sv-SE" dirty="0"/>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2023-12-11</a:t>
            </a:fld>
            <a:endParaRPr lang="en-US" dirty="0"/>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dirty="0"/>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1842409184"/>
      </p:ext>
    </p:extLst>
  </p:cSld>
  <p:clrMapOvr>
    <a:masterClrMapping/>
  </p:clrMapOvr>
  <p:extLst>
    <p:ext uri="{DCECCB84-F9BA-43D5-87BE-67443E8EF086}">
      <p15:sldGuideLst xmlns:p15="http://schemas.microsoft.com/office/powerpoint/2012/main">
        <p15:guide id="1" orient="horz" pos="1258">
          <p15:clr>
            <a:srgbClr val="FBAE40"/>
          </p15:clr>
        </p15:guide>
        <p15:guide id="2" pos="6332">
          <p15:clr>
            <a:srgbClr val="FBAE40"/>
          </p15:clr>
        </p15:guide>
        <p15:guide id="3" pos="24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6558322" y="0"/>
            <a:ext cx="5633678" cy="685800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1524001" y="3808060"/>
            <a:ext cx="8268879" cy="1459395"/>
          </a:xfr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a:t>Underrubrik</a:t>
            </a:r>
          </a:p>
        </p:txBody>
      </p:sp>
    </p:spTree>
    <p:extLst>
      <p:ext uri="{BB962C8B-B14F-4D97-AF65-F5344CB8AC3E}">
        <p14:creationId xmlns:p14="http://schemas.microsoft.com/office/powerpoint/2010/main" val="1593398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1527277" y="0"/>
            <a:ext cx="664723" cy="1950352"/>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754274" y="2061563"/>
            <a:ext cx="10683451" cy="3628218"/>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2023-12-11</a:t>
            </a:fld>
            <a:endParaRPr lang="en-US"/>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399877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92422" y="92416"/>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184844" y="184831"/>
            <a:ext cx="736488" cy="516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sv-SE" sz="1092"/>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754274"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3798663"/>
            <a:ext cx="751167" cy="3059337"/>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6199014" y="2065872"/>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2023-12-11</a:t>
            </a:fld>
            <a:endParaRPr lang="en-US"/>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2008210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3783920" cy="593788"/>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1415380" y="290234"/>
            <a:ext cx="4672040" cy="113518"/>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829919" y="290234"/>
            <a:ext cx="480303" cy="113518"/>
          </a:xfrm>
        </p:spPr>
        <p:txBody>
          <a:bodyPr/>
          <a:lstStyle/>
          <a:p>
            <a:fld id="{9D00964E-CD7C-4BCA-A53D-05A9094492BF}" type="datetime1">
              <a:rPr lang="sv-SE" smtClean="0"/>
              <a:t>2023-12-11</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506442" y="290234"/>
            <a:ext cx="218320" cy="113518"/>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6309438" y="425693"/>
            <a:ext cx="5462358" cy="6007735"/>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6309438" y="425693"/>
            <a:ext cx="5462358" cy="6007735"/>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754274" y="2066703"/>
            <a:ext cx="4747685" cy="3274565"/>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754274" y="744083"/>
            <a:ext cx="4747685" cy="1239266"/>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3225638680"/>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1527277" y="0"/>
            <a:ext cx="664723" cy="1452618"/>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2023-12-11</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755386" y="1510666"/>
            <a:ext cx="10684563" cy="4804878"/>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755386" y="1510666"/>
            <a:ext cx="10684563" cy="4804878"/>
          </a:xfr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0697663" y="5330992"/>
            <a:ext cx="1205124" cy="1205040"/>
          </a:xfrm>
          <a:blipFill>
            <a:blip r:embed="rId3" cstate="print"/>
            <a:stretch>
              <a:fillRect/>
            </a:stretch>
          </a:blipFill>
        </p:spPr>
        <p:txBody>
          <a:bodyPr>
            <a:normAutofit/>
          </a:bodyPr>
          <a:lstStyle>
            <a:lvl1pPr>
              <a:buNone/>
              <a:defRPr sz="121"/>
            </a:lvl1pPr>
          </a:lstStyle>
          <a:p>
            <a:pPr lvl="0"/>
            <a:r>
              <a:rPr lang="sv-SE"/>
              <a:t> 4,42</a:t>
            </a:r>
          </a:p>
          <a:p>
            <a:pPr lvl="0"/>
            <a:endParaRPr lang="sv-SE"/>
          </a:p>
        </p:txBody>
      </p:sp>
    </p:spTree>
    <p:extLst>
      <p:ext uri="{BB962C8B-B14F-4D97-AF65-F5344CB8AC3E}">
        <p14:creationId xmlns:p14="http://schemas.microsoft.com/office/powerpoint/2010/main" val="2174967485"/>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70" y="1393903"/>
            <a:ext cx="8162692" cy="1022738"/>
          </a:xfrm>
        </p:spPr>
        <p:txBody>
          <a:bodyPr anchor="b">
            <a:noAutofit/>
          </a:bodyPr>
          <a:lstStyle>
            <a:lvl1pPr>
              <a:lnSpc>
                <a:spcPct val="80000"/>
              </a:lnSpc>
              <a:defRPr sz="3600"/>
            </a:lvl1pPr>
          </a:lstStyle>
          <a:p>
            <a:r>
              <a:rPr lang="sv-SE"/>
              <a:t>Klicka här för att lägga till rubrik</a:t>
            </a:r>
          </a:p>
        </p:txBody>
      </p:sp>
      <p:sp>
        <p:nvSpPr>
          <p:cNvPr id="5" name="Platshållare för innehåll 2"/>
          <p:cNvSpPr>
            <a:spLocks noGrp="1"/>
          </p:cNvSpPr>
          <p:nvPr>
            <p:ph idx="1" hasCustomPrompt="1"/>
          </p:nvPr>
        </p:nvSpPr>
        <p:spPr>
          <a:xfrm>
            <a:off x="1996070" y="2506663"/>
            <a:ext cx="8162692" cy="397219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2023-12-11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5488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Rubrik och två spalter">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638000" y="1393903"/>
            <a:ext cx="9288000" cy="1022738"/>
          </a:xfrm>
        </p:spPr>
        <p:txBody>
          <a:bodyPr anchor="b">
            <a:noAutofit/>
          </a:bodyPr>
          <a:lstStyle>
            <a:lvl1pPr algn="l">
              <a:lnSpc>
                <a:spcPct val="100000"/>
              </a:lnSpc>
              <a:defRPr sz="3600"/>
            </a:lvl1pPr>
          </a:lstStyle>
          <a:p>
            <a:r>
              <a:rPr lang="sv-SE"/>
              <a:t>Klicka här för att lägga till rubrik</a:t>
            </a:r>
          </a:p>
        </p:txBody>
      </p:sp>
      <p:sp>
        <p:nvSpPr>
          <p:cNvPr id="6" name="Platshållare för innehåll 2"/>
          <p:cNvSpPr>
            <a:spLocks noGrp="1"/>
          </p:cNvSpPr>
          <p:nvPr>
            <p:ph idx="1" hasCustomPrompt="1"/>
          </p:nvPr>
        </p:nvSpPr>
        <p:spPr>
          <a:xfrm>
            <a:off x="1638001" y="2520001"/>
            <a:ext cx="4516243" cy="397521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6404653" y="2520001"/>
            <a:ext cx="4516243" cy="397521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C739DF52-0477-4164-99CF-0384B3919D38}" type="datetime1">
              <a:rPr lang="sv-SE" smtClean="0"/>
              <a:t>2023-12-11</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46123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004" t="51088" b="-60520"/>
          <a:stretch/>
        </p:blipFill>
        <p:spPr>
          <a:xfrm>
            <a:off x="0" y="3798662"/>
            <a:ext cx="756330" cy="3059338"/>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754274"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noAutofit/>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6199011" y="2065871"/>
            <a:ext cx="5238714" cy="3623852"/>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75A58EB5-62A4-4652-A7FE-297289C1D735}" type="datetimeFigureOut">
              <a:rPr lang="sv-SE" smtClean="0"/>
              <a:t>2023-12-11</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8C00B274-ED3C-4EFB-963F-CC2D2D7FBC64}" type="slidenum">
              <a:rPr lang="sv-SE" smtClean="0"/>
              <a:t>‹#›</a:t>
            </a:fld>
            <a:endParaRPr lang="sv-SE"/>
          </a:p>
        </p:txBody>
      </p:sp>
    </p:spTree>
    <p:extLst>
      <p:ext uri="{BB962C8B-B14F-4D97-AF65-F5344CB8AC3E}">
        <p14:creationId xmlns:p14="http://schemas.microsoft.com/office/powerpoint/2010/main" val="1649185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638000" y="1393903"/>
            <a:ext cx="9288000" cy="1022738"/>
          </a:xfrm>
        </p:spPr>
        <p:txBody>
          <a:bodyPr anchor="b">
            <a:noAutofit/>
          </a:bodyPr>
          <a:lstStyle>
            <a:lvl1pPr>
              <a:lnSpc>
                <a:spcPct val="100000"/>
              </a:lnSpc>
              <a:defRPr sz="3600"/>
            </a:lvl1pPr>
          </a:lstStyle>
          <a:p>
            <a:r>
              <a:rPr lang="sv-SE"/>
              <a:t>Klicka här för att lägga till rubrik</a:t>
            </a:r>
          </a:p>
        </p:txBody>
      </p:sp>
      <p:sp>
        <p:nvSpPr>
          <p:cNvPr id="5" name="Platshållare för innehåll 2"/>
          <p:cNvSpPr>
            <a:spLocks noGrp="1"/>
          </p:cNvSpPr>
          <p:nvPr>
            <p:ph idx="1" hasCustomPrompt="1"/>
          </p:nvPr>
        </p:nvSpPr>
        <p:spPr>
          <a:xfrm>
            <a:off x="1638000" y="2520000"/>
            <a:ext cx="9288000" cy="3960000"/>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2023-12-11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26683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773045" y="1393903"/>
            <a:ext cx="9266663" cy="1022738"/>
          </a:xfrm>
        </p:spPr>
        <p:txBody>
          <a:bodyPr anchor="b">
            <a:noAutofit/>
          </a:bodyPr>
          <a:lstStyle>
            <a:lvl1pPr algn="ctr">
              <a:lnSpc>
                <a:spcPct val="80000"/>
              </a:lnSpc>
              <a:defRPr sz="3600"/>
            </a:lvl1pPr>
          </a:lstStyle>
          <a:p>
            <a:r>
              <a:rPr lang="sv-SE"/>
              <a:t>Klicka här för att lägga till rubrik</a:t>
            </a:r>
          </a:p>
        </p:txBody>
      </p:sp>
      <p:sp>
        <p:nvSpPr>
          <p:cNvPr id="6" name="Platshållare för innehåll 2"/>
          <p:cNvSpPr>
            <a:spLocks noGrp="1"/>
          </p:cNvSpPr>
          <p:nvPr>
            <p:ph idx="1" hasCustomPrompt="1"/>
          </p:nvPr>
        </p:nvSpPr>
        <p:spPr>
          <a:xfrm>
            <a:off x="1773045"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6523465"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2023-12-11</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23961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1" y="1210922"/>
            <a:ext cx="9144000" cy="4190334"/>
          </a:xfrm>
        </p:spPr>
        <p:txBody>
          <a:bodyPr anchor="ctr">
            <a:noAutofit/>
          </a:bodyPr>
          <a:lstStyle>
            <a:lvl1pPr algn="ctr">
              <a:lnSpc>
                <a:spcPct val="80000"/>
              </a:lnSpc>
              <a:defRPr sz="3600" b="0">
                <a:solidFill>
                  <a:schemeClr val="tx1"/>
                </a:solidFill>
              </a:defRPr>
            </a:lvl1pPr>
          </a:lstStyle>
          <a:p>
            <a:r>
              <a:rPr lang="sv-SE"/>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2023-12-11</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0229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p:nvPicPr>
        <p:blipFill rotWithShape="1">
          <a:blip r:embed="rId2"/>
          <a:srcRect l="-135146" t="64200" r="1"/>
          <a:stretch/>
        </p:blipFill>
        <p:spPr>
          <a:xfrm>
            <a:off x="1" y="0"/>
            <a:ext cx="3784587" cy="593962"/>
          </a:xfrm>
          <a:prstGeom prst="rect">
            <a:avLst/>
          </a:prstGeom>
        </p:spPr>
      </p:pic>
      <p:sp>
        <p:nvSpPr>
          <p:cNvPr id="15" name="object 38">
            <a:extLst>
              <a:ext uri="{FF2B5EF4-FFF2-40B4-BE49-F238E27FC236}">
                <a16:creationId xmlns:a16="http://schemas.microsoft.com/office/drawing/2014/main" id="{FCB10ADE-7E5E-400B-8AA1-BCE8B82F9AC2}"/>
              </a:ext>
            </a:extLst>
          </p:cNvPr>
          <p:cNvSpPr/>
          <p:nvPr/>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75A58EB5-62A4-4652-A7FE-297289C1D735}" type="datetimeFigureOut">
              <a:rPr lang="sv-SE" smtClean="0"/>
              <a:t>2023-12-11</a:t>
            </a:fld>
            <a:endParaRPr lang="sv-SE"/>
          </a:p>
        </p:txBody>
      </p:sp>
      <p:sp>
        <p:nvSpPr>
          <p:cNvPr id="12" name="Rektangel 11">
            <a:extLst>
              <a:ext uri="{FF2B5EF4-FFF2-40B4-BE49-F238E27FC236}">
                <a16:creationId xmlns:a16="http://schemas.microsoft.com/office/drawing/2014/main" id="{669B40A8-44D8-445B-8C02-75F7336F6216}"/>
              </a:ext>
            </a:extLst>
          </p:cNvPr>
          <p:cNvSpPr/>
          <p:nvPr/>
        </p:nvSpPr>
        <p:spPr>
          <a:xfrm>
            <a:off x="6309438" y="425693"/>
            <a:ext cx="5457991" cy="6003369"/>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92"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8C00B274-ED3C-4EFB-963F-CC2D2D7FBC64}"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6309438" y="425497"/>
            <a:ext cx="5457991" cy="6003369"/>
          </a:xfrm>
          <a:prstGeom prst="rect">
            <a:avLst/>
          </a:prstGeom>
          <a:no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754275" y="2066703"/>
            <a:ext cx="4747684" cy="3274565"/>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754274" y="744083"/>
            <a:ext cx="4747685" cy="1239266"/>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2473143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755386" y="1510666"/>
            <a:ext cx="10684563" cy="4804878"/>
          </a:xfrm>
          <a:solidFill>
            <a:srgbClr val="FAEDF2"/>
          </a:solidFill>
        </p:spPr>
        <p:txBody>
          <a:bodyPr/>
          <a:lstStyle>
            <a:lvl1pPr>
              <a:buNone/>
              <a:defRPr sz="1940"/>
            </a:lvl1pPr>
            <a:lvl2pPr>
              <a:defRPr sz="1698"/>
            </a:lvl2pPr>
            <a:lvl3pPr>
              <a:defRPr sz="1455"/>
            </a:lvl3pPr>
            <a:lvl4pPr>
              <a:defRPr sz="1213"/>
            </a:lvl4pPr>
            <a:lvl5pPr>
              <a:defRPr sz="1213"/>
            </a:lvl5pPr>
            <a:lvl6pPr>
              <a:defRPr sz="1213"/>
            </a:lvl6pPr>
            <a:lvl7pPr>
              <a:defRPr sz="1213"/>
            </a:lvl7pPr>
            <a:lvl8pPr>
              <a:defRPr sz="1213"/>
            </a:lvl8pPr>
            <a:lvl9pPr>
              <a:defRPr sz="1213"/>
            </a:lvl9pPr>
          </a:lstStyle>
          <a:p>
            <a:pPr lvl="0"/>
            <a:r>
              <a:rPr lang="sv-SE" dirty="0"/>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75A58EB5-62A4-4652-A7FE-297289C1D735}" type="datetimeFigureOut">
              <a:rPr lang="sv-SE" smtClean="0"/>
              <a:t>2023-12-11</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8C00B274-ED3C-4EFB-963F-CC2D2D7FBC64}"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754274" y="532186"/>
            <a:ext cx="10683452" cy="632634"/>
          </a:xfrm>
        </p:spPr>
        <p:txBody>
          <a:bodyPr/>
          <a:lstStyle>
            <a:lvl1pPr>
              <a:defRPr>
                <a:solidFill>
                  <a:schemeClr val="accent1"/>
                </a:solidFill>
              </a:defRPr>
            </a:lvl1pPr>
          </a:lstStyle>
          <a:p>
            <a:r>
              <a:rPr lang="sv-SE"/>
              <a:t>Klicka här för att ändra mall för rubrikformat</a:t>
            </a:r>
            <a:endParaRPr lang="sv-SE" dirty="0"/>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458" r="88999" b="40995"/>
          <a:stretch/>
        </p:blipFill>
        <p:spPr>
          <a:xfrm>
            <a:off x="11527918" y="0"/>
            <a:ext cx="664082" cy="1452618"/>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0697663" y="5330992"/>
            <a:ext cx="1205124" cy="1205040"/>
          </a:xfrm>
          <a:blipFill>
            <a:blip r:embed="rId3" cstate="print"/>
            <a:stretch>
              <a:fillRect/>
            </a:stretch>
          </a:blipFill>
        </p:spPr>
        <p:txBody>
          <a:bodyPr>
            <a:normAutofit/>
          </a:bodyPr>
          <a:lstStyle>
            <a:lvl1pPr>
              <a:buNone/>
              <a:defRPr sz="121"/>
            </a:lvl1pPr>
          </a:lstStyle>
          <a:p>
            <a:pPr lvl="0"/>
            <a:r>
              <a:rPr lang="sv-SE" dirty="0"/>
              <a:t> 4,42</a:t>
            </a:r>
          </a:p>
          <a:p>
            <a:pPr lvl="0"/>
            <a:endParaRPr lang="sv-SE" dirty="0"/>
          </a:p>
        </p:txBody>
      </p:sp>
    </p:spTree>
    <p:extLst>
      <p:ext uri="{BB962C8B-B14F-4D97-AF65-F5344CB8AC3E}">
        <p14:creationId xmlns:p14="http://schemas.microsoft.com/office/powerpoint/2010/main" val="173627457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2023-12-11</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1527918" y="1"/>
            <a:ext cx="664082" cy="1950351"/>
          </a:xfrm>
          <a:prstGeom prst="rect">
            <a:avLst/>
          </a:prstGeom>
        </p:spPr>
      </p:pic>
    </p:spTree>
    <p:extLst>
      <p:ext uri="{BB962C8B-B14F-4D97-AF65-F5344CB8AC3E}">
        <p14:creationId xmlns:p14="http://schemas.microsoft.com/office/powerpoint/2010/main" val="32439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2023-12-11</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1527918" y="1"/>
            <a:ext cx="664082" cy="1950351"/>
          </a:xfrm>
          <a:prstGeom prst="rect">
            <a:avLst/>
          </a:prstGeom>
        </p:spPr>
      </p:pic>
      <p:sp>
        <p:nvSpPr>
          <p:cNvPr id="24" name="Platshållare för innehåll 1">
            <a:extLst>
              <a:ext uri="{FF2B5EF4-FFF2-40B4-BE49-F238E27FC236}">
                <a16:creationId xmlns:a16="http://schemas.microsoft.com/office/drawing/2014/main" id="{6349BD8C-2D4F-1E42-AF30-E092AF2FE871}"/>
              </a:ext>
            </a:extLst>
          </p:cNvPr>
          <p:cNvSpPr>
            <a:spLocks noGrp="1"/>
          </p:cNvSpPr>
          <p:nvPr>
            <p:ph sz="half" idx="1" hasCustomPrompt="1"/>
          </p:nvPr>
        </p:nvSpPr>
        <p:spPr>
          <a:xfrm>
            <a:off x="754274" y="2065871"/>
            <a:ext cx="5238714" cy="3623852"/>
          </a:xfrm>
        </p:spPr>
        <p:txBody>
          <a:bodyPr>
            <a:noAutofit/>
          </a:bodyPr>
          <a:lstStyle>
            <a:lvl1pPr marL="0" indent="0">
              <a:buNone/>
              <a:defRPr/>
            </a:lvl1pPr>
          </a:lstStyle>
          <a:p>
            <a:pPr marL="0" indent="0">
              <a:buNone/>
            </a:pPr>
            <a:r>
              <a:rPr lang="sv-SE" sz="1940" dirty="0"/>
              <a:t>Nästkommande sida innehåller våra illustrationer. </a:t>
            </a:r>
            <a:br>
              <a:rPr lang="sv-SE" sz="1940" dirty="0"/>
            </a:br>
            <a:r>
              <a:rPr lang="sv-SE" sz="1940" dirty="0"/>
              <a:t>Följ dessa steg för att använda någon av dem.</a:t>
            </a:r>
          </a:p>
          <a:p>
            <a:r>
              <a:rPr lang="sv-SE" sz="1940" dirty="0"/>
              <a:t>Markera önskad illustration</a:t>
            </a:r>
          </a:p>
          <a:p>
            <a:r>
              <a:rPr lang="sv-SE" sz="1940" dirty="0"/>
              <a:t>Kopiera genom att högerklicka och välj </a:t>
            </a:r>
            <a:r>
              <a:rPr lang="sv-SE" sz="1940" i="1" dirty="0"/>
              <a:t>kopiera</a:t>
            </a:r>
            <a:r>
              <a:rPr lang="sv-SE" sz="1940" dirty="0"/>
              <a:t>, alternativt </a:t>
            </a:r>
            <a:r>
              <a:rPr lang="sv-SE" sz="1940" dirty="0" err="1"/>
              <a:t>ctrl</a:t>
            </a:r>
            <a:r>
              <a:rPr lang="sv-SE" sz="1940" dirty="0"/>
              <a:t> + C (PC) eller </a:t>
            </a:r>
            <a:r>
              <a:rPr lang="sv-SE" sz="1940" dirty="0" err="1"/>
              <a:t>cmd</a:t>
            </a:r>
            <a:r>
              <a:rPr lang="sv-SE" sz="1940" dirty="0"/>
              <a:t> + C (Mac)</a:t>
            </a:r>
          </a:p>
          <a:p>
            <a:r>
              <a:rPr lang="sv-SE" sz="1940" dirty="0"/>
              <a:t>Klistra in på önskad sida genom att högerklicka och välj </a:t>
            </a:r>
            <a:r>
              <a:rPr lang="sv-SE" sz="1940" i="1" dirty="0"/>
              <a:t>klistra in</a:t>
            </a:r>
            <a:r>
              <a:rPr lang="sv-SE" sz="1940" dirty="0"/>
              <a:t>, alternativt </a:t>
            </a:r>
            <a:r>
              <a:rPr lang="sv-SE" sz="1940" dirty="0" err="1"/>
              <a:t>ctrl</a:t>
            </a:r>
            <a:r>
              <a:rPr lang="sv-SE" sz="1940" dirty="0"/>
              <a:t> + V (PC) eller </a:t>
            </a:r>
            <a:r>
              <a:rPr lang="sv-SE" sz="1940" dirty="0" err="1"/>
              <a:t>cmd</a:t>
            </a:r>
            <a:r>
              <a:rPr lang="sv-SE" sz="1940" dirty="0"/>
              <a:t> + V (Mac)</a:t>
            </a:r>
          </a:p>
          <a:p>
            <a:r>
              <a:rPr lang="sv-SE" sz="1940" dirty="0"/>
              <a:t>När du är klar med din presentation radera dessa två sidor från presentationen.</a:t>
            </a:r>
          </a:p>
          <a:p>
            <a:endParaRPr lang="sv-SE" sz="1940" dirty="0"/>
          </a:p>
          <a:p>
            <a:pPr marL="0" indent="0">
              <a:buNone/>
            </a:pPr>
            <a:endParaRPr lang="sv-SE" sz="1940" dirty="0"/>
          </a:p>
        </p:txBody>
      </p:sp>
      <p:sp>
        <p:nvSpPr>
          <p:cNvPr id="25" name="Rubrik 2">
            <a:extLst>
              <a:ext uri="{FF2B5EF4-FFF2-40B4-BE49-F238E27FC236}">
                <a16:creationId xmlns:a16="http://schemas.microsoft.com/office/drawing/2014/main" id="{25D11DB4-F685-5ADD-528A-F97CFE9933BD}"/>
              </a:ext>
            </a:extLst>
          </p:cNvPr>
          <p:cNvSpPr txBox="1">
            <a:spLocks/>
          </p:cNvSpPr>
          <p:nvPr userDrawn="1"/>
        </p:nvSpPr>
        <p:spPr>
          <a:xfrm>
            <a:off x="754274" y="744083"/>
            <a:ext cx="10683452" cy="1239266"/>
          </a:xfrm>
          <a:prstGeom prst="rect">
            <a:avLst/>
          </a:prstGeom>
        </p:spPr>
        <p:txBody>
          <a:bodyPr vert="horz" lIns="0" tIns="0" rIns="0" bIns="43661" rtlCol="0" anchor="b" anchorCtr="0">
            <a:noAutofit/>
          </a:bodyPr>
          <a:lstStyle>
            <a:lvl1pPr eaLnBrk="1" hangingPunct="1">
              <a:lnSpc>
                <a:spcPct val="85000"/>
              </a:lnSpc>
              <a:defRPr sz="6450" b="1" spc="-280" baseline="0">
                <a:solidFill>
                  <a:schemeClr val="accent1"/>
                </a:solidFill>
                <a:latin typeface="+mj-lt"/>
                <a:ea typeface="+mj-ea"/>
                <a:cs typeface="+mj-cs"/>
              </a:defRPr>
            </a:lvl1pPr>
          </a:lstStyle>
          <a:p>
            <a:r>
              <a:rPr lang="sv-SE" sz="3911" kern="0" dirty="0"/>
              <a:t>Illustrationer</a:t>
            </a:r>
          </a:p>
        </p:txBody>
      </p:sp>
      <p:sp>
        <p:nvSpPr>
          <p:cNvPr id="26" name="Platshållare för innehåll 3">
            <a:extLst>
              <a:ext uri="{FF2B5EF4-FFF2-40B4-BE49-F238E27FC236}">
                <a16:creationId xmlns:a16="http://schemas.microsoft.com/office/drawing/2014/main" id="{1386ADB5-5E0F-1BE1-C572-81D023299F44}"/>
              </a:ext>
            </a:extLst>
          </p:cNvPr>
          <p:cNvSpPr>
            <a:spLocks noGrp="1"/>
          </p:cNvSpPr>
          <p:nvPr>
            <p:ph sz="half" idx="2" hasCustomPrompt="1"/>
          </p:nvPr>
        </p:nvSpPr>
        <p:spPr>
          <a:xfrm>
            <a:off x="6199011" y="2065871"/>
            <a:ext cx="5238714" cy="3623852"/>
          </a:xfrm>
        </p:spPr>
        <p:txBody>
          <a:bodyPr>
            <a:noAutofit/>
          </a:bodyPr>
          <a:lstStyle/>
          <a:p>
            <a:r>
              <a:rPr lang="sv-SE" sz="1940" dirty="0"/>
              <a:t>För att ändra färg på illustrationen markera önskad illustration, gå till fliken </a:t>
            </a:r>
            <a:r>
              <a:rPr lang="sv-SE" sz="1940" i="1" dirty="0"/>
              <a:t>Bildformat (1)</a:t>
            </a:r>
            <a:r>
              <a:rPr lang="sv-SE" sz="1940" dirty="0"/>
              <a:t> i menyn och välj att visa </a:t>
            </a:r>
            <a:r>
              <a:rPr lang="sv-SE" sz="1940" i="1" dirty="0"/>
              <a:t>Formatfönster (2)</a:t>
            </a:r>
            <a:r>
              <a:rPr lang="sv-SE" sz="1940" dirty="0"/>
              <a:t>. Klicka på bildikonen (3) och välj </a:t>
            </a:r>
            <a:r>
              <a:rPr lang="sv-SE" sz="1940" i="1" dirty="0"/>
              <a:t>Ändra färg.</a:t>
            </a:r>
          </a:p>
        </p:txBody>
      </p:sp>
      <p:pic>
        <p:nvPicPr>
          <p:cNvPr id="27" name="Bildobjekt 26">
            <a:extLst>
              <a:ext uri="{FF2B5EF4-FFF2-40B4-BE49-F238E27FC236}">
                <a16:creationId xmlns:a16="http://schemas.microsoft.com/office/drawing/2014/main" id="{3659AAAE-E1F4-4898-7608-AE340C3B43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8"/>
          <a:stretch/>
        </p:blipFill>
        <p:spPr>
          <a:xfrm>
            <a:off x="6411479" y="3267640"/>
            <a:ext cx="4703723" cy="2416498"/>
          </a:xfrm>
          <a:prstGeom prst="rect">
            <a:avLst/>
          </a:prstGeom>
          <a:effectLst>
            <a:outerShdw blurRad="127000" dist="63500" dir="2700000" algn="tl" rotWithShape="0">
              <a:prstClr val="black">
                <a:alpha val="20000"/>
              </a:prstClr>
            </a:outerShdw>
          </a:effectLst>
        </p:spPr>
      </p:pic>
      <p:grpSp>
        <p:nvGrpSpPr>
          <p:cNvPr id="28" name="Grupp 27">
            <a:extLst>
              <a:ext uri="{FF2B5EF4-FFF2-40B4-BE49-F238E27FC236}">
                <a16:creationId xmlns:a16="http://schemas.microsoft.com/office/drawing/2014/main" id="{E21B6ECB-A26F-6835-6E0A-B7E2D67DEB0C}"/>
              </a:ext>
            </a:extLst>
          </p:cNvPr>
          <p:cNvGrpSpPr/>
          <p:nvPr userDrawn="1"/>
        </p:nvGrpSpPr>
        <p:grpSpPr>
          <a:xfrm>
            <a:off x="10671774" y="3655511"/>
            <a:ext cx="745511" cy="283882"/>
            <a:chOff x="17597310" y="6028207"/>
            <a:chExt cx="1229317" cy="468143"/>
          </a:xfrm>
        </p:grpSpPr>
        <p:sp>
          <p:nvSpPr>
            <p:cNvPr id="29" name="Ellips 28">
              <a:extLst>
                <a:ext uri="{FF2B5EF4-FFF2-40B4-BE49-F238E27FC236}">
                  <a16:creationId xmlns:a16="http://schemas.microsoft.com/office/drawing/2014/main" id="{156EA171-C7BB-31A1-0A8A-DA7D4ABD745D}"/>
                </a:ext>
              </a:extLst>
            </p:cNvPr>
            <p:cNvSpPr/>
            <p:nvPr/>
          </p:nvSpPr>
          <p:spPr>
            <a:xfrm>
              <a:off x="17597310" y="602820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92" dirty="0"/>
            </a:p>
          </p:txBody>
        </p:sp>
        <p:cxnSp>
          <p:nvCxnSpPr>
            <p:cNvPr id="30" name="Rak 29">
              <a:extLst>
                <a:ext uri="{FF2B5EF4-FFF2-40B4-BE49-F238E27FC236}">
                  <a16:creationId xmlns:a16="http://schemas.microsoft.com/office/drawing/2014/main" id="{57C479BD-925E-A2BB-4DF6-D2BA660FCF25}"/>
                </a:ext>
              </a:extLst>
            </p:cNvPr>
            <p:cNvCxnSpPr>
              <a:cxnSpLocks/>
            </p:cNvCxnSpPr>
            <p:nvPr/>
          </p:nvCxnSpPr>
          <p:spPr>
            <a:xfrm>
              <a:off x="18065453" y="6262278"/>
              <a:ext cx="47882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Ellips 30">
              <a:extLst>
                <a:ext uri="{FF2B5EF4-FFF2-40B4-BE49-F238E27FC236}">
                  <a16:creationId xmlns:a16="http://schemas.microsoft.com/office/drawing/2014/main" id="{A2D4A7AE-2B8B-4CCC-58A1-450717AE8E23}"/>
                </a:ext>
              </a:extLst>
            </p:cNvPr>
            <p:cNvSpPr/>
            <p:nvPr/>
          </p:nvSpPr>
          <p:spPr>
            <a:xfrm>
              <a:off x="18503091" y="6100510"/>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092" dirty="0"/>
                <a:t>3</a:t>
              </a:r>
            </a:p>
          </p:txBody>
        </p:sp>
      </p:grpSp>
      <p:grpSp>
        <p:nvGrpSpPr>
          <p:cNvPr id="32" name="Grupp 31">
            <a:extLst>
              <a:ext uri="{FF2B5EF4-FFF2-40B4-BE49-F238E27FC236}">
                <a16:creationId xmlns:a16="http://schemas.microsoft.com/office/drawing/2014/main" id="{C4CCB5C1-35AB-6C0C-52AD-984CB456A80E}"/>
              </a:ext>
            </a:extLst>
          </p:cNvPr>
          <p:cNvGrpSpPr/>
          <p:nvPr userDrawn="1"/>
        </p:nvGrpSpPr>
        <p:grpSpPr>
          <a:xfrm>
            <a:off x="10538364" y="2994783"/>
            <a:ext cx="283902" cy="648880"/>
            <a:chOff x="17377322" y="4938618"/>
            <a:chExt cx="468143" cy="1070052"/>
          </a:xfrm>
        </p:grpSpPr>
        <p:grpSp>
          <p:nvGrpSpPr>
            <p:cNvPr id="33" name="Grupp 32">
              <a:extLst>
                <a:ext uri="{FF2B5EF4-FFF2-40B4-BE49-F238E27FC236}">
                  <a16:creationId xmlns:a16="http://schemas.microsoft.com/office/drawing/2014/main" id="{D334538E-A401-C6D7-C46F-2582881C9233}"/>
                </a:ext>
              </a:extLst>
            </p:cNvPr>
            <p:cNvGrpSpPr/>
            <p:nvPr/>
          </p:nvGrpSpPr>
          <p:grpSpPr>
            <a:xfrm>
              <a:off x="17377322" y="5150619"/>
              <a:ext cx="468143" cy="858051"/>
              <a:chOff x="17377322" y="5150619"/>
              <a:chExt cx="468143" cy="858051"/>
            </a:xfrm>
          </p:grpSpPr>
          <p:sp>
            <p:nvSpPr>
              <p:cNvPr id="35" name="Ellips 34">
                <a:extLst>
                  <a:ext uri="{FF2B5EF4-FFF2-40B4-BE49-F238E27FC236}">
                    <a16:creationId xmlns:a16="http://schemas.microsoft.com/office/drawing/2014/main" id="{30E78345-734E-326B-9A77-2D62028EC4DC}"/>
                  </a:ext>
                </a:extLst>
              </p:cNvPr>
              <p:cNvSpPr/>
              <p:nvPr/>
            </p:nvSpPr>
            <p:spPr>
              <a:xfrm>
                <a:off x="17377322" y="554052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92" dirty="0"/>
              </a:p>
            </p:txBody>
          </p:sp>
          <p:cxnSp>
            <p:nvCxnSpPr>
              <p:cNvPr id="36" name="Rak 35">
                <a:extLst>
                  <a:ext uri="{FF2B5EF4-FFF2-40B4-BE49-F238E27FC236}">
                    <a16:creationId xmlns:a16="http://schemas.microsoft.com/office/drawing/2014/main" id="{1E2E6DE6-D067-B718-E7A0-A53CCF52B353}"/>
                  </a:ext>
                </a:extLst>
              </p:cNvPr>
              <p:cNvCxnSpPr>
                <a:cxnSpLocks/>
              </p:cNvCxnSpPr>
              <p:nvPr/>
            </p:nvCxnSpPr>
            <p:spPr>
              <a:xfrm flipV="1">
                <a:off x="17611393" y="5150619"/>
                <a:ext cx="0" cy="38990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4" name="Ellips 33">
              <a:extLst>
                <a:ext uri="{FF2B5EF4-FFF2-40B4-BE49-F238E27FC236}">
                  <a16:creationId xmlns:a16="http://schemas.microsoft.com/office/drawing/2014/main" id="{A51F1848-F037-B838-4A6E-AB0A86D91158}"/>
                </a:ext>
              </a:extLst>
            </p:cNvPr>
            <p:cNvSpPr/>
            <p:nvPr/>
          </p:nvSpPr>
          <p:spPr>
            <a:xfrm>
              <a:off x="17449625" y="4938618"/>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092" dirty="0"/>
                <a:t>2</a:t>
              </a:r>
            </a:p>
          </p:txBody>
        </p:sp>
      </p:grpSp>
      <p:grpSp>
        <p:nvGrpSpPr>
          <p:cNvPr id="37" name="Grupp 36">
            <a:extLst>
              <a:ext uri="{FF2B5EF4-FFF2-40B4-BE49-F238E27FC236}">
                <a16:creationId xmlns:a16="http://schemas.microsoft.com/office/drawing/2014/main" id="{E4948501-C99C-6717-9C7B-C2D97D67AC4D}"/>
              </a:ext>
            </a:extLst>
          </p:cNvPr>
          <p:cNvGrpSpPr/>
          <p:nvPr userDrawn="1"/>
        </p:nvGrpSpPr>
        <p:grpSpPr>
          <a:xfrm>
            <a:off x="6053394" y="3227319"/>
            <a:ext cx="591398" cy="283882"/>
            <a:chOff x="9981795" y="5322087"/>
            <a:chExt cx="975190" cy="468143"/>
          </a:xfrm>
        </p:grpSpPr>
        <p:sp>
          <p:nvSpPr>
            <p:cNvPr id="38" name="Ellips 37">
              <a:extLst>
                <a:ext uri="{FF2B5EF4-FFF2-40B4-BE49-F238E27FC236}">
                  <a16:creationId xmlns:a16="http://schemas.microsoft.com/office/drawing/2014/main" id="{434E6A03-AB85-C33E-4C06-D15DED3B5628}"/>
                </a:ext>
              </a:extLst>
            </p:cNvPr>
            <p:cNvSpPr/>
            <p:nvPr/>
          </p:nvSpPr>
          <p:spPr>
            <a:xfrm>
              <a:off x="10488842" y="532208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1092" dirty="0"/>
            </a:p>
          </p:txBody>
        </p:sp>
        <p:cxnSp>
          <p:nvCxnSpPr>
            <p:cNvPr id="39" name="Rak 38">
              <a:extLst>
                <a:ext uri="{FF2B5EF4-FFF2-40B4-BE49-F238E27FC236}">
                  <a16:creationId xmlns:a16="http://schemas.microsoft.com/office/drawing/2014/main" id="{B9674A31-B122-CF10-1475-95F17413B0D3}"/>
                </a:ext>
              </a:extLst>
            </p:cNvPr>
            <p:cNvCxnSpPr>
              <a:cxnSpLocks/>
            </p:cNvCxnSpPr>
            <p:nvPr/>
          </p:nvCxnSpPr>
          <p:spPr>
            <a:xfrm flipH="1">
              <a:off x="10279201" y="5556158"/>
              <a:ext cx="20964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Ellips 39">
              <a:extLst>
                <a:ext uri="{FF2B5EF4-FFF2-40B4-BE49-F238E27FC236}">
                  <a16:creationId xmlns:a16="http://schemas.microsoft.com/office/drawing/2014/main" id="{9EAC4323-B557-A10D-E766-46B8CC85A79D}"/>
                </a:ext>
              </a:extLst>
            </p:cNvPr>
            <p:cNvSpPr/>
            <p:nvPr/>
          </p:nvSpPr>
          <p:spPr>
            <a:xfrm>
              <a:off x="9981795" y="5392841"/>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092" dirty="0"/>
                <a:t>1</a:t>
              </a:r>
            </a:p>
          </p:txBody>
        </p:sp>
      </p:grpSp>
    </p:spTree>
    <p:extLst>
      <p:ext uri="{BB962C8B-B14F-4D97-AF65-F5344CB8AC3E}">
        <p14:creationId xmlns:p14="http://schemas.microsoft.com/office/powerpoint/2010/main" val="296360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6558322" y="0"/>
            <a:ext cx="5633678" cy="685800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317499" y="5331045"/>
            <a:ext cx="1205909" cy="1205818"/>
          </a:xfrm>
          <a:prstGeom prst="rect">
            <a:avLst/>
          </a:prstGeom>
          <a:blipFill>
            <a:blip r:embed="rId3" cstate="print"/>
            <a:stretch>
              <a:fillRect/>
            </a:stretch>
          </a:blipFill>
        </p:spPr>
        <p:txBody>
          <a:bodyPr wrap="square" lIns="0" tIns="0" rIns="0" bIns="0" rtlCol="0"/>
          <a:lstStyle/>
          <a:p>
            <a:endParaRPr sz="1092"/>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1524001" y="1442067"/>
            <a:ext cx="8268879" cy="2067797"/>
          </a:xfrm>
        </p:spPr>
        <p:txBody>
          <a:bodyPr anchor="b">
            <a:noAutofit/>
          </a:bodyPr>
          <a:lstStyle>
            <a:lvl1pPr algn="l">
              <a:lnSpc>
                <a:spcPct val="75000"/>
              </a:lnSpc>
              <a:defRPr sz="7216" spc="-243" baseline="0">
                <a:solidFill>
                  <a:schemeClr val="accent1"/>
                </a:solidFill>
              </a:defRPr>
            </a:lvl1pPr>
          </a:lstStyle>
          <a:p>
            <a:r>
              <a:rPr lang="sv-SE" dirty="0"/>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1524001" y="3808060"/>
            <a:ext cx="8268879" cy="1459395"/>
          </a:xfrm>
        </p:spPr>
        <p:txBody>
          <a:bodyPr>
            <a:noAutofit/>
          </a:bodyPr>
          <a:lstStyle>
            <a:lvl1pPr marL="0" indent="0" algn="l">
              <a:spcAft>
                <a:spcPts val="0"/>
              </a:spcAft>
              <a:buNone/>
              <a:defRPr sz="2729" spc="-121" baseline="0"/>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sv-SE" dirty="0"/>
              <a:t>Underrubrik</a:t>
            </a:r>
          </a:p>
        </p:txBody>
      </p:sp>
    </p:spTree>
    <p:extLst>
      <p:ext uri="{BB962C8B-B14F-4D97-AF65-F5344CB8AC3E}">
        <p14:creationId xmlns:p14="http://schemas.microsoft.com/office/powerpoint/2010/main" val="86199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1527277" y="0"/>
            <a:ext cx="664723" cy="1950352"/>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754274" y="2061563"/>
            <a:ext cx="10683451" cy="3628218"/>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2023-12-11</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53046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75A58EB5-62A4-4652-A7FE-297289C1D735}" type="datetimeFigureOut">
              <a:rPr lang="sv-SE" smtClean="0"/>
              <a:t>2023-12-11</a:t>
            </a:fld>
            <a:endParaRPr lang="sv-SE"/>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8C00B274-ED3C-4EFB-963F-CC2D2D7FBC64}" type="slidenum">
              <a:rPr lang="sv-SE" smtClean="0"/>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noProof="0"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7"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947344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8"/>
        </a:buBlip>
        <a:tabLst/>
        <a:defRPr sz="2577" spc="-67" baseline="0">
          <a:latin typeface="+mn-lt"/>
          <a:ea typeface="+mn-ea"/>
          <a:cs typeface="+mn-cs"/>
        </a:defRPr>
      </a:lvl1pPr>
      <a:lvl2pPr marL="458438" indent="-196474" eaLnBrk="1" hangingPunct="1">
        <a:lnSpc>
          <a:spcPct val="84000"/>
        </a:lnSpc>
        <a:spcAft>
          <a:spcPts val="1455"/>
        </a:spcAft>
        <a:buFontTx/>
        <a:buBlip>
          <a:blip r:embed="rId8"/>
        </a:buBlip>
        <a:defRPr sz="2335" spc="-67" baseline="0">
          <a:latin typeface="+mn-lt"/>
          <a:ea typeface="+mn-ea"/>
          <a:cs typeface="+mn-cs"/>
        </a:defRPr>
      </a:lvl2pPr>
      <a:lvl3pPr marL="676742" indent="-174643" eaLnBrk="1" hangingPunct="1">
        <a:lnSpc>
          <a:spcPct val="84000"/>
        </a:lnSpc>
        <a:spcAft>
          <a:spcPts val="1516"/>
        </a:spcAft>
        <a:buFontTx/>
        <a:buBlip>
          <a:blip r:embed="rId8"/>
        </a:buBlip>
        <a:defRPr sz="2062" spc="-67" baseline="0">
          <a:latin typeface="+mn-lt"/>
          <a:ea typeface="+mn-ea"/>
          <a:cs typeface="+mn-cs"/>
        </a:defRPr>
      </a:lvl3pPr>
      <a:lvl4pPr marL="884131" indent="-157179" eaLnBrk="1" hangingPunct="1">
        <a:lnSpc>
          <a:spcPct val="84000"/>
        </a:lnSpc>
        <a:spcAft>
          <a:spcPts val="1577"/>
        </a:spcAft>
        <a:buFontTx/>
        <a:buBlip>
          <a:blip r:embed="rId8"/>
        </a:buBlip>
        <a:defRPr sz="1819" spc="-67" baseline="0">
          <a:latin typeface="+mn-lt"/>
          <a:ea typeface="+mn-ea"/>
          <a:cs typeface="+mn-cs"/>
        </a:defRPr>
      </a:lvl4pPr>
      <a:lvl5pPr marL="1069690" indent="-152813" eaLnBrk="1" hangingPunct="1">
        <a:lnSpc>
          <a:spcPct val="86000"/>
        </a:lnSpc>
        <a:spcAft>
          <a:spcPts val="910"/>
        </a:spcAft>
        <a:buFontTx/>
        <a:buBlip>
          <a:blip r:embed="rId8"/>
        </a:buBlip>
        <a:defRPr sz="1698" spc="-67" baseline="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noProof="0"/>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93E1DA4E-B23A-42CD-82EE-75C65057215D}" type="datetime1">
              <a:rPr lang="sv-SE" noProof="0" smtClean="0"/>
              <a:t>2023-12-11</a:t>
            </a:fld>
            <a:endParaRPr lang="sv-SE" noProof="0"/>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noProof="0"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4"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473678984"/>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5"/>
        </a:buBlip>
        <a:tabLst/>
        <a:defRPr sz="2577" spc="-67" baseline="0">
          <a:latin typeface="+mn-lt"/>
          <a:ea typeface="+mn-ea"/>
          <a:cs typeface="+mn-cs"/>
        </a:defRPr>
      </a:lvl1pPr>
      <a:lvl2pPr marL="458438" indent="-196474" eaLnBrk="1" hangingPunct="1">
        <a:lnSpc>
          <a:spcPct val="84000"/>
        </a:lnSpc>
        <a:spcAft>
          <a:spcPts val="1455"/>
        </a:spcAft>
        <a:buFontTx/>
        <a:buBlip>
          <a:blip r:embed="rId5"/>
        </a:buBlip>
        <a:defRPr sz="2335" spc="-67" baseline="0">
          <a:latin typeface="+mn-lt"/>
          <a:ea typeface="+mn-ea"/>
          <a:cs typeface="+mn-cs"/>
        </a:defRPr>
      </a:lvl2pPr>
      <a:lvl3pPr marL="676742" indent="-174643" eaLnBrk="1" hangingPunct="1">
        <a:lnSpc>
          <a:spcPct val="84000"/>
        </a:lnSpc>
        <a:spcAft>
          <a:spcPts val="1516"/>
        </a:spcAft>
        <a:buFontTx/>
        <a:buBlip>
          <a:blip r:embed="rId5"/>
        </a:buBlip>
        <a:defRPr sz="2062" spc="-67" baseline="0">
          <a:latin typeface="+mn-lt"/>
          <a:ea typeface="+mn-ea"/>
          <a:cs typeface="+mn-cs"/>
        </a:defRPr>
      </a:lvl3pPr>
      <a:lvl4pPr marL="884131" indent="-157179" eaLnBrk="1" hangingPunct="1">
        <a:lnSpc>
          <a:spcPct val="84000"/>
        </a:lnSpc>
        <a:spcAft>
          <a:spcPts val="1577"/>
        </a:spcAft>
        <a:buFontTx/>
        <a:buBlip>
          <a:blip r:embed="rId5"/>
        </a:buBlip>
        <a:defRPr sz="1819" spc="-67" baseline="0">
          <a:latin typeface="+mn-lt"/>
          <a:ea typeface="+mn-ea"/>
          <a:cs typeface="+mn-cs"/>
        </a:defRPr>
      </a:lvl4pPr>
      <a:lvl5pPr marL="1069690" indent="-152813" eaLnBrk="1" hangingPunct="1">
        <a:lnSpc>
          <a:spcPct val="86000"/>
        </a:lnSpc>
        <a:spcAft>
          <a:spcPts val="910"/>
        </a:spcAft>
        <a:buFontTx/>
        <a:buBlip>
          <a:blip r:embed="rId5"/>
        </a:buBlip>
        <a:defRPr sz="1698" spc="-67" baseline="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dirty="0"/>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3CB3D5FD-A08D-49A7-8412-76F29BA46CE4}" type="datetime1">
              <a:rPr lang="sv-SE" smtClean="0"/>
              <a:t>2023-12-11</a:t>
            </a:fld>
            <a:endParaRPr lang="en-US" dirty="0"/>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1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25730563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13"/>
        </a:buBlip>
        <a:tabLst/>
        <a:defRPr sz="2577" spc="-67" baseline="0">
          <a:latin typeface="+mn-lt"/>
          <a:ea typeface="+mn-ea"/>
          <a:cs typeface="+mn-cs"/>
        </a:defRPr>
      </a:lvl1pPr>
      <a:lvl2pPr marL="458438" indent="-196474" eaLnBrk="1" hangingPunct="1">
        <a:lnSpc>
          <a:spcPct val="84000"/>
        </a:lnSpc>
        <a:spcAft>
          <a:spcPts val="1455"/>
        </a:spcAft>
        <a:buFontTx/>
        <a:buBlip>
          <a:blip r:embed="rId13"/>
        </a:buBlip>
        <a:defRPr sz="2335" spc="-67" baseline="0">
          <a:latin typeface="+mn-lt"/>
          <a:ea typeface="+mn-ea"/>
          <a:cs typeface="+mn-cs"/>
        </a:defRPr>
      </a:lvl2pPr>
      <a:lvl3pPr marL="676742" indent="-174643" eaLnBrk="1" hangingPunct="1">
        <a:lnSpc>
          <a:spcPct val="84000"/>
        </a:lnSpc>
        <a:spcAft>
          <a:spcPts val="1516"/>
        </a:spcAft>
        <a:buFontTx/>
        <a:buBlip>
          <a:blip r:embed="rId13"/>
        </a:buBlip>
        <a:defRPr sz="2062" spc="-67" baseline="0">
          <a:latin typeface="+mn-lt"/>
          <a:ea typeface="+mn-ea"/>
          <a:cs typeface="+mn-cs"/>
        </a:defRPr>
      </a:lvl3pPr>
      <a:lvl4pPr marL="884131" indent="-157179" eaLnBrk="1" hangingPunct="1">
        <a:lnSpc>
          <a:spcPct val="84000"/>
        </a:lnSpc>
        <a:spcAft>
          <a:spcPts val="1577"/>
        </a:spcAft>
        <a:buFontTx/>
        <a:buBlip>
          <a:blip r:embed="rId13"/>
        </a:buBlip>
        <a:defRPr sz="1819" spc="-67" baseline="0">
          <a:latin typeface="+mn-lt"/>
          <a:ea typeface="+mn-ea"/>
          <a:cs typeface="+mn-cs"/>
        </a:defRPr>
      </a:lvl4pPr>
      <a:lvl5pPr marL="1069690" indent="-152813" eaLnBrk="1" hangingPunct="1">
        <a:lnSpc>
          <a:spcPct val="86000"/>
        </a:lnSpc>
        <a:spcAft>
          <a:spcPts val="910"/>
        </a:spcAft>
        <a:buFontTx/>
        <a:buBlip>
          <a:blip r:embed="rId13"/>
        </a:buBlip>
        <a:defRPr sz="1698" spc="-67" baseline="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dirty="0"/>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0D5C8A90-D85D-4561-9F0D-D91F6DA549C8}" type="datetime1">
              <a:rPr lang="sv-SE" smtClean="0"/>
              <a:t>2023-12-11</a:t>
            </a:fld>
            <a:endParaRPr lang="en-US" dirty="0"/>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p:nvSpPr>
        <p:spPr>
          <a:xfrm>
            <a:off x="11081557" y="5778097"/>
            <a:ext cx="789766" cy="758778"/>
          </a:xfrm>
          <a:prstGeom prst="rect">
            <a:avLst/>
          </a:prstGeom>
          <a:blipFill>
            <a:blip r:embed="rId7" cstate="print"/>
            <a:stretch>
              <a:fillRect/>
            </a:stretch>
          </a:blipFill>
        </p:spPr>
        <p:txBody>
          <a:bodyPr wrap="square" lIns="0" tIns="0" rIns="0" bIns="0" rtlCol="0"/>
          <a:lstStyle/>
          <a:p>
            <a:endParaRPr sz="1092"/>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754274" y="2062976"/>
            <a:ext cx="10684563" cy="363040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3389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p:txStyles>
    <p:titleStyle>
      <a:lvl1pPr eaLnBrk="1" hangingPunct="1">
        <a:lnSpc>
          <a:spcPct val="85000"/>
        </a:lnSpc>
        <a:defRPr sz="3911" b="1" spc="-170" baseline="0">
          <a:solidFill>
            <a:schemeClr val="accent1"/>
          </a:solidFill>
          <a:latin typeface="+mj-lt"/>
          <a:ea typeface="+mj-ea"/>
          <a:cs typeface="+mj-cs"/>
        </a:defRPr>
      </a:lvl1pPr>
    </p:titleStyle>
    <p:bodyStyle>
      <a:lvl1pPr marL="209572" indent="-209572" eaLnBrk="1" hangingPunct="1">
        <a:lnSpc>
          <a:spcPct val="84000"/>
        </a:lnSpc>
        <a:spcAft>
          <a:spcPts val="1395"/>
        </a:spcAft>
        <a:buSzPct val="100000"/>
        <a:buFontTx/>
        <a:buBlip>
          <a:blip r:embed="rId8"/>
        </a:buBlip>
        <a:tabLst/>
        <a:defRPr lang="sv-SE" sz="2577" spc="-67" baseline="0" dirty="0" smtClean="0">
          <a:latin typeface="+mn-lt"/>
          <a:ea typeface="+mn-ea"/>
          <a:cs typeface="+mn-cs"/>
        </a:defRPr>
      </a:lvl1pPr>
      <a:lvl2pPr marL="458438" indent="-196474" eaLnBrk="1" hangingPunct="1">
        <a:lnSpc>
          <a:spcPct val="84000"/>
        </a:lnSpc>
        <a:spcAft>
          <a:spcPts val="1455"/>
        </a:spcAft>
        <a:buFontTx/>
        <a:buBlip>
          <a:blip r:embed="rId8"/>
        </a:buBlip>
        <a:defRPr lang="sv-SE" sz="2335" spc="-67" baseline="0" dirty="0" smtClean="0">
          <a:latin typeface="+mn-lt"/>
          <a:ea typeface="+mn-ea"/>
          <a:cs typeface="+mn-cs"/>
        </a:defRPr>
      </a:lvl2pPr>
      <a:lvl3pPr marL="676742" indent="-174643" eaLnBrk="1" hangingPunct="1">
        <a:lnSpc>
          <a:spcPct val="84000"/>
        </a:lnSpc>
        <a:spcAft>
          <a:spcPts val="1516"/>
        </a:spcAft>
        <a:buFontTx/>
        <a:buBlip>
          <a:blip r:embed="rId8"/>
        </a:buBlip>
        <a:defRPr lang="sv-SE" sz="2062" spc="-67" baseline="0" dirty="0" smtClean="0">
          <a:latin typeface="+mn-lt"/>
          <a:ea typeface="+mn-ea"/>
          <a:cs typeface="+mn-cs"/>
        </a:defRPr>
      </a:lvl3pPr>
      <a:lvl4pPr marL="884131" indent="-157179" eaLnBrk="1" hangingPunct="1">
        <a:lnSpc>
          <a:spcPct val="84000"/>
        </a:lnSpc>
        <a:spcAft>
          <a:spcPts val="1577"/>
        </a:spcAft>
        <a:buFontTx/>
        <a:buBlip>
          <a:blip r:embed="rId8"/>
        </a:buBlip>
        <a:defRPr lang="sv-SE" sz="1819" spc="-67" baseline="0" dirty="0" smtClean="0">
          <a:latin typeface="+mn-lt"/>
          <a:ea typeface="+mn-ea"/>
          <a:cs typeface="+mn-cs"/>
        </a:defRPr>
      </a:lvl4pPr>
      <a:lvl5pPr marL="1069690" indent="-152813" eaLnBrk="1" hangingPunct="1">
        <a:lnSpc>
          <a:spcPct val="86000"/>
        </a:lnSpc>
        <a:spcAft>
          <a:spcPts val="910"/>
        </a:spcAft>
        <a:buFontTx/>
        <a:buBlip>
          <a:blip r:embed="rId8"/>
        </a:buBlip>
        <a:defRPr lang="sv-SE" sz="1698" spc="-67" baseline="0" dirty="0" smtClean="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754274" y="2062714"/>
            <a:ext cx="10683452" cy="363046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1415380" y="290234"/>
            <a:ext cx="4672040" cy="113518"/>
          </a:xfrm>
          <a:prstGeom prst="rect">
            <a:avLst/>
          </a:prstGeom>
        </p:spPr>
        <p:txBody>
          <a:bodyPr wrap="square" lIns="0" tIns="0" rIns="0" bIns="0">
            <a:spAutoFit/>
          </a:bodyPr>
          <a:lstStyle>
            <a:lvl1pPr algn="l">
              <a:defRPr sz="728">
                <a:solidFill>
                  <a:schemeClr val="tx1">
                    <a:tint val="75000"/>
                  </a:schemeClr>
                </a:solidFill>
              </a:defRPr>
            </a:lvl1pPr>
          </a:lstStyle>
          <a:p>
            <a:endParaRPr lang="sv-SE"/>
          </a:p>
        </p:txBody>
      </p:sp>
      <p:sp>
        <p:nvSpPr>
          <p:cNvPr id="5" name="Holder 5"/>
          <p:cNvSpPr>
            <a:spLocks noGrp="1"/>
          </p:cNvSpPr>
          <p:nvPr>
            <p:ph type="dt" sz="half" idx="6"/>
          </p:nvPr>
        </p:nvSpPr>
        <p:spPr>
          <a:xfrm>
            <a:off x="829919" y="290234"/>
            <a:ext cx="480303" cy="113518"/>
          </a:xfrm>
          <a:prstGeom prst="rect">
            <a:avLst/>
          </a:prstGeom>
        </p:spPr>
        <p:txBody>
          <a:bodyPr wrap="square" lIns="0" tIns="0" rIns="0" bIns="0">
            <a:spAutoFit/>
          </a:bodyPr>
          <a:lstStyle>
            <a:lvl1pPr algn="l">
              <a:defRPr sz="728">
                <a:solidFill>
                  <a:schemeClr val="tx1">
                    <a:tint val="75000"/>
                  </a:schemeClr>
                </a:solidFill>
              </a:defRPr>
            </a:lvl1pPr>
          </a:lstStyle>
          <a:p>
            <a:fld id="{3CB3D5FD-A08D-49A7-8412-76F29BA46CE4}" type="datetime1">
              <a:rPr lang="sv-SE" smtClean="0"/>
              <a:t>2023-12-11</a:t>
            </a:fld>
            <a:endParaRPr lang="en-US"/>
          </a:p>
        </p:txBody>
      </p:sp>
      <p:sp>
        <p:nvSpPr>
          <p:cNvPr id="6" name="Holder 6"/>
          <p:cNvSpPr>
            <a:spLocks noGrp="1"/>
          </p:cNvSpPr>
          <p:nvPr>
            <p:ph type="sldNum" sz="quarter" idx="7"/>
          </p:nvPr>
        </p:nvSpPr>
        <p:spPr>
          <a:xfrm>
            <a:off x="506442" y="290234"/>
            <a:ext cx="218320" cy="113518"/>
          </a:xfrm>
          <a:prstGeom prst="rect">
            <a:avLst/>
          </a:prstGeom>
        </p:spPr>
        <p:txBody>
          <a:bodyPr wrap="square" lIns="0" tIns="0" rIns="0" bIns="0">
            <a:spAutoFit/>
          </a:bodyPr>
          <a:lstStyle>
            <a:lvl1pPr algn="r">
              <a:defRPr sz="728">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754274" y="744083"/>
            <a:ext cx="10683452" cy="1239266"/>
          </a:xfrm>
          <a:prstGeom prst="rect">
            <a:avLst/>
          </a:prstGeom>
        </p:spPr>
        <p:txBody>
          <a:bodyPr vert="horz" lIns="0" tIns="0" rIns="0" bIns="72000" rtlCol="0" anchor="b" anchorCtr="0">
            <a:no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1081557" y="5778097"/>
            <a:ext cx="789766" cy="758778"/>
          </a:xfrm>
          <a:prstGeom prst="rect">
            <a:avLst/>
          </a:prstGeom>
          <a:blipFill>
            <a:blip r:embed="rId1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32873487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ftr="0"/>
  <p:txStyles>
    <p:titleStyle>
      <a:lvl1pPr>
        <a:lnSpc>
          <a:spcPct val="85000"/>
        </a:lnSpc>
        <a:defRPr sz="3911" b="1" spc="-170" baseline="0">
          <a:solidFill>
            <a:schemeClr val="accent1"/>
          </a:solidFill>
          <a:latin typeface="+mj-lt"/>
          <a:ea typeface="+mj-ea"/>
          <a:cs typeface="+mj-cs"/>
        </a:defRPr>
      </a:lvl1pPr>
    </p:titleStyle>
    <p:bodyStyle>
      <a:lvl1pPr marL="209572" indent="-209572">
        <a:lnSpc>
          <a:spcPct val="84000"/>
        </a:lnSpc>
        <a:spcAft>
          <a:spcPts val="1395"/>
        </a:spcAft>
        <a:buSzPct val="100000"/>
        <a:buFontTx/>
        <a:buBlip>
          <a:blip r:embed="rId13"/>
        </a:buBlip>
        <a:tabLst/>
        <a:defRPr sz="2577" spc="-67" baseline="0">
          <a:latin typeface="+mn-lt"/>
          <a:ea typeface="+mn-ea"/>
          <a:cs typeface="+mn-cs"/>
        </a:defRPr>
      </a:lvl1pPr>
      <a:lvl2pPr marL="458438" indent="-196474">
        <a:lnSpc>
          <a:spcPct val="84000"/>
        </a:lnSpc>
        <a:spcAft>
          <a:spcPts val="1455"/>
        </a:spcAft>
        <a:buFontTx/>
        <a:buBlip>
          <a:blip r:embed="rId13"/>
        </a:buBlip>
        <a:defRPr sz="2335" spc="-67" baseline="0">
          <a:latin typeface="+mn-lt"/>
          <a:ea typeface="+mn-ea"/>
          <a:cs typeface="+mn-cs"/>
        </a:defRPr>
      </a:lvl2pPr>
      <a:lvl3pPr marL="676742" indent="-174643">
        <a:lnSpc>
          <a:spcPct val="84000"/>
        </a:lnSpc>
        <a:spcAft>
          <a:spcPts val="1516"/>
        </a:spcAft>
        <a:buFontTx/>
        <a:buBlip>
          <a:blip r:embed="rId13"/>
        </a:buBlip>
        <a:defRPr sz="2062" spc="-67" baseline="0">
          <a:latin typeface="+mn-lt"/>
          <a:ea typeface="+mn-ea"/>
          <a:cs typeface="+mn-cs"/>
        </a:defRPr>
      </a:lvl3pPr>
      <a:lvl4pPr marL="884131" indent="-157179">
        <a:lnSpc>
          <a:spcPct val="84000"/>
        </a:lnSpc>
        <a:spcAft>
          <a:spcPts val="1577"/>
        </a:spcAft>
        <a:buFontTx/>
        <a:buBlip>
          <a:blip r:embed="rId13"/>
        </a:buBlip>
        <a:defRPr sz="1819" spc="-67" baseline="0">
          <a:latin typeface="+mn-lt"/>
          <a:ea typeface="+mn-ea"/>
          <a:cs typeface="+mn-cs"/>
        </a:defRPr>
      </a:lvl4pPr>
      <a:lvl5pPr marL="1069690" indent="-152813">
        <a:lnSpc>
          <a:spcPct val="86000"/>
        </a:lnSpc>
        <a:spcAft>
          <a:spcPts val="910"/>
        </a:spcAft>
        <a:buFontTx/>
        <a:buBlip>
          <a:blip r:embed="rId13"/>
        </a:buBlip>
        <a:defRPr sz="1698" spc="-67" baseline="0">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87D1DE-59D3-E849-EE2E-7EA78707C480}"/>
              </a:ext>
            </a:extLst>
          </p:cNvPr>
          <p:cNvSpPr>
            <a:spLocks noGrp="1"/>
          </p:cNvSpPr>
          <p:nvPr>
            <p:ph type="ctrTitle"/>
          </p:nvPr>
        </p:nvSpPr>
        <p:spPr/>
        <p:txBody>
          <a:bodyPr/>
          <a:lstStyle/>
          <a:p>
            <a:r>
              <a:rPr lang="sv-SE" dirty="0"/>
              <a:t>Hälso- och sjukvårdsförvaltningen i Region Västmanland</a:t>
            </a:r>
          </a:p>
        </p:txBody>
      </p:sp>
      <p:sp>
        <p:nvSpPr>
          <p:cNvPr id="3" name="Underrubrik 2">
            <a:extLst>
              <a:ext uri="{FF2B5EF4-FFF2-40B4-BE49-F238E27FC236}">
                <a16:creationId xmlns:a16="http://schemas.microsoft.com/office/drawing/2014/main" id="{387F5AD5-6E09-34E8-13B0-38BE21365FFA}"/>
              </a:ext>
            </a:extLst>
          </p:cNvPr>
          <p:cNvSpPr>
            <a:spLocks noGrp="1"/>
          </p:cNvSpPr>
          <p:nvPr>
            <p:ph type="subTitle" idx="1"/>
          </p:nvPr>
        </p:nvSpPr>
        <p:spPr/>
        <p:txBody>
          <a:bodyPr/>
          <a:lstStyle/>
          <a:p>
            <a:r>
              <a:rPr lang="sv-SE" b="1" dirty="0"/>
              <a:t>Namn presentatör/enhet/förvaltning skrivs här</a:t>
            </a:r>
            <a:br>
              <a:rPr lang="sv-SE" b="1" dirty="0"/>
            </a:br>
            <a:r>
              <a:rPr lang="sv-SE" b="1" dirty="0"/>
              <a:t>Datum skrivs här</a:t>
            </a:r>
          </a:p>
          <a:p>
            <a:endParaRPr lang="sv-SE" dirty="0"/>
          </a:p>
        </p:txBody>
      </p:sp>
    </p:spTree>
    <p:extLst>
      <p:ext uri="{BB962C8B-B14F-4D97-AF65-F5344CB8AC3E}">
        <p14:creationId xmlns:p14="http://schemas.microsoft.com/office/powerpoint/2010/main" val="116998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45C179-48A3-4110-8ACA-E73AC339B637}"/>
              </a:ext>
            </a:extLst>
          </p:cNvPr>
          <p:cNvSpPr>
            <a:spLocks noGrp="1"/>
          </p:cNvSpPr>
          <p:nvPr>
            <p:ph type="title"/>
          </p:nvPr>
        </p:nvSpPr>
        <p:spPr/>
        <p:txBody>
          <a:bodyPr/>
          <a:lstStyle/>
          <a:p>
            <a:r>
              <a:rPr lang="sv-SE" dirty="0"/>
              <a:t>Hälso- och sjukvårdsförvaltning</a:t>
            </a:r>
          </a:p>
        </p:txBody>
      </p:sp>
      <p:sp>
        <p:nvSpPr>
          <p:cNvPr id="5" name="Platshållare för bildnummer 4">
            <a:extLst>
              <a:ext uri="{FF2B5EF4-FFF2-40B4-BE49-F238E27FC236}">
                <a16:creationId xmlns:a16="http://schemas.microsoft.com/office/drawing/2014/main" id="{6FCD7608-E484-AB17-F9DC-5B12BA18F41C}"/>
              </a:ext>
            </a:extLst>
          </p:cNvPr>
          <p:cNvSpPr>
            <a:spLocks noGrp="1"/>
          </p:cNvSpPr>
          <p:nvPr>
            <p:ph type="sldNum" sz="quarter" idx="16"/>
          </p:nvPr>
        </p:nvSpPr>
        <p:spPr>
          <a:xfrm>
            <a:off x="835102" y="478617"/>
            <a:ext cx="360000" cy="187200"/>
          </a:xfrm>
          <a:prstGeom prst="rect">
            <a:avLst/>
          </a:prstGeom>
        </p:spPr>
        <p:txBody>
          <a:bodyPr wrap="square" lIns="0" tIns="0" rIns="0" bIns="0">
            <a:spAutoFit/>
          </a:bodyP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sv-SE" smtClean="0"/>
              <a:pPr/>
              <a:t>10</a:t>
            </a:fld>
            <a:endParaRPr lang="sv-SE"/>
          </a:p>
        </p:txBody>
      </p:sp>
      <p:sp>
        <p:nvSpPr>
          <p:cNvPr id="4" name="Platshållare för datum 3">
            <a:extLst>
              <a:ext uri="{FF2B5EF4-FFF2-40B4-BE49-F238E27FC236}">
                <a16:creationId xmlns:a16="http://schemas.microsoft.com/office/drawing/2014/main" id="{EBF3C6F8-EE2D-7F03-F1A0-187E8B3DB525}"/>
              </a:ext>
            </a:extLst>
          </p:cNvPr>
          <p:cNvSpPr>
            <a:spLocks noGrp="1"/>
          </p:cNvSpPr>
          <p:nvPr>
            <p:ph type="dt" sz="half" idx="14"/>
          </p:nvPr>
        </p:nvSpPr>
        <p:spPr>
          <a:xfrm>
            <a:off x="1368502" y="478617"/>
            <a:ext cx="792000" cy="187200"/>
          </a:xfrm>
          <a:prstGeom prst="rect">
            <a:avLst/>
          </a:prstGeom>
        </p:spPr>
        <p:txBody>
          <a:bodyPr wrap="square" lIns="0" tIns="0" rIns="0" bIns="0">
            <a:spAutoFit/>
          </a:bodyP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5C967C-67C7-4621-A3F4-421FC821AE41}" type="datetime1">
              <a:rPr lang="sv-SE" smtClean="0"/>
              <a:pPr/>
              <a:t>2023-12-11</a:t>
            </a:fld>
            <a:endParaRPr lang="en-US"/>
          </a:p>
        </p:txBody>
      </p:sp>
      <p:pic>
        <p:nvPicPr>
          <p:cNvPr id="10" name="Bildobjekt 9" descr="En organisationskarta över Hälso- och sjukvårdförvaltningen">
            <a:extLst>
              <a:ext uri="{FF2B5EF4-FFF2-40B4-BE49-F238E27FC236}">
                <a16:creationId xmlns:a16="http://schemas.microsoft.com/office/drawing/2014/main" id="{E4FC9143-F814-FDF2-A2CA-E7A5E1934BEE}"/>
              </a:ext>
            </a:extLst>
          </p:cNvPr>
          <p:cNvPicPr>
            <a:picLocks noChangeAspect="1"/>
          </p:cNvPicPr>
          <p:nvPr/>
        </p:nvPicPr>
        <p:blipFill>
          <a:blip r:embed="rId2"/>
          <a:stretch>
            <a:fillRect/>
          </a:stretch>
        </p:blipFill>
        <p:spPr>
          <a:xfrm>
            <a:off x="856" y="-465982"/>
            <a:ext cx="12191144" cy="7610229"/>
          </a:xfrm>
          <a:prstGeom prst="rect">
            <a:avLst/>
          </a:prstGeom>
        </p:spPr>
      </p:pic>
    </p:spTree>
    <p:extLst>
      <p:ext uri="{BB962C8B-B14F-4D97-AF65-F5344CB8AC3E}">
        <p14:creationId xmlns:p14="http://schemas.microsoft.com/office/powerpoint/2010/main" val="3656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05892" y="647886"/>
            <a:ext cx="10311666" cy="703037"/>
          </a:xfrm>
        </p:spPr>
        <p:txBody>
          <a:bodyPr>
            <a:noAutofit/>
          </a:bodyPr>
          <a:lstStyle/>
          <a:p>
            <a:pPr algn="l"/>
            <a:r>
              <a:rPr lang="sv-SE" sz="3942" dirty="0"/>
              <a:t>Region Västmanlands fyra sjukhus</a:t>
            </a:r>
          </a:p>
        </p:txBody>
      </p:sp>
      <p:pic>
        <p:nvPicPr>
          <p:cNvPr id="9" name="Bildobjekt 8" descr="En bild som visar texten &quot;Region Västmanlands fyra sjukhus&quot; och en grön karta över Västmanland. Från kartan är det fyra gula sträck som går till texterna Sala, Fagersta, Köping och Västerås. Under varje ort står vad varje enskilt sjukhus erbjuder och hur många vårdplatser de har. På bilden syns också fyra fotografier över sjukhusen. ">
            <a:extLst>
              <a:ext uri="{FF2B5EF4-FFF2-40B4-BE49-F238E27FC236}">
                <a16:creationId xmlns:a16="http://schemas.microsoft.com/office/drawing/2014/main" id="{68F00E5B-F854-1225-334F-D2BAF8764C70}"/>
              </a:ext>
            </a:extLst>
          </p:cNvPr>
          <p:cNvPicPr>
            <a:picLocks noChangeAspect="1"/>
          </p:cNvPicPr>
          <p:nvPr/>
        </p:nvPicPr>
        <p:blipFill>
          <a:blip r:embed="rId3"/>
          <a:stretch>
            <a:fillRect/>
          </a:stretch>
        </p:blipFill>
        <p:spPr>
          <a:xfrm>
            <a:off x="428" y="-206151"/>
            <a:ext cx="12191144" cy="6814825"/>
          </a:xfrm>
          <a:prstGeom prst="rect">
            <a:avLst/>
          </a:prstGeom>
        </p:spPr>
      </p:pic>
    </p:spTree>
    <p:extLst>
      <p:ext uri="{BB962C8B-B14F-4D97-AF65-F5344CB8AC3E}">
        <p14:creationId xmlns:p14="http://schemas.microsoft.com/office/powerpoint/2010/main" val="128240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88D557A-E062-96C3-DAE5-923A32EBFAC8}"/>
              </a:ext>
            </a:extLst>
          </p:cNvPr>
          <p:cNvSpPr>
            <a:spLocks noGrp="1"/>
          </p:cNvSpPr>
          <p:nvPr>
            <p:ph type="title"/>
          </p:nvPr>
        </p:nvSpPr>
        <p:spPr>
          <a:xfrm>
            <a:off x="754649" y="744083"/>
            <a:ext cx="10682702" cy="601396"/>
          </a:xfrm>
        </p:spPr>
        <p:txBody>
          <a:bodyPr/>
          <a:lstStyle/>
          <a:p>
            <a:r>
              <a:rPr lang="sv-SE" dirty="0"/>
              <a:t>Anställda inom hälso- och sjukvård 2022</a:t>
            </a:r>
          </a:p>
        </p:txBody>
      </p:sp>
      <p:sp>
        <p:nvSpPr>
          <p:cNvPr id="5" name="Platshållare för bildnummer 4">
            <a:extLst>
              <a:ext uri="{FF2B5EF4-FFF2-40B4-BE49-F238E27FC236}">
                <a16:creationId xmlns:a16="http://schemas.microsoft.com/office/drawing/2014/main" id="{D14BCB66-D226-6A65-C9BD-17D8F5F494D6}"/>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12</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831F95F7-652B-4B9C-1F19-3F6673B91AA4}"/>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pic>
        <p:nvPicPr>
          <p:cNvPr id="7" name="Bildobjekt 6" descr="En bild som visar text, skärmbild, Teckensnitt, nummer. &#10;&#10;Texten beskriver hur många anställda det var 2022 inom hälso- och sjukvård.&#10;&#10;&#10;">
            <a:extLst>
              <a:ext uri="{FF2B5EF4-FFF2-40B4-BE49-F238E27FC236}">
                <a16:creationId xmlns:a16="http://schemas.microsoft.com/office/drawing/2014/main" id="{4E5807DC-7DC5-C7FB-9F4C-5F3635D7166D}"/>
              </a:ext>
            </a:extLst>
          </p:cNvPr>
          <p:cNvPicPr>
            <a:picLocks noChangeAspect="1"/>
          </p:cNvPicPr>
          <p:nvPr/>
        </p:nvPicPr>
        <p:blipFill>
          <a:blip r:embed="rId3"/>
          <a:stretch>
            <a:fillRect/>
          </a:stretch>
        </p:blipFill>
        <p:spPr>
          <a:xfrm>
            <a:off x="388542" y="712585"/>
            <a:ext cx="10866039" cy="5409155"/>
          </a:xfrm>
          <a:prstGeom prst="rect">
            <a:avLst/>
          </a:prstGeom>
        </p:spPr>
      </p:pic>
    </p:spTree>
    <p:extLst>
      <p:ext uri="{BB962C8B-B14F-4D97-AF65-F5344CB8AC3E}">
        <p14:creationId xmlns:p14="http://schemas.microsoft.com/office/powerpoint/2010/main" val="114461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AB3DBC-1A18-1C7C-7FC8-D9A401F22BBD}"/>
              </a:ext>
            </a:extLst>
          </p:cNvPr>
          <p:cNvSpPr>
            <a:spLocks noGrp="1"/>
          </p:cNvSpPr>
          <p:nvPr>
            <p:ph type="title"/>
          </p:nvPr>
        </p:nvSpPr>
        <p:spPr>
          <a:xfrm>
            <a:off x="754649" y="744082"/>
            <a:ext cx="10682702" cy="559908"/>
          </a:xfrm>
        </p:spPr>
        <p:txBody>
          <a:bodyPr/>
          <a:lstStyle/>
          <a:p>
            <a:pPr algn="l"/>
            <a:r>
              <a:rPr lang="sv-SE" dirty="0"/>
              <a:t>Vården i siffror 2022</a:t>
            </a:r>
          </a:p>
        </p:txBody>
      </p:sp>
      <p:sp>
        <p:nvSpPr>
          <p:cNvPr id="5" name="Platshållare för bildnummer 4">
            <a:extLst>
              <a:ext uri="{FF2B5EF4-FFF2-40B4-BE49-F238E27FC236}">
                <a16:creationId xmlns:a16="http://schemas.microsoft.com/office/drawing/2014/main" id="{3C60934D-5307-9AC2-AE4F-12012B3CD792}"/>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13</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6B2CF293-5637-78ED-536F-EF9857ADBA92}"/>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pic>
        <p:nvPicPr>
          <p:cNvPr id="7" name="Bildobjekt 6" descr="En bild som visar text, Teckensnitt, skärmbild, design&#10;&#10;Texten tar upp vården i siffror 2022, indelat i primärvård, specialistvård och övrigt. ">
            <a:extLst>
              <a:ext uri="{FF2B5EF4-FFF2-40B4-BE49-F238E27FC236}">
                <a16:creationId xmlns:a16="http://schemas.microsoft.com/office/drawing/2014/main" id="{58224960-473B-C08A-96D0-E1838667A0DC}"/>
              </a:ext>
            </a:extLst>
          </p:cNvPr>
          <p:cNvPicPr>
            <a:picLocks noChangeAspect="1"/>
          </p:cNvPicPr>
          <p:nvPr/>
        </p:nvPicPr>
        <p:blipFill>
          <a:blip r:embed="rId3"/>
          <a:stretch>
            <a:fillRect/>
          </a:stretch>
        </p:blipFill>
        <p:spPr>
          <a:xfrm>
            <a:off x="129150" y="1164704"/>
            <a:ext cx="10682702" cy="5316546"/>
          </a:xfrm>
          <a:prstGeom prst="rect">
            <a:avLst/>
          </a:prstGeom>
        </p:spPr>
      </p:pic>
      <p:sp>
        <p:nvSpPr>
          <p:cNvPr id="46" name="Ellips 45">
            <a:extLst>
              <a:ext uri="{FF2B5EF4-FFF2-40B4-BE49-F238E27FC236}">
                <a16:creationId xmlns:a16="http://schemas.microsoft.com/office/drawing/2014/main" id="{A32E0A5C-91F5-22C0-AB07-31A7F6B40C29}"/>
              </a:ext>
              <a:ext uri="{C183D7F6-B498-43B3-948B-1728B52AA6E4}">
                <adec:decorative xmlns:adec="http://schemas.microsoft.com/office/drawing/2017/decorative" val="1"/>
              </a:ext>
            </a:extLst>
          </p:cNvPr>
          <p:cNvSpPr/>
          <p:nvPr/>
        </p:nvSpPr>
        <p:spPr>
          <a:xfrm>
            <a:off x="14091588" y="2530008"/>
            <a:ext cx="1266306" cy="1266306"/>
          </a:xfrm>
          <a:prstGeom prst="ellipse">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92"/>
            <a:endParaRPr lang="sv-SE" sz="1092">
              <a:solidFill>
                <a:prstClr val="white"/>
              </a:solidFill>
              <a:latin typeface="Calibri Light"/>
            </a:endParaRPr>
          </a:p>
        </p:txBody>
      </p:sp>
    </p:spTree>
    <p:extLst>
      <p:ext uri="{BB962C8B-B14F-4D97-AF65-F5344CB8AC3E}">
        <p14:creationId xmlns:p14="http://schemas.microsoft.com/office/powerpoint/2010/main" val="165471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DBDC68A-E3CE-1A66-EB39-48139C735FBE}"/>
              </a:ext>
            </a:extLst>
          </p:cNvPr>
          <p:cNvSpPr>
            <a:spLocks noGrp="1"/>
          </p:cNvSpPr>
          <p:nvPr>
            <p:ph type="title"/>
          </p:nvPr>
        </p:nvSpPr>
        <p:spPr>
          <a:xfrm>
            <a:off x="754649" y="744082"/>
            <a:ext cx="10682702" cy="642903"/>
          </a:xfrm>
        </p:spPr>
        <p:txBody>
          <a:bodyPr/>
          <a:lstStyle/>
          <a:p>
            <a:r>
              <a:rPr lang="sv-SE" dirty="0"/>
              <a:t>Väntetider i vården</a:t>
            </a:r>
          </a:p>
        </p:txBody>
      </p:sp>
      <p:sp>
        <p:nvSpPr>
          <p:cNvPr id="5" name="Platshållare för bildnummer 4">
            <a:extLst>
              <a:ext uri="{FF2B5EF4-FFF2-40B4-BE49-F238E27FC236}">
                <a16:creationId xmlns:a16="http://schemas.microsoft.com/office/drawing/2014/main" id="{3752443E-3663-A876-DB8C-777DC9F92996}"/>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14</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A98DAC51-3BF8-E4BD-4EB6-628DCA2574A0}"/>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pic>
        <p:nvPicPr>
          <p:cNvPr id="49" name="Bildobjekt 48" descr="En bild som visar text, skärmbild, Teckensnitt, cirkel&#10;&#10;Texten tar upp väntetider inom vården.">
            <a:extLst>
              <a:ext uri="{FF2B5EF4-FFF2-40B4-BE49-F238E27FC236}">
                <a16:creationId xmlns:a16="http://schemas.microsoft.com/office/drawing/2014/main" id="{1A00F91A-D147-CD77-40A4-1CD7EFE1BA99}"/>
              </a:ext>
            </a:extLst>
          </p:cNvPr>
          <p:cNvPicPr>
            <a:picLocks noChangeAspect="1"/>
          </p:cNvPicPr>
          <p:nvPr/>
        </p:nvPicPr>
        <p:blipFill>
          <a:blip r:embed="rId3"/>
          <a:stretch>
            <a:fillRect/>
          </a:stretch>
        </p:blipFill>
        <p:spPr>
          <a:xfrm>
            <a:off x="235693" y="1346996"/>
            <a:ext cx="7616310" cy="5432040"/>
          </a:xfrm>
          <a:prstGeom prst="rect">
            <a:avLst/>
          </a:prstGeom>
        </p:spPr>
      </p:pic>
      <p:sp>
        <p:nvSpPr>
          <p:cNvPr id="48" name="Rektangel: rundade hörn 47">
            <a:extLst>
              <a:ext uri="{FF2B5EF4-FFF2-40B4-BE49-F238E27FC236}">
                <a16:creationId xmlns:a16="http://schemas.microsoft.com/office/drawing/2014/main" id="{07A99C18-CABB-0867-B0FE-400D4981BE46}"/>
              </a:ext>
            </a:extLst>
          </p:cNvPr>
          <p:cNvSpPr/>
          <p:nvPr/>
        </p:nvSpPr>
        <p:spPr>
          <a:xfrm>
            <a:off x="7971607" y="2096923"/>
            <a:ext cx="3482495" cy="1332077"/>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554492"/>
            <a:r>
              <a:rPr lang="sv-SE" sz="1940" b="1">
                <a:solidFill>
                  <a:prstClr val="black"/>
                </a:solidFill>
                <a:latin typeface="Calibri"/>
              </a:rPr>
              <a:t>Förstärkt vårdgaranti för BUP</a:t>
            </a:r>
            <a:endParaRPr lang="sv-SE" sz="1092">
              <a:solidFill>
                <a:prstClr val="black"/>
              </a:solidFill>
              <a:latin typeface="Calibri Light"/>
            </a:endParaRPr>
          </a:p>
          <a:p>
            <a:pPr defTabSz="554492"/>
            <a:r>
              <a:rPr lang="sv-SE" sz="1577">
                <a:solidFill>
                  <a:prstClr val="black"/>
                </a:solidFill>
                <a:latin typeface="Calibri Light"/>
              </a:rPr>
              <a:t>Besök inom 30 dagar: </a:t>
            </a:r>
            <a:r>
              <a:rPr lang="sv-SE" sz="1577" b="1">
                <a:solidFill>
                  <a:prstClr val="black"/>
                </a:solidFill>
                <a:latin typeface="Calibri Light"/>
              </a:rPr>
              <a:t>45 %</a:t>
            </a:r>
          </a:p>
          <a:p>
            <a:pPr defTabSz="554492"/>
            <a:r>
              <a:rPr lang="sv-SE" sz="1577">
                <a:solidFill>
                  <a:prstClr val="black"/>
                </a:solidFill>
                <a:latin typeface="Calibri Light"/>
              </a:rPr>
              <a:t>Utredning inom 30 dagar: </a:t>
            </a:r>
            <a:r>
              <a:rPr lang="sv-SE" sz="1577" b="1">
                <a:solidFill>
                  <a:prstClr val="black"/>
                </a:solidFill>
                <a:latin typeface="Calibri Light"/>
              </a:rPr>
              <a:t>35 %</a:t>
            </a:r>
          </a:p>
          <a:p>
            <a:pPr defTabSz="554492"/>
            <a:r>
              <a:rPr lang="sv-SE" sz="1577">
                <a:solidFill>
                  <a:prstClr val="black"/>
                </a:solidFill>
                <a:latin typeface="Calibri Light"/>
              </a:rPr>
              <a:t>Behandling inom 30 dagar: </a:t>
            </a:r>
            <a:r>
              <a:rPr lang="sv-SE" sz="1577" b="1">
                <a:solidFill>
                  <a:prstClr val="black"/>
                </a:solidFill>
                <a:latin typeface="Calibri Light"/>
              </a:rPr>
              <a:t>52 %</a:t>
            </a:r>
          </a:p>
        </p:txBody>
      </p:sp>
      <p:sp>
        <p:nvSpPr>
          <p:cNvPr id="36" name="Ellips 35">
            <a:extLst>
              <a:ext uri="{FF2B5EF4-FFF2-40B4-BE49-F238E27FC236}">
                <a16:creationId xmlns:a16="http://schemas.microsoft.com/office/drawing/2014/main" id="{DE978D8B-75A5-759D-8BB6-732B630993A6}"/>
              </a:ext>
              <a:ext uri="{C183D7F6-B498-43B3-948B-1728B52AA6E4}">
                <adec:decorative xmlns:adec="http://schemas.microsoft.com/office/drawing/2017/decorative" val="1"/>
              </a:ext>
            </a:extLst>
          </p:cNvPr>
          <p:cNvSpPr/>
          <p:nvPr/>
        </p:nvSpPr>
        <p:spPr>
          <a:xfrm>
            <a:off x="8950371" y="3735575"/>
            <a:ext cx="1418484" cy="1418484"/>
          </a:xfrm>
          <a:prstGeom prst="ellipse">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92"/>
            <a:endParaRPr lang="sv-SE" sz="1092">
              <a:solidFill>
                <a:prstClr val="white"/>
              </a:solidFill>
              <a:latin typeface="Calibri Light"/>
            </a:endParaRPr>
          </a:p>
        </p:txBody>
      </p:sp>
      <p:pic>
        <p:nvPicPr>
          <p:cNvPr id="37" name="Bild 36" descr="Callcenter med hel fyllning">
            <a:extLst>
              <a:ext uri="{FF2B5EF4-FFF2-40B4-BE49-F238E27FC236}">
                <a16:creationId xmlns:a16="http://schemas.microsoft.com/office/drawing/2014/main" id="{BDF6A3FD-6E06-8DD0-2855-D5603600CE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08631" y="3844294"/>
            <a:ext cx="444003" cy="444003"/>
          </a:xfrm>
          <a:prstGeom prst="rect">
            <a:avLst/>
          </a:prstGeom>
        </p:spPr>
      </p:pic>
      <p:sp>
        <p:nvSpPr>
          <p:cNvPr id="46" name="textruta 45">
            <a:extLst>
              <a:ext uri="{FF2B5EF4-FFF2-40B4-BE49-F238E27FC236}">
                <a16:creationId xmlns:a16="http://schemas.microsoft.com/office/drawing/2014/main" id="{9CBC9781-C6E1-DD6F-4857-977DE529DF15}"/>
              </a:ext>
            </a:extLst>
          </p:cNvPr>
          <p:cNvSpPr txBox="1"/>
          <p:nvPr/>
        </p:nvSpPr>
        <p:spPr>
          <a:xfrm>
            <a:off x="8961498" y="4253837"/>
            <a:ext cx="1396227" cy="688458"/>
          </a:xfrm>
          <a:prstGeom prst="rect">
            <a:avLst/>
          </a:prstGeom>
          <a:noFill/>
        </p:spPr>
        <p:txBody>
          <a:bodyPr wrap="square" rtlCol="0">
            <a:spAutoFit/>
          </a:bodyPr>
          <a:lstStyle/>
          <a:p>
            <a:pPr algn="ctr" defTabSz="554492"/>
            <a:r>
              <a:rPr lang="sv-SE" sz="1698" b="1" dirty="0">
                <a:solidFill>
                  <a:prstClr val="black"/>
                </a:solidFill>
                <a:latin typeface="Calibri"/>
              </a:rPr>
              <a:t>19 minuter</a:t>
            </a:r>
            <a:endParaRPr lang="sv-SE" sz="1092" dirty="0">
              <a:solidFill>
                <a:prstClr val="black"/>
              </a:solidFill>
              <a:latin typeface="Calibri"/>
            </a:endParaRPr>
          </a:p>
          <a:p>
            <a:pPr algn="ctr" defTabSz="554492">
              <a:lnSpc>
                <a:spcPts val="1334"/>
              </a:lnSpc>
            </a:pPr>
            <a:r>
              <a:rPr lang="sv-SE" sz="1273" dirty="0">
                <a:solidFill>
                  <a:prstClr val="black"/>
                </a:solidFill>
                <a:latin typeface="Calibri Light"/>
              </a:rPr>
              <a:t>medelväntetid </a:t>
            </a:r>
            <a:br>
              <a:rPr lang="sv-SE" sz="1273" dirty="0">
                <a:solidFill>
                  <a:prstClr val="black"/>
                </a:solidFill>
                <a:latin typeface="Calibri Light"/>
              </a:rPr>
            </a:br>
            <a:r>
              <a:rPr lang="sv-SE" sz="1273" dirty="0">
                <a:solidFill>
                  <a:prstClr val="black"/>
                </a:solidFill>
                <a:latin typeface="Calibri Light"/>
              </a:rPr>
              <a:t>till 1177 </a:t>
            </a:r>
          </a:p>
        </p:txBody>
      </p:sp>
    </p:spTree>
    <p:extLst>
      <p:ext uri="{BB962C8B-B14F-4D97-AF65-F5344CB8AC3E}">
        <p14:creationId xmlns:p14="http://schemas.microsoft.com/office/powerpoint/2010/main" val="142989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D80AE94-4FDA-E1B5-71EE-C17FAB75B194}"/>
              </a:ext>
            </a:extLst>
          </p:cNvPr>
          <p:cNvSpPr>
            <a:spLocks noGrp="1"/>
          </p:cNvSpPr>
          <p:nvPr>
            <p:ph type="title"/>
          </p:nvPr>
        </p:nvSpPr>
        <p:spPr/>
        <p:txBody>
          <a:bodyPr/>
          <a:lstStyle/>
          <a:p>
            <a:r>
              <a:rPr lang="sv-SE" dirty="0"/>
              <a:t>Framtidens hälso- och sjukvård</a:t>
            </a:r>
          </a:p>
        </p:txBody>
      </p:sp>
      <p:sp>
        <p:nvSpPr>
          <p:cNvPr id="5" name="Platshållare för bildnummer 4">
            <a:extLst>
              <a:ext uri="{FF2B5EF4-FFF2-40B4-BE49-F238E27FC236}">
                <a16:creationId xmlns:a16="http://schemas.microsoft.com/office/drawing/2014/main" id="{7A0B3C5E-8088-C316-A373-9951DE7DEDBC}"/>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15</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7E60B501-79D6-9313-93A5-2247CB0CA6F4}"/>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A4EFC0BB-71C9-7CCB-07ED-0494EA0553D9}"/>
              </a:ext>
            </a:extLst>
          </p:cNvPr>
          <p:cNvSpPr>
            <a:spLocks noGrp="1"/>
          </p:cNvSpPr>
          <p:nvPr>
            <p:ph type="body" sz="quarter" idx="13"/>
          </p:nvPr>
        </p:nvSpPr>
        <p:spPr>
          <a:xfrm>
            <a:off x="754649" y="2061564"/>
            <a:ext cx="10682701" cy="4598699"/>
          </a:xfrm>
        </p:spPr>
        <p:txBody>
          <a:bodyPr/>
          <a:lstStyle/>
          <a:p>
            <a:r>
              <a:rPr lang="sv-SE" b="1">
                <a:latin typeface="+mj-lt"/>
              </a:rPr>
              <a:t>Hälsofrämjande. </a:t>
            </a:r>
            <a:r>
              <a:rPr lang="sv-SE"/>
              <a:t>Hälsofrämjande och sjukdomsförebyggande insatser i samverkan med andra samhällsaktörer. </a:t>
            </a:r>
          </a:p>
          <a:p>
            <a:r>
              <a:rPr lang="sv-SE" b="1">
                <a:latin typeface="+mj-lt"/>
              </a:rPr>
              <a:t>Nära vård &amp; delaktighet. </a:t>
            </a:r>
            <a:r>
              <a:rPr lang="sv-SE"/>
              <a:t>Vård som är ofta förekommande finns nära patienter </a:t>
            </a:r>
            <a:br>
              <a:rPr lang="sv-SE"/>
            </a:br>
            <a:r>
              <a:rPr lang="sv-SE"/>
              <a:t>och kan i stor utsträckning hanteras genom egenvård och vård på distans med </a:t>
            </a:r>
            <a:br>
              <a:rPr lang="sv-SE"/>
            </a:br>
            <a:r>
              <a:rPr lang="sv-SE"/>
              <a:t>stöd av digitala lösningar. </a:t>
            </a:r>
          </a:p>
          <a:p>
            <a:r>
              <a:rPr lang="sv-SE" b="1">
                <a:latin typeface="+mj-lt"/>
              </a:rPr>
              <a:t>Tillgänglig, säker och effektiv vård. </a:t>
            </a:r>
            <a:r>
              <a:rPr lang="sv-SE"/>
              <a:t>Vård med hög tillgänglighet, medicinsk kvalitet och kontinuitet som kontinuerligt förbättras utifrån invånarnas behov.</a:t>
            </a:r>
          </a:p>
          <a:p>
            <a:r>
              <a:rPr lang="sv-SE" b="1">
                <a:latin typeface="+mj-lt"/>
              </a:rPr>
              <a:t>Kompetensförsörjning. </a:t>
            </a:r>
            <a:r>
              <a:rPr lang="sv-SE"/>
              <a:t>Utveckla, behålla, attrahera och uppgiftsväxla rätt kompetenser.</a:t>
            </a:r>
          </a:p>
          <a:p>
            <a:endParaRPr lang="sv-SE"/>
          </a:p>
        </p:txBody>
      </p:sp>
    </p:spTree>
    <p:extLst>
      <p:ext uri="{BB962C8B-B14F-4D97-AF65-F5344CB8AC3E}">
        <p14:creationId xmlns:p14="http://schemas.microsoft.com/office/powerpoint/2010/main" val="1701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46EBAF6-EAD9-F9E4-D7B4-17B374F2D01A}"/>
              </a:ext>
              <a:ext uri="{C183D7F6-B498-43B3-948B-1728B52AA6E4}">
                <adec:decorative xmlns:adec="http://schemas.microsoft.com/office/drawing/2017/decorative" val="1"/>
              </a:ext>
            </a:extLst>
          </p:cNvPr>
          <p:cNvSpPr/>
          <p:nvPr/>
        </p:nvSpPr>
        <p:spPr>
          <a:xfrm>
            <a:off x="428" y="0"/>
            <a:ext cx="12191144" cy="69452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92"/>
            <a:endParaRPr lang="sv-SE" sz="1092">
              <a:solidFill>
                <a:prstClr val="white"/>
              </a:solidFill>
              <a:latin typeface="Calibri Light"/>
            </a:endParaRPr>
          </a:p>
        </p:txBody>
      </p:sp>
      <p:sp>
        <p:nvSpPr>
          <p:cNvPr id="3" name="Rubrik 2">
            <a:extLst>
              <a:ext uri="{FF2B5EF4-FFF2-40B4-BE49-F238E27FC236}">
                <a16:creationId xmlns:a16="http://schemas.microsoft.com/office/drawing/2014/main" id="{B2A75215-8A0B-02CF-DBAA-FE029CEEAF40}"/>
              </a:ext>
            </a:extLst>
          </p:cNvPr>
          <p:cNvSpPr>
            <a:spLocks noGrp="1"/>
          </p:cNvSpPr>
          <p:nvPr>
            <p:ph type="title"/>
          </p:nvPr>
        </p:nvSpPr>
        <p:spPr>
          <a:xfrm>
            <a:off x="428" y="744082"/>
            <a:ext cx="12191144" cy="1126157"/>
          </a:xfrm>
          <a:solidFill>
            <a:schemeClr val="accent1"/>
          </a:solidFill>
        </p:spPr>
        <p:txBody>
          <a:bodyPr>
            <a:normAutofit/>
          </a:bodyPr>
          <a:lstStyle/>
          <a:p>
            <a:pPr algn="ctr"/>
            <a:r>
              <a:rPr lang="sv-SE" sz="5821">
                <a:solidFill>
                  <a:schemeClr val="bg1"/>
                </a:solidFill>
              </a:rPr>
              <a:t>Tack och hej!</a:t>
            </a:r>
          </a:p>
        </p:txBody>
      </p:sp>
      <p:sp>
        <p:nvSpPr>
          <p:cNvPr id="5" name="Platshållare för bildnummer 4">
            <a:extLst>
              <a:ext uri="{FF2B5EF4-FFF2-40B4-BE49-F238E27FC236}">
                <a16:creationId xmlns:a16="http://schemas.microsoft.com/office/drawing/2014/main" id="{154BEC07-CB5E-37D3-F539-BCE1B89BE55D}"/>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16</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E23BC674-41E0-DB5E-406F-4834911C8A26}"/>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8897B833-E1A4-4C1A-49F4-65B9DEE96C3D}"/>
              </a:ext>
            </a:extLst>
          </p:cNvPr>
          <p:cNvSpPr>
            <a:spLocks noGrp="1"/>
          </p:cNvSpPr>
          <p:nvPr>
            <p:ph type="body" sz="quarter" idx="13"/>
          </p:nvPr>
        </p:nvSpPr>
        <p:spPr>
          <a:xfrm>
            <a:off x="428" y="2323679"/>
            <a:ext cx="12191144" cy="3366102"/>
          </a:xfrm>
        </p:spPr>
        <p:txBody>
          <a:bodyPr/>
          <a:lstStyle/>
          <a:p>
            <a:pPr marL="0" indent="0" algn="ctr">
              <a:buNone/>
            </a:pPr>
            <a:r>
              <a:rPr lang="sv-SE" sz="2789" dirty="0">
                <a:solidFill>
                  <a:schemeClr val="bg1"/>
                </a:solidFill>
              </a:rPr>
              <a:t>förnamn.efternamn@regionvastmanland.se</a:t>
            </a:r>
          </a:p>
        </p:txBody>
      </p:sp>
      <p:sp>
        <p:nvSpPr>
          <p:cNvPr id="12" name="textruta 11">
            <a:extLst>
              <a:ext uri="{FF2B5EF4-FFF2-40B4-BE49-F238E27FC236}">
                <a16:creationId xmlns:a16="http://schemas.microsoft.com/office/drawing/2014/main" id="{4BD24CFF-C62D-EFF0-4BC7-AAF050D2482C}"/>
              </a:ext>
            </a:extLst>
          </p:cNvPr>
          <p:cNvSpPr txBox="1"/>
          <p:nvPr/>
        </p:nvSpPr>
        <p:spPr>
          <a:xfrm>
            <a:off x="428" y="2681596"/>
            <a:ext cx="12191144" cy="838948"/>
          </a:xfrm>
          <a:prstGeom prst="rect">
            <a:avLst/>
          </a:prstGeom>
          <a:noFill/>
        </p:spPr>
        <p:txBody>
          <a:bodyPr wrap="square" rtlCol="0">
            <a:spAutoFit/>
          </a:bodyPr>
          <a:lstStyle/>
          <a:p>
            <a:pPr algn="ctr" defTabSz="554492"/>
            <a:r>
              <a:rPr lang="sv-SE" sz="2426">
                <a:solidFill>
                  <a:prstClr val="white"/>
                </a:solidFill>
                <a:latin typeface="Calibri Light"/>
              </a:rPr>
              <a:t>www.regionvastmanland.se</a:t>
            </a:r>
          </a:p>
          <a:p>
            <a:pPr algn="ctr" defTabSz="554492"/>
            <a:endParaRPr lang="sv-SE" sz="2426">
              <a:solidFill>
                <a:prstClr val="black"/>
              </a:solidFill>
              <a:latin typeface="Calibri Light"/>
            </a:endParaRPr>
          </a:p>
        </p:txBody>
      </p:sp>
      <p:pic>
        <p:nvPicPr>
          <p:cNvPr id="8" name="Bildobjekt 7" descr="Region Västmanlands logotyp">
            <a:extLst>
              <a:ext uri="{FF2B5EF4-FFF2-40B4-BE49-F238E27FC236}">
                <a16:creationId xmlns:a16="http://schemas.microsoft.com/office/drawing/2014/main" id="{90FEC427-D8C3-43F0-79F8-A786094C5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330" y="4020817"/>
            <a:ext cx="2397394" cy="2296703"/>
          </a:xfrm>
          <a:prstGeom prst="rect">
            <a:avLst/>
          </a:prstGeom>
        </p:spPr>
      </p:pic>
    </p:spTree>
    <p:extLst>
      <p:ext uri="{BB962C8B-B14F-4D97-AF65-F5344CB8AC3E}">
        <p14:creationId xmlns:p14="http://schemas.microsoft.com/office/powerpoint/2010/main" val="294415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E3C84C6-44C1-5976-0450-C7091C91E43C}"/>
              </a:ext>
            </a:extLst>
          </p:cNvPr>
          <p:cNvSpPr>
            <a:spLocks noGrp="1"/>
          </p:cNvSpPr>
          <p:nvPr>
            <p:ph type="title"/>
          </p:nvPr>
        </p:nvSpPr>
        <p:spPr>
          <a:xfrm>
            <a:off x="754649" y="744082"/>
            <a:ext cx="10682702" cy="807292"/>
          </a:xfrm>
        </p:spPr>
        <p:txBody>
          <a:bodyPr/>
          <a:lstStyle/>
          <a:p>
            <a:r>
              <a:rPr lang="sv-SE" dirty="0"/>
              <a:t>Det svenska sjukvårdsystemet</a:t>
            </a:r>
          </a:p>
        </p:txBody>
      </p:sp>
      <p:sp>
        <p:nvSpPr>
          <p:cNvPr id="5" name="Platshållare för bildnummer 4">
            <a:extLst>
              <a:ext uri="{FF2B5EF4-FFF2-40B4-BE49-F238E27FC236}">
                <a16:creationId xmlns:a16="http://schemas.microsoft.com/office/drawing/2014/main" id="{37E2C9DF-6CD1-6BC9-1D52-42DE2AE3AEF6}"/>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2</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3264486C-E623-F09D-3C8A-E51511C245D9}"/>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DC276551-53AB-12B3-03E9-AA208708FA3F}"/>
              </a:ext>
            </a:extLst>
          </p:cNvPr>
          <p:cNvSpPr>
            <a:spLocks noGrp="1"/>
          </p:cNvSpPr>
          <p:nvPr>
            <p:ph type="body" sz="quarter" idx="13"/>
          </p:nvPr>
        </p:nvSpPr>
        <p:spPr>
          <a:xfrm>
            <a:off x="754649" y="1891704"/>
            <a:ext cx="9795254" cy="3798077"/>
          </a:xfrm>
        </p:spPr>
        <p:txBody>
          <a:bodyPr/>
          <a:lstStyle/>
          <a:p>
            <a:pPr marL="0" indent="0">
              <a:lnSpc>
                <a:spcPts val="1637"/>
              </a:lnSpc>
              <a:buNone/>
            </a:pPr>
            <a:r>
              <a:rPr lang="sv-SE" sz="1819" b="1" spc="0">
                <a:latin typeface="+mj-lt"/>
              </a:rPr>
              <a:t>Befolkning</a:t>
            </a:r>
            <a:r>
              <a:rPr lang="sv-SE" sz="1819" b="1">
                <a:latin typeface="+mj-lt"/>
              </a:rPr>
              <a:t> </a:t>
            </a:r>
            <a:r>
              <a:rPr lang="sv-SE" sz="1819">
                <a:latin typeface="+mj-lt"/>
              </a:rPr>
              <a:t>10 500 000</a:t>
            </a:r>
          </a:p>
          <a:p>
            <a:pPr marL="0" indent="0">
              <a:lnSpc>
                <a:spcPts val="1637"/>
              </a:lnSpc>
              <a:buNone/>
            </a:pPr>
            <a:r>
              <a:rPr lang="sv-SE" sz="1819"/>
              <a:t>Nära 57 procent av befolkningen beräknas år 2023 vara mellan 20-64 år och i arbetsför ålder. </a:t>
            </a:r>
            <a:br>
              <a:rPr lang="sv-SE" sz="1819"/>
            </a:br>
            <a:r>
              <a:rPr lang="sv-SE" sz="1819"/>
              <a:t>De övriga 43 procenten utgörs av barn och unga under 20 år samt av äldre över 65 år.</a:t>
            </a:r>
          </a:p>
          <a:p>
            <a:pPr marL="0" indent="0">
              <a:lnSpc>
                <a:spcPts val="1637"/>
              </a:lnSpc>
              <a:buNone/>
            </a:pPr>
            <a:r>
              <a:rPr lang="sv-SE" sz="1819"/>
              <a:t>5,1% årlig tillväxt (2021)</a:t>
            </a:r>
          </a:p>
          <a:p>
            <a:pPr marL="0" lvl="1" indent="0">
              <a:lnSpc>
                <a:spcPts val="1637"/>
              </a:lnSpc>
              <a:spcBef>
                <a:spcPts val="606"/>
              </a:spcBef>
              <a:buNone/>
            </a:pPr>
            <a:r>
              <a:rPr lang="sv-SE" sz="1819" b="1" spc="0">
                <a:latin typeface="+mj-lt"/>
              </a:rPr>
              <a:t>Total sjukvårdskostnad </a:t>
            </a:r>
            <a:r>
              <a:rPr lang="sv-SE" sz="1819">
                <a:latin typeface="+mj-lt"/>
              </a:rPr>
              <a:t>235 miljarder kronor eller 11,5% av BNP</a:t>
            </a:r>
          </a:p>
          <a:p>
            <a:pPr marL="0" lvl="1" indent="0">
              <a:lnSpc>
                <a:spcPts val="1637"/>
              </a:lnSpc>
              <a:spcBef>
                <a:spcPts val="606"/>
              </a:spcBef>
              <a:buNone/>
            </a:pPr>
            <a:r>
              <a:rPr lang="sv-SE" sz="1819"/>
              <a:t>Offentligt finansierad med skattemedel</a:t>
            </a:r>
          </a:p>
          <a:p>
            <a:pPr marL="0" lvl="1" indent="0">
              <a:lnSpc>
                <a:spcPts val="1637"/>
              </a:lnSpc>
              <a:spcBef>
                <a:spcPts val="606"/>
              </a:spcBef>
              <a:buNone/>
            </a:pPr>
            <a:r>
              <a:rPr lang="sv-SE" sz="1819"/>
              <a:t>Primärvård, specialistvård, psykiatri är skattefinansierad  men tandvård och planerad kosmetisk kirurgi </a:t>
            </a:r>
            <a:br>
              <a:rPr lang="sv-SE" sz="1819"/>
            </a:br>
            <a:r>
              <a:rPr lang="sv-SE" sz="1819"/>
              <a:t>täcks inte helt av skatteintäkter.</a:t>
            </a:r>
          </a:p>
          <a:p>
            <a:pPr marL="0" lvl="1" indent="0">
              <a:lnSpc>
                <a:spcPts val="1637"/>
              </a:lnSpc>
              <a:spcBef>
                <a:spcPts val="606"/>
              </a:spcBef>
              <a:buNone/>
            </a:pPr>
            <a:r>
              <a:rPr lang="sv-SE" sz="1819" b="1" spc="0">
                <a:latin typeface="+mj-lt"/>
              </a:rPr>
              <a:t>Privata vårdgivare </a:t>
            </a:r>
          </a:p>
          <a:p>
            <a:pPr marL="0" lvl="1" indent="0">
              <a:lnSpc>
                <a:spcPts val="1637"/>
              </a:lnSpc>
              <a:spcBef>
                <a:spcPts val="606"/>
              </a:spcBef>
              <a:buNone/>
            </a:pPr>
            <a:r>
              <a:rPr lang="sv-SE" sz="1819">
                <a:solidFill>
                  <a:srgbClr val="202124"/>
                </a:solidFill>
              </a:rPr>
              <a:t>Stommen i primärvården utgörs av landets knappt 1 200 vårdcentraler. </a:t>
            </a:r>
            <a:r>
              <a:rPr lang="sv-SE" sz="1819">
                <a:solidFill>
                  <a:srgbClr val="040C28"/>
                </a:solidFill>
              </a:rPr>
              <a:t>År 2021 drevs knappt 45 procent</a:t>
            </a:r>
            <a:r>
              <a:rPr lang="sv-SE" sz="1819">
                <a:solidFill>
                  <a:srgbClr val="202124"/>
                </a:solidFill>
              </a:rPr>
              <a:t> </a:t>
            </a:r>
            <a:br>
              <a:rPr lang="sv-SE" sz="1819">
                <a:solidFill>
                  <a:srgbClr val="202124"/>
                </a:solidFill>
              </a:rPr>
            </a:br>
            <a:r>
              <a:rPr lang="sv-SE" sz="1819">
                <a:solidFill>
                  <a:srgbClr val="202124"/>
                </a:solidFill>
              </a:rPr>
              <a:t>av dessa i privat regi. </a:t>
            </a:r>
            <a:r>
              <a:rPr lang="sv-SE" sz="1819"/>
              <a:t>De flesta privata vårdgivarna operera inom det offentliga sjukvårdssystemet, endast </a:t>
            </a:r>
            <a:br>
              <a:rPr lang="sv-SE" sz="1819"/>
            </a:br>
            <a:r>
              <a:rPr lang="sv-SE" sz="1819"/>
              <a:t>ett fåtal erbjuder enbart privat vård.</a:t>
            </a:r>
          </a:p>
          <a:p>
            <a:pPr marL="0" indent="0">
              <a:lnSpc>
                <a:spcPts val="1637"/>
              </a:lnSpc>
              <a:buNone/>
            </a:pPr>
            <a:endParaRPr lang="sv-SE">
              <a:latin typeface="+mj-lt"/>
            </a:endParaRPr>
          </a:p>
        </p:txBody>
      </p:sp>
    </p:spTree>
    <p:extLst>
      <p:ext uri="{BB962C8B-B14F-4D97-AF65-F5344CB8AC3E}">
        <p14:creationId xmlns:p14="http://schemas.microsoft.com/office/powerpoint/2010/main" val="25314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2DCE614-7DA5-7F0B-71E7-8EBFF9EBF6A2}"/>
              </a:ext>
            </a:extLst>
          </p:cNvPr>
          <p:cNvSpPr>
            <a:spLocks noGrp="1"/>
          </p:cNvSpPr>
          <p:nvPr>
            <p:ph type="title"/>
          </p:nvPr>
        </p:nvSpPr>
        <p:spPr>
          <a:xfrm>
            <a:off x="754649" y="744083"/>
            <a:ext cx="10682702" cy="894623"/>
          </a:xfrm>
        </p:spPr>
        <p:txBody>
          <a:bodyPr/>
          <a:lstStyle/>
          <a:p>
            <a:r>
              <a:rPr lang="sv-SE" sz="4002"/>
              <a:t>Svenska sjukvårdens möjligheter och utmaningar</a:t>
            </a:r>
            <a:endParaRPr lang="sv-SE"/>
          </a:p>
        </p:txBody>
      </p:sp>
      <p:sp>
        <p:nvSpPr>
          <p:cNvPr id="5" name="Platshållare för bildnummer 4">
            <a:extLst>
              <a:ext uri="{FF2B5EF4-FFF2-40B4-BE49-F238E27FC236}">
                <a16:creationId xmlns:a16="http://schemas.microsoft.com/office/drawing/2014/main" id="{7C7940B6-E49E-22FA-2C5B-66D2C8952B2E}"/>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3</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AA8E3723-B66F-B0CD-93C4-202206C42628}"/>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5D5C0666-F6B8-6B69-97B6-9FBD9FB44D23}"/>
              </a:ext>
            </a:extLst>
          </p:cNvPr>
          <p:cNvSpPr>
            <a:spLocks noGrp="1"/>
          </p:cNvSpPr>
          <p:nvPr>
            <p:ph type="body" sz="quarter" idx="13"/>
          </p:nvPr>
        </p:nvSpPr>
        <p:spPr>
          <a:xfrm>
            <a:off x="754649" y="1769703"/>
            <a:ext cx="10682701" cy="3920079"/>
          </a:xfrm>
        </p:spPr>
        <p:txBody>
          <a:bodyPr/>
          <a:lstStyle/>
          <a:p>
            <a:r>
              <a:rPr lang="sv-SE"/>
              <a:t>Ojämlik hälsa - hälsoläget i länet </a:t>
            </a:r>
          </a:p>
          <a:p>
            <a:r>
              <a:rPr lang="sv-SE"/>
              <a:t>Digitaliseringen</a:t>
            </a:r>
          </a:p>
          <a:p>
            <a:r>
              <a:rPr lang="sv-SE"/>
              <a:t>Hög förändrings- och utvecklingstakt</a:t>
            </a:r>
          </a:p>
          <a:p>
            <a:r>
              <a:rPr lang="sv-SE"/>
              <a:t>Nära Vård</a:t>
            </a:r>
          </a:p>
          <a:p>
            <a:r>
              <a:rPr lang="sv-SE"/>
              <a:t>Kompetensförsörjning </a:t>
            </a:r>
          </a:p>
          <a:p>
            <a:r>
              <a:rPr lang="sv-SE"/>
              <a:t>Tillgänglighet och tillgång till vård - på rätt vårdnivå och utan väntetid</a:t>
            </a:r>
          </a:p>
          <a:p>
            <a:r>
              <a:rPr lang="sv-SE"/>
              <a:t>Kostsamma läkemedel</a:t>
            </a:r>
          </a:p>
          <a:p>
            <a:r>
              <a:rPr lang="sv-SE"/>
              <a:t>Kostnadsutveckling</a:t>
            </a:r>
          </a:p>
          <a:p>
            <a:r>
              <a:rPr lang="sv-SE"/>
              <a:t>Omvärldsläget</a:t>
            </a:r>
          </a:p>
        </p:txBody>
      </p:sp>
    </p:spTree>
    <p:extLst>
      <p:ext uri="{BB962C8B-B14F-4D97-AF65-F5344CB8AC3E}">
        <p14:creationId xmlns:p14="http://schemas.microsoft.com/office/powerpoint/2010/main" val="397575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3E1579-008E-3955-D8E8-E290DB70FD4A}"/>
              </a:ext>
            </a:extLst>
          </p:cNvPr>
          <p:cNvSpPr>
            <a:spLocks noGrp="1"/>
          </p:cNvSpPr>
          <p:nvPr>
            <p:ph type="title"/>
          </p:nvPr>
        </p:nvSpPr>
        <p:spPr>
          <a:xfrm>
            <a:off x="609511" y="605732"/>
            <a:ext cx="10682702" cy="719960"/>
          </a:xfrm>
        </p:spPr>
        <p:txBody>
          <a:bodyPr/>
          <a:lstStyle/>
          <a:p>
            <a:pPr algn="ctr"/>
            <a:r>
              <a:rPr lang="sv-SE" dirty="0"/>
              <a:t>Primärvård och specialistvård drivs av regionerna</a:t>
            </a:r>
          </a:p>
        </p:txBody>
      </p:sp>
      <p:sp>
        <p:nvSpPr>
          <p:cNvPr id="5" name="Platshållare för bildnummer 4">
            <a:extLst>
              <a:ext uri="{FF2B5EF4-FFF2-40B4-BE49-F238E27FC236}">
                <a16:creationId xmlns:a16="http://schemas.microsoft.com/office/drawing/2014/main" id="{57CD4310-DB02-DD6C-428E-0BD8DB0586FE}"/>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4</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057A0D19-96B0-5FAF-680A-EF954041B893}"/>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15" name="Rektangel: rundade hörn 14">
            <a:extLst>
              <a:ext uri="{FF2B5EF4-FFF2-40B4-BE49-F238E27FC236}">
                <a16:creationId xmlns:a16="http://schemas.microsoft.com/office/drawing/2014/main" id="{EC05D7BA-1253-00F6-A921-47CF401D88A5}"/>
              </a:ext>
            </a:extLst>
          </p:cNvPr>
          <p:cNvSpPr/>
          <p:nvPr/>
        </p:nvSpPr>
        <p:spPr>
          <a:xfrm>
            <a:off x="4676864" y="1638706"/>
            <a:ext cx="2270617" cy="916980"/>
          </a:xfrm>
          <a:prstGeom prst="roundRect">
            <a:avLst/>
          </a:prstGeom>
          <a:solidFill>
            <a:schemeClr val="accent1"/>
          </a:solidFill>
          <a:ln>
            <a:solidFill>
              <a:schemeClr val="accent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554492"/>
            <a:r>
              <a:rPr lang="sv-SE" sz="2183" b="1" dirty="0">
                <a:solidFill>
                  <a:prstClr val="white"/>
                </a:solidFill>
                <a:latin typeface="Calibri"/>
              </a:rPr>
              <a:t>21 regioner</a:t>
            </a:r>
          </a:p>
        </p:txBody>
      </p:sp>
      <p:grpSp>
        <p:nvGrpSpPr>
          <p:cNvPr id="32" name="Grupp 31">
            <a:extLst>
              <a:ext uri="{FF2B5EF4-FFF2-40B4-BE49-F238E27FC236}">
                <a16:creationId xmlns:a16="http://schemas.microsoft.com/office/drawing/2014/main" id="{A21B330F-8DA7-4778-50B8-FF10F0244347}"/>
              </a:ext>
              <a:ext uri="{C183D7F6-B498-43B3-948B-1728B52AA6E4}">
                <adec:decorative xmlns:adec="http://schemas.microsoft.com/office/drawing/2017/decorative" val="1"/>
              </a:ext>
            </a:extLst>
          </p:cNvPr>
          <p:cNvGrpSpPr/>
          <p:nvPr/>
        </p:nvGrpSpPr>
        <p:grpSpPr>
          <a:xfrm>
            <a:off x="2646936" y="2555686"/>
            <a:ext cx="6680182" cy="611320"/>
            <a:chOff x="4364287" y="4214515"/>
            <a:chExt cx="11016115" cy="1008112"/>
          </a:xfrm>
        </p:grpSpPr>
        <p:cxnSp>
          <p:nvCxnSpPr>
            <p:cNvPr id="20" name="Rak koppling 19">
              <a:extLst>
                <a:ext uri="{FF2B5EF4-FFF2-40B4-BE49-F238E27FC236}">
                  <a16:creationId xmlns:a16="http://schemas.microsoft.com/office/drawing/2014/main" id="{E21D87B9-0713-2387-5863-C2F5C0731EE2}"/>
                </a:ext>
              </a:extLst>
            </p:cNvPr>
            <p:cNvCxnSpPr>
              <a:cxnSpLocks/>
            </p:cNvCxnSpPr>
            <p:nvPr/>
          </p:nvCxnSpPr>
          <p:spPr>
            <a:xfrm>
              <a:off x="9583997" y="4214515"/>
              <a:ext cx="0" cy="1008112"/>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FF38065C-83E9-B9BB-A06E-546B80CD3E0A}"/>
                </a:ext>
              </a:extLst>
            </p:cNvPr>
            <p:cNvCxnSpPr>
              <a:cxnSpLocks/>
            </p:cNvCxnSpPr>
            <p:nvPr/>
          </p:nvCxnSpPr>
          <p:spPr>
            <a:xfrm>
              <a:off x="4364287" y="4579956"/>
              <a:ext cx="0" cy="64267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921135E2-5B99-C55C-91EC-F4D8DE423F91}"/>
                </a:ext>
              </a:extLst>
            </p:cNvPr>
            <p:cNvCxnSpPr>
              <a:cxnSpLocks/>
            </p:cNvCxnSpPr>
            <p:nvPr/>
          </p:nvCxnSpPr>
          <p:spPr>
            <a:xfrm>
              <a:off x="15380402" y="4579956"/>
              <a:ext cx="0" cy="64267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7319C24C-2BED-63E3-BC56-6326B2F26A60}"/>
                </a:ext>
              </a:extLst>
            </p:cNvPr>
            <p:cNvCxnSpPr>
              <a:cxnSpLocks/>
            </p:cNvCxnSpPr>
            <p:nvPr/>
          </p:nvCxnSpPr>
          <p:spPr>
            <a:xfrm>
              <a:off x="4364287" y="4579956"/>
              <a:ext cx="11016115"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Rektangel: rundade hörn 15">
            <a:extLst>
              <a:ext uri="{FF2B5EF4-FFF2-40B4-BE49-F238E27FC236}">
                <a16:creationId xmlns:a16="http://schemas.microsoft.com/office/drawing/2014/main" id="{FBC37F4B-B1D6-E56F-F482-2EC5074D00BC}"/>
              </a:ext>
            </a:extLst>
          </p:cNvPr>
          <p:cNvSpPr/>
          <p:nvPr/>
        </p:nvSpPr>
        <p:spPr>
          <a:xfrm>
            <a:off x="1359444" y="3167006"/>
            <a:ext cx="2619652" cy="873217"/>
          </a:xfrm>
          <a:prstGeom prst="roundRect">
            <a:avLst/>
          </a:prstGeom>
          <a:solidFill>
            <a:schemeClr val="accent1"/>
          </a:solidFill>
          <a:ln>
            <a:solidFill>
              <a:schemeClr val="accent1"/>
            </a:solid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554492"/>
            <a:r>
              <a:rPr lang="sv-SE" sz="1819" b="1">
                <a:solidFill>
                  <a:prstClr val="white"/>
                </a:solidFill>
                <a:latin typeface="Calibri"/>
              </a:rPr>
              <a:t>7 universitetssjukhus</a:t>
            </a:r>
          </a:p>
        </p:txBody>
      </p:sp>
      <p:sp>
        <p:nvSpPr>
          <p:cNvPr id="12" name="Rectangle 236">
            <a:extLst>
              <a:ext uri="{FF2B5EF4-FFF2-40B4-BE49-F238E27FC236}">
                <a16:creationId xmlns:a16="http://schemas.microsoft.com/office/drawing/2014/main" id="{5097126F-8E42-C506-2B4E-B56A2B1F72E0}"/>
              </a:ext>
            </a:extLst>
          </p:cNvPr>
          <p:cNvSpPr>
            <a:spLocks noChangeArrowheads="1"/>
          </p:cNvSpPr>
          <p:nvPr/>
        </p:nvSpPr>
        <p:spPr bwMode="auto">
          <a:xfrm>
            <a:off x="1446630" y="4372166"/>
            <a:ext cx="2445280" cy="93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7935" lvl="1" indent="-207935" defTabSz="554492">
              <a:buClr>
                <a:srgbClr val="3C82AF"/>
              </a:buClr>
              <a:buSzPct val="80000"/>
              <a:buFont typeface="Wingdings" panose="05000000000000000000" pitchFamily="2" charset="2"/>
              <a:buChar char="è"/>
              <a:defRPr/>
            </a:pPr>
            <a:r>
              <a:rPr lang="sv-SE" altLang="sv-SE" sz="1455">
                <a:solidFill>
                  <a:srgbClr val="000000"/>
                </a:solidFill>
                <a:latin typeface="Calibri"/>
              </a:rPr>
              <a:t>Högspecialiserad vård </a:t>
            </a:r>
          </a:p>
          <a:p>
            <a:pPr marL="207935" lvl="1" indent="-207935" defTabSz="554492">
              <a:buClr>
                <a:srgbClr val="3C82AF"/>
              </a:buClr>
              <a:buSzPct val="80000"/>
              <a:buFont typeface="Wingdings" panose="05000000000000000000" pitchFamily="2" charset="2"/>
              <a:buChar char="è"/>
              <a:defRPr/>
            </a:pPr>
            <a:r>
              <a:rPr lang="sv-SE" altLang="sv-SE" sz="1455">
                <a:solidFill>
                  <a:srgbClr val="000000"/>
                </a:solidFill>
                <a:latin typeface="Calibri"/>
              </a:rPr>
              <a:t>Klinisk forskning i samarbete med universiteten</a:t>
            </a:r>
          </a:p>
          <a:p>
            <a:pPr marL="207935" lvl="1" indent="-207935" defTabSz="554492">
              <a:buClr>
                <a:srgbClr val="3C82AF"/>
              </a:buClr>
              <a:buSzPct val="80000"/>
              <a:buFont typeface="Wingdings" panose="05000000000000000000" pitchFamily="2" charset="2"/>
              <a:buChar char="è"/>
              <a:defRPr/>
            </a:pPr>
            <a:r>
              <a:rPr lang="sv-SE" altLang="sv-SE" sz="1455">
                <a:solidFill>
                  <a:srgbClr val="000000"/>
                </a:solidFill>
                <a:latin typeface="Calibri"/>
              </a:rPr>
              <a:t>Inget privatdrivet</a:t>
            </a:r>
          </a:p>
          <a:p>
            <a:pPr defTabSz="554492">
              <a:defRPr/>
            </a:pPr>
            <a:endParaRPr lang="en-GB" altLang="sv-SE" sz="728">
              <a:solidFill>
                <a:srgbClr val="000000"/>
              </a:solidFill>
              <a:latin typeface="Calibri"/>
            </a:endParaRPr>
          </a:p>
        </p:txBody>
      </p:sp>
      <p:sp>
        <p:nvSpPr>
          <p:cNvPr id="17" name="Rektangel: rundade hörn 16">
            <a:extLst>
              <a:ext uri="{FF2B5EF4-FFF2-40B4-BE49-F238E27FC236}">
                <a16:creationId xmlns:a16="http://schemas.microsoft.com/office/drawing/2014/main" id="{6D9B12C0-8435-C671-7A6F-471D8824103A}"/>
              </a:ext>
            </a:extLst>
          </p:cNvPr>
          <p:cNvSpPr/>
          <p:nvPr/>
        </p:nvSpPr>
        <p:spPr>
          <a:xfrm>
            <a:off x="4545867" y="3167006"/>
            <a:ext cx="2619652" cy="873217"/>
          </a:xfrm>
          <a:prstGeom prst="round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554492"/>
            <a:r>
              <a:rPr lang="sv-SE" sz="1819" b="1">
                <a:solidFill>
                  <a:prstClr val="white"/>
                </a:solidFill>
                <a:latin typeface="Calibri"/>
              </a:rPr>
              <a:t>ca 100 regionala sjukhus</a:t>
            </a:r>
          </a:p>
        </p:txBody>
      </p:sp>
      <p:sp>
        <p:nvSpPr>
          <p:cNvPr id="13" name="textruta 12">
            <a:extLst>
              <a:ext uri="{FF2B5EF4-FFF2-40B4-BE49-F238E27FC236}">
                <a16:creationId xmlns:a16="http://schemas.microsoft.com/office/drawing/2014/main" id="{CF89951E-85DB-4DFB-32CE-EE1D4E3AEED1}"/>
              </a:ext>
            </a:extLst>
          </p:cNvPr>
          <p:cNvSpPr txBox="1"/>
          <p:nvPr/>
        </p:nvSpPr>
        <p:spPr>
          <a:xfrm>
            <a:off x="4535538" y="4322177"/>
            <a:ext cx="2750940" cy="540148"/>
          </a:xfrm>
          <a:prstGeom prst="rect">
            <a:avLst/>
          </a:prstGeom>
          <a:noFill/>
        </p:spPr>
        <p:txBody>
          <a:bodyPr wrap="square">
            <a:spAutoFit/>
          </a:bodyPr>
          <a:lstStyle/>
          <a:p>
            <a:pPr marL="207935" lvl="1" indent="-207935" defTabSz="554492">
              <a:buClr>
                <a:srgbClr val="3C82AF"/>
              </a:buClr>
              <a:buSzPct val="80000"/>
              <a:buFont typeface="Wingdings" panose="05000000000000000000" pitchFamily="2" charset="2"/>
              <a:buChar char="è"/>
            </a:pPr>
            <a:r>
              <a:rPr lang="sv-SE" altLang="sv-SE" sz="1455">
                <a:solidFill>
                  <a:srgbClr val="000000"/>
                </a:solidFill>
                <a:latin typeface="Calibri"/>
              </a:rPr>
              <a:t>Specialist- och akutvård </a:t>
            </a:r>
          </a:p>
          <a:p>
            <a:pPr marL="207935" lvl="1" indent="-207935" defTabSz="554492">
              <a:buClr>
                <a:srgbClr val="3C82AF"/>
              </a:buClr>
              <a:buSzPct val="80000"/>
              <a:buFont typeface="Wingdings" panose="05000000000000000000" pitchFamily="2" charset="2"/>
              <a:buChar char="è"/>
            </a:pPr>
            <a:r>
              <a:rPr lang="sv-SE" altLang="sv-SE" sz="1455">
                <a:solidFill>
                  <a:srgbClr val="000000"/>
                </a:solidFill>
                <a:latin typeface="Calibri"/>
              </a:rPr>
              <a:t>Lokala sjukhus – dagvård </a:t>
            </a:r>
          </a:p>
        </p:txBody>
      </p:sp>
      <p:sp>
        <p:nvSpPr>
          <p:cNvPr id="18" name="Rektangel: rundade hörn 17">
            <a:extLst>
              <a:ext uri="{FF2B5EF4-FFF2-40B4-BE49-F238E27FC236}">
                <a16:creationId xmlns:a16="http://schemas.microsoft.com/office/drawing/2014/main" id="{28235513-07A6-0665-5E6A-8881C1993648}"/>
              </a:ext>
            </a:extLst>
          </p:cNvPr>
          <p:cNvSpPr/>
          <p:nvPr/>
        </p:nvSpPr>
        <p:spPr>
          <a:xfrm>
            <a:off x="8017291" y="3167006"/>
            <a:ext cx="2619652" cy="873217"/>
          </a:xfrm>
          <a:prstGeom prst="roundRect">
            <a:avLst/>
          </a:prstGeom>
          <a:solidFill>
            <a:schemeClr val="accent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554492"/>
            <a:r>
              <a:rPr lang="sv-SE" sz="1819" b="1">
                <a:solidFill>
                  <a:prstClr val="white"/>
                </a:solidFill>
                <a:latin typeface="Calibri"/>
              </a:rPr>
              <a:t>1100 vårdcentraler</a:t>
            </a:r>
          </a:p>
        </p:txBody>
      </p:sp>
      <p:sp>
        <p:nvSpPr>
          <p:cNvPr id="14" name="textruta 13">
            <a:extLst>
              <a:ext uri="{FF2B5EF4-FFF2-40B4-BE49-F238E27FC236}">
                <a16:creationId xmlns:a16="http://schemas.microsoft.com/office/drawing/2014/main" id="{F5082248-078D-3897-84EA-C98E20022E92}"/>
              </a:ext>
            </a:extLst>
          </p:cNvPr>
          <p:cNvSpPr txBox="1"/>
          <p:nvPr/>
        </p:nvSpPr>
        <p:spPr>
          <a:xfrm>
            <a:off x="8017292" y="4335478"/>
            <a:ext cx="2750940" cy="540148"/>
          </a:xfrm>
          <a:prstGeom prst="rect">
            <a:avLst/>
          </a:prstGeom>
          <a:noFill/>
        </p:spPr>
        <p:txBody>
          <a:bodyPr wrap="square">
            <a:spAutoFit/>
          </a:bodyPr>
          <a:lstStyle/>
          <a:p>
            <a:pPr marL="207935" lvl="1" indent="-207935" defTabSz="554492">
              <a:buClr>
                <a:srgbClr val="3C82AF"/>
              </a:buClr>
              <a:buSzPct val="80000"/>
              <a:buFont typeface="Wingdings" panose="05000000000000000000" pitchFamily="2" charset="2"/>
              <a:buChar char="è"/>
            </a:pPr>
            <a:r>
              <a:rPr lang="en-GB" altLang="sv-SE" sz="1455" err="1">
                <a:solidFill>
                  <a:srgbClr val="000000"/>
                </a:solidFill>
                <a:latin typeface="Calibri"/>
              </a:rPr>
              <a:t>Primärvård</a:t>
            </a:r>
            <a:r>
              <a:rPr lang="en-GB" altLang="sv-SE" sz="1455">
                <a:solidFill>
                  <a:srgbClr val="000000"/>
                </a:solidFill>
                <a:latin typeface="Calibri"/>
              </a:rPr>
              <a:t>  </a:t>
            </a:r>
            <a:r>
              <a:rPr lang="sv-SE" altLang="sv-SE" sz="1455">
                <a:solidFill>
                  <a:srgbClr val="000000"/>
                </a:solidFill>
                <a:latin typeface="Calibri"/>
              </a:rPr>
              <a:t>- varav ca omkring  </a:t>
            </a:r>
            <a:r>
              <a:rPr lang="en-GB" altLang="sv-SE" sz="1455">
                <a:solidFill>
                  <a:srgbClr val="000000"/>
                </a:solidFill>
                <a:latin typeface="Calibri"/>
              </a:rPr>
              <a:t>500 </a:t>
            </a:r>
            <a:r>
              <a:rPr lang="sv-SE" altLang="sv-SE" sz="1455">
                <a:solidFill>
                  <a:srgbClr val="000000"/>
                </a:solidFill>
                <a:latin typeface="Calibri"/>
              </a:rPr>
              <a:t>privatdrivna vårdcentraler </a:t>
            </a:r>
            <a:endParaRPr lang="sv-SE" altLang="sv-SE" sz="1213">
              <a:solidFill>
                <a:srgbClr val="000000"/>
              </a:solidFill>
              <a:latin typeface="Calibri"/>
            </a:endParaRPr>
          </a:p>
        </p:txBody>
      </p:sp>
    </p:spTree>
    <p:extLst>
      <p:ext uri="{BB962C8B-B14F-4D97-AF65-F5344CB8AC3E}">
        <p14:creationId xmlns:p14="http://schemas.microsoft.com/office/powerpoint/2010/main" val="285402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73143CC-74DF-E528-BA2B-A01B3544DAB5}"/>
              </a:ext>
            </a:extLst>
          </p:cNvPr>
          <p:cNvSpPr>
            <a:spLocks noGrp="1"/>
          </p:cNvSpPr>
          <p:nvPr>
            <p:ph type="title"/>
          </p:nvPr>
        </p:nvSpPr>
        <p:spPr/>
        <p:txBody>
          <a:bodyPr/>
          <a:lstStyle/>
          <a:p>
            <a:r>
              <a:rPr lang="sv-SE" dirty="0"/>
              <a:t>6 sjukvårdsregioner</a:t>
            </a:r>
          </a:p>
        </p:txBody>
      </p:sp>
      <p:sp>
        <p:nvSpPr>
          <p:cNvPr id="5" name="Platshållare för bildnummer 4">
            <a:extLst>
              <a:ext uri="{FF2B5EF4-FFF2-40B4-BE49-F238E27FC236}">
                <a16:creationId xmlns:a16="http://schemas.microsoft.com/office/drawing/2014/main" id="{BB0C4317-A170-4FBF-F4BE-1D174503BD83}"/>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5</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617ED5F6-E835-60A5-4067-4A1CA8AECFA3}"/>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F02B14BE-1FC4-B445-BA89-C1156E3B70DC}"/>
              </a:ext>
            </a:extLst>
          </p:cNvPr>
          <p:cNvSpPr>
            <a:spLocks noGrp="1"/>
          </p:cNvSpPr>
          <p:nvPr>
            <p:ph type="body" sz="quarter" idx="13"/>
          </p:nvPr>
        </p:nvSpPr>
        <p:spPr/>
        <p:txBody>
          <a:bodyPr/>
          <a:lstStyle/>
          <a:p>
            <a:r>
              <a:rPr lang="sv-SE" dirty="0"/>
              <a:t>Norra sjukvårdsregionen</a:t>
            </a:r>
          </a:p>
          <a:p>
            <a:r>
              <a:rPr lang="sv-SE" dirty="0">
                <a:latin typeface="+mj-lt"/>
              </a:rPr>
              <a:t>Sjukvårdsregion Mellansverige</a:t>
            </a:r>
          </a:p>
          <a:p>
            <a:r>
              <a:rPr lang="sv-SE" dirty="0"/>
              <a:t>Sjukvårdsregion Stockholm-Gotland</a:t>
            </a:r>
          </a:p>
          <a:p>
            <a:r>
              <a:rPr lang="sv-SE" dirty="0"/>
              <a:t>Västra sjukvårdsregionen</a:t>
            </a:r>
          </a:p>
          <a:p>
            <a:r>
              <a:rPr lang="sv-SE" dirty="0"/>
              <a:t>Sydöstra sjukvårdsregionen</a:t>
            </a:r>
          </a:p>
          <a:p>
            <a:r>
              <a:rPr lang="sv-SE" dirty="0"/>
              <a:t>Södra sjukvårdsregionen</a:t>
            </a:r>
          </a:p>
        </p:txBody>
      </p:sp>
      <p:sp>
        <p:nvSpPr>
          <p:cNvPr id="9" name="Pil: höger 8" descr="En blå pil">
            <a:extLst>
              <a:ext uri="{FF2B5EF4-FFF2-40B4-BE49-F238E27FC236}">
                <a16:creationId xmlns:a16="http://schemas.microsoft.com/office/drawing/2014/main" id="{84726A9B-8861-FCD1-88B2-30944AE4FB96}"/>
              </a:ext>
            </a:extLst>
          </p:cNvPr>
          <p:cNvSpPr/>
          <p:nvPr/>
        </p:nvSpPr>
        <p:spPr>
          <a:xfrm>
            <a:off x="5047109" y="2504340"/>
            <a:ext cx="1307808" cy="434473"/>
          </a:xfrm>
          <a:prstGeom prst="rightArrow">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554492"/>
            <a:endParaRPr lang="sv-SE" sz="1092">
              <a:solidFill>
                <a:prstClr val="white"/>
              </a:solidFill>
              <a:latin typeface="Calibri Light"/>
            </a:endParaRPr>
          </a:p>
        </p:txBody>
      </p:sp>
      <p:sp>
        <p:nvSpPr>
          <p:cNvPr id="6" name="Rektangel: rundade hörn 5">
            <a:extLst>
              <a:ext uri="{FF2B5EF4-FFF2-40B4-BE49-F238E27FC236}">
                <a16:creationId xmlns:a16="http://schemas.microsoft.com/office/drawing/2014/main" id="{B27FA604-9BEF-CA49-96CF-9E74B9614094}"/>
              </a:ext>
            </a:extLst>
          </p:cNvPr>
          <p:cNvSpPr/>
          <p:nvPr/>
        </p:nvSpPr>
        <p:spPr>
          <a:xfrm>
            <a:off x="6366006" y="1363715"/>
            <a:ext cx="4691011" cy="4758233"/>
          </a:xfrm>
          <a:prstGeom prst="round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554492"/>
            <a:r>
              <a:rPr lang="sv-SE" sz="1940" b="1" dirty="0">
                <a:solidFill>
                  <a:prstClr val="black"/>
                </a:solidFill>
                <a:latin typeface="Calibri"/>
              </a:rPr>
              <a:t>Sjukvårdsregion Mellansverige</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Region Dalarna</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Region Gävleborg</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Region Sörmland</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Region Uppsala</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Region Värmland</a:t>
            </a:r>
          </a:p>
          <a:p>
            <a:pPr marL="173279" indent="-173279" defTabSz="554492">
              <a:buFont typeface="Arial" panose="020B0604020202020204" pitchFamily="34" charset="0"/>
              <a:buChar char="•"/>
            </a:pPr>
            <a:r>
              <a:rPr lang="sv-SE" sz="1455" b="1" dirty="0">
                <a:solidFill>
                  <a:prstClr val="black"/>
                </a:solidFill>
                <a:latin typeface="Open Sans" panose="020B0606030504020204" pitchFamily="34" charset="0"/>
              </a:rPr>
              <a:t>Region Västmanland </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Region Örebro län</a:t>
            </a:r>
          </a:p>
          <a:p>
            <a:pPr defTabSz="554492"/>
            <a:endParaRPr lang="sv-SE" sz="1455" dirty="0">
              <a:solidFill>
                <a:prstClr val="black"/>
              </a:solidFill>
              <a:latin typeface="Open Sans" panose="020B0606030504020204" pitchFamily="34" charset="0"/>
            </a:endParaRPr>
          </a:p>
          <a:p>
            <a:pPr defTabSz="554492"/>
            <a:r>
              <a:rPr lang="sv-SE" sz="1455" dirty="0">
                <a:solidFill>
                  <a:prstClr val="black"/>
                </a:solidFill>
                <a:latin typeface="Open Sans" panose="020B0606030504020204" pitchFamily="34" charset="0"/>
              </a:rPr>
              <a:t>Sjukvårdsregionen har två universitetssjukhus:</a:t>
            </a:r>
          </a:p>
          <a:p>
            <a:pPr defTabSz="554492"/>
            <a:r>
              <a:rPr lang="sv-SE" sz="1455" dirty="0">
                <a:solidFill>
                  <a:prstClr val="black"/>
                </a:solidFill>
                <a:latin typeface="Open Sans" panose="020B0606030504020204" pitchFamily="34" charset="0"/>
              </a:rPr>
              <a:t>Akademiska sjukhuset i Uppsala och Universitetssjukhuset Örebro.</a:t>
            </a:r>
          </a:p>
          <a:p>
            <a:pPr defTabSz="554492"/>
            <a:endParaRPr lang="sv-SE" sz="1455" dirty="0">
              <a:solidFill>
                <a:prstClr val="black"/>
              </a:solidFill>
              <a:latin typeface="Open Sans" panose="020B0606030504020204" pitchFamily="34" charset="0"/>
            </a:endParaRPr>
          </a:p>
          <a:p>
            <a:pPr defTabSz="554492"/>
            <a:r>
              <a:rPr lang="sv-SE" sz="1455" dirty="0">
                <a:solidFill>
                  <a:prstClr val="black"/>
                </a:solidFill>
                <a:latin typeface="Open Sans" panose="020B0606030504020204" pitchFamily="34" charset="0"/>
              </a:rPr>
              <a:t>Sjukvårdsregion Mellansverige har värdskap för fyra nationella programområden: </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Akut vård</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Hjärt- och kärlsjukdomar</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Äldres hälsa och palliativ vård </a:t>
            </a:r>
          </a:p>
          <a:p>
            <a:pPr marL="173279" indent="-173279" defTabSz="554492">
              <a:buFont typeface="Arial" panose="020B0604020202020204" pitchFamily="34" charset="0"/>
              <a:buChar char="•"/>
            </a:pPr>
            <a:r>
              <a:rPr lang="sv-SE" sz="1455" dirty="0">
                <a:solidFill>
                  <a:prstClr val="black"/>
                </a:solidFill>
                <a:latin typeface="Open Sans" panose="020B0606030504020204" pitchFamily="34" charset="0"/>
              </a:rPr>
              <a:t>Öron-, näs- och halssjukdomar</a:t>
            </a:r>
            <a:endParaRPr lang="sv-SE" sz="1455" dirty="0">
              <a:solidFill>
                <a:prstClr val="black"/>
              </a:solidFill>
              <a:latin typeface="Calibri Light"/>
            </a:endParaRPr>
          </a:p>
        </p:txBody>
      </p:sp>
    </p:spTree>
    <p:extLst>
      <p:ext uri="{BB962C8B-B14F-4D97-AF65-F5344CB8AC3E}">
        <p14:creationId xmlns:p14="http://schemas.microsoft.com/office/powerpoint/2010/main" val="274535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754649" y="744083"/>
            <a:ext cx="10682702" cy="868436"/>
          </a:xfrm>
        </p:spPr>
        <p:txBody>
          <a:bodyPr/>
          <a:lstStyle/>
          <a:p>
            <a:r>
              <a:rPr lang="sv-SE" dirty="0"/>
              <a:t>Svenska sjukvårdsystemet -  statlig nivå</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6</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sv-SE" sz="2426"/>
              <a:t>Socialstyrelsen</a:t>
            </a:r>
          </a:p>
          <a:p>
            <a:r>
              <a:rPr lang="sv-SE" sz="2426"/>
              <a:t>Centrala myndigheter och organisationer, </a:t>
            </a:r>
            <a:br>
              <a:rPr lang="sv-SE" sz="2426"/>
            </a:br>
            <a:r>
              <a:rPr lang="sv-SE" sz="2426"/>
              <a:t>tex SKR, Sveriges kommuner och regioner</a:t>
            </a:r>
          </a:p>
          <a:p>
            <a:endParaRPr lang="sv-SE" sz="2426"/>
          </a:p>
          <a:p>
            <a:pPr marL="0" indent="0">
              <a:buNone/>
            </a:pPr>
            <a:r>
              <a:rPr lang="sv-SE" sz="2183" i="1"/>
              <a:t>Ansvarar för lagstiftning, policys och riktlinjer samt utveckling och övervakning (efterlevnad).</a:t>
            </a:r>
          </a:p>
          <a:p>
            <a:endParaRPr lang="sv-SE" sz="2183"/>
          </a:p>
          <a:p>
            <a:pPr marL="0" indent="0">
              <a:buNone/>
            </a:pPr>
            <a:endParaRPr lang="sv-SE"/>
          </a:p>
        </p:txBody>
      </p:sp>
    </p:spTree>
    <p:extLst>
      <p:ext uri="{BB962C8B-B14F-4D97-AF65-F5344CB8AC3E}">
        <p14:creationId xmlns:p14="http://schemas.microsoft.com/office/powerpoint/2010/main" val="266341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754649" y="744083"/>
            <a:ext cx="10682702" cy="868436"/>
          </a:xfrm>
        </p:spPr>
        <p:txBody>
          <a:bodyPr/>
          <a:lstStyle/>
          <a:p>
            <a:r>
              <a:rPr lang="sv-SE"/>
              <a:t>Svenska sjukvårdsystemet -  regional nivå</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7</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sv-SE" sz="2426"/>
              <a:t>21 regioner</a:t>
            </a:r>
            <a:br>
              <a:rPr lang="sv-SE" sz="2426"/>
            </a:br>
            <a:br>
              <a:rPr lang="sv-SE" sz="2426"/>
            </a:br>
            <a:endParaRPr lang="sv-SE" sz="2426"/>
          </a:p>
          <a:p>
            <a:pPr marL="0" lvl="1" indent="0">
              <a:spcBef>
                <a:spcPts val="606"/>
              </a:spcBef>
              <a:buNone/>
            </a:pPr>
            <a:r>
              <a:rPr lang="sv-SE" altLang="sv-SE" sz="2183" i="1"/>
              <a:t>Ansvarar för att organisera, finansiera och erbjuda hälso- och sjukvård till alla invånare,</a:t>
            </a:r>
            <a:br>
              <a:rPr lang="sv-SE" altLang="sv-SE" sz="2183" i="1"/>
            </a:br>
            <a:r>
              <a:rPr lang="sv-SE" altLang="sv-SE" sz="2183" i="1"/>
              <a:t>inklusive primärvård, specialistvård, psykiatri, tandvård och e-hälsotjänster.</a:t>
            </a:r>
          </a:p>
          <a:p>
            <a:pPr marL="0" indent="0">
              <a:buNone/>
            </a:pPr>
            <a:endParaRPr lang="sv-SE" sz="2183"/>
          </a:p>
          <a:p>
            <a:pPr marL="0" indent="0">
              <a:buNone/>
            </a:pPr>
            <a:endParaRPr lang="sv-SE"/>
          </a:p>
        </p:txBody>
      </p:sp>
    </p:spTree>
    <p:extLst>
      <p:ext uri="{BB962C8B-B14F-4D97-AF65-F5344CB8AC3E}">
        <p14:creationId xmlns:p14="http://schemas.microsoft.com/office/powerpoint/2010/main" val="180912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754649" y="744083"/>
            <a:ext cx="10682702" cy="868436"/>
          </a:xfrm>
        </p:spPr>
        <p:txBody>
          <a:bodyPr/>
          <a:lstStyle/>
          <a:p>
            <a:r>
              <a:rPr lang="sv-SE"/>
              <a:t>Svenska sjukvårdsystemet -  kommunal nivå</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8</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sv-SE" sz="2426"/>
              <a:t>290 kommuner</a:t>
            </a:r>
            <a:br>
              <a:rPr lang="sv-SE" sz="2426"/>
            </a:br>
            <a:br>
              <a:rPr lang="sv-SE" sz="2426"/>
            </a:br>
            <a:endParaRPr lang="sv-SE" sz="2426"/>
          </a:p>
          <a:p>
            <a:pPr marL="0" indent="0">
              <a:buNone/>
            </a:pPr>
            <a:r>
              <a:rPr lang="sv-SE" altLang="sv-SE" sz="2183" i="1">
                <a:solidFill>
                  <a:schemeClr val="dk1"/>
                </a:solidFill>
              </a:rPr>
              <a:t>Ansvarar för vård och omsorg.  Stöttar personer med långvarig psykisk ohälsa</a:t>
            </a:r>
            <a:endParaRPr lang="sv-SE" sz="2426"/>
          </a:p>
          <a:p>
            <a:pPr marL="0" indent="0">
              <a:buNone/>
            </a:pPr>
            <a:endParaRPr lang="sv-SE" sz="2183"/>
          </a:p>
          <a:p>
            <a:pPr marL="0" indent="0">
              <a:buNone/>
            </a:pPr>
            <a:endParaRPr lang="sv-SE"/>
          </a:p>
        </p:txBody>
      </p:sp>
    </p:spTree>
    <p:extLst>
      <p:ext uri="{BB962C8B-B14F-4D97-AF65-F5344CB8AC3E}">
        <p14:creationId xmlns:p14="http://schemas.microsoft.com/office/powerpoint/2010/main" val="189430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4A5C92C-E63A-E7B8-A822-1A93F7278D0C}"/>
              </a:ext>
            </a:extLst>
          </p:cNvPr>
          <p:cNvSpPr>
            <a:spLocks noGrp="1"/>
          </p:cNvSpPr>
          <p:nvPr>
            <p:ph type="title"/>
          </p:nvPr>
        </p:nvSpPr>
        <p:spPr>
          <a:xfrm>
            <a:off x="754649" y="744083"/>
            <a:ext cx="10682702" cy="868436"/>
          </a:xfrm>
        </p:spPr>
        <p:txBody>
          <a:bodyPr/>
          <a:lstStyle/>
          <a:p>
            <a:r>
              <a:rPr lang="sv-SE"/>
              <a:t>Privata vårdgivare</a:t>
            </a:r>
          </a:p>
        </p:txBody>
      </p:sp>
      <p:sp>
        <p:nvSpPr>
          <p:cNvPr id="5" name="Platshållare för bildnummer 4">
            <a:extLst>
              <a:ext uri="{FF2B5EF4-FFF2-40B4-BE49-F238E27FC236}">
                <a16:creationId xmlns:a16="http://schemas.microsoft.com/office/drawing/2014/main" id="{5BD65C10-600A-0DCF-DCE0-B0A49144D96F}"/>
              </a:ext>
            </a:extLst>
          </p:cNvPr>
          <p:cNvSpPr>
            <a:spLocks noGrp="1"/>
          </p:cNvSpPr>
          <p:nvPr>
            <p:ph type="sldNum" sz="quarter" idx="16"/>
          </p:nvPr>
        </p:nvSpPr>
        <p:spPr/>
        <p:txBody>
          <a:bodyPr/>
          <a:lstStyle/>
          <a:p>
            <a:pPr defTabSz="554492"/>
            <a:fld id="{B6F15528-21DE-4FAA-801E-634DDDAF4B2B}" type="slidenum">
              <a:rPr lang="sv-SE">
                <a:solidFill>
                  <a:prstClr val="black">
                    <a:tint val="75000"/>
                  </a:prstClr>
                </a:solidFill>
                <a:latin typeface="Calibri Light"/>
              </a:rPr>
              <a:pPr defTabSz="554492"/>
              <a:t>9</a:t>
            </a:fld>
            <a:endParaRPr lang="sv-SE">
              <a:solidFill>
                <a:prstClr val="black">
                  <a:tint val="75000"/>
                </a:prstClr>
              </a:solidFill>
              <a:latin typeface="Calibri Light"/>
            </a:endParaRPr>
          </a:p>
        </p:txBody>
      </p:sp>
      <p:sp>
        <p:nvSpPr>
          <p:cNvPr id="4" name="Platshållare för datum 3">
            <a:extLst>
              <a:ext uri="{FF2B5EF4-FFF2-40B4-BE49-F238E27FC236}">
                <a16:creationId xmlns:a16="http://schemas.microsoft.com/office/drawing/2014/main" id="{E6EF19D3-AFBB-0323-1017-3024702B4F14}"/>
              </a:ext>
            </a:extLst>
          </p:cNvPr>
          <p:cNvSpPr>
            <a:spLocks noGrp="1"/>
          </p:cNvSpPr>
          <p:nvPr>
            <p:ph type="dt" sz="half" idx="14"/>
          </p:nvPr>
        </p:nvSpPr>
        <p:spPr/>
        <p:txBody>
          <a:bodyPr/>
          <a:lstStyle/>
          <a:p>
            <a:pPr defTabSz="554492"/>
            <a:fld id="{995C967C-67C7-4621-A3F4-421FC821AE41}" type="datetime1">
              <a:rPr lang="sv-SE">
                <a:solidFill>
                  <a:prstClr val="black">
                    <a:tint val="75000"/>
                  </a:prstClr>
                </a:solidFill>
                <a:latin typeface="Calibri Light"/>
              </a:rPr>
              <a:pPr defTabSz="554492"/>
              <a:t>2023-12-11</a:t>
            </a:fld>
            <a:endParaRPr lang="en-US">
              <a:solidFill>
                <a:prstClr val="black">
                  <a:tint val="75000"/>
                </a:prstClr>
              </a:solidFill>
              <a:latin typeface="Calibri Light"/>
            </a:endParaRPr>
          </a:p>
        </p:txBody>
      </p:sp>
      <p:sp>
        <p:nvSpPr>
          <p:cNvPr id="2" name="Platshållare för text 1">
            <a:extLst>
              <a:ext uri="{FF2B5EF4-FFF2-40B4-BE49-F238E27FC236}">
                <a16:creationId xmlns:a16="http://schemas.microsoft.com/office/drawing/2014/main" id="{9D5DD359-8D23-4320-D9F5-A41BA6180FBF}"/>
              </a:ext>
            </a:extLst>
          </p:cNvPr>
          <p:cNvSpPr>
            <a:spLocks noGrp="1"/>
          </p:cNvSpPr>
          <p:nvPr>
            <p:ph type="body" sz="quarter" idx="13"/>
          </p:nvPr>
        </p:nvSpPr>
        <p:spPr/>
        <p:txBody>
          <a:bodyPr/>
          <a:lstStyle/>
          <a:p>
            <a:r>
              <a:rPr lang="da-DK" sz="2426"/>
              <a:t>Omkring 500 privatdrivna vårdcentraler</a:t>
            </a:r>
            <a:br>
              <a:rPr lang="sv-SE" sz="2426"/>
            </a:br>
            <a:br>
              <a:rPr lang="sv-SE" sz="2426"/>
            </a:br>
            <a:endParaRPr lang="sv-SE" sz="2426"/>
          </a:p>
          <a:p>
            <a:pPr marL="0" indent="0">
              <a:buNone/>
            </a:pPr>
            <a:r>
              <a:rPr lang="da-DK" sz="2183" i="1"/>
              <a:t>De flesta privata aktörerna arbetar inom det offentliga vårdsystemet, </a:t>
            </a:r>
            <a:br>
              <a:rPr lang="da-DK" sz="2183" i="1"/>
            </a:br>
            <a:r>
              <a:rPr lang="da-DK" sz="2183" i="1"/>
              <a:t>ett begränsat antal erbjuder endast privat vård.</a:t>
            </a:r>
            <a:r>
              <a:rPr lang="en-GB" altLang="sv-SE" sz="2183" i="1">
                <a:solidFill>
                  <a:schemeClr val="dk1"/>
                </a:solidFill>
              </a:rPr>
              <a:t> </a:t>
            </a:r>
            <a:endParaRPr lang="sv-SE" sz="2183"/>
          </a:p>
          <a:p>
            <a:pPr marL="0" indent="0">
              <a:buNone/>
            </a:pPr>
            <a:endParaRPr lang="sv-SE"/>
          </a:p>
        </p:txBody>
      </p:sp>
    </p:spTree>
    <p:extLst>
      <p:ext uri="{BB962C8B-B14F-4D97-AF65-F5344CB8AC3E}">
        <p14:creationId xmlns:p14="http://schemas.microsoft.com/office/powerpoint/2010/main" val="4239646357"/>
      </p:ext>
    </p:extLst>
  </p:cSld>
  <p:clrMapOvr>
    <a:masterClrMapping/>
  </p:clrMapOvr>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AD81C99D-9013-42CC-AE63-A697B804DEF4}"/>
    </a:ext>
  </a:extLst>
</a:theme>
</file>

<file path=ppt/theme/theme2.xml><?xml version="1.0" encoding="utf-8"?>
<a:theme xmlns:a="http://schemas.openxmlformats.org/drawingml/2006/main" name="1_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F38DBA59-E7D5-4B2F-84B2-A92E00DF87CC}"/>
    </a:ext>
  </a:extLst>
</a:theme>
</file>

<file path=ppt/theme/theme3.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99F4B11D-CA40-45CB-AFA6-9BD0E4F3C915}"/>
    </a:ext>
  </a:extLst>
</a:theme>
</file>

<file path=ppt/theme/theme4.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521D9FB5-7CB1-42BD-A10F-3DE124FFD5A6}" vid="{F84FDC2C-1D92-49B2-A6C0-CF77F176AA19}"/>
    </a:ext>
  </a:extLst>
</a:theme>
</file>

<file path=ppt/theme/theme5.xml><?xml version="1.0" encoding="utf-8"?>
<a:theme xmlns:a="http://schemas.openxmlformats.org/drawingml/2006/main" name="1_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_RV_221103_v1" id="{E1367F60-1A97-6C46-B29C-413ADFCD4EE6}" vid="{235CE997-4548-B343-BFA3-1BC0952C09E1}"/>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Region Västmanland Mall Powerpoint</Template>
  <TotalTime>47</TotalTime>
  <Words>663</Words>
  <Application>Microsoft Office PowerPoint</Application>
  <PresentationFormat>Bredbild</PresentationFormat>
  <Paragraphs>136</Paragraphs>
  <Slides>16</Slides>
  <Notes>6</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16</vt:i4>
      </vt:variant>
    </vt:vector>
  </HeadingPairs>
  <TitlesOfParts>
    <vt:vector size="26" baseType="lpstr">
      <vt:lpstr>Arial</vt:lpstr>
      <vt:lpstr>Calibri</vt:lpstr>
      <vt:lpstr>Calibri Light</vt:lpstr>
      <vt:lpstr>Open Sans</vt:lpstr>
      <vt:lpstr>Wingdings</vt:lpstr>
      <vt:lpstr>Region Västmanland Rosa</vt:lpstr>
      <vt:lpstr>1_Region Västmanland Rosa</vt:lpstr>
      <vt:lpstr>Region Västmanland Blå</vt:lpstr>
      <vt:lpstr>Region Västmanland Grön</vt:lpstr>
      <vt:lpstr>1_Region Västmanland Blå</vt:lpstr>
      <vt:lpstr>Hälso- och sjukvårdsförvaltningen i Region Västmanland</vt:lpstr>
      <vt:lpstr>Det svenska sjukvårdsystemet</vt:lpstr>
      <vt:lpstr>Svenska sjukvårdens möjligheter och utmaningar</vt:lpstr>
      <vt:lpstr>Primärvård och specialistvård drivs av regionerna</vt:lpstr>
      <vt:lpstr>6 sjukvårdsregioner</vt:lpstr>
      <vt:lpstr>Svenska sjukvårdsystemet -  statlig nivå</vt:lpstr>
      <vt:lpstr>Svenska sjukvårdsystemet -  regional nivå</vt:lpstr>
      <vt:lpstr>Svenska sjukvårdsystemet -  kommunal nivå</vt:lpstr>
      <vt:lpstr>Privata vårdgivare</vt:lpstr>
      <vt:lpstr>Hälso- och sjukvårdsförvaltning</vt:lpstr>
      <vt:lpstr>Region Västmanlands fyra sjukhus</vt:lpstr>
      <vt:lpstr>Anställda inom hälso- och sjukvård 2022</vt:lpstr>
      <vt:lpstr>Vården i siffror 2022</vt:lpstr>
      <vt:lpstr>Väntetider i vården</vt:lpstr>
      <vt:lpstr>Framtidens hälso- och sjukvård</vt:lpstr>
      <vt:lpstr>Tack och hej!</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Hälso- och sjukvårdsförvaltningen i Region Västmanland</dc:title>
  <dc:creator>Sanna Engkvist</dc:creator>
  <cp:lastModifiedBy>Sanna Engkvist</cp:lastModifiedBy>
  <cp:revision>4</cp:revision>
  <dcterms:created xsi:type="dcterms:W3CDTF">2023-12-06T15:00:56Z</dcterms:created>
  <dcterms:modified xsi:type="dcterms:W3CDTF">2023-12-11T15:39:02Z</dcterms:modified>
</cp:coreProperties>
</file>