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8" r:id="rId2"/>
    <p:sldMasterId id="2147483671" r:id="rId3"/>
    <p:sldMasterId id="2147483682" r:id="rId4"/>
    <p:sldMasterId id="2147483688" r:id="rId5"/>
  </p:sldMasterIdLst>
  <p:notesMasterIdLst>
    <p:notesMasterId r:id="rId22"/>
  </p:notesMasterIdLst>
  <p:sldIdLst>
    <p:sldId id="256" r:id="rId6"/>
    <p:sldId id="299" r:id="rId7"/>
    <p:sldId id="301" r:id="rId8"/>
    <p:sldId id="294" r:id="rId9"/>
    <p:sldId id="456" r:id="rId10"/>
    <p:sldId id="295" r:id="rId11"/>
    <p:sldId id="302" r:id="rId12"/>
    <p:sldId id="303" r:id="rId13"/>
    <p:sldId id="304" r:id="rId14"/>
    <p:sldId id="419" r:id="rId15"/>
    <p:sldId id="457" r:id="rId16"/>
    <p:sldId id="459" r:id="rId17"/>
    <p:sldId id="460" r:id="rId18"/>
    <p:sldId id="461" r:id="rId19"/>
    <p:sldId id="435" r:id="rId20"/>
    <p:sldId id="431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E23CDE-22ED-4340-9EF6-8E1CD6378B1D}" v="9" dt="2025-07-29T07:28:44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6247" autoAdjust="0"/>
  </p:normalViewPr>
  <p:slideViewPr>
    <p:cSldViewPr snapToGrid="0">
      <p:cViewPr>
        <p:scale>
          <a:sx n="100" d="100"/>
          <a:sy n="100" d="100"/>
        </p:scale>
        <p:origin x="99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Gingby" userId="6dd11fff-fdfa-4807-90f9-ddfbe2ee2684" providerId="ADAL" clId="{EDE23CDE-22ED-4340-9EF6-8E1CD6378B1D}"/>
    <pc:docChg chg="undo custSel addSld delSld modSld">
      <pc:chgData name="Annika Gingby" userId="6dd11fff-fdfa-4807-90f9-ddfbe2ee2684" providerId="ADAL" clId="{EDE23CDE-22ED-4340-9EF6-8E1CD6378B1D}" dt="2025-07-29T07:29:57.388" v="110" actId="14100"/>
      <pc:docMkLst>
        <pc:docMk/>
      </pc:docMkLst>
      <pc:sldChg chg="addSp delSp modSp mod">
        <pc:chgData name="Annika Gingby" userId="6dd11fff-fdfa-4807-90f9-ddfbe2ee2684" providerId="ADAL" clId="{EDE23CDE-22ED-4340-9EF6-8E1CD6378B1D}" dt="2025-07-29T07:06:00.042" v="61" actId="14100"/>
        <pc:sldMkLst>
          <pc:docMk/>
          <pc:sldMk cId="36562351" sldId="419"/>
        </pc:sldMkLst>
        <pc:spChg chg="del">
          <ac:chgData name="Annika Gingby" userId="6dd11fff-fdfa-4807-90f9-ddfbe2ee2684" providerId="ADAL" clId="{EDE23CDE-22ED-4340-9EF6-8E1CD6378B1D}" dt="2025-07-29T07:04:50.042" v="56" actId="478"/>
          <ac:spMkLst>
            <pc:docMk/>
            <pc:sldMk cId="36562351" sldId="419"/>
            <ac:spMk id="2" creationId="{6C45C179-48A3-4110-8ACA-E73AC339B637}"/>
          </ac:spMkLst>
        </pc:spChg>
        <pc:spChg chg="add del mod">
          <ac:chgData name="Annika Gingby" userId="6dd11fff-fdfa-4807-90f9-ddfbe2ee2684" providerId="ADAL" clId="{EDE23CDE-22ED-4340-9EF6-8E1CD6378B1D}" dt="2025-07-29T07:04:51.738" v="57" actId="478"/>
          <ac:spMkLst>
            <pc:docMk/>
            <pc:sldMk cId="36562351" sldId="419"/>
            <ac:spMk id="6" creationId="{F2D9E8D4-FBA8-8CB5-8A04-070F4369D248}"/>
          </ac:spMkLst>
        </pc:spChg>
        <pc:graphicFrameChg chg="mod">
          <ac:chgData name="Annika Gingby" userId="6dd11fff-fdfa-4807-90f9-ddfbe2ee2684" providerId="ADAL" clId="{EDE23CDE-22ED-4340-9EF6-8E1CD6378B1D}" dt="2025-07-29T07:06:00.042" v="61" actId="14100"/>
          <ac:graphicFrameMkLst>
            <pc:docMk/>
            <pc:sldMk cId="36562351" sldId="419"/>
            <ac:graphicFrameMk id="7" creationId="{452A10A2-C47F-2A62-1AD9-E722C15D029B}"/>
          </ac:graphicFrameMkLst>
        </pc:graphicFrameChg>
        <pc:picChg chg="del mod">
          <ac:chgData name="Annika Gingby" userId="6dd11fff-fdfa-4807-90f9-ddfbe2ee2684" providerId="ADAL" clId="{EDE23CDE-22ED-4340-9EF6-8E1CD6378B1D}" dt="2025-07-29T07:04:47.074" v="55" actId="478"/>
          <ac:picMkLst>
            <pc:docMk/>
            <pc:sldMk cId="36562351" sldId="419"/>
            <ac:picMk id="10" creationId="{E4FC9143-F814-FDF2-A2CA-E7A5E1934BEE}"/>
          </ac:picMkLst>
        </pc:picChg>
      </pc:sldChg>
      <pc:sldChg chg="addSp delSp modSp del mod">
        <pc:chgData name="Annika Gingby" userId="6dd11fff-fdfa-4807-90f9-ddfbe2ee2684" providerId="ADAL" clId="{EDE23CDE-22ED-4340-9EF6-8E1CD6378B1D}" dt="2025-07-29T07:16:30.065" v="67" actId="47"/>
        <pc:sldMkLst>
          <pc:docMk/>
          <pc:sldMk cId="608369762" sldId="434"/>
        </pc:sldMkLst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3" creationId="{688D557A-E062-96C3-DAE5-923A32EBFAC8}"/>
          </ac:spMkLst>
        </pc:spChg>
        <pc:spChg chg="del">
          <ac:chgData name="Annika Gingby" userId="6dd11fff-fdfa-4807-90f9-ddfbe2ee2684" providerId="ADAL" clId="{EDE23CDE-22ED-4340-9EF6-8E1CD6378B1D}" dt="2025-07-29T07:16:22.436" v="63" actId="478"/>
          <ac:spMkLst>
            <pc:docMk/>
            <pc:sldMk cId="608369762" sldId="434"/>
            <ac:spMk id="6" creationId="{1B500FC9-57FB-14A2-9A04-91E984C2DE0E}"/>
          </ac:spMkLst>
        </pc:spChg>
        <pc:spChg chg="add del mod">
          <ac:chgData name="Annika Gingby" userId="6dd11fff-fdfa-4807-90f9-ddfbe2ee2684" providerId="ADAL" clId="{EDE23CDE-22ED-4340-9EF6-8E1CD6378B1D}" dt="2025-07-29T07:16:25.158" v="65" actId="478"/>
          <ac:spMkLst>
            <pc:docMk/>
            <pc:sldMk cId="608369762" sldId="434"/>
            <ac:spMk id="9" creationId="{552E21A3-72EA-54D6-B69D-E719858D8CFE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12" creationId="{17898577-34B6-3429-ECEF-F8EB2F246A51}"/>
          </ac:spMkLst>
        </pc:spChg>
        <pc:spChg chg="del">
          <ac:chgData name="Annika Gingby" userId="6dd11fff-fdfa-4807-90f9-ddfbe2ee2684" providerId="ADAL" clId="{EDE23CDE-22ED-4340-9EF6-8E1CD6378B1D}" dt="2025-07-29T07:16:23.545" v="64" actId="478"/>
          <ac:spMkLst>
            <pc:docMk/>
            <pc:sldMk cId="608369762" sldId="434"/>
            <ac:spMk id="14" creationId="{309F26A5-A797-1064-83A7-1C6B93026065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15" creationId="{882E3B27-CBB7-07D3-7291-DAD25781B0FA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20" creationId="{260CEC84-B461-AAA1-1BAD-D6712ED1F61C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25" creationId="{F68B759F-7D51-B3F0-7691-4FF66E6BAD6E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29" creationId="{8475A9A4-DC54-9DE7-7FA7-9424D6119850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30" creationId="{092644CD-2129-F79D-8264-6334C5ADFB20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39" creationId="{F08AF2DD-F603-86E7-0D7D-5C28E793229F}"/>
          </ac:spMkLst>
        </pc:spChg>
        <pc:spChg chg="del">
          <ac:chgData name="Annika Gingby" userId="6dd11fff-fdfa-4807-90f9-ddfbe2ee2684" providerId="ADAL" clId="{EDE23CDE-22ED-4340-9EF6-8E1CD6378B1D}" dt="2025-07-29T07:16:20.722" v="62" actId="478"/>
          <ac:spMkLst>
            <pc:docMk/>
            <pc:sldMk cId="608369762" sldId="434"/>
            <ac:spMk id="55" creationId="{771A03CC-4916-1ACA-9E67-65B1B1EB7C41}"/>
          </ac:spMkLst>
        </pc:spChg>
      </pc:sldChg>
      <pc:sldChg chg="del">
        <pc:chgData name="Annika Gingby" userId="6dd11fff-fdfa-4807-90f9-ddfbe2ee2684" providerId="ADAL" clId="{EDE23CDE-22ED-4340-9EF6-8E1CD6378B1D}" dt="2025-07-29T07:18:27.084" v="75" actId="47"/>
        <pc:sldMkLst>
          <pc:docMk/>
          <pc:sldMk cId="711661293" sldId="439"/>
        </pc:sldMkLst>
      </pc:sldChg>
      <pc:sldChg chg="modSp mod">
        <pc:chgData name="Annika Gingby" userId="6dd11fff-fdfa-4807-90f9-ddfbe2ee2684" providerId="ADAL" clId="{EDE23CDE-22ED-4340-9EF6-8E1CD6378B1D}" dt="2025-07-29T07:04:03.392" v="53" actId="20577"/>
        <pc:sldMkLst>
          <pc:docMk/>
          <pc:sldMk cId="2745353689" sldId="456"/>
        </pc:sldMkLst>
        <pc:spChg chg="mod">
          <ac:chgData name="Annika Gingby" userId="6dd11fff-fdfa-4807-90f9-ddfbe2ee2684" providerId="ADAL" clId="{EDE23CDE-22ED-4340-9EF6-8E1CD6378B1D}" dt="2025-07-29T07:04:03.392" v="53" actId="20577"/>
          <ac:spMkLst>
            <pc:docMk/>
            <pc:sldMk cId="2745353689" sldId="456"/>
            <ac:spMk id="6" creationId="{B27FA604-9BEF-CA49-96CF-9E74B9614094}"/>
          </ac:spMkLst>
        </pc:spChg>
      </pc:sldChg>
      <pc:sldChg chg="addSp delSp modSp mod">
        <pc:chgData name="Annika Gingby" userId="6dd11fff-fdfa-4807-90f9-ddfbe2ee2684" providerId="ADAL" clId="{EDE23CDE-22ED-4340-9EF6-8E1CD6378B1D}" dt="2025-07-29T07:29:57.388" v="110" actId="14100"/>
        <pc:sldMkLst>
          <pc:docMk/>
          <pc:sldMk cId="1956602469" sldId="457"/>
        </pc:sldMkLst>
        <pc:picChg chg="add mod">
          <ac:chgData name="Annika Gingby" userId="6dd11fff-fdfa-4807-90f9-ddfbe2ee2684" providerId="ADAL" clId="{EDE23CDE-22ED-4340-9EF6-8E1CD6378B1D}" dt="2025-07-29T07:23:17.341" v="89" actId="14100"/>
          <ac:picMkLst>
            <pc:docMk/>
            <pc:sldMk cId="1956602469" sldId="457"/>
            <ac:picMk id="3" creationId="{738B69A7-E9F0-6AF2-5ED2-C66B4C3D2B0F}"/>
          </ac:picMkLst>
        </pc:picChg>
        <pc:picChg chg="del">
          <ac:chgData name="Annika Gingby" userId="6dd11fff-fdfa-4807-90f9-ddfbe2ee2684" providerId="ADAL" clId="{EDE23CDE-22ED-4340-9EF6-8E1CD6378B1D}" dt="2025-07-29T07:23:08.148" v="86" actId="478"/>
          <ac:picMkLst>
            <pc:docMk/>
            <pc:sldMk cId="1956602469" sldId="457"/>
            <ac:picMk id="14" creationId="{E09D7138-40DA-93B5-0602-12BFDD2B35CF}"/>
          </ac:picMkLst>
        </pc:picChg>
        <pc:picChg chg="mod">
          <ac:chgData name="Annika Gingby" userId="6dd11fff-fdfa-4807-90f9-ddfbe2ee2684" providerId="ADAL" clId="{EDE23CDE-22ED-4340-9EF6-8E1CD6378B1D}" dt="2025-07-29T07:29:57.388" v="110" actId="14100"/>
          <ac:picMkLst>
            <pc:docMk/>
            <pc:sldMk cId="1956602469" sldId="457"/>
            <ac:picMk id="15" creationId="{72A99160-C29F-BBE6-7619-026E3DC5B63E}"/>
          </ac:picMkLst>
        </pc:picChg>
        <pc:picChg chg="del">
          <ac:chgData name="Annika Gingby" userId="6dd11fff-fdfa-4807-90f9-ddfbe2ee2684" providerId="ADAL" clId="{EDE23CDE-22ED-4340-9EF6-8E1CD6378B1D}" dt="2025-07-29T07:26:37.704" v="98" actId="478"/>
          <ac:picMkLst>
            <pc:docMk/>
            <pc:sldMk cId="1956602469" sldId="457"/>
            <ac:picMk id="24" creationId="{71D215BB-9EA7-8BA4-CA62-B7451CA1ED67}"/>
          </ac:picMkLst>
        </pc:picChg>
        <pc:picChg chg="add mod">
          <ac:chgData name="Annika Gingby" userId="6dd11fff-fdfa-4807-90f9-ddfbe2ee2684" providerId="ADAL" clId="{EDE23CDE-22ED-4340-9EF6-8E1CD6378B1D}" dt="2025-07-29T07:26:43.115" v="100" actId="14861"/>
          <ac:picMkLst>
            <pc:docMk/>
            <pc:sldMk cId="1956602469" sldId="457"/>
            <ac:picMk id="25" creationId="{DFC125C0-1397-55CF-8AC9-35DB369CB37A}"/>
          </ac:picMkLst>
        </pc:picChg>
        <pc:picChg chg="add del mod">
          <ac:chgData name="Annika Gingby" userId="6dd11fff-fdfa-4807-90f9-ddfbe2ee2684" providerId="ADAL" clId="{EDE23CDE-22ED-4340-9EF6-8E1CD6378B1D}" dt="2025-07-29T07:29:32.980" v="109" actId="478"/>
          <ac:picMkLst>
            <pc:docMk/>
            <pc:sldMk cId="1956602469" sldId="457"/>
            <ac:picMk id="27" creationId="{11EFD284-ED58-8B1C-E8C5-2C14FBF074E6}"/>
          </ac:picMkLst>
        </pc:picChg>
        <pc:cxnChg chg="mod">
          <ac:chgData name="Annika Gingby" userId="6dd11fff-fdfa-4807-90f9-ddfbe2ee2684" providerId="ADAL" clId="{EDE23CDE-22ED-4340-9EF6-8E1CD6378B1D}" dt="2025-07-29T07:23:08.148" v="86" actId="478"/>
          <ac:cxnSpMkLst>
            <pc:docMk/>
            <pc:sldMk cId="1956602469" sldId="457"/>
            <ac:cxnSpMk id="20" creationId="{7189B939-9299-B8FB-6A7B-366035C0092C}"/>
          </ac:cxnSpMkLst>
        </pc:cxnChg>
        <pc:cxnChg chg="mod">
          <ac:chgData name="Annika Gingby" userId="6dd11fff-fdfa-4807-90f9-ddfbe2ee2684" providerId="ADAL" clId="{EDE23CDE-22ED-4340-9EF6-8E1CD6378B1D}" dt="2025-07-29T07:29:57.388" v="110" actId="14100"/>
          <ac:cxnSpMkLst>
            <pc:docMk/>
            <pc:sldMk cId="1956602469" sldId="457"/>
            <ac:cxnSpMk id="23" creationId="{E5D00154-BF5F-280B-53A7-247C100AA98F}"/>
          </ac:cxnSpMkLst>
        </pc:cxnChg>
      </pc:sldChg>
      <pc:sldChg chg="delSp del mod">
        <pc:chgData name="Annika Gingby" userId="6dd11fff-fdfa-4807-90f9-ddfbe2ee2684" providerId="ADAL" clId="{EDE23CDE-22ED-4340-9EF6-8E1CD6378B1D}" dt="2025-07-29T07:17:59.389" v="73" actId="47"/>
        <pc:sldMkLst>
          <pc:docMk/>
          <pc:sldMk cId="711642066" sldId="458"/>
        </pc:sldMkLst>
        <pc:spChg chg="del">
          <ac:chgData name="Annika Gingby" userId="6dd11fff-fdfa-4807-90f9-ddfbe2ee2684" providerId="ADAL" clId="{EDE23CDE-22ED-4340-9EF6-8E1CD6378B1D}" dt="2025-07-29T07:16:55.670" v="69" actId="478"/>
          <ac:spMkLst>
            <pc:docMk/>
            <pc:sldMk cId="711642066" sldId="458"/>
            <ac:spMk id="46" creationId="{A32E0A5C-91F5-22C0-AB07-31A7F6B40C29}"/>
          </ac:spMkLst>
        </pc:spChg>
      </pc:sldChg>
      <pc:sldChg chg="modSp add mod">
        <pc:chgData name="Annika Gingby" userId="6dd11fff-fdfa-4807-90f9-ddfbe2ee2684" providerId="ADAL" clId="{EDE23CDE-22ED-4340-9EF6-8E1CD6378B1D}" dt="2025-07-29T07:19:06.175" v="77" actId="114"/>
        <pc:sldMkLst>
          <pc:docMk/>
          <pc:sldMk cId="2431980888" sldId="459"/>
        </pc:sldMkLst>
        <pc:spChg chg="mod">
          <ac:chgData name="Annika Gingby" userId="6dd11fff-fdfa-4807-90f9-ddfbe2ee2684" providerId="ADAL" clId="{EDE23CDE-22ED-4340-9EF6-8E1CD6378B1D}" dt="2025-07-29T07:19:06.175" v="77" actId="114"/>
          <ac:spMkLst>
            <pc:docMk/>
            <pc:sldMk cId="2431980888" sldId="459"/>
            <ac:spMk id="29" creationId="{8475A9A4-DC54-9DE7-7FA7-9424D6119850}"/>
          </ac:spMkLst>
        </pc:spChg>
        <pc:spChg chg="mod">
          <ac:chgData name="Annika Gingby" userId="6dd11fff-fdfa-4807-90f9-ddfbe2ee2684" providerId="ADAL" clId="{EDE23CDE-22ED-4340-9EF6-8E1CD6378B1D}" dt="2025-07-29T07:19:02.383" v="76" actId="114"/>
          <ac:spMkLst>
            <pc:docMk/>
            <pc:sldMk cId="2431980888" sldId="459"/>
            <ac:spMk id="30" creationId="{092644CD-2129-F79D-8264-6334C5ADFB20}"/>
          </ac:spMkLst>
        </pc:spChg>
      </pc:sldChg>
      <pc:sldChg chg="delSp modSp add mod">
        <pc:chgData name="Annika Gingby" userId="6dd11fff-fdfa-4807-90f9-ddfbe2ee2684" providerId="ADAL" clId="{EDE23CDE-22ED-4340-9EF6-8E1CD6378B1D}" dt="2025-07-29T07:17:51.659" v="72" actId="255"/>
        <pc:sldMkLst>
          <pc:docMk/>
          <pc:sldMk cId="1214039263" sldId="460"/>
        </pc:sldMkLst>
        <pc:spChg chg="mod">
          <ac:chgData name="Annika Gingby" userId="6dd11fff-fdfa-4807-90f9-ddfbe2ee2684" providerId="ADAL" clId="{EDE23CDE-22ED-4340-9EF6-8E1CD6378B1D}" dt="2025-07-29T07:17:47.425" v="71" actId="255"/>
          <ac:spMkLst>
            <pc:docMk/>
            <pc:sldMk cId="1214039263" sldId="460"/>
            <ac:spMk id="2" creationId="{B2545F22-CFC4-700C-540A-60CC5C1EA4FD}"/>
          </ac:spMkLst>
        </pc:spChg>
        <pc:spChg chg="del">
          <ac:chgData name="Annika Gingby" userId="6dd11fff-fdfa-4807-90f9-ddfbe2ee2684" providerId="ADAL" clId="{EDE23CDE-22ED-4340-9EF6-8E1CD6378B1D}" dt="2025-07-29T07:17:02.622" v="70" actId="478"/>
          <ac:spMkLst>
            <pc:docMk/>
            <pc:sldMk cId="1214039263" sldId="460"/>
            <ac:spMk id="46" creationId="{A32E0A5C-91F5-22C0-AB07-31A7F6B40C29}"/>
          </ac:spMkLst>
        </pc:spChg>
        <pc:spChg chg="mod">
          <ac:chgData name="Annika Gingby" userId="6dd11fff-fdfa-4807-90f9-ddfbe2ee2684" providerId="ADAL" clId="{EDE23CDE-22ED-4340-9EF6-8E1CD6378B1D}" dt="2025-07-29T07:17:51.659" v="72" actId="255"/>
          <ac:spMkLst>
            <pc:docMk/>
            <pc:sldMk cId="1214039263" sldId="460"/>
            <ac:spMk id="57" creationId="{4369BDB4-14CF-B848-A50A-7E0A81682A9B}"/>
          </ac:spMkLst>
        </pc:spChg>
      </pc:sldChg>
      <pc:sldChg chg="add">
        <pc:chgData name="Annika Gingby" userId="6dd11fff-fdfa-4807-90f9-ddfbe2ee2684" providerId="ADAL" clId="{EDE23CDE-22ED-4340-9EF6-8E1CD6378B1D}" dt="2025-07-29T07:18:19.372" v="74"/>
        <pc:sldMkLst>
          <pc:docMk/>
          <pc:sldMk cId="3342699113" sldId="4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07EA5-54A1-44F6-AF7A-8BE48629F831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06C62-E30B-4C52-BB52-BDC99E2E27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489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5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76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724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Siffrorna är avrundande till jämna tusental</a:t>
            </a:r>
          </a:p>
          <a:p>
            <a:r>
              <a:rPr lang="sv-SE" dirty="0"/>
              <a:t>Chatten startade 2024-04-24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137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03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6558110" y="-1"/>
            <a:ext cx="5633890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442067"/>
            <a:ext cx="8268879" cy="2067797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7216" spc="-243" baseline="0"/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808060"/>
            <a:ext cx="8268879" cy="145939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729" spc="-121" baseline="0"/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717337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736488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sv-SE" sz="1092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92422" y="92416"/>
            <a:ext cx="736488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sv-SE" sz="1092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84844" y="184831"/>
            <a:ext cx="736488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sv-SE" sz="1092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74" y="2065871"/>
            <a:ext cx="5238714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3798663"/>
            <a:ext cx="751167" cy="30593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99014" y="2065872"/>
            <a:ext cx="5238714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864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3783920" cy="593788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5380" y="290234"/>
            <a:ext cx="4672040" cy="113518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9919" y="290234"/>
            <a:ext cx="480303" cy="113518"/>
          </a:xfrm>
        </p:spPr>
        <p:txBody>
          <a:bodyPr/>
          <a:lstStyle/>
          <a:p>
            <a:fld id="{9D00964E-CD7C-4BCA-A53D-05A9094492BF}" type="datetime1">
              <a:rPr lang="sv-SE" smtClean="0"/>
              <a:t>2025-07-29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6442" y="290234"/>
            <a:ext cx="218320" cy="113518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6309438" y="425693"/>
            <a:ext cx="5462358" cy="6007735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9438" y="425693"/>
            <a:ext cx="5462358" cy="6007735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4" y="2066703"/>
            <a:ext cx="4747685" cy="3274565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4747685" cy="12392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609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1527277" y="0"/>
            <a:ext cx="664723" cy="1452618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532186"/>
            <a:ext cx="10683452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755386" y="1510666"/>
            <a:ext cx="10684563" cy="4804878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386" y="1510666"/>
            <a:ext cx="10684563" cy="4804878"/>
          </a:xfr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7663" y="5330992"/>
            <a:ext cx="1205124" cy="120504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21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394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70" y="1393903"/>
            <a:ext cx="8162692" cy="1022738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70" y="2506663"/>
            <a:ext cx="8162692" cy="397219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1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638000" y="1393903"/>
            <a:ext cx="9288000" cy="102273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638001" y="2520001"/>
            <a:ext cx="4516243" cy="397521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404653" y="2520001"/>
            <a:ext cx="4516243" cy="397521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39DF52-0477-4164-99CF-0384B3919D38}" type="datetime1">
              <a:rPr lang="sv-SE" smtClean="0"/>
              <a:t>2025-07-29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7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638000" y="1393903"/>
            <a:ext cx="9288000" cy="10227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638000" y="2520000"/>
            <a:ext cx="9288000" cy="3960000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58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73045" y="1393903"/>
            <a:ext cx="9266663" cy="102273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773045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523465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60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1" y="1210922"/>
            <a:ext cx="9144000" cy="4190334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1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6558323" y="0"/>
            <a:ext cx="5633678" cy="685800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442067"/>
            <a:ext cx="8268879" cy="2067797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7216" spc="-243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808060"/>
            <a:ext cx="8268879" cy="1459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729" spc="-121" baseline="0"/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162772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9919" y="290234"/>
            <a:ext cx="480303" cy="113518"/>
          </a:xfrm>
        </p:spPr>
        <p:txBody>
          <a:bodyPr/>
          <a:lstStyle/>
          <a:p>
            <a:fld id="{27129ABF-34AF-4771-8C65-17474087DDAF}" type="datetime1">
              <a:rPr lang="sv-SE" smtClean="0"/>
              <a:t>2025-07-29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5380" y="290234"/>
            <a:ext cx="4672040" cy="113518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6442" y="290234"/>
            <a:ext cx="218320" cy="113518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1527277" y="0"/>
            <a:ext cx="664723" cy="1950352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386" y="2061563"/>
            <a:ext cx="10684366" cy="3628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747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8EB5-62A4-4652-A7FE-297289C1D735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B274-ED3C-4EFB-963F-CC2D2D7FBC6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1527918" y="1"/>
            <a:ext cx="664082" cy="195035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4" y="2061563"/>
            <a:ext cx="10683451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8551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74" y="2065871"/>
            <a:ext cx="5238714" cy="3623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011" y="2065871"/>
            <a:ext cx="5238714" cy="3623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1553" y="3798662"/>
            <a:ext cx="764119" cy="3059338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887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3783920" cy="593788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6309438" y="425693"/>
            <a:ext cx="5462358" cy="6007735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9438" y="425693"/>
            <a:ext cx="5462358" cy="6007735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4" y="2066703"/>
            <a:ext cx="4747685" cy="3274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4747685" cy="12392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9969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755386" y="1510666"/>
            <a:ext cx="10684563" cy="4804878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386" y="1510666"/>
            <a:ext cx="10684563" cy="4804878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11527277" y="0"/>
            <a:ext cx="664723" cy="1451693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532186"/>
            <a:ext cx="10683452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7663" y="5330992"/>
            <a:ext cx="1205124" cy="120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21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240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6558322" y="0"/>
            <a:ext cx="5633678" cy="685800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442067"/>
            <a:ext cx="8268879" cy="2067797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7216" spc="-243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808060"/>
            <a:ext cx="8268879" cy="145939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729" spc="-121" baseline="0"/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593398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1527277" y="0"/>
            <a:ext cx="664723" cy="1950352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4" y="2061563"/>
            <a:ext cx="10683451" cy="3628218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770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736488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sv-SE" sz="1092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92422" y="92416"/>
            <a:ext cx="736488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sv-SE" sz="1092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84844" y="184831"/>
            <a:ext cx="736488" cy="5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sv-SE" sz="1092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74" y="2065871"/>
            <a:ext cx="5238714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3798663"/>
            <a:ext cx="751167" cy="30593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99014" y="2065872"/>
            <a:ext cx="5238714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2025-07-29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8210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3783920" cy="593788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5380" y="290234"/>
            <a:ext cx="4672040" cy="113518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9919" y="290234"/>
            <a:ext cx="480303" cy="113518"/>
          </a:xfrm>
        </p:spPr>
        <p:txBody>
          <a:bodyPr/>
          <a:lstStyle/>
          <a:p>
            <a:fld id="{9D00964E-CD7C-4BCA-A53D-05A9094492BF}" type="datetime1">
              <a:rPr lang="sv-SE" smtClean="0"/>
              <a:t>2025-07-29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6442" y="290234"/>
            <a:ext cx="218320" cy="113518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6309438" y="425693"/>
            <a:ext cx="5462358" cy="6007735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9438" y="425693"/>
            <a:ext cx="5462358" cy="6007735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4" y="2066703"/>
            <a:ext cx="4747685" cy="3274565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4747685" cy="12392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25638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1527277" y="0"/>
            <a:ext cx="664723" cy="1452618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532186"/>
            <a:ext cx="10683452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755386" y="1510666"/>
            <a:ext cx="10684563" cy="4804878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386" y="1510666"/>
            <a:ext cx="10684563" cy="4804878"/>
          </a:xfr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7663" y="5330992"/>
            <a:ext cx="1205124" cy="120504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21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496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70" y="1393903"/>
            <a:ext cx="8162692" cy="1022738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70" y="2506663"/>
            <a:ext cx="8162692" cy="397219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8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638000" y="1393903"/>
            <a:ext cx="9288000" cy="102273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638001" y="2520001"/>
            <a:ext cx="4516243" cy="397521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404653" y="2520001"/>
            <a:ext cx="4516243" cy="397521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39DF52-0477-4164-99CF-0384B3919D38}" type="datetime1">
              <a:rPr lang="sv-SE" smtClean="0"/>
              <a:t>2025-07-29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12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3798662"/>
            <a:ext cx="756330" cy="305933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74" y="2065871"/>
            <a:ext cx="5238714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011" y="2065871"/>
            <a:ext cx="5238714" cy="3623852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8EB5-62A4-4652-A7FE-297289C1D735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B274-ED3C-4EFB-963F-CC2D2D7FBC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185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638000" y="1393903"/>
            <a:ext cx="9288000" cy="10227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638000" y="2520000"/>
            <a:ext cx="9288000" cy="3960000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83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73045" y="1393903"/>
            <a:ext cx="9266663" cy="1022738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3600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773045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523465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61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1" y="1210922"/>
            <a:ext cx="9144000" cy="4190334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29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5146" t="64200" r="1"/>
          <a:stretch/>
        </p:blipFill>
        <p:spPr>
          <a:xfrm>
            <a:off x="1" y="0"/>
            <a:ext cx="3784587" cy="593962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8EB5-62A4-4652-A7FE-297289C1D735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/>
        </p:nvSpPr>
        <p:spPr>
          <a:xfrm>
            <a:off x="6309438" y="425693"/>
            <a:ext cx="5457991" cy="6003369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B274-ED3C-4EFB-963F-CC2D2D7FBC64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9438" y="425497"/>
            <a:ext cx="5457991" cy="6003369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5" y="2066703"/>
            <a:ext cx="4747684" cy="3274565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4747685" cy="123926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731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386" y="1510666"/>
            <a:ext cx="10684563" cy="4804878"/>
          </a:xfrm>
          <a:solidFill>
            <a:srgbClr val="FAEDF2"/>
          </a:solidFill>
        </p:spPr>
        <p:txBody>
          <a:bodyPr/>
          <a:lstStyle>
            <a:lvl1pPr>
              <a:buNone/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8EB5-62A4-4652-A7FE-297289C1D735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B274-ED3C-4EFB-963F-CC2D2D7FBC64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532186"/>
            <a:ext cx="10683452" cy="63263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1527918" y="0"/>
            <a:ext cx="664082" cy="1452618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7663" y="5330992"/>
            <a:ext cx="1205124" cy="120504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121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627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1527918" y="1"/>
            <a:ext cx="664082" cy="19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1527918" y="1"/>
            <a:ext cx="664082" cy="1950351"/>
          </a:xfrm>
          <a:prstGeom prst="rect">
            <a:avLst/>
          </a:prstGeom>
        </p:spPr>
      </p:pic>
      <p:sp>
        <p:nvSpPr>
          <p:cNvPr id="24" name="Platshållare för innehåll 1">
            <a:extLst>
              <a:ext uri="{FF2B5EF4-FFF2-40B4-BE49-F238E27FC236}">
                <a16:creationId xmlns:a16="http://schemas.microsoft.com/office/drawing/2014/main" id="{6349BD8C-2D4F-1E42-AF30-E092AF2FE8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4274" y="2065871"/>
            <a:ext cx="5238714" cy="362385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sv-SE" sz="1940" dirty="0"/>
              <a:t>Nästkommande sida innehåller våra illustrationer. </a:t>
            </a:r>
            <a:br>
              <a:rPr lang="sv-SE" sz="1940" dirty="0"/>
            </a:br>
            <a:r>
              <a:rPr lang="sv-SE" sz="1940" dirty="0"/>
              <a:t>Följ dessa steg för att använda någon av dem.</a:t>
            </a:r>
          </a:p>
          <a:p>
            <a:r>
              <a:rPr lang="sv-SE" sz="1940" dirty="0"/>
              <a:t>Markera önskad illustration</a:t>
            </a:r>
          </a:p>
          <a:p>
            <a:r>
              <a:rPr lang="sv-SE" sz="1940" dirty="0"/>
              <a:t>Kopiera genom att högerklicka och välj </a:t>
            </a:r>
            <a:r>
              <a:rPr lang="sv-SE" sz="1940" i="1" dirty="0"/>
              <a:t>kopiera</a:t>
            </a:r>
            <a:r>
              <a:rPr lang="sv-SE" sz="1940" dirty="0"/>
              <a:t>, alternativt </a:t>
            </a:r>
            <a:r>
              <a:rPr lang="sv-SE" sz="1940" dirty="0" err="1"/>
              <a:t>ctrl</a:t>
            </a:r>
            <a:r>
              <a:rPr lang="sv-SE" sz="1940" dirty="0"/>
              <a:t> + C (PC) eller </a:t>
            </a:r>
            <a:r>
              <a:rPr lang="sv-SE" sz="1940" dirty="0" err="1"/>
              <a:t>cmd</a:t>
            </a:r>
            <a:r>
              <a:rPr lang="sv-SE" sz="1940" dirty="0"/>
              <a:t> + C (Mac)</a:t>
            </a:r>
          </a:p>
          <a:p>
            <a:r>
              <a:rPr lang="sv-SE" sz="1940" dirty="0"/>
              <a:t>Klistra in på önskad sida genom att högerklicka och välj </a:t>
            </a:r>
            <a:r>
              <a:rPr lang="sv-SE" sz="1940" i="1" dirty="0"/>
              <a:t>klistra in</a:t>
            </a:r>
            <a:r>
              <a:rPr lang="sv-SE" sz="1940" dirty="0"/>
              <a:t>, alternativt </a:t>
            </a:r>
            <a:r>
              <a:rPr lang="sv-SE" sz="1940" dirty="0" err="1"/>
              <a:t>ctrl</a:t>
            </a:r>
            <a:r>
              <a:rPr lang="sv-SE" sz="1940" dirty="0"/>
              <a:t> + V (PC) eller </a:t>
            </a:r>
            <a:r>
              <a:rPr lang="sv-SE" sz="1940" dirty="0" err="1"/>
              <a:t>cmd</a:t>
            </a:r>
            <a:r>
              <a:rPr lang="sv-SE" sz="1940" dirty="0"/>
              <a:t> + V (Mac)</a:t>
            </a:r>
          </a:p>
          <a:p>
            <a:r>
              <a:rPr lang="sv-SE" sz="1940" dirty="0"/>
              <a:t>När du är klar med din presentation radera dessa två sidor från presentationen.</a:t>
            </a:r>
          </a:p>
          <a:p>
            <a:endParaRPr lang="sv-SE" sz="1940" dirty="0"/>
          </a:p>
          <a:p>
            <a:pPr marL="0" indent="0">
              <a:buNone/>
            </a:pPr>
            <a:endParaRPr lang="sv-SE" sz="1940" dirty="0"/>
          </a:p>
        </p:txBody>
      </p:sp>
      <p:sp>
        <p:nvSpPr>
          <p:cNvPr id="25" name="Rubrik 2">
            <a:extLst>
              <a:ext uri="{FF2B5EF4-FFF2-40B4-BE49-F238E27FC236}">
                <a16:creationId xmlns:a16="http://schemas.microsoft.com/office/drawing/2014/main" id="{25D11DB4-F685-5ADD-528A-F97CFE9933BD}"/>
              </a:ext>
            </a:extLst>
          </p:cNvPr>
          <p:cNvSpPr txBox="1">
            <a:spLocks/>
          </p:cNvSpPr>
          <p:nvPr userDrawn="1"/>
        </p:nvSpPr>
        <p:spPr>
          <a:xfrm>
            <a:off x="754274" y="744083"/>
            <a:ext cx="10683452" cy="1239266"/>
          </a:xfrm>
          <a:prstGeom prst="rect">
            <a:avLst/>
          </a:prstGeom>
        </p:spPr>
        <p:txBody>
          <a:bodyPr vert="horz" lIns="0" tIns="0" rIns="0" bIns="43661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911" kern="0" dirty="0"/>
              <a:t>Illustrationer</a:t>
            </a:r>
          </a:p>
        </p:txBody>
      </p:sp>
      <p:sp>
        <p:nvSpPr>
          <p:cNvPr id="26" name="Platshållare för innehåll 3">
            <a:extLst>
              <a:ext uri="{FF2B5EF4-FFF2-40B4-BE49-F238E27FC236}">
                <a16:creationId xmlns:a16="http://schemas.microsoft.com/office/drawing/2014/main" id="{1386ADB5-5E0F-1BE1-C572-81D023299F4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9011" y="2065871"/>
            <a:ext cx="5238714" cy="3623852"/>
          </a:xfrm>
        </p:spPr>
        <p:txBody>
          <a:bodyPr>
            <a:noAutofit/>
          </a:bodyPr>
          <a:lstStyle/>
          <a:p>
            <a:r>
              <a:rPr lang="sv-SE" sz="1940" dirty="0"/>
              <a:t>För att ändra färg på illustrationen markera önskad illustration, gå till fliken </a:t>
            </a:r>
            <a:r>
              <a:rPr lang="sv-SE" sz="1940" i="1" dirty="0"/>
              <a:t>Bildformat (1)</a:t>
            </a:r>
            <a:r>
              <a:rPr lang="sv-SE" sz="1940" dirty="0"/>
              <a:t> i menyn och välj att visa </a:t>
            </a:r>
            <a:r>
              <a:rPr lang="sv-SE" sz="1940" i="1" dirty="0"/>
              <a:t>Formatfönster (2)</a:t>
            </a:r>
            <a:r>
              <a:rPr lang="sv-SE" sz="1940" dirty="0"/>
              <a:t>. Klicka på bildikonen (3) och välj </a:t>
            </a:r>
            <a:r>
              <a:rPr lang="sv-SE" sz="1940" i="1" dirty="0"/>
              <a:t>Ändra färg.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59AAAE-E1F4-4898-7608-AE340C3B4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/>
        </p:blipFill>
        <p:spPr>
          <a:xfrm>
            <a:off x="6411479" y="3267640"/>
            <a:ext cx="4703723" cy="2416498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8" name="Grupp 27">
            <a:extLst>
              <a:ext uri="{FF2B5EF4-FFF2-40B4-BE49-F238E27FC236}">
                <a16:creationId xmlns:a16="http://schemas.microsoft.com/office/drawing/2014/main" id="{E21B6ECB-A26F-6835-6E0A-B7E2D67DEB0C}"/>
              </a:ext>
            </a:extLst>
          </p:cNvPr>
          <p:cNvGrpSpPr/>
          <p:nvPr userDrawn="1"/>
        </p:nvGrpSpPr>
        <p:grpSpPr>
          <a:xfrm>
            <a:off x="10671774" y="3655511"/>
            <a:ext cx="745511" cy="283882"/>
            <a:chOff x="17597310" y="6028207"/>
            <a:chExt cx="1229317" cy="468143"/>
          </a:xfrm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156EA171-C7BB-31A1-0A8A-DA7D4ABD745D}"/>
                </a:ext>
              </a:extLst>
            </p:cNvPr>
            <p:cNvSpPr/>
            <p:nvPr/>
          </p:nvSpPr>
          <p:spPr>
            <a:xfrm>
              <a:off x="17597310" y="6028207"/>
              <a:ext cx="468143" cy="468143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  <p:cxnSp>
          <p:nvCxnSpPr>
            <p:cNvPr id="30" name="Rak 29">
              <a:extLst>
                <a:ext uri="{FF2B5EF4-FFF2-40B4-BE49-F238E27FC236}">
                  <a16:creationId xmlns:a16="http://schemas.microsoft.com/office/drawing/2014/main" id="{57C479BD-925E-A2BB-4DF6-D2BA660FCF25}"/>
                </a:ext>
              </a:extLst>
            </p:cNvPr>
            <p:cNvCxnSpPr>
              <a:cxnSpLocks/>
            </p:cNvCxnSpPr>
            <p:nvPr/>
          </p:nvCxnSpPr>
          <p:spPr>
            <a:xfrm>
              <a:off x="18065453" y="6262278"/>
              <a:ext cx="478827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 30">
              <a:extLst>
                <a:ext uri="{FF2B5EF4-FFF2-40B4-BE49-F238E27FC236}">
                  <a16:creationId xmlns:a16="http://schemas.microsoft.com/office/drawing/2014/main" id="{A2D4A7AE-2B8B-4CCC-58A1-450717AE8E23}"/>
                </a:ext>
              </a:extLst>
            </p:cNvPr>
            <p:cNvSpPr/>
            <p:nvPr/>
          </p:nvSpPr>
          <p:spPr>
            <a:xfrm>
              <a:off x="18503091" y="6100510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92" dirty="0"/>
                <a:t>3</a:t>
              </a:r>
            </a:p>
          </p:txBody>
        </p:sp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C4CCB5C1-35AB-6C0C-52AD-984CB456A80E}"/>
              </a:ext>
            </a:extLst>
          </p:cNvPr>
          <p:cNvGrpSpPr/>
          <p:nvPr userDrawn="1"/>
        </p:nvGrpSpPr>
        <p:grpSpPr>
          <a:xfrm>
            <a:off x="10538364" y="2994783"/>
            <a:ext cx="283902" cy="648880"/>
            <a:chOff x="17377322" y="4938618"/>
            <a:chExt cx="468143" cy="1070052"/>
          </a:xfrm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D334538E-A401-C6D7-C46F-2582881C9233}"/>
                </a:ext>
              </a:extLst>
            </p:cNvPr>
            <p:cNvGrpSpPr/>
            <p:nvPr/>
          </p:nvGrpSpPr>
          <p:grpSpPr>
            <a:xfrm>
              <a:off x="17377322" y="5150619"/>
              <a:ext cx="468143" cy="858051"/>
              <a:chOff x="17377322" y="5150619"/>
              <a:chExt cx="468143" cy="858051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30E78345-734E-326B-9A77-2D62028EC4DC}"/>
                  </a:ext>
                </a:extLst>
              </p:cNvPr>
              <p:cNvSpPr/>
              <p:nvPr/>
            </p:nvSpPr>
            <p:spPr>
              <a:xfrm>
                <a:off x="17377322" y="5540527"/>
                <a:ext cx="468143" cy="468143"/>
              </a:xfrm>
              <a:prstGeom prst="ellipse">
                <a:avLst/>
              </a:prstGeom>
              <a:noFill/>
              <a:ln w="19050">
                <a:solidFill>
                  <a:schemeClr val="accent5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092" dirty="0"/>
              </a:p>
            </p:txBody>
          </p:sp>
          <p:cxnSp>
            <p:nvCxnSpPr>
              <p:cNvPr id="36" name="Rak 35">
                <a:extLst>
                  <a:ext uri="{FF2B5EF4-FFF2-40B4-BE49-F238E27FC236}">
                    <a16:creationId xmlns:a16="http://schemas.microsoft.com/office/drawing/2014/main" id="{1E2E6DE6-D067-B718-E7A0-A53CCF52B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11393" y="5150619"/>
                <a:ext cx="0" cy="389908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A51F1848-F037-B838-4A6E-AB0A86D91158}"/>
                </a:ext>
              </a:extLst>
            </p:cNvPr>
            <p:cNvSpPr/>
            <p:nvPr/>
          </p:nvSpPr>
          <p:spPr>
            <a:xfrm>
              <a:off x="17449625" y="4938618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92" dirty="0"/>
                <a:t>2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E4948501-C99C-6717-9C7B-C2D97D67AC4D}"/>
              </a:ext>
            </a:extLst>
          </p:cNvPr>
          <p:cNvGrpSpPr/>
          <p:nvPr userDrawn="1"/>
        </p:nvGrpSpPr>
        <p:grpSpPr>
          <a:xfrm>
            <a:off x="6053394" y="3227319"/>
            <a:ext cx="591398" cy="283882"/>
            <a:chOff x="9981795" y="5322087"/>
            <a:chExt cx="975190" cy="468143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34E6A03-AB85-C33E-4C06-D15DED3B5628}"/>
                </a:ext>
              </a:extLst>
            </p:cNvPr>
            <p:cNvSpPr/>
            <p:nvPr/>
          </p:nvSpPr>
          <p:spPr>
            <a:xfrm>
              <a:off x="10488842" y="5322087"/>
              <a:ext cx="468143" cy="468143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  <p:cxnSp>
          <p:nvCxnSpPr>
            <p:cNvPr id="39" name="Rak 38">
              <a:extLst>
                <a:ext uri="{FF2B5EF4-FFF2-40B4-BE49-F238E27FC236}">
                  <a16:creationId xmlns:a16="http://schemas.microsoft.com/office/drawing/2014/main" id="{B9674A31-B122-CF10-1475-95F17413B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201" y="5556158"/>
              <a:ext cx="20964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9EAC4323-B557-A10D-E766-46B8CC85A79D}"/>
                </a:ext>
              </a:extLst>
            </p:cNvPr>
            <p:cNvSpPr/>
            <p:nvPr/>
          </p:nvSpPr>
          <p:spPr>
            <a:xfrm>
              <a:off x="9981795" y="5392841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92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60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6558322" y="0"/>
            <a:ext cx="5633678" cy="685800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317499" y="5331045"/>
            <a:ext cx="1205909" cy="120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442067"/>
            <a:ext cx="8268879" cy="2067797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7216" spc="-243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808060"/>
            <a:ext cx="8268879" cy="145939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729" spc="-121" baseline="0"/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86199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1527277" y="0"/>
            <a:ext cx="664723" cy="1950352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274" y="2061563"/>
            <a:ext cx="10683451" cy="3628218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046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274" y="2062714"/>
            <a:ext cx="10683452" cy="3630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15380" y="290234"/>
            <a:ext cx="467204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9919" y="290234"/>
            <a:ext cx="480303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58EB5-62A4-4652-A7FE-297289C1D735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6442" y="290234"/>
            <a:ext cx="21832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0B274-ED3C-4EFB-963F-CC2D2D7FBC64}" type="slidenum">
              <a:rPr lang="sv-SE" smtClean="0"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10683452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/>
        </p:nvSpPr>
        <p:spPr>
          <a:xfrm>
            <a:off x="11081557" y="5778097"/>
            <a:ext cx="789766" cy="758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94734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eaLnBrk="1" hangingPunct="1">
        <a:lnSpc>
          <a:spcPct val="85000"/>
        </a:lnSpc>
        <a:defRPr sz="3911" b="1" spc="-1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9572" indent="-209572" eaLnBrk="1" hangingPunct="1">
        <a:lnSpc>
          <a:spcPct val="84000"/>
        </a:lnSpc>
        <a:spcAft>
          <a:spcPts val="1395"/>
        </a:spcAft>
        <a:buSzPct val="100000"/>
        <a:buFontTx/>
        <a:buBlip>
          <a:blip r:embed="rId8"/>
        </a:buBlip>
        <a:tabLst/>
        <a:defRPr sz="2577" spc="-67" baseline="0">
          <a:latin typeface="+mn-lt"/>
          <a:ea typeface="+mn-ea"/>
          <a:cs typeface="+mn-cs"/>
        </a:defRPr>
      </a:lvl1pPr>
      <a:lvl2pPr marL="458438" indent="-196474" eaLnBrk="1" hangingPunct="1">
        <a:lnSpc>
          <a:spcPct val="84000"/>
        </a:lnSpc>
        <a:spcAft>
          <a:spcPts val="1455"/>
        </a:spcAft>
        <a:buFontTx/>
        <a:buBlip>
          <a:blip r:embed="rId8"/>
        </a:buBlip>
        <a:defRPr sz="2335" spc="-67" baseline="0">
          <a:latin typeface="+mn-lt"/>
          <a:ea typeface="+mn-ea"/>
          <a:cs typeface="+mn-cs"/>
        </a:defRPr>
      </a:lvl2pPr>
      <a:lvl3pPr marL="676742" indent="-174643" eaLnBrk="1" hangingPunct="1">
        <a:lnSpc>
          <a:spcPct val="84000"/>
        </a:lnSpc>
        <a:spcAft>
          <a:spcPts val="1516"/>
        </a:spcAft>
        <a:buFontTx/>
        <a:buBlip>
          <a:blip r:embed="rId8"/>
        </a:buBlip>
        <a:defRPr sz="2062" spc="-67" baseline="0">
          <a:latin typeface="+mn-lt"/>
          <a:ea typeface="+mn-ea"/>
          <a:cs typeface="+mn-cs"/>
        </a:defRPr>
      </a:lvl3pPr>
      <a:lvl4pPr marL="884131" indent="-157179" eaLnBrk="1" hangingPunct="1">
        <a:lnSpc>
          <a:spcPct val="84000"/>
        </a:lnSpc>
        <a:spcAft>
          <a:spcPts val="1577"/>
        </a:spcAft>
        <a:buFontTx/>
        <a:buBlip>
          <a:blip r:embed="rId8"/>
        </a:buBlip>
        <a:defRPr sz="1819" spc="-67" baseline="0">
          <a:latin typeface="+mn-lt"/>
          <a:ea typeface="+mn-ea"/>
          <a:cs typeface="+mn-cs"/>
        </a:defRPr>
      </a:lvl4pPr>
      <a:lvl5pPr marL="1069690" indent="-152813" eaLnBrk="1" hangingPunct="1">
        <a:lnSpc>
          <a:spcPct val="86000"/>
        </a:lnSpc>
        <a:spcAft>
          <a:spcPts val="910"/>
        </a:spcAft>
        <a:buFontTx/>
        <a:buBlip>
          <a:blip r:embed="rId8"/>
        </a:buBlip>
        <a:defRPr sz="1698" spc="-67" baseline="0"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274" y="2062714"/>
            <a:ext cx="10683452" cy="3630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15380" y="290234"/>
            <a:ext cx="467204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9919" y="290234"/>
            <a:ext cx="480303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2025-07-29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6442" y="290234"/>
            <a:ext cx="21832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10683452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/>
        </p:nvSpPr>
        <p:spPr>
          <a:xfrm>
            <a:off x="11081557" y="5778097"/>
            <a:ext cx="789766" cy="758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47367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hdr="0" ftr="0"/>
  <p:txStyles>
    <p:titleStyle>
      <a:lvl1pPr eaLnBrk="1" hangingPunct="1">
        <a:lnSpc>
          <a:spcPct val="85000"/>
        </a:lnSpc>
        <a:defRPr sz="3911" b="1" spc="-1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9572" indent="-209572" eaLnBrk="1" hangingPunct="1">
        <a:lnSpc>
          <a:spcPct val="84000"/>
        </a:lnSpc>
        <a:spcAft>
          <a:spcPts val="1395"/>
        </a:spcAft>
        <a:buSzPct val="100000"/>
        <a:buFontTx/>
        <a:buBlip>
          <a:blip r:embed="rId5"/>
        </a:buBlip>
        <a:tabLst/>
        <a:defRPr sz="2577" spc="-67" baseline="0">
          <a:latin typeface="+mn-lt"/>
          <a:ea typeface="+mn-ea"/>
          <a:cs typeface="+mn-cs"/>
        </a:defRPr>
      </a:lvl1pPr>
      <a:lvl2pPr marL="458438" indent="-196474" eaLnBrk="1" hangingPunct="1">
        <a:lnSpc>
          <a:spcPct val="84000"/>
        </a:lnSpc>
        <a:spcAft>
          <a:spcPts val="1455"/>
        </a:spcAft>
        <a:buFontTx/>
        <a:buBlip>
          <a:blip r:embed="rId5"/>
        </a:buBlip>
        <a:defRPr sz="2335" spc="-67" baseline="0">
          <a:latin typeface="+mn-lt"/>
          <a:ea typeface="+mn-ea"/>
          <a:cs typeface="+mn-cs"/>
        </a:defRPr>
      </a:lvl2pPr>
      <a:lvl3pPr marL="676742" indent="-174643" eaLnBrk="1" hangingPunct="1">
        <a:lnSpc>
          <a:spcPct val="84000"/>
        </a:lnSpc>
        <a:spcAft>
          <a:spcPts val="1516"/>
        </a:spcAft>
        <a:buFontTx/>
        <a:buBlip>
          <a:blip r:embed="rId5"/>
        </a:buBlip>
        <a:defRPr sz="2062" spc="-67" baseline="0">
          <a:latin typeface="+mn-lt"/>
          <a:ea typeface="+mn-ea"/>
          <a:cs typeface="+mn-cs"/>
        </a:defRPr>
      </a:lvl3pPr>
      <a:lvl4pPr marL="884131" indent="-157179" eaLnBrk="1" hangingPunct="1">
        <a:lnSpc>
          <a:spcPct val="84000"/>
        </a:lnSpc>
        <a:spcAft>
          <a:spcPts val="1577"/>
        </a:spcAft>
        <a:buFontTx/>
        <a:buBlip>
          <a:blip r:embed="rId5"/>
        </a:buBlip>
        <a:defRPr sz="1819" spc="-67" baseline="0">
          <a:latin typeface="+mn-lt"/>
          <a:ea typeface="+mn-ea"/>
          <a:cs typeface="+mn-cs"/>
        </a:defRPr>
      </a:lvl4pPr>
      <a:lvl5pPr marL="1069690" indent="-152813" eaLnBrk="1" hangingPunct="1">
        <a:lnSpc>
          <a:spcPct val="86000"/>
        </a:lnSpc>
        <a:spcAft>
          <a:spcPts val="910"/>
        </a:spcAft>
        <a:buFontTx/>
        <a:buBlip>
          <a:blip r:embed="rId5"/>
        </a:buBlip>
        <a:defRPr sz="1698" spc="-67" baseline="0"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274" y="2062714"/>
            <a:ext cx="10683452" cy="3630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15380" y="290234"/>
            <a:ext cx="467204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9919" y="290234"/>
            <a:ext cx="480303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6442" y="290234"/>
            <a:ext cx="21832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10683452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/>
        </p:nvSpPr>
        <p:spPr>
          <a:xfrm>
            <a:off x="11081557" y="5778097"/>
            <a:ext cx="789766" cy="7587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25730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/>
  <p:txStyles>
    <p:titleStyle>
      <a:lvl1pPr eaLnBrk="1" hangingPunct="1">
        <a:lnSpc>
          <a:spcPct val="85000"/>
        </a:lnSpc>
        <a:defRPr sz="3911" b="1" spc="-1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9572" indent="-209572" eaLnBrk="1" hangingPunct="1">
        <a:lnSpc>
          <a:spcPct val="84000"/>
        </a:lnSpc>
        <a:spcAft>
          <a:spcPts val="1395"/>
        </a:spcAft>
        <a:buSzPct val="100000"/>
        <a:buFontTx/>
        <a:buBlip>
          <a:blip r:embed="rId13"/>
        </a:buBlip>
        <a:tabLst/>
        <a:defRPr sz="2577" spc="-67" baseline="0">
          <a:latin typeface="+mn-lt"/>
          <a:ea typeface="+mn-ea"/>
          <a:cs typeface="+mn-cs"/>
        </a:defRPr>
      </a:lvl1pPr>
      <a:lvl2pPr marL="458438" indent="-196474" eaLnBrk="1" hangingPunct="1">
        <a:lnSpc>
          <a:spcPct val="84000"/>
        </a:lnSpc>
        <a:spcAft>
          <a:spcPts val="1455"/>
        </a:spcAft>
        <a:buFontTx/>
        <a:buBlip>
          <a:blip r:embed="rId13"/>
        </a:buBlip>
        <a:defRPr sz="2335" spc="-67" baseline="0">
          <a:latin typeface="+mn-lt"/>
          <a:ea typeface="+mn-ea"/>
          <a:cs typeface="+mn-cs"/>
        </a:defRPr>
      </a:lvl2pPr>
      <a:lvl3pPr marL="676742" indent="-174643" eaLnBrk="1" hangingPunct="1">
        <a:lnSpc>
          <a:spcPct val="84000"/>
        </a:lnSpc>
        <a:spcAft>
          <a:spcPts val="1516"/>
        </a:spcAft>
        <a:buFontTx/>
        <a:buBlip>
          <a:blip r:embed="rId13"/>
        </a:buBlip>
        <a:defRPr sz="2062" spc="-67" baseline="0">
          <a:latin typeface="+mn-lt"/>
          <a:ea typeface="+mn-ea"/>
          <a:cs typeface="+mn-cs"/>
        </a:defRPr>
      </a:lvl3pPr>
      <a:lvl4pPr marL="884131" indent="-157179" eaLnBrk="1" hangingPunct="1">
        <a:lnSpc>
          <a:spcPct val="84000"/>
        </a:lnSpc>
        <a:spcAft>
          <a:spcPts val="1577"/>
        </a:spcAft>
        <a:buFontTx/>
        <a:buBlip>
          <a:blip r:embed="rId13"/>
        </a:buBlip>
        <a:defRPr sz="1819" spc="-67" baseline="0">
          <a:latin typeface="+mn-lt"/>
          <a:ea typeface="+mn-ea"/>
          <a:cs typeface="+mn-cs"/>
        </a:defRPr>
      </a:lvl4pPr>
      <a:lvl5pPr marL="1069690" indent="-152813" eaLnBrk="1" hangingPunct="1">
        <a:lnSpc>
          <a:spcPct val="86000"/>
        </a:lnSpc>
        <a:spcAft>
          <a:spcPts val="910"/>
        </a:spcAft>
        <a:buFontTx/>
        <a:buBlip>
          <a:blip r:embed="rId13"/>
        </a:buBlip>
        <a:defRPr sz="1698" spc="-67" baseline="0"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15380" y="290234"/>
            <a:ext cx="467204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9919" y="290234"/>
            <a:ext cx="480303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6442" y="290234"/>
            <a:ext cx="21832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10683452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/>
        </p:nvSpPr>
        <p:spPr>
          <a:xfrm>
            <a:off x="11081557" y="5778097"/>
            <a:ext cx="789766" cy="758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274" y="2062976"/>
            <a:ext cx="10684563" cy="3630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338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hdr="0" ftr="0"/>
  <p:txStyles>
    <p:titleStyle>
      <a:lvl1pPr eaLnBrk="1" hangingPunct="1">
        <a:lnSpc>
          <a:spcPct val="85000"/>
        </a:lnSpc>
        <a:defRPr sz="3911" b="1" spc="-1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9572" indent="-209572" eaLnBrk="1" hangingPunct="1">
        <a:lnSpc>
          <a:spcPct val="84000"/>
        </a:lnSpc>
        <a:spcAft>
          <a:spcPts val="1395"/>
        </a:spcAft>
        <a:buSzPct val="100000"/>
        <a:buFontTx/>
        <a:buBlip>
          <a:blip r:embed="rId8"/>
        </a:buBlip>
        <a:tabLst/>
        <a:defRPr lang="sv-SE" sz="2577" spc="-67" baseline="0" dirty="0" smtClean="0">
          <a:latin typeface="+mn-lt"/>
          <a:ea typeface="+mn-ea"/>
          <a:cs typeface="+mn-cs"/>
        </a:defRPr>
      </a:lvl1pPr>
      <a:lvl2pPr marL="458438" indent="-196474" eaLnBrk="1" hangingPunct="1">
        <a:lnSpc>
          <a:spcPct val="84000"/>
        </a:lnSpc>
        <a:spcAft>
          <a:spcPts val="1455"/>
        </a:spcAft>
        <a:buFontTx/>
        <a:buBlip>
          <a:blip r:embed="rId8"/>
        </a:buBlip>
        <a:defRPr lang="sv-SE" sz="2335" spc="-67" baseline="0" dirty="0" smtClean="0">
          <a:latin typeface="+mn-lt"/>
          <a:ea typeface="+mn-ea"/>
          <a:cs typeface="+mn-cs"/>
        </a:defRPr>
      </a:lvl2pPr>
      <a:lvl3pPr marL="676742" indent="-174643" eaLnBrk="1" hangingPunct="1">
        <a:lnSpc>
          <a:spcPct val="84000"/>
        </a:lnSpc>
        <a:spcAft>
          <a:spcPts val="1516"/>
        </a:spcAft>
        <a:buFontTx/>
        <a:buBlip>
          <a:blip r:embed="rId8"/>
        </a:buBlip>
        <a:defRPr lang="sv-SE" sz="2062" spc="-67" baseline="0" dirty="0" smtClean="0">
          <a:latin typeface="+mn-lt"/>
          <a:ea typeface="+mn-ea"/>
          <a:cs typeface="+mn-cs"/>
        </a:defRPr>
      </a:lvl3pPr>
      <a:lvl4pPr marL="884131" indent="-157179" eaLnBrk="1" hangingPunct="1">
        <a:lnSpc>
          <a:spcPct val="84000"/>
        </a:lnSpc>
        <a:spcAft>
          <a:spcPts val="1577"/>
        </a:spcAft>
        <a:buFontTx/>
        <a:buBlip>
          <a:blip r:embed="rId8"/>
        </a:buBlip>
        <a:defRPr lang="sv-SE" sz="1819" spc="-67" baseline="0" dirty="0" smtClean="0">
          <a:latin typeface="+mn-lt"/>
          <a:ea typeface="+mn-ea"/>
          <a:cs typeface="+mn-cs"/>
        </a:defRPr>
      </a:lvl4pPr>
      <a:lvl5pPr marL="1069690" indent="-152813" eaLnBrk="1" hangingPunct="1">
        <a:lnSpc>
          <a:spcPct val="86000"/>
        </a:lnSpc>
        <a:spcAft>
          <a:spcPts val="910"/>
        </a:spcAft>
        <a:buFontTx/>
        <a:buBlip>
          <a:blip r:embed="rId8"/>
        </a:buBlip>
        <a:defRPr lang="sv-SE" sz="1698" spc="-67" baseline="0" dirty="0" smtClean="0"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274" y="2062714"/>
            <a:ext cx="10683452" cy="3630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15380" y="290234"/>
            <a:ext cx="467204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9919" y="290234"/>
            <a:ext cx="480303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2025-07-29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6442" y="290234"/>
            <a:ext cx="218320" cy="113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10683452" cy="1239266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1081557" y="5778097"/>
            <a:ext cx="789766" cy="7587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28734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hf hdr="0" ftr="0"/>
  <p:txStyles>
    <p:titleStyle>
      <a:lvl1pPr>
        <a:lnSpc>
          <a:spcPct val="85000"/>
        </a:lnSpc>
        <a:defRPr sz="3911" b="1" spc="-1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9572" indent="-209572">
        <a:lnSpc>
          <a:spcPct val="84000"/>
        </a:lnSpc>
        <a:spcAft>
          <a:spcPts val="1395"/>
        </a:spcAft>
        <a:buSzPct val="100000"/>
        <a:buFontTx/>
        <a:buBlip>
          <a:blip r:embed="rId13"/>
        </a:buBlip>
        <a:tabLst/>
        <a:defRPr sz="2577" spc="-67" baseline="0">
          <a:latin typeface="+mn-lt"/>
          <a:ea typeface="+mn-ea"/>
          <a:cs typeface="+mn-cs"/>
        </a:defRPr>
      </a:lvl1pPr>
      <a:lvl2pPr marL="458438" indent="-196474">
        <a:lnSpc>
          <a:spcPct val="84000"/>
        </a:lnSpc>
        <a:spcAft>
          <a:spcPts val="1455"/>
        </a:spcAft>
        <a:buFontTx/>
        <a:buBlip>
          <a:blip r:embed="rId13"/>
        </a:buBlip>
        <a:defRPr sz="2335" spc="-67" baseline="0">
          <a:latin typeface="+mn-lt"/>
          <a:ea typeface="+mn-ea"/>
          <a:cs typeface="+mn-cs"/>
        </a:defRPr>
      </a:lvl2pPr>
      <a:lvl3pPr marL="676742" indent="-174643">
        <a:lnSpc>
          <a:spcPct val="84000"/>
        </a:lnSpc>
        <a:spcAft>
          <a:spcPts val="1516"/>
        </a:spcAft>
        <a:buFontTx/>
        <a:buBlip>
          <a:blip r:embed="rId13"/>
        </a:buBlip>
        <a:defRPr sz="2062" spc="-67" baseline="0">
          <a:latin typeface="+mn-lt"/>
          <a:ea typeface="+mn-ea"/>
          <a:cs typeface="+mn-cs"/>
        </a:defRPr>
      </a:lvl3pPr>
      <a:lvl4pPr marL="884131" indent="-157179">
        <a:lnSpc>
          <a:spcPct val="84000"/>
        </a:lnSpc>
        <a:spcAft>
          <a:spcPts val="1577"/>
        </a:spcAft>
        <a:buFontTx/>
        <a:buBlip>
          <a:blip r:embed="rId13"/>
        </a:buBlip>
        <a:defRPr sz="1819" spc="-67" baseline="0">
          <a:latin typeface="+mn-lt"/>
          <a:ea typeface="+mn-ea"/>
          <a:cs typeface="+mn-cs"/>
        </a:defRPr>
      </a:lvl4pPr>
      <a:lvl5pPr marL="1069690" indent="-152813">
        <a:lnSpc>
          <a:spcPct val="86000"/>
        </a:lnSpc>
        <a:spcAft>
          <a:spcPts val="910"/>
        </a:spcAft>
        <a:buFontTx/>
        <a:buBlip>
          <a:blip r:embed="rId13"/>
        </a:buBlip>
        <a:defRPr sz="1698" spc="-67" baseline="0"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8.em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.emf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31" Type="http://schemas.openxmlformats.org/officeDocument/2006/relationships/image" Target="../media/image55.sv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svg"/><Relationship Id="rId30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87D1DE-59D3-E849-EE2E-7EA78707C4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Hälso- och sjukvårdsförvaltningen i Region Västmanland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7F5AD5-6E09-34E8-13B0-38BE21365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b="1" dirty="0"/>
              <a:t>Namn presentatör/enhet/förvaltning skrivs här</a:t>
            </a:r>
            <a:br>
              <a:rPr lang="sv-SE" b="1" dirty="0"/>
            </a:br>
            <a:r>
              <a:rPr lang="sv-SE" b="1" dirty="0"/>
              <a:t>Datum skrivs här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998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FCD7608-E484-AB17-F9DC-5B12BA18F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F3C6F8-EE2D-7F03-F1A0-187E8B3DB52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C967C-67C7-4621-A3F4-421FC821AE41}" type="datetime1">
              <a:rPr lang="sv-SE" smtClean="0"/>
              <a:pPr/>
              <a:t>2025-07-29</a:t>
            </a:fld>
            <a:endParaRPr lang="en-US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452A10A2-C47F-2A62-1AD9-E722C15D02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681063"/>
              </p:ext>
            </p:extLst>
          </p:nvPr>
        </p:nvGraphicFramePr>
        <p:xfrm>
          <a:off x="-1" y="-1"/>
          <a:ext cx="12196237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78169" imgH="9715307" progId="Acrobat.Document.DC">
                  <p:embed/>
                </p:oleObj>
              </mc:Choice>
              <mc:Fallback>
                <p:oleObj name="Acrobat Document" r:id="rId2" imgW="17278169" imgH="9715307" progId="Acrobat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452A10A2-C47F-2A62-1AD9-E722C15D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12196237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FB8DFED-AA73-F4FA-2983-287AC04D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74" y="744083"/>
            <a:ext cx="10683452" cy="602852"/>
          </a:xfrm>
        </p:spPr>
        <p:txBody>
          <a:bodyPr/>
          <a:lstStyle/>
          <a:p>
            <a:r>
              <a:rPr lang="sv-SE" dirty="0"/>
              <a:t>Region Västmanlands fyra sjukhus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CEFF4770-6EC5-FA86-D295-57A92D42ED78}"/>
              </a:ext>
            </a:extLst>
          </p:cNvPr>
          <p:cNvGrpSpPr/>
          <p:nvPr/>
        </p:nvGrpSpPr>
        <p:grpSpPr>
          <a:xfrm>
            <a:off x="4840906" y="1880571"/>
            <a:ext cx="2724796" cy="3312395"/>
            <a:chOff x="7434848" y="2640562"/>
            <a:chExt cx="5857756" cy="7120974"/>
          </a:xfrm>
        </p:grpSpPr>
        <p:pic>
          <p:nvPicPr>
            <p:cNvPr id="7" name="Bildobjekt 6" descr="En bild som visar karta, kartbok, text&#10;&#10;Automatiskt genererad beskrivning">
              <a:extLst>
                <a:ext uri="{FF2B5EF4-FFF2-40B4-BE49-F238E27FC236}">
                  <a16:creationId xmlns:a16="http://schemas.microsoft.com/office/drawing/2014/main" id="{D45162D6-43AE-6C41-0962-6BCD8257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848" y="2640562"/>
              <a:ext cx="5857756" cy="7120974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20FB9761-D762-710C-4ADD-F886F6D82816}"/>
                </a:ext>
              </a:extLst>
            </p:cNvPr>
            <p:cNvSpPr/>
            <p:nvPr/>
          </p:nvSpPr>
          <p:spPr>
            <a:xfrm>
              <a:off x="11633803" y="6745772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931A443-99AE-DF3D-622E-33469F9B52CD}"/>
                </a:ext>
              </a:extLst>
            </p:cNvPr>
            <p:cNvSpPr/>
            <p:nvPr/>
          </p:nvSpPr>
          <p:spPr>
            <a:xfrm>
              <a:off x="8935330" y="4133552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C0ED583D-2E3B-93E6-C6B9-4932FD5F34AF}"/>
                </a:ext>
              </a:extLst>
            </p:cNvPr>
            <p:cNvSpPr/>
            <p:nvPr/>
          </p:nvSpPr>
          <p:spPr>
            <a:xfrm>
              <a:off x="11569674" y="4491484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06CA2481-8D39-06EA-721F-6B0CEEFA4E36}"/>
                </a:ext>
              </a:extLst>
            </p:cNvPr>
            <p:cNvSpPr/>
            <p:nvPr/>
          </p:nvSpPr>
          <p:spPr>
            <a:xfrm>
              <a:off x="9563992" y="7534816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</p:grp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A694EEE-8F87-80F0-9E1F-17E1FA120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5088" b="15545"/>
          <a:stretch/>
        </p:blipFill>
        <p:spPr>
          <a:xfrm>
            <a:off x="2289435" y="3937798"/>
            <a:ext cx="2130717" cy="1412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43D3D34E-2CB2-311E-3459-9BB4019C683F}"/>
              </a:ext>
            </a:extLst>
          </p:cNvPr>
          <p:cNvSpPr txBox="1"/>
          <p:nvPr/>
        </p:nvSpPr>
        <p:spPr>
          <a:xfrm>
            <a:off x="6954458" y="5000966"/>
            <a:ext cx="4033313" cy="173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78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Västerås</a:t>
            </a:r>
          </a:p>
          <a:p>
            <a:r>
              <a:rPr lang="sv-SE" sz="1577" kern="0" dirty="0">
                <a:solidFill>
                  <a:sysClr val="windowText" lastClr="000000"/>
                </a:solidFill>
              </a:rPr>
              <a:t>Akutmottagning inklusive barnakut, förlossning, akut- och närsjukvårdsplatser, specialist-mottagningar, avancerad hemsjukvård och närvårdsteam, akut- och planerad kirurgi.</a:t>
            </a:r>
          </a:p>
          <a:p>
            <a:r>
              <a:rPr lang="sv-SE" sz="1577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577" kern="0" dirty="0">
                <a:solidFill>
                  <a:sysClr val="windowText" lastClr="000000"/>
                </a:solidFill>
              </a:rPr>
              <a:t>455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72A99160-C29F-BBE6-7619-026E3DC5B6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435" b="539"/>
          <a:stretch/>
        </p:blipFill>
        <p:spPr>
          <a:xfrm>
            <a:off x="8440490" y="3631385"/>
            <a:ext cx="2160649" cy="1735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3EC94FE8-BAF0-D857-BD3A-B69CDAD42FA1}"/>
              </a:ext>
            </a:extLst>
          </p:cNvPr>
          <p:cNvSpPr txBox="1">
            <a:spLocks/>
          </p:cNvSpPr>
          <p:nvPr/>
        </p:nvSpPr>
        <p:spPr>
          <a:xfrm>
            <a:off x="5117532" y="5262344"/>
            <a:ext cx="1646731" cy="5535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9572" indent="-209572" eaLnBrk="1" hangingPunct="1">
              <a:lnSpc>
                <a:spcPct val="84000"/>
              </a:lnSpc>
              <a:spcAft>
                <a:spcPts val="1395"/>
              </a:spcAft>
              <a:buSzPct val="100000"/>
              <a:buFontTx/>
              <a:buBlip>
                <a:blip r:embed="rId5"/>
              </a:buBlip>
              <a:tabLst/>
              <a:defRPr lang="sv-SE" sz="2577" spc="-67" baseline="0" dirty="0">
                <a:latin typeface="+mn-lt"/>
                <a:ea typeface="+mn-ea"/>
                <a:cs typeface="+mn-cs"/>
              </a:defRPr>
            </a:lvl1pPr>
            <a:lvl2pPr marL="458438" indent="-196474" eaLnBrk="1" hangingPunct="1">
              <a:lnSpc>
                <a:spcPct val="84000"/>
              </a:lnSpc>
              <a:spcAft>
                <a:spcPts val="1455"/>
              </a:spcAft>
              <a:buFontTx/>
              <a:buBlip>
                <a:blip r:embed="rId5"/>
              </a:buBlip>
              <a:defRPr lang="sv-SE" sz="2335" spc="-67" baseline="0" dirty="0">
                <a:latin typeface="+mn-lt"/>
                <a:ea typeface="+mn-ea"/>
                <a:cs typeface="+mn-cs"/>
              </a:defRPr>
            </a:lvl2pPr>
            <a:lvl3pPr marL="676742" indent="-174643" eaLnBrk="1" hangingPunct="1">
              <a:lnSpc>
                <a:spcPct val="84000"/>
              </a:lnSpc>
              <a:spcAft>
                <a:spcPts val="1516"/>
              </a:spcAft>
              <a:buFontTx/>
              <a:buBlip>
                <a:blip r:embed="rId5"/>
              </a:buBlip>
              <a:defRPr lang="sv-SE" sz="2062" spc="-67" baseline="0" dirty="0">
                <a:latin typeface="+mn-lt"/>
                <a:ea typeface="+mn-ea"/>
                <a:cs typeface="+mn-cs"/>
              </a:defRPr>
            </a:lvl3pPr>
            <a:lvl4pPr marL="884131" indent="-157179" eaLnBrk="1" hangingPunct="1">
              <a:lnSpc>
                <a:spcPct val="84000"/>
              </a:lnSpc>
              <a:spcAft>
                <a:spcPts val="1577"/>
              </a:spcAft>
              <a:buFontTx/>
              <a:buBlip>
                <a:blip r:embed="rId5"/>
              </a:buBlip>
              <a:defRPr lang="sv-SE" sz="1819" spc="-67" baseline="0" dirty="0">
                <a:latin typeface="+mn-lt"/>
                <a:ea typeface="+mn-ea"/>
                <a:cs typeface="+mn-cs"/>
              </a:defRPr>
            </a:lvl4pPr>
            <a:lvl5pPr marL="1069690" indent="-152813" eaLnBrk="1" hangingPunct="1">
              <a:lnSpc>
                <a:spcPct val="86000"/>
              </a:lnSpc>
              <a:spcAft>
                <a:spcPts val="910"/>
              </a:spcAft>
              <a:buFontTx/>
              <a:buBlip>
                <a:blip r:embed="rId5"/>
              </a:buBlip>
              <a:defRPr lang="sv-SE" sz="1698" spc="-67" baseline="0" dirty="0">
                <a:latin typeface="+mn-lt"/>
                <a:ea typeface="+mn-ea"/>
                <a:cs typeface="+mn-cs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sv-SE" sz="1698" i="1" kern="0">
                <a:solidFill>
                  <a:sysClr val="windowText" lastClr="000000"/>
                </a:solidFill>
              </a:rPr>
              <a:t>280 000 invånare, 10 kommuner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80BAD844-BA92-5008-021E-92351E197FF7}"/>
              </a:ext>
            </a:extLst>
          </p:cNvPr>
          <p:cNvSpPr txBox="1"/>
          <p:nvPr/>
        </p:nvSpPr>
        <p:spPr>
          <a:xfrm>
            <a:off x="7912378" y="2009727"/>
            <a:ext cx="4033313" cy="1492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78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Sala</a:t>
            </a:r>
          </a:p>
          <a:p>
            <a:r>
              <a:rPr lang="sv-SE" sz="1577" kern="0" dirty="0">
                <a:solidFill>
                  <a:sysClr val="windowText" lastClr="000000"/>
                </a:solidFill>
              </a:rPr>
              <a:t>Specialistmottagningar, närsjukvårdsplatser, avancerad hemsjukvård och närvårdsteam,</a:t>
            </a:r>
          </a:p>
          <a:p>
            <a:r>
              <a:rPr lang="sv-SE" sz="1577" kern="0" dirty="0">
                <a:solidFill>
                  <a:sysClr val="windowText" lastClr="000000"/>
                </a:solidFill>
              </a:rPr>
              <a:t>planerad kirurgi.</a:t>
            </a:r>
          </a:p>
          <a:p>
            <a:r>
              <a:rPr lang="sv-SE" sz="1577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577" kern="0" dirty="0">
                <a:solidFill>
                  <a:sysClr val="windowText" lastClr="000000"/>
                </a:solidFill>
              </a:rPr>
              <a:t>15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E46F033-13C7-4468-AA27-E47431429821}"/>
              </a:ext>
            </a:extLst>
          </p:cNvPr>
          <p:cNvSpPr txBox="1"/>
          <p:nvPr/>
        </p:nvSpPr>
        <p:spPr>
          <a:xfrm>
            <a:off x="831989" y="2367554"/>
            <a:ext cx="3818721" cy="124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78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Fagersta</a:t>
            </a:r>
          </a:p>
          <a:p>
            <a:r>
              <a:rPr lang="sv-SE" sz="1577" kern="0" dirty="0">
                <a:solidFill>
                  <a:sysClr val="windowText" lastClr="000000"/>
                </a:solidFill>
              </a:rPr>
              <a:t>Specialistmottagningar, närsjukvårdsplatser, avancerad hemsjukvård och närvårdsteam.</a:t>
            </a:r>
          </a:p>
          <a:p>
            <a:r>
              <a:rPr lang="sv-SE" sz="1577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577" kern="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FEE896-6BAF-3221-1569-471C21709F85}"/>
              </a:ext>
            </a:extLst>
          </p:cNvPr>
          <p:cNvSpPr txBox="1"/>
          <p:nvPr/>
        </p:nvSpPr>
        <p:spPr>
          <a:xfrm>
            <a:off x="815965" y="5003008"/>
            <a:ext cx="4033313" cy="1492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78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Köping</a:t>
            </a:r>
          </a:p>
          <a:p>
            <a:r>
              <a:rPr lang="sv-SE" sz="1577" kern="0" dirty="0">
                <a:solidFill>
                  <a:sysClr val="windowText" lastClr="000000"/>
                </a:solidFill>
              </a:rPr>
              <a:t>Närakut, akut- och närsjukvårdsplatser, specialistmottagningar, avancerad hemsjukvård och närvårdsteam, planerad kirurgi.</a:t>
            </a:r>
          </a:p>
          <a:p>
            <a:r>
              <a:rPr lang="sv-SE" sz="1577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577" kern="0" dirty="0">
                <a:solidFill>
                  <a:sysClr val="windowText" lastClr="000000"/>
                </a:solidFill>
              </a:rPr>
              <a:t>70</a:t>
            </a:r>
          </a:p>
        </p:txBody>
      </p: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7189B939-9299-B8FB-6A7B-366035C0092C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4410526" y="2098816"/>
            <a:ext cx="1128345" cy="57133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19DB79D4-F72C-D8E1-E78A-7FEE71660C68}"/>
              </a:ext>
            </a:extLst>
          </p:cNvPr>
          <p:cNvCxnSpPr>
            <a:cxnSpLocks/>
          </p:cNvCxnSpPr>
          <p:nvPr/>
        </p:nvCxnSpPr>
        <p:spPr>
          <a:xfrm flipV="1">
            <a:off x="6853521" y="1367034"/>
            <a:ext cx="1982387" cy="145779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6FB2CAC5-F7F3-8BA5-F915-59C21656365A}"/>
              </a:ext>
            </a:extLst>
          </p:cNvPr>
          <p:cNvCxnSpPr>
            <a:cxnSpLocks/>
            <a:stCxn id="12" idx="3"/>
            <a:endCxn id="11" idx="2"/>
          </p:cNvCxnSpPr>
          <p:nvPr/>
        </p:nvCxnSpPr>
        <p:spPr>
          <a:xfrm flipV="1">
            <a:off x="4420152" y="4252282"/>
            <a:ext cx="1411147" cy="391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E5D00154-BF5F-280B-53A7-247C100AA98F}"/>
              </a:ext>
            </a:extLst>
          </p:cNvPr>
          <p:cNvCxnSpPr>
            <a:cxnSpLocks/>
            <a:stCxn id="8" idx="5"/>
            <a:endCxn id="15" idx="1"/>
          </p:cNvCxnSpPr>
          <p:nvPr/>
        </p:nvCxnSpPr>
        <p:spPr>
          <a:xfrm>
            <a:off x="6956435" y="3952494"/>
            <a:ext cx="1484055" cy="54640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 descr="En bild som visar utomhus, himmel, träd, byggnad&#10;&#10;AI-genererat innehåll kan vara felaktigt.">
            <a:extLst>
              <a:ext uri="{FF2B5EF4-FFF2-40B4-BE49-F238E27FC236}">
                <a16:creationId xmlns:a16="http://schemas.microsoft.com/office/drawing/2014/main" id="{738B69A7-E9F0-6AF2-5ED2-C66B4C3D2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91" y="1475866"/>
            <a:ext cx="2297275" cy="1289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objekt 24" descr="En bild som visar byggnad, utomhus, himmel, vinter&#10;&#10;AI-genererat innehåll kan vara felaktigt.">
            <a:extLst>
              <a:ext uri="{FF2B5EF4-FFF2-40B4-BE49-F238E27FC236}">
                <a16:creationId xmlns:a16="http://schemas.microsoft.com/office/drawing/2014/main" id="{DFC125C0-1397-55CF-8AC9-35DB369CB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61" y="1082313"/>
            <a:ext cx="2314967" cy="1302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60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88D557A-E062-96C3-DAE5-923A32EB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36" y="744083"/>
            <a:ext cx="10127128" cy="601396"/>
          </a:xfrm>
        </p:spPr>
        <p:txBody>
          <a:bodyPr/>
          <a:lstStyle/>
          <a:p>
            <a:r>
              <a:rPr lang="sv-SE" dirty="0"/>
              <a:t>Anställda inom hälso- och sjukvård 2024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1F95F7-652B-4B9C-1F19-3F6673B91A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4BCB66-D226-6A65-C9BD-17D8F5F494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02C5FC2-3DA1-EAF6-676F-B2DC34595719}"/>
              </a:ext>
            </a:extLst>
          </p:cNvPr>
          <p:cNvSpPr/>
          <p:nvPr/>
        </p:nvSpPr>
        <p:spPr>
          <a:xfrm>
            <a:off x="724762" y="1530147"/>
            <a:ext cx="4796350" cy="49309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19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17898577-34B6-3429-ECEF-F8EB2F246A51}"/>
              </a:ext>
            </a:extLst>
          </p:cNvPr>
          <p:cNvSpPr/>
          <p:nvPr/>
        </p:nvSpPr>
        <p:spPr>
          <a:xfrm>
            <a:off x="5742703" y="1507905"/>
            <a:ext cx="4789297" cy="49531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940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r>
              <a:rPr lang="sv-SE" sz="1940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endParaRPr lang="sv-SE" sz="1940" dirty="0">
              <a:solidFill>
                <a:schemeClr val="tx1"/>
              </a:solidFill>
            </a:endParaRPr>
          </a:p>
          <a:p>
            <a:endParaRPr lang="sv-SE" sz="2183" dirty="0">
              <a:solidFill>
                <a:schemeClr val="tx1"/>
              </a:solidFill>
            </a:endParaRPr>
          </a:p>
          <a:p>
            <a:endParaRPr lang="sv-SE" sz="1092" dirty="0">
              <a:solidFill>
                <a:schemeClr val="tx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68B759F-7D51-B3F0-7691-4FF66E6BAD6E}"/>
              </a:ext>
            </a:extLst>
          </p:cNvPr>
          <p:cNvSpPr txBox="1"/>
          <p:nvPr/>
        </p:nvSpPr>
        <p:spPr>
          <a:xfrm>
            <a:off x="6017190" y="5735301"/>
            <a:ext cx="4414261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92" dirty="0"/>
              <a:t>* Inklusive barnmorska, röntgensjuksköterska</a:t>
            </a:r>
          </a:p>
          <a:p>
            <a:r>
              <a:rPr lang="sv-SE" sz="1092" dirty="0"/>
              <a:t>** inklusive omvårdnadsassistent, skötare, ambulanssjukvårdare</a:t>
            </a:r>
          </a:p>
        </p:txBody>
      </p:sp>
      <p:pic>
        <p:nvPicPr>
          <p:cNvPr id="28" name="Bild 27" descr="Grupp med män med hel fyllning">
            <a:extLst>
              <a:ext uri="{FF2B5EF4-FFF2-40B4-BE49-F238E27FC236}">
                <a16:creationId xmlns:a16="http://schemas.microsoft.com/office/drawing/2014/main" id="{FB4B3673-5D07-D558-761A-14D4841DA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925" y="1615836"/>
            <a:ext cx="597554" cy="597554"/>
          </a:xfrm>
          <a:prstGeom prst="rect">
            <a:avLst/>
          </a:prstGeom>
        </p:spPr>
      </p:pic>
      <p:sp>
        <p:nvSpPr>
          <p:cNvPr id="30" name="Platshållare för text 1">
            <a:extLst>
              <a:ext uri="{FF2B5EF4-FFF2-40B4-BE49-F238E27FC236}">
                <a16:creationId xmlns:a16="http://schemas.microsoft.com/office/drawing/2014/main" id="{092644CD-2129-F79D-8264-6334C5ADFB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664" y="2368139"/>
            <a:ext cx="4466556" cy="3171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5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>
              <a:lnSpc>
                <a:spcPct val="84000"/>
              </a:lnSpc>
              <a:spcAft>
                <a:spcPts val="2400"/>
              </a:spcAft>
              <a:buFontTx/>
              <a:buBlip>
                <a:blip r:embed="rId5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>
              <a:lnSpc>
                <a:spcPct val="84000"/>
              </a:lnSpc>
              <a:spcAft>
                <a:spcPts val="2500"/>
              </a:spcAft>
              <a:buFontTx/>
              <a:buBlip>
                <a:blip r:embed="rId5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>
              <a:lnSpc>
                <a:spcPct val="84000"/>
              </a:lnSpc>
              <a:spcAft>
                <a:spcPts val="2600"/>
              </a:spcAft>
              <a:buFontTx/>
              <a:buBlip>
                <a:blip r:embed="rId5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>
              <a:lnSpc>
                <a:spcPct val="86000"/>
              </a:lnSpc>
              <a:spcAft>
                <a:spcPts val="1500"/>
              </a:spcAft>
              <a:buFontTx/>
              <a:buBlip>
                <a:blip r:embed="rId5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Sjuksköterska	 		159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Läkare				   87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Undersköterska			   43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Medicinsk sekreterare		   29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Fysioterapeut			   28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Arbetsterapeut 			   12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Psykolog			      5 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Dietist			  	   10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    Kurator*			    13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i="1" kern="0" dirty="0"/>
              <a:t>    </a:t>
            </a:r>
            <a:r>
              <a:rPr lang="sv-SE" sz="1940" kern="0" dirty="0"/>
              <a:t>Chef				    25</a:t>
            </a:r>
          </a:p>
          <a:p>
            <a:pPr marL="0" indent="0">
              <a:spcAft>
                <a:spcPts val="364"/>
              </a:spcAft>
              <a:buNone/>
            </a:pPr>
            <a:r>
              <a:rPr lang="sv-SE" sz="1940" kern="0" dirty="0"/>
              <a:t>	</a:t>
            </a:r>
          </a:p>
        </p:txBody>
      </p: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999E7D19-5031-CE0E-34F7-02C8AC687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64" y="2395635"/>
            <a:ext cx="155271" cy="173756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C952507D-82F0-B218-54E9-D69706ED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64" y="2682508"/>
            <a:ext cx="155271" cy="173756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B016B15B-A965-982E-1CFC-F0D76AF36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60" y="2974663"/>
            <a:ext cx="155271" cy="173756"/>
          </a:xfrm>
          <a:prstGeom prst="rect">
            <a:avLst/>
          </a:prstGeom>
        </p:spPr>
      </p:pic>
      <p:sp>
        <p:nvSpPr>
          <p:cNvPr id="55" name="textruta 54">
            <a:extLst>
              <a:ext uri="{FF2B5EF4-FFF2-40B4-BE49-F238E27FC236}">
                <a16:creationId xmlns:a16="http://schemas.microsoft.com/office/drawing/2014/main" id="{771A03CC-4916-1ACA-9E67-65B1B1EB7C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60000" y="1613164"/>
            <a:ext cx="3818220" cy="68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4"/>
              </a:lnSpc>
            </a:pPr>
            <a:r>
              <a:rPr lang="sv-SE" sz="2183" b="1" dirty="0">
                <a:latin typeface="+mj-lt"/>
              </a:rPr>
              <a:t>Regiondrivna vårdcentraler</a:t>
            </a:r>
          </a:p>
          <a:p>
            <a:pPr>
              <a:lnSpc>
                <a:spcPts val="2304"/>
              </a:lnSpc>
            </a:pPr>
            <a:r>
              <a:rPr lang="sv-SE" sz="2183" b="1" dirty="0">
                <a:solidFill>
                  <a:schemeClr val="accent3"/>
                </a:solidFill>
                <a:latin typeface="+mj-lt"/>
              </a:rPr>
              <a:t>Totalt: 402</a:t>
            </a:r>
            <a:endParaRPr lang="sv-SE" sz="2183" b="1" dirty="0">
              <a:solidFill>
                <a:schemeClr val="accent3"/>
              </a:solidFill>
            </a:endParaRP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C63739C9-EC63-8750-12C7-EE8032E81E21}"/>
              </a:ext>
            </a:extLst>
          </p:cNvPr>
          <p:cNvSpPr/>
          <p:nvPr/>
        </p:nvSpPr>
        <p:spPr>
          <a:xfrm>
            <a:off x="9062038" y="1356513"/>
            <a:ext cx="1652864" cy="7497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19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309F26A5-A797-1064-83A7-1C6B93026065}"/>
              </a:ext>
            </a:extLst>
          </p:cNvPr>
          <p:cNvSpPr txBox="1"/>
          <p:nvPr/>
        </p:nvSpPr>
        <p:spPr>
          <a:xfrm>
            <a:off x="967295" y="5465227"/>
            <a:ext cx="3917268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55" b="1" dirty="0">
                <a:latin typeface="+mj-lt"/>
              </a:rPr>
              <a:t>Regiondrivna vårdcentraler utgör cirka 40 % av den totala primärvården i Västmanland.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82E3B27-CBB7-07D3-7291-DAD25781B0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24505" y="1621379"/>
            <a:ext cx="2767082" cy="68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4"/>
              </a:lnSpc>
            </a:pPr>
            <a:r>
              <a:rPr lang="sv-SE" sz="2183" b="1" dirty="0">
                <a:latin typeface="+mj-lt"/>
              </a:rPr>
              <a:t>Specialistvård</a:t>
            </a:r>
          </a:p>
          <a:p>
            <a:pPr>
              <a:lnSpc>
                <a:spcPts val="2304"/>
              </a:lnSpc>
            </a:pPr>
            <a:r>
              <a:rPr lang="sv-SE" sz="2183" b="1" dirty="0">
                <a:solidFill>
                  <a:schemeClr val="accent1"/>
                </a:solidFill>
                <a:latin typeface="+mj-lt"/>
              </a:rPr>
              <a:t>Totalt: 5 853</a:t>
            </a:r>
            <a:endParaRPr lang="sv-SE" sz="2183" b="1" dirty="0">
              <a:solidFill>
                <a:schemeClr val="accent1"/>
              </a:solidFill>
            </a:endParaRPr>
          </a:p>
        </p:txBody>
      </p:sp>
      <p:pic>
        <p:nvPicPr>
          <p:cNvPr id="16" name="Bild 15" descr="Grupp med män med hel fyllning">
            <a:extLst>
              <a:ext uri="{FF2B5EF4-FFF2-40B4-BE49-F238E27FC236}">
                <a16:creationId xmlns:a16="http://schemas.microsoft.com/office/drawing/2014/main" id="{072CF10A-EB26-9717-A94B-9E639497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7190" y="1624410"/>
            <a:ext cx="597554" cy="597554"/>
          </a:xfrm>
          <a:prstGeom prst="rect">
            <a:avLst/>
          </a:prstGeom>
        </p:spPr>
      </p:pic>
      <p:sp>
        <p:nvSpPr>
          <p:cNvPr id="29" name="Platshållare för text 1">
            <a:extLst>
              <a:ext uri="{FF2B5EF4-FFF2-40B4-BE49-F238E27FC236}">
                <a16:creationId xmlns:a16="http://schemas.microsoft.com/office/drawing/2014/main" id="{8475A9A4-DC54-9DE7-7FA7-9424D61198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6035018" y="2378464"/>
            <a:ext cx="4555114" cy="3282183"/>
          </a:xfrm>
        </p:spPr>
        <p:txBody>
          <a:bodyPr/>
          <a:lstStyle/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Sjuksköterska</a:t>
            </a:r>
            <a:r>
              <a:rPr lang="sv-SE" sz="1698" dirty="0">
                <a:solidFill>
                  <a:schemeClr val="tx1"/>
                </a:solidFill>
              </a:rPr>
              <a:t>*			</a:t>
            </a:r>
            <a:r>
              <a:rPr lang="sv-SE" sz="1940" dirty="0">
                <a:solidFill>
                  <a:schemeClr val="tx1"/>
                </a:solidFill>
              </a:rPr>
              <a:t>1 773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Undersköterska</a:t>
            </a:r>
            <a:r>
              <a:rPr lang="sv-SE" sz="1698" dirty="0">
                <a:solidFill>
                  <a:schemeClr val="tx1"/>
                </a:solidFill>
              </a:rPr>
              <a:t>**</a:t>
            </a:r>
            <a:r>
              <a:rPr lang="sv-SE" sz="1940" dirty="0">
                <a:solidFill>
                  <a:schemeClr val="tx1"/>
                </a:solidFill>
              </a:rPr>
              <a:t>	   	1 533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Läkare				   657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Medicinsk sekreterare		   249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Psykolog			   123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Fysioterapeut			   121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Biomedicinsk analytiker		   112 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Kurator				   109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Arbetsterapeut			     96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Dietist			  	     23</a:t>
            </a:r>
          </a:p>
          <a:p>
            <a:pPr>
              <a:spcAft>
                <a:spcPts val="364"/>
              </a:spcAft>
            </a:pPr>
            <a:r>
              <a:rPr lang="sv-SE" sz="1940" dirty="0">
                <a:solidFill>
                  <a:schemeClr val="tx1"/>
                </a:solidFill>
              </a:rPr>
              <a:t>Chef				   303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749B6AA-2010-EA43-F87F-AF75297E0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66" y="3286657"/>
            <a:ext cx="155271" cy="17375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9B31BF6-6EF8-2916-F54D-07B024B71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60" y="3585284"/>
            <a:ext cx="155271" cy="17375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D762828-94D7-493A-71F4-0093039DE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60" y="3883912"/>
            <a:ext cx="155271" cy="17375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60980D9-F17F-C167-428C-4A23E1A88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60" y="4182540"/>
            <a:ext cx="155271" cy="17375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AA7E68C-1CC7-517E-5EA0-6113533E2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9" y="4481168"/>
            <a:ext cx="155271" cy="173756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8BD4D8F-0C6C-7B13-AAE0-DF4B2C3C6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9" y="4774329"/>
            <a:ext cx="155271" cy="17375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5F2C584-7944-1659-CE78-734A2D6AA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9" y="5071557"/>
            <a:ext cx="155271" cy="17375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1CD5D44-BF76-DB13-9C5D-9102D34EDE0B}"/>
              </a:ext>
            </a:extLst>
          </p:cNvPr>
          <p:cNvSpPr txBox="1"/>
          <p:nvPr/>
        </p:nvSpPr>
        <p:spPr>
          <a:xfrm>
            <a:off x="967295" y="6004844"/>
            <a:ext cx="4414261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92" dirty="0"/>
              <a:t>* Inklusive psykoterapeut, samtalsterapeut, behandlingspedagog</a:t>
            </a:r>
          </a:p>
        </p:txBody>
      </p:sp>
    </p:spTree>
    <p:extLst>
      <p:ext uri="{BB962C8B-B14F-4D97-AF65-F5344CB8AC3E}">
        <p14:creationId xmlns:p14="http://schemas.microsoft.com/office/powerpoint/2010/main" val="2431980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Ellips 132">
            <a:extLst>
              <a:ext uri="{FF2B5EF4-FFF2-40B4-BE49-F238E27FC236}">
                <a16:creationId xmlns:a16="http://schemas.microsoft.com/office/drawing/2014/main" id="{CBD3D80B-3B3C-A664-9CB9-8D01ED609D50}"/>
              </a:ext>
            </a:extLst>
          </p:cNvPr>
          <p:cNvSpPr/>
          <p:nvPr/>
        </p:nvSpPr>
        <p:spPr>
          <a:xfrm>
            <a:off x="3918647" y="5004419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102" name="Ellips 101">
            <a:extLst>
              <a:ext uri="{FF2B5EF4-FFF2-40B4-BE49-F238E27FC236}">
                <a16:creationId xmlns:a16="http://schemas.microsoft.com/office/drawing/2014/main" id="{45B1978C-CCCA-5F10-0C25-9373514D5DFA}"/>
              </a:ext>
            </a:extLst>
          </p:cNvPr>
          <p:cNvSpPr/>
          <p:nvPr/>
        </p:nvSpPr>
        <p:spPr>
          <a:xfrm>
            <a:off x="11227374" y="-1677642"/>
            <a:ext cx="1418484" cy="14184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99" name="Ellips 98">
            <a:extLst>
              <a:ext uri="{FF2B5EF4-FFF2-40B4-BE49-F238E27FC236}">
                <a16:creationId xmlns:a16="http://schemas.microsoft.com/office/drawing/2014/main" id="{9E7A4980-4C3A-B78C-DF5C-00683A183EF7}"/>
              </a:ext>
            </a:extLst>
          </p:cNvPr>
          <p:cNvSpPr/>
          <p:nvPr/>
        </p:nvSpPr>
        <p:spPr>
          <a:xfrm>
            <a:off x="9181830" y="4999252"/>
            <a:ext cx="1418484" cy="14184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0158D773-02F1-ABFD-0273-04EE740CDB23}"/>
              </a:ext>
            </a:extLst>
          </p:cNvPr>
          <p:cNvSpPr/>
          <p:nvPr/>
        </p:nvSpPr>
        <p:spPr>
          <a:xfrm>
            <a:off x="2359764" y="5007120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76" name="Ellips 75">
            <a:extLst>
              <a:ext uri="{FF2B5EF4-FFF2-40B4-BE49-F238E27FC236}">
                <a16:creationId xmlns:a16="http://schemas.microsoft.com/office/drawing/2014/main" id="{F2CFB1E1-978E-3BA6-4492-CAD36DEE22C1}"/>
              </a:ext>
            </a:extLst>
          </p:cNvPr>
          <p:cNvSpPr/>
          <p:nvPr/>
        </p:nvSpPr>
        <p:spPr>
          <a:xfrm>
            <a:off x="761338" y="4999253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6B8F27BF-DFEE-496F-C041-D78BD7E54599}"/>
              </a:ext>
            </a:extLst>
          </p:cNvPr>
          <p:cNvSpPr/>
          <p:nvPr/>
        </p:nvSpPr>
        <p:spPr>
          <a:xfrm>
            <a:off x="3908086" y="3257044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71" name="Ellips 70">
            <a:extLst>
              <a:ext uri="{FF2B5EF4-FFF2-40B4-BE49-F238E27FC236}">
                <a16:creationId xmlns:a16="http://schemas.microsoft.com/office/drawing/2014/main" id="{2CF065D1-23C2-B029-EF02-4E86FE228143}"/>
              </a:ext>
            </a:extLst>
          </p:cNvPr>
          <p:cNvSpPr/>
          <p:nvPr/>
        </p:nvSpPr>
        <p:spPr>
          <a:xfrm>
            <a:off x="7040062" y="3262954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8DB59779-54CA-1EC7-B575-246A460649B4}"/>
              </a:ext>
            </a:extLst>
          </p:cNvPr>
          <p:cNvSpPr/>
          <p:nvPr/>
        </p:nvSpPr>
        <p:spPr>
          <a:xfrm>
            <a:off x="5507165" y="3255867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E90A5A5D-20BA-3F54-6B53-918788E722AD}"/>
              </a:ext>
            </a:extLst>
          </p:cNvPr>
          <p:cNvSpPr/>
          <p:nvPr/>
        </p:nvSpPr>
        <p:spPr>
          <a:xfrm>
            <a:off x="2351681" y="3262954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A0B7DCFD-0857-8149-BD53-6FE1DC76B651}"/>
              </a:ext>
            </a:extLst>
          </p:cNvPr>
          <p:cNvSpPr/>
          <p:nvPr/>
        </p:nvSpPr>
        <p:spPr>
          <a:xfrm>
            <a:off x="778264" y="3253325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DCC7D53D-411B-98AA-06E1-16465B682C86}"/>
              </a:ext>
            </a:extLst>
          </p:cNvPr>
          <p:cNvSpPr/>
          <p:nvPr/>
        </p:nvSpPr>
        <p:spPr>
          <a:xfrm>
            <a:off x="9175871" y="3258962"/>
            <a:ext cx="1418484" cy="14184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0EF6F6E1-F010-8D37-663D-3CEE0518B77B}"/>
              </a:ext>
            </a:extLst>
          </p:cNvPr>
          <p:cNvSpPr/>
          <p:nvPr/>
        </p:nvSpPr>
        <p:spPr>
          <a:xfrm>
            <a:off x="793986" y="1406992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B0B6BD73-F694-91C1-DE74-8E47580266F9}"/>
              </a:ext>
            </a:extLst>
          </p:cNvPr>
          <p:cNvSpPr txBox="1"/>
          <p:nvPr/>
        </p:nvSpPr>
        <p:spPr>
          <a:xfrm>
            <a:off x="3932562" y="5497330"/>
            <a:ext cx="1404569" cy="74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159 000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röntgen-undersökningar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DAB3DBC-1A18-1C7C-7FC8-D9A401F2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2"/>
            <a:ext cx="10682702" cy="559908"/>
          </a:xfrm>
        </p:spPr>
        <p:txBody>
          <a:bodyPr/>
          <a:lstStyle/>
          <a:p>
            <a:pPr algn="l"/>
            <a:r>
              <a:rPr lang="sv-SE" dirty="0"/>
              <a:t>Vården i siffror 2024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2CF293-5637-78ED-536F-EF9857ADBA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C60934D-5307-9AC2-AE4F-12012B3CD7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AF0840A-00DE-FA0D-4B6C-0FC792E5DD74}"/>
              </a:ext>
            </a:extLst>
          </p:cNvPr>
          <p:cNvSpPr txBox="1"/>
          <p:nvPr/>
        </p:nvSpPr>
        <p:spPr>
          <a:xfrm>
            <a:off x="722179" y="3736434"/>
            <a:ext cx="1474569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355 000 </a:t>
            </a:r>
          </a:p>
          <a:p>
            <a:pPr algn="ctr"/>
            <a:r>
              <a:rPr lang="sv-SE" sz="1273" dirty="0"/>
              <a:t>läkarbesök, </a:t>
            </a:r>
            <a:br>
              <a:rPr lang="sv-SE" sz="1273" dirty="0"/>
            </a:br>
            <a:r>
              <a:rPr lang="sv-SE" sz="1273" dirty="0"/>
              <a:t>varav distans </a:t>
            </a:r>
            <a:br>
              <a:rPr lang="sv-SE" sz="1273" dirty="0"/>
            </a:br>
            <a:r>
              <a:rPr lang="sv-SE" sz="1273" dirty="0"/>
              <a:t>53 000</a:t>
            </a:r>
          </a:p>
        </p:txBody>
      </p:sp>
      <p:pic>
        <p:nvPicPr>
          <p:cNvPr id="33" name="Bild 32" descr="Sjukhus med hel fyllning">
            <a:extLst>
              <a:ext uri="{FF2B5EF4-FFF2-40B4-BE49-F238E27FC236}">
                <a16:creationId xmlns:a16="http://schemas.microsoft.com/office/drawing/2014/main" id="{1F2FA356-ADE2-D6CF-3C3E-0B5460591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6065" y="3279915"/>
            <a:ext cx="538779" cy="538779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32F87E94-D3D5-2539-5066-D9FF5D207F40}"/>
              </a:ext>
            </a:extLst>
          </p:cNvPr>
          <p:cNvSpPr txBox="1"/>
          <p:nvPr/>
        </p:nvSpPr>
        <p:spPr>
          <a:xfrm>
            <a:off x="2351348" y="3760644"/>
            <a:ext cx="1418484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430 000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besök övriga yrkes-grupper, varav distans 71 000</a:t>
            </a:r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4C8E79B7-7BE0-B2AB-7744-7054E329732C}"/>
              </a:ext>
            </a:extLst>
          </p:cNvPr>
          <p:cNvSpPr txBox="1"/>
          <p:nvPr/>
        </p:nvSpPr>
        <p:spPr>
          <a:xfrm rot="16200000">
            <a:off x="-296153" y="1925243"/>
            <a:ext cx="1418483" cy="390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940" b="1" dirty="0">
                <a:solidFill>
                  <a:schemeClr val="accent3"/>
                </a:solidFill>
                <a:latin typeface="+mj-lt"/>
              </a:rPr>
              <a:t>Primärvård</a:t>
            </a:r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8FF35C20-A841-401B-F37B-9A81A56D50C1}"/>
              </a:ext>
            </a:extLst>
          </p:cNvPr>
          <p:cNvSpPr txBox="1"/>
          <p:nvPr/>
        </p:nvSpPr>
        <p:spPr>
          <a:xfrm>
            <a:off x="793986" y="1890678"/>
            <a:ext cx="1391405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363 000</a:t>
            </a:r>
          </a:p>
          <a:p>
            <a:pPr algn="ctr"/>
            <a:r>
              <a:rPr lang="sv-SE" sz="1273" dirty="0"/>
              <a:t>läkarbesök,</a:t>
            </a:r>
          </a:p>
          <a:p>
            <a:pPr algn="ctr"/>
            <a:r>
              <a:rPr lang="sv-SE" sz="1273" dirty="0"/>
              <a:t> varav distans </a:t>
            </a:r>
          </a:p>
          <a:p>
            <a:pPr algn="ctr"/>
            <a:r>
              <a:rPr lang="sv-SE" sz="1273" dirty="0"/>
              <a:t>71 000</a:t>
            </a:r>
          </a:p>
        </p:txBody>
      </p:sp>
      <p:sp>
        <p:nvSpPr>
          <p:cNvPr id="87" name="Ellips 86">
            <a:extLst>
              <a:ext uri="{FF2B5EF4-FFF2-40B4-BE49-F238E27FC236}">
                <a16:creationId xmlns:a16="http://schemas.microsoft.com/office/drawing/2014/main" id="{9FE8093A-AE98-F8DE-E91E-95BEEEDA7BEF}"/>
              </a:ext>
            </a:extLst>
          </p:cNvPr>
          <p:cNvSpPr/>
          <p:nvPr/>
        </p:nvSpPr>
        <p:spPr>
          <a:xfrm>
            <a:off x="2342834" y="1411440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7A67463F-7785-F225-1DA5-9BCF49EC9981}"/>
              </a:ext>
            </a:extLst>
          </p:cNvPr>
          <p:cNvSpPr txBox="1"/>
          <p:nvPr/>
        </p:nvSpPr>
        <p:spPr>
          <a:xfrm>
            <a:off x="2333231" y="1890678"/>
            <a:ext cx="1448486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672 000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besök övriga yrkes-grupper, varav distans 67 000</a:t>
            </a:r>
          </a:p>
        </p:txBody>
      </p:sp>
      <p:grpSp>
        <p:nvGrpSpPr>
          <p:cNvPr id="89" name="Grupp 88">
            <a:extLst>
              <a:ext uri="{FF2B5EF4-FFF2-40B4-BE49-F238E27FC236}">
                <a16:creationId xmlns:a16="http://schemas.microsoft.com/office/drawing/2014/main" id="{3A58F31A-D066-5464-47D0-8557444C07E5}"/>
              </a:ext>
            </a:extLst>
          </p:cNvPr>
          <p:cNvGrpSpPr/>
          <p:nvPr/>
        </p:nvGrpSpPr>
        <p:grpSpPr>
          <a:xfrm>
            <a:off x="2861099" y="1459110"/>
            <a:ext cx="322198" cy="411445"/>
            <a:chOff x="2178688" y="5056929"/>
            <a:chExt cx="567987" cy="725317"/>
          </a:xfrm>
        </p:grpSpPr>
        <p:pic>
          <p:nvPicPr>
            <p:cNvPr id="90" name="Bildobjekt 89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ABBC43AA-8231-84E3-1B10-C732C4C2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88" y="5056929"/>
              <a:ext cx="567987" cy="725317"/>
            </a:xfrm>
            <a:prstGeom prst="rect">
              <a:avLst/>
            </a:prstGeom>
          </p:spPr>
        </p:pic>
        <p:sp>
          <p:nvSpPr>
            <p:cNvPr id="91" name="Rektangel: rundade hörn 90">
              <a:extLst>
                <a:ext uri="{FF2B5EF4-FFF2-40B4-BE49-F238E27FC236}">
                  <a16:creationId xmlns:a16="http://schemas.microsoft.com/office/drawing/2014/main" id="{FCFED4BD-5183-39FE-B869-BD490F4EB43F}"/>
                </a:ext>
              </a:extLst>
            </p:cNvPr>
            <p:cNvSpPr/>
            <p:nvPr/>
          </p:nvSpPr>
          <p:spPr>
            <a:xfrm>
              <a:off x="2502278" y="5560278"/>
              <a:ext cx="132948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92" dirty="0"/>
            </a:p>
          </p:txBody>
        </p:sp>
      </p:grpSp>
      <p:sp>
        <p:nvSpPr>
          <p:cNvPr id="92" name="textruta 91">
            <a:extLst>
              <a:ext uri="{FF2B5EF4-FFF2-40B4-BE49-F238E27FC236}">
                <a16:creationId xmlns:a16="http://schemas.microsoft.com/office/drawing/2014/main" id="{FC946A83-E29F-60A5-D299-DFC7DB6F3101}"/>
              </a:ext>
            </a:extLst>
          </p:cNvPr>
          <p:cNvSpPr txBox="1"/>
          <p:nvPr/>
        </p:nvSpPr>
        <p:spPr>
          <a:xfrm rot="16200000">
            <a:off x="-1094475" y="4581113"/>
            <a:ext cx="3030437" cy="3908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940" b="1" dirty="0">
                <a:solidFill>
                  <a:schemeClr val="accent1"/>
                </a:solidFill>
                <a:latin typeface="+mj-lt"/>
              </a:rPr>
              <a:t>Specialistvård</a:t>
            </a:r>
          </a:p>
        </p:txBody>
      </p:sp>
      <p:sp>
        <p:nvSpPr>
          <p:cNvPr id="100" name="textruta 99">
            <a:extLst>
              <a:ext uri="{FF2B5EF4-FFF2-40B4-BE49-F238E27FC236}">
                <a16:creationId xmlns:a16="http://schemas.microsoft.com/office/drawing/2014/main" id="{1E76A9CE-5A73-4908-FF9D-E46607A8D474}"/>
              </a:ext>
            </a:extLst>
          </p:cNvPr>
          <p:cNvSpPr txBox="1"/>
          <p:nvPr/>
        </p:nvSpPr>
        <p:spPr>
          <a:xfrm>
            <a:off x="3919868" y="3751042"/>
            <a:ext cx="1373584" cy="74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54 000</a:t>
            </a:r>
          </a:p>
          <a:p>
            <a:pPr algn="ctr"/>
            <a:r>
              <a:rPr lang="sv-SE" sz="1273" dirty="0"/>
              <a:t>dagmedicinska behandlingar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E4112805-AFB4-953C-4512-5F5901D30438}"/>
              </a:ext>
            </a:extLst>
          </p:cNvPr>
          <p:cNvSpPr txBox="1"/>
          <p:nvPr/>
        </p:nvSpPr>
        <p:spPr>
          <a:xfrm>
            <a:off x="833838" y="5497671"/>
            <a:ext cx="1264651" cy="54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26 000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operationer</a:t>
            </a:r>
          </a:p>
        </p:txBody>
      </p:sp>
      <p:pic>
        <p:nvPicPr>
          <p:cNvPr id="103" name="Bild 102" descr="Hjärtslag med hel fyllning">
            <a:extLst>
              <a:ext uri="{FF2B5EF4-FFF2-40B4-BE49-F238E27FC236}">
                <a16:creationId xmlns:a16="http://schemas.microsoft.com/office/drawing/2014/main" id="{E6A3CFCB-8B28-E296-F7B8-1DA09B483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3176" y="3253122"/>
            <a:ext cx="554493" cy="554493"/>
          </a:xfrm>
          <a:prstGeom prst="rect">
            <a:avLst/>
          </a:prstGeom>
        </p:spPr>
      </p:pic>
      <p:pic>
        <p:nvPicPr>
          <p:cNvPr id="107" name="Bild 106" descr="operationsmask med hel fyllning">
            <a:extLst>
              <a:ext uri="{FF2B5EF4-FFF2-40B4-BE49-F238E27FC236}">
                <a16:creationId xmlns:a16="http://schemas.microsoft.com/office/drawing/2014/main" id="{224DC373-C6E6-2680-9B47-AB2AE4B3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8917" y="5026307"/>
            <a:ext cx="554493" cy="554493"/>
          </a:xfrm>
          <a:prstGeom prst="rect">
            <a:avLst/>
          </a:prstGeom>
        </p:spPr>
      </p:pic>
      <p:sp>
        <p:nvSpPr>
          <p:cNvPr id="109" name="textruta 108">
            <a:extLst>
              <a:ext uri="{FF2B5EF4-FFF2-40B4-BE49-F238E27FC236}">
                <a16:creationId xmlns:a16="http://schemas.microsoft.com/office/drawing/2014/main" id="{61D0EB73-255D-B326-B97E-26C8C2E6579D}"/>
              </a:ext>
            </a:extLst>
          </p:cNvPr>
          <p:cNvSpPr txBox="1"/>
          <p:nvPr/>
        </p:nvSpPr>
        <p:spPr>
          <a:xfrm>
            <a:off x="5490036" y="3757739"/>
            <a:ext cx="1435613" cy="74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35 000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vårdtillfällen </a:t>
            </a:r>
            <a:br>
              <a:rPr lang="sv-SE" sz="1273" dirty="0"/>
            </a:br>
            <a:r>
              <a:rPr lang="sv-SE" sz="1273" dirty="0"/>
              <a:t>(somatik)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36AE676F-8256-1E63-D244-1DCD0F0C8AC8}"/>
              </a:ext>
            </a:extLst>
          </p:cNvPr>
          <p:cNvSpPr txBox="1"/>
          <p:nvPr/>
        </p:nvSpPr>
        <p:spPr>
          <a:xfrm>
            <a:off x="7054427" y="3769162"/>
            <a:ext cx="1426085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553</a:t>
            </a:r>
            <a:br>
              <a:rPr lang="sv-SE" sz="1698" b="1" dirty="0">
                <a:latin typeface="+mj-lt"/>
              </a:rPr>
            </a:br>
            <a:r>
              <a:rPr lang="sv-SE" sz="1273" dirty="0"/>
              <a:t>vårdplatser</a:t>
            </a:r>
            <a:br>
              <a:rPr lang="sv-SE" sz="1273" dirty="0"/>
            </a:br>
            <a:r>
              <a:rPr lang="sv-SE" sz="1273" dirty="0"/>
              <a:t>5 vårddagar </a:t>
            </a:r>
          </a:p>
          <a:p>
            <a:pPr algn="ctr"/>
            <a:r>
              <a:rPr lang="sv-SE" sz="1273" dirty="0"/>
              <a:t>i snitt</a:t>
            </a:r>
            <a:endParaRPr lang="sv-SE" sz="1698" dirty="0"/>
          </a:p>
        </p:txBody>
      </p:sp>
      <p:sp>
        <p:nvSpPr>
          <p:cNvPr id="123" name="textruta 122">
            <a:extLst>
              <a:ext uri="{FF2B5EF4-FFF2-40B4-BE49-F238E27FC236}">
                <a16:creationId xmlns:a16="http://schemas.microsoft.com/office/drawing/2014/main" id="{69BD1010-1A12-0F18-3022-0D7097D412D3}"/>
              </a:ext>
            </a:extLst>
          </p:cNvPr>
          <p:cNvSpPr txBox="1"/>
          <p:nvPr/>
        </p:nvSpPr>
        <p:spPr>
          <a:xfrm>
            <a:off x="9235825" y="3730904"/>
            <a:ext cx="1264651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123 000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inkommande telefonsamtal</a:t>
            </a:r>
            <a:br>
              <a:rPr lang="sv-SE" sz="1273" dirty="0"/>
            </a:br>
            <a:r>
              <a:rPr lang="sv-SE" sz="1273" dirty="0"/>
              <a:t> till 1177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49AF771-2812-A28C-422C-D4FC399479B7}"/>
              </a:ext>
            </a:extLst>
          </p:cNvPr>
          <p:cNvSpPr txBox="1"/>
          <p:nvPr/>
        </p:nvSpPr>
        <p:spPr>
          <a:xfrm>
            <a:off x="2334170" y="5495970"/>
            <a:ext cx="1444078" cy="54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2 500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förlossningar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2705FBFD-F84A-0E19-DE63-1E2E69FA3F35}"/>
              </a:ext>
            </a:extLst>
          </p:cNvPr>
          <p:cNvSpPr txBox="1"/>
          <p:nvPr/>
        </p:nvSpPr>
        <p:spPr>
          <a:xfrm>
            <a:off x="9194151" y="5488442"/>
            <a:ext cx="1406162" cy="54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39 500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ambulansuppdrag</a:t>
            </a:r>
          </a:p>
        </p:txBody>
      </p:sp>
      <p:pic>
        <p:nvPicPr>
          <p:cNvPr id="17" name="Bild 16" descr="Ambulans med hel fyllning">
            <a:extLst>
              <a:ext uri="{FF2B5EF4-FFF2-40B4-BE49-F238E27FC236}">
                <a16:creationId xmlns:a16="http://schemas.microsoft.com/office/drawing/2014/main" id="{495DA26F-E960-8F9D-FB02-936E5864F6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7706" y="5004417"/>
            <a:ext cx="598269" cy="598269"/>
          </a:xfrm>
          <a:prstGeom prst="rect">
            <a:avLst/>
          </a:prstGeom>
        </p:spPr>
      </p:pic>
      <p:pic>
        <p:nvPicPr>
          <p:cNvPr id="43" name="Bild 42" descr="Radioaktiv med hel fyllning">
            <a:extLst>
              <a:ext uri="{FF2B5EF4-FFF2-40B4-BE49-F238E27FC236}">
                <a16:creationId xmlns:a16="http://schemas.microsoft.com/office/drawing/2014/main" id="{704C5C3E-E901-AFB3-8AA1-C8B7304F2A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74149" y="5051282"/>
            <a:ext cx="475245" cy="475245"/>
          </a:xfrm>
          <a:prstGeom prst="rect">
            <a:avLst/>
          </a:prstGeom>
        </p:spPr>
      </p:pic>
      <p:pic>
        <p:nvPicPr>
          <p:cNvPr id="86" name="Bild 85" descr="Läkares kvinna med hel fyllning">
            <a:extLst>
              <a:ext uri="{FF2B5EF4-FFF2-40B4-BE49-F238E27FC236}">
                <a16:creationId xmlns:a16="http://schemas.microsoft.com/office/drawing/2014/main" id="{33BEA847-130F-424A-B9E9-79F695CB39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75464" y="1432101"/>
            <a:ext cx="462085" cy="462085"/>
          </a:xfrm>
          <a:prstGeom prst="rect">
            <a:avLst/>
          </a:prstGeom>
        </p:spPr>
      </p:pic>
      <p:sp>
        <p:nvSpPr>
          <p:cNvPr id="73" name="textruta 72">
            <a:extLst>
              <a:ext uri="{FF2B5EF4-FFF2-40B4-BE49-F238E27FC236}">
                <a16:creationId xmlns:a16="http://schemas.microsoft.com/office/drawing/2014/main" id="{AC556EAB-5AE3-42A4-3B3B-27DFB5945966}"/>
              </a:ext>
            </a:extLst>
          </p:cNvPr>
          <p:cNvSpPr txBox="1"/>
          <p:nvPr/>
        </p:nvSpPr>
        <p:spPr>
          <a:xfrm rot="16200000">
            <a:off x="8122359" y="5521929"/>
            <a:ext cx="1436230" cy="3908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940" b="1" dirty="0">
                <a:latin typeface="+mj-lt"/>
              </a:rPr>
              <a:t>Övrigt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139B97AB-677D-A1E9-20D7-2766327285F8}"/>
              </a:ext>
            </a:extLst>
          </p:cNvPr>
          <p:cNvSpPr/>
          <p:nvPr/>
        </p:nvSpPr>
        <p:spPr>
          <a:xfrm>
            <a:off x="7043741" y="5002496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pic>
        <p:nvPicPr>
          <p:cNvPr id="96" name="Bild 95" descr="Baby med hel fyllning">
            <a:extLst>
              <a:ext uri="{FF2B5EF4-FFF2-40B4-BE49-F238E27FC236}">
                <a16:creationId xmlns:a16="http://schemas.microsoft.com/office/drawing/2014/main" id="{6EB30A87-098C-1EA7-9415-A3533B8583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07212" y="5051282"/>
            <a:ext cx="513249" cy="513249"/>
          </a:xfrm>
          <a:prstGeom prst="rect">
            <a:avLst/>
          </a:prstGeom>
        </p:spPr>
      </p:pic>
      <p:pic>
        <p:nvPicPr>
          <p:cNvPr id="134" name="Bild 133" descr="Inlagd patient med hel fyllning">
            <a:extLst>
              <a:ext uri="{FF2B5EF4-FFF2-40B4-BE49-F238E27FC236}">
                <a16:creationId xmlns:a16="http://schemas.microsoft.com/office/drawing/2014/main" id="{7D7ED1DA-24F0-973F-7D27-B7C8DD3F7C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01115" y="5013164"/>
            <a:ext cx="554493" cy="554493"/>
          </a:xfrm>
          <a:prstGeom prst="rect">
            <a:avLst/>
          </a:prstGeom>
        </p:spPr>
      </p:pic>
      <p:sp>
        <p:nvSpPr>
          <p:cNvPr id="135" name="textruta 134">
            <a:extLst>
              <a:ext uri="{FF2B5EF4-FFF2-40B4-BE49-F238E27FC236}">
                <a16:creationId xmlns:a16="http://schemas.microsoft.com/office/drawing/2014/main" id="{1B002AA6-9AB2-4E0C-5AA5-9EFBB02B8050}"/>
              </a:ext>
            </a:extLst>
          </p:cNvPr>
          <p:cNvSpPr txBox="1"/>
          <p:nvPr/>
        </p:nvSpPr>
        <p:spPr>
          <a:xfrm>
            <a:off x="7043741" y="5484583"/>
            <a:ext cx="1388139" cy="113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7</a:t>
            </a:r>
            <a:br>
              <a:rPr lang="sv-SE" sz="1698" b="1" dirty="0">
                <a:latin typeface="+mj-lt"/>
              </a:rPr>
            </a:br>
            <a:r>
              <a:rPr lang="sv-SE" sz="1273" dirty="0"/>
              <a:t>IVA-platser</a:t>
            </a:r>
          </a:p>
          <a:p>
            <a:pPr algn="ctr"/>
            <a:r>
              <a:rPr lang="sv-SE" sz="1273" dirty="0"/>
              <a:t>1 vårddag </a:t>
            </a:r>
          </a:p>
          <a:p>
            <a:pPr algn="ctr"/>
            <a:r>
              <a:rPr lang="sv-SE" sz="1273" dirty="0"/>
              <a:t>i snitt</a:t>
            </a:r>
            <a:endParaRPr lang="sv-SE" sz="1698" dirty="0"/>
          </a:p>
          <a:p>
            <a:pPr algn="ctr"/>
            <a:endParaRPr lang="sv-SE" sz="1273" dirty="0"/>
          </a:p>
        </p:txBody>
      </p:sp>
      <p:pic>
        <p:nvPicPr>
          <p:cNvPr id="137" name="Bild 136" descr="Säng med hel fyllning">
            <a:extLst>
              <a:ext uri="{FF2B5EF4-FFF2-40B4-BE49-F238E27FC236}">
                <a16:creationId xmlns:a16="http://schemas.microsoft.com/office/drawing/2014/main" id="{815A7704-E161-AB7B-8543-2EB2119D55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30651" y="3311639"/>
            <a:ext cx="554493" cy="554493"/>
          </a:xfrm>
          <a:prstGeom prst="rect">
            <a:avLst/>
          </a:prstGeom>
        </p:spPr>
      </p:pic>
      <p:sp>
        <p:nvSpPr>
          <p:cNvPr id="142" name="Ellips 141">
            <a:extLst>
              <a:ext uri="{FF2B5EF4-FFF2-40B4-BE49-F238E27FC236}">
                <a16:creationId xmlns:a16="http://schemas.microsoft.com/office/drawing/2014/main" id="{91DC6D5F-5198-EA19-4B10-81ED9CB83B9F}"/>
              </a:ext>
            </a:extLst>
          </p:cNvPr>
          <p:cNvSpPr/>
          <p:nvPr/>
        </p:nvSpPr>
        <p:spPr>
          <a:xfrm>
            <a:off x="5484680" y="5002496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143" name="textruta 142">
            <a:extLst>
              <a:ext uri="{FF2B5EF4-FFF2-40B4-BE49-F238E27FC236}">
                <a16:creationId xmlns:a16="http://schemas.microsoft.com/office/drawing/2014/main" id="{A54F2CA6-9AE4-C6AE-0EAA-85490CDBAD7B}"/>
              </a:ext>
            </a:extLst>
          </p:cNvPr>
          <p:cNvSpPr txBox="1"/>
          <p:nvPr/>
        </p:nvSpPr>
        <p:spPr>
          <a:xfrm>
            <a:off x="5498595" y="5494200"/>
            <a:ext cx="1404569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3 miljoner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laboratorie-</a:t>
            </a:r>
            <a:br>
              <a:rPr lang="sv-SE" sz="1273" dirty="0"/>
            </a:br>
            <a:r>
              <a:rPr lang="sv-SE" sz="1273" dirty="0"/>
              <a:t>medicinska </a:t>
            </a:r>
          </a:p>
          <a:p>
            <a:pPr algn="ctr"/>
            <a:r>
              <a:rPr lang="sv-SE" sz="1273" dirty="0"/>
              <a:t>analyser</a:t>
            </a:r>
          </a:p>
        </p:txBody>
      </p:sp>
      <p:pic>
        <p:nvPicPr>
          <p:cNvPr id="150" name="Bild 149" descr="Provrör med hel fyllning">
            <a:extLst>
              <a:ext uri="{FF2B5EF4-FFF2-40B4-BE49-F238E27FC236}">
                <a16:creationId xmlns:a16="http://schemas.microsoft.com/office/drawing/2014/main" id="{6A9B712F-0115-FDFB-7347-DC64E2E6F3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89942" y="5047726"/>
            <a:ext cx="443568" cy="443568"/>
          </a:xfrm>
          <a:prstGeom prst="rect">
            <a:avLst/>
          </a:prstGeom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6B2C4813-665A-486C-C9F9-32E56F389B26}"/>
              </a:ext>
            </a:extLst>
          </p:cNvPr>
          <p:cNvSpPr/>
          <p:nvPr/>
        </p:nvSpPr>
        <p:spPr>
          <a:xfrm>
            <a:off x="7034466" y="1432101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5258EBA-5D2D-28D5-5CC0-DB0A3B019D5C}"/>
              </a:ext>
            </a:extLst>
          </p:cNvPr>
          <p:cNvSpPr txBox="1"/>
          <p:nvPr/>
        </p:nvSpPr>
        <p:spPr>
          <a:xfrm>
            <a:off x="6987875" y="1903859"/>
            <a:ext cx="1448486" cy="74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791 000</a:t>
            </a:r>
          </a:p>
          <a:p>
            <a:pPr algn="ctr"/>
            <a:r>
              <a:rPr lang="sv-SE" sz="1273" dirty="0"/>
              <a:t>telefonsamtal rådgivande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85035983-8AC1-321F-BDC1-B32E687905D0}"/>
              </a:ext>
            </a:extLst>
          </p:cNvPr>
          <p:cNvSpPr/>
          <p:nvPr/>
        </p:nvSpPr>
        <p:spPr>
          <a:xfrm>
            <a:off x="3910373" y="1418631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0578E47-2621-2F6E-B32B-D8636F800387}"/>
              </a:ext>
            </a:extLst>
          </p:cNvPr>
          <p:cNvSpPr txBox="1"/>
          <p:nvPr/>
        </p:nvSpPr>
        <p:spPr>
          <a:xfrm>
            <a:off x="3900770" y="1909422"/>
            <a:ext cx="1448486" cy="74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15 000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besök i hemmet, oavsett yrkesgrupp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14B62750-F784-9733-F899-027ED23C10FB}"/>
              </a:ext>
            </a:extLst>
          </p:cNvPr>
          <p:cNvSpPr/>
          <p:nvPr/>
        </p:nvSpPr>
        <p:spPr>
          <a:xfrm>
            <a:off x="5474821" y="1418631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EB18044-F3CB-CB98-71D5-4A3F125A4E69}"/>
              </a:ext>
            </a:extLst>
          </p:cNvPr>
          <p:cNvSpPr txBox="1"/>
          <p:nvPr/>
        </p:nvSpPr>
        <p:spPr>
          <a:xfrm>
            <a:off x="5465219" y="1909422"/>
            <a:ext cx="1448486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125 000</a:t>
            </a:r>
            <a:endParaRPr lang="sv-SE" sz="1092" dirty="0">
              <a:latin typeface="+mj-lt"/>
            </a:endParaRPr>
          </a:p>
          <a:p>
            <a:pPr algn="ctr"/>
            <a:r>
              <a:rPr lang="sv-SE" sz="1273" dirty="0"/>
              <a:t>vaccinationer: influensa, covid, pneumokock</a:t>
            </a:r>
          </a:p>
        </p:txBody>
      </p:sp>
      <p:pic>
        <p:nvPicPr>
          <p:cNvPr id="31" name="Bild 30" descr="Hem med hel fyllning">
            <a:extLst>
              <a:ext uri="{FF2B5EF4-FFF2-40B4-BE49-F238E27FC236}">
                <a16:creationId xmlns:a16="http://schemas.microsoft.com/office/drawing/2014/main" id="{707801AE-7144-25B8-4BAF-DABCA777C6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86725" y="1432960"/>
            <a:ext cx="482181" cy="482181"/>
          </a:xfrm>
          <a:prstGeom prst="rect">
            <a:avLst/>
          </a:prstGeom>
        </p:spPr>
      </p:pic>
      <p:pic>
        <p:nvPicPr>
          <p:cNvPr id="35" name="Bild 34" descr="Nål med hel fyllning">
            <a:extLst>
              <a:ext uri="{FF2B5EF4-FFF2-40B4-BE49-F238E27FC236}">
                <a16:creationId xmlns:a16="http://schemas.microsoft.com/office/drawing/2014/main" id="{3A7014A9-9BD7-2D96-AB84-883EB5AEE4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53407" y="1507320"/>
            <a:ext cx="431332" cy="431332"/>
          </a:xfrm>
          <a:prstGeom prst="rect">
            <a:avLst/>
          </a:prstGeom>
        </p:spPr>
      </p:pic>
      <p:pic>
        <p:nvPicPr>
          <p:cNvPr id="37" name="Bild 36" descr="Callcenter med hel fyllning">
            <a:extLst>
              <a:ext uri="{FF2B5EF4-FFF2-40B4-BE49-F238E27FC236}">
                <a16:creationId xmlns:a16="http://schemas.microsoft.com/office/drawing/2014/main" id="{D2E2433E-5F07-F60E-AEF6-5082F1B790E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49559" y="1450392"/>
            <a:ext cx="479238" cy="479238"/>
          </a:xfrm>
          <a:prstGeom prst="rect">
            <a:avLst/>
          </a:prstGeom>
        </p:spPr>
      </p:pic>
      <p:pic>
        <p:nvPicPr>
          <p:cNvPr id="38" name="Bild 37" descr="Callcenter med hel fyllning">
            <a:extLst>
              <a:ext uri="{FF2B5EF4-FFF2-40B4-BE49-F238E27FC236}">
                <a16:creationId xmlns:a16="http://schemas.microsoft.com/office/drawing/2014/main" id="{F03D8768-20EB-934E-EA7D-A6B793F682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22795" y="3300647"/>
            <a:ext cx="479238" cy="479238"/>
          </a:xfrm>
          <a:prstGeom prst="rect">
            <a:avLst/>
          </a:prstGeom>
        </p:spPr>
      </p:pic>
      <p:pic>
        <p:nvPicPr>
          <p:cNvPr id="15" name="Bild 14" descr="Läkares kvinna med hel fyllning">
            <a:extLst>
              <a:ext uri="{FF2B5EF4-FFF2-40B4-BE49-F238E27FC236}">
                <a16:creationId xmlns:a16="http://schemas.microsoft.com/office/drawing/2014/main" id="{D8640687-6935-8BB5-893F-5081556351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26666" y="3293586"/>
            <a:ext cx="462085" cy="462085"/>
          </a:xfrm>
          <a:prstGeom prst="rect">
            <a:avLst/>
          </a:prstGeom>
        </p:spPr>
      </p:pic>
      <p:pic>
        <p:nvPicPr>
          <p:cNvPr id="16" name="Bild 15" descr="Läkares kvinna med hel fyllning">
            <a:extLst>
              <a:ext uri="{FF2B5EF4-FFF2-40B4-BE49-F238E27FC236}">
                <a16:creationId xmlns:a16="http://schemas.microsoft.com/office/drawing/2014/main" id="{2C29E662-3D0B-ECEB-8A91-2FF2AAA0E5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07213" y="3281073"/>
            <a:ext cx="462085" cy="46208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2545F22-CFC4-700C-540A-60CC5C1EA4FD}"/>
              </a:ext>
            </a:extLst>
          </p:cNvPr>
          <p:cNvSpPr txBox="1"/>
          <p:nvPr/>
        </p:nvSpPr>
        <p:spPr>
          <a:xfrm>
            <a:off x="129820" y="2859015"/>
            <a:ext cx="3160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accent3"/>
                </a:solidFill>
                <a:latin typeface="+mj-lt"/>
              </a:rPr>
              <a:t>Regiondrivna och privata vårdcentraler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AAAA452E-ED8A-353B-9817-D4987AB361C8}"/>
              </a:ext>
            </a:extLst>
          </p:cNvPr>
          <p:cNvSpPr/>
          <p:nvPr/>
        </p:nvSpPr>
        <p:spPr>
          <a:xfrm>
            <a:off x="10681733" y="3223921"/>
            <a:ext cx="1418484" cy="14184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8DC09F2E-372B-FD54-FD9D-174A1935C297}"/>
              </a:ext>
            </a:extLst>
          </p:cNvPr>
          <p:cNvSpPr/>
          <p:nvPr/>
        </p:nvSpPr>
        <p:spPr>
          <a:xfrm>
            <a:off x="8580309" y="1432221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BE2AAE4-2189-5098-6A27-1A6032B0F7F7}"/>
              </a:ext>
            </a:extLst>
          </p:cNvPr>
          <p:cNvSpPr txBox="1"/>
          <p:nvPr/>
        </p:nvSpPr>
        <p:spPr>
          <a:xfrm>
            <a:off x="8570706" y="1913283"/>
            <a:ext cx="1448486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38 000</a:t>
            </a:r>
          </a:p>
          <a:p>
            <a:pPr algn="ctr"/>
            <a:r>
              <a:rPr lang="sv-SE" sz="1273" dirty="0"/>
              <a:t>chattar för rådgivning</a:t>
            </a:r>
          </a:p>
          <a:p>
            <a:pPr algn="ctr"/>
            <a:r>
              <a:rPr lang="sv-SE" sz="1273" dirty="0"/>
              <a:t>1177 direkt*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38F82EF-DBFA-A225-3149-3FC04696A2BE}"/>
              </a:ext>
            </a:extLst>
          </p:cNvPr>
          <p:cNvSpPr txBox="1"/>
          <p:nvPr/>
        </p:nvSpPr>
        <p:spPr>
          <a:xfrm rot="16200000">
            <a:off x="8147936" y="3754811"/>
            <a:ext cx="1377834" cy="390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940" b="1" dirty="0">
                <a:latin typeface="+mj-lt"/>
              </a:rPr>
              <a:t>1177</a:t>
            </a:r>
          </a:p>
        </p:txBody>
      </p:sp>
      <p:pic>
        <p:nvPicPr>
          <p:cNvPr id="42" name="Bild 41" descr="Chattbubbla med hel fyllning">
            <a:extLst>
              <a:ext uri="{FF2B5EF4-FFF2-40B4-BE49-F238E27FC236}">
                <a16:creationId xmlns:a16="http://schemas.microsoft.com/office/drawing/2014/main" id="{23812B05-AD18-CB05-543F-DAE0DFFE06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09931" y="1483006"/>
            <a:ext cx="572865" cy="572865"/>
          </a:xfrm>
          <a:prstGeom prst="rect">
            <a:avLst/>
          </a:prstGeom>
        </p:spPr>
      </p:pic>
      <p:pic>
        <p:nvPicPr>
          <p:cNvPr id="44" name="Bild 43" descr="Chattbubbla med hel fyllning">
            <a:extLst>
              <a:ext uri="{FF2B5EF4-FFF2-40B4-BE49-F238E27FC236}">
                <a16:creationId xmlns:a16="http://schemas.microsoft.com/office/drawing/2014/main" id="{6E7D93DD-0F6B-C425-9C50-2C26AA37B07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101840" y="3243980"/>
            <a:ext cx="572865" cy="572865"/>
          </a:xfrm>
          <a:prstGeom prst="rect">
            <a:avLst/>
          </a:prstGeom>
        </p:spPr>
      </p:pic>
      <p:sp>
        <p:nvSpPr>
          <p:cNvPr id="45" name="textruta 44">
            <a:extLst>
              <a:ext uri="{FF2B5EF4-FFF2-40B4-BE49-F238E27FC236}">
                <a16:creationId xmlns:a16="http://schemas.microsoft.com/office/drawing/2014/main" id="{8476019C-FBCF-D9C2-97BD-0C2C03E6ECDA}"/>
              </a:ext>
            </a:extLst>
          </p:cNvPr>
          <p:cNvSpPr txBox="1"/>
          <p:nvPr/>
        </p:nvSpPr>
        <p:spPr>
          <a:xfrm>
            <a:off x="10664030" y="3696243"/>
            <a:ext cx="1448486" cy="94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12 500</a:t>
            </a:r>
          </a:p>
          <a:p>
            <a:pPr algn="ctr"/>
            <a:r>
              <a:rPr lang="sv-SE" sz="1273" dirty="0"/>
              <a:t>chattar för rådgivning</a:t>
            </a:r>
          </a:p>
          <a:p>
            <a:pPr algn="ctr"/>
            <a:r>
              <a:rPr lang="sv-SE" sz="1273" dirty="0"/>
              <a:t>1177 direkt* </a:t>
            </a: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4369BDB4-14CF-B848-A50A-7E0A81682A9B}"/>
              </a:ext>
            </a:extLst>
          </p:cNvPr>
          <p:cNvSpPr txBox="1"/>
          <p:nvPr/>
        </p:nvSpPr>
        <p:spPr>
          <a:xfrm>
            <a:off x="129820" y="6554196"/>
            <a:ext cx="3160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latin typeface="+mj-lt"/>
              </a:rPr>
              <a:t>*Chatt, 1177 direkt, startade 2024-04-24</a:t>
            </a:r>
          </a:p>
        </p:txBody>
      </p:sp>
    </p:spTree>
    <p:extLst>
      <p:ext uri="{BB962C8B-B14F-4D97-AF65-F5344CB8AC3E}">
        <p14:creationId xmlns:p14="http://schemas.microsoft.com/office/powerpoint/2010/main" val="121403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DBDC68A-E3CE-1A66-EB39-48139C73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2"/>
            <a:ext cx="10682702" cy="642903"/>
          </a:xfrm>
        </p:spPr>
        <p:txBody>
          <a:bodyPr/>
          <a:lstStyle/>
          <a:p>
            <a:r>
              <a:rPr lang="sv-SE" dirty="0"/>
              <a:t>Väntetider i vården 2024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8DAC51-3BF8-E4BD-4EB6-628DCA2574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52443E-3663-A876-DB8C-777DC9F929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F67FB3-3D7D-08CF-4092-D53D67A7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4061" y="4193416"/>
            <a:ext cx="959686" cy="95968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DA37DC2-DF5C-B690-E395-340D79A5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9635" y="4193416"/>
            <a:ext cx="959686" cy="95968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8BAFFC6-417E-8818-8066-803B707D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16848" y="4193416"/>
            <a:ext cx="959686" cy="95968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64F7EB7-DC64-FEA4-F02E-CEDA6C9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2422" y="4193416"/>
            <a:ext cx="959686" cy="959686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B74D05E-2397-E79F-8AC5-E112A925DA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5400000">
            <a:off x="1284627" y="3355430"/>
            <a:ext cx="878554" cy="175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08FE268-4D2D-B858-D1E2-26275697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5400000">
            <a:off x="4430201" y="3355430"/>
            <a:ext cx="878554" cy="175710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C959B25-0C63-57BD-7600-E23FA9871A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-5400000">
            <a:off x="2857414" y="4222947"/>
            <a:ext cx="878554" cy="175710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42A68AD-2229-754E-28A9-6EE73F1ABB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-5400000">
            <a:off x="6005220" y="4233570"/>
            <a:ext cx="878554" cy="1757106"/>
          </a:xfrm>
          <a:prstGeom prst="rect">
            <a:avLst/>
          </a:prstGeom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id="{AEAAD56F-D471-E045-C36B-92365C14EAFB}"/>
              </a:ext>
            </a:extLst>
          </p:cNvPr>
          <p:cNvGrpSpPr/>
          <p:nvPr/>
        </p:nvGrpSpPr>
        <p:grpSpPr>
          <a:xfrm rot="-2700000">
            <a:off x="2339242" y="4496805"/>
            <a:ext cx="331364" cy="330834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187916-5446-0E2A-28C6-D034AD4BA1AE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0A56ACFA-F6D0-658D-3136-CCDDB2BC02DB}"/>
              </a:ext>
            </a:extLst>
          </p:cNvPr>
          <p:cNvGrpSpPr/>
          <p:nvPr/>
        </p:nvGrpSpPr>
        <p:grpSpPr>
          <a:xfrm rot="-2700000">
            <a:off x="5495854" y="4496805"/>
            <a:ext cx="331364" cy="330834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E1DC957-2412-4B10-D706-E4E4F347C749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E4BF41C-9930-FDD1-19AF-55232AB22443}"/>
              </a:ext>
            </a:extLst>
          </p:cNvPr>
          <p:cNvGrpSpPr/>
          <p:nvPr/>
        </p:nvGrpSpPr>
        <p:grpSpPr>
          <a:xfrm rot="8100000">
            <a:off x="3914643" y="4507843"/>
            <a:ext cx="331364" cy="330834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859C549-D17C-AF51-A02E-6C6318B7F7B7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41A3C66-45B6-ABCC-2BE0-D6CB3CBA2F85}"/>
              </a:ext>
            </a:extLst>
          </p:cNvPr>
          <p:cNvGrpSpPr/>
          <p:nvPr/>
        </p:nvGrpSpPr>
        <p:grpSpPr>
          <a:xfrm rot="8100000">
            <a:off x="7060218" y="4507843"/>
            <a:ext cx="331364" cy="330834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B72C001-FED0-C516-5A74-5C93B167D5F2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2" name="TextBox 27">
            <a:extLst>
              <a:ext uri="{FF2B5EF4-FFF2-40B4-BE49-F238E27FC236}">
                <a16:creationId xmlns:a16="http://schemas.microsoft.com/office/drawing/2014/main" id="{8678ABB4-ED41-07B3-6F83-E5C450EEBD3B}"/>
              </a:ext>
            </a:extLst>
          </p:cNvPr>
          <p:cNvSpPr txBox="1"/>
          <p:nvPr/>
        </p:nvSpPr>
        <p:spPr>
          <a:xfrm>
            <a:off x="948650" y="5044756"/>
            <a:ext cx="1507757" cy="67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751">
              <a:lnSpc>
                <a:spcPts val="1834"/>
              </a:lnSpc>
              <a:spcBef>
                <a:spcPct val="0"/>
              </a:spcBef>
              <a:defRPr/>
            </a:pPr>
            <a:r>
              <a:rPr lang="sv-SE" sz="1306" b="1" spc="55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Kontakt med primärvården samma dag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011B34B6-8533-C7DB-9E43-42343002C31A}"/>
              </a:ext>
            </a:extLst>
          </p:cNvPr>
          <p:cNvSpPr/>
          <p:nvPr/>
        </p:nvSpPr>
        <p:spPr>
          <a:xfrm>
            <a:off x="4877260" y="3703843"/>
            <a:ext cx="109489" cy="547156"/>
          </a:xfrm>
          <a:prstGeom prst="rect">
            <a:avLst/>
          </a:prstGeom>
          <a:noFill/>
        </p:spPr>
        <p:txBody>
          <a:bodyPr wrap="none" lIns="54183" tIns="27092" rIns="54183" bIns="27092">
            <a:spAutoFit/>
          </a:bodyPr>
          <a:lstStyle/>
          <a:p>
            <a:pPr algn="ctr" defTabSz="812751">
              <a:defRPr/>
            </a:pPr>
            <a:endParaRPr lang="sv-SE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4" name="Flödesschema: Koppling 23">
            <a:extLst>
              <a:ext uri="{FF2B5EF4-FFF2-40B4-BE49-F238E27FC236}">
                <a16:creationId xmlns:a16="http://schemas.microsoft.com/office/drawing/2014/main" id="{974A65DA-42A6-E7FE-867E-30B1FDC67E59}"/>
              </a:ext>
            </a:extLst>
          </p:cNvPr>
          <p:cNvSpPr/>
          <p:nvPr/>
        </p:nvSpPr>
        <p:spPr>
          <a:xfrm>
            <a:off x="1348646" y="4341997"/>
            <a:ext cx="707765" cy="632134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751">
              <a:defRPr/>
            </a:pPr>
            <a:r>
              <a:rPr lang="sv-SE" sz="2183" b="1" dirty="0">
                <a:latin typeface="+mj-lt"/>
              </a:rPr>
              <a:t>0</a:t>
            </a:r>
            <a:endParaRPr lang="sv-SE" sz="218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Flödesschema: Koppling 24">
            <a:extLst>
              <a:ext uri="{FF2B5EF4-FFF2-40B4-BE49-F238E27FC236}">
                <a16:creationId xmlns:a16="http://schemas.microsoft.com/office/drawing/2014/main" id="{1DB1D9CC-33AE-92E7-7D31-50D5A467C467}"/>
              </a:ext>
            </a:extLst>
          </p:cNvPr>
          <p:cNvSpPr/>
          <p:nvPr/>
        </p:nvSpPr>
        <p:spPr>
          <a:xfrm>
            <a:off x="2923206" y="4353117"/>
            <a:ext cx="707765" cy="632134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751">
              <a:defRPr/>
            </a:pPr>
            <a:r>
              <a:rPr lang="sv-SE" sz="2183" b="1" dirty="0">
                <a:latin typeface="+mj-lt"/>
              </a:rPr>
              <a:t>3</a:t>
            </a:r>
            <a:endParaRPr lang="sv-SE" sz="218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Flödesschema: Koppling 25">
            <a:extLst>
              <a:ext uri="{FF2B5EF4-FFF2-40B4-BE49-F238E27FC236}">
                <a16:creationId xmlns:a16="http://schemas.microsoft.com/office/drawing/2014/main" id="{CE4A3B94-3255-3A2B-4152-1E08AE2F7D55}"/>
              </a:ext>
            </a:extLst>
          </p:cNvPr>
          <p:cNvSpPr/>
          <p:nvPr/>
        </p:nvSpPr>
        <p:spPr>
          <a:xfrm>
            <a:off x="4517746" y="4345792"/>
            <a:ext cx="707765" cy="632134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751">
              <a:defRPr/>
            </a:pPr>
            <a:r>
              <a:rPr lang="sv-SE" sz="2183" b="1" dirty="0">
                <a:latin typeface="+mj-lt"/>
              </a:rPr>
              <a:t>90</a:t>
            </a:r>
            <a:endParaRPr lang="sv-SE" sz="218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Flödesschema: Koppling 26">
            <a:extLst>
              <a:ext uri="{FF2B5EF4-FFF2-40B4-BE49-F238E27FC236}">
                <a16:creationId xmlns:a16="http://schemas.microsoft.com/office/drawing/2014/main" id="{58F1E764-9107-3A5D-1766-3BCFE897D620}"/>
              </a:ext>
            </a:extLst>
          </p:cNvPr>
          <p:cNvSpPr/>
          <p:nvPr/>
        </p:nvSpPr>
        <p:spPr>
          <a:xfrm>
            <a:off x="6103426" y="4341997"/>
            <a:ext cx="707765" cy="632134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751">
              <a:defRPr/>
            </a:pPr>
            <a:r>
              <a:rPr lang="sv-SE" sz="2183" b="1" dirty="0">
                <a:latin typeface="+mj-lt"/>
              </a:rPr>
              <a:t>90 </a:t>
            </a:r>
            <a:endParaRPr lang="sv-SE" sz="218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Pil: höger 27">
            <a:extLst>
              <a:ext uri="{FF2B5EF4-FFF2-40B4-BE49-F238E27FC236}">
                <a16:creationId xmlns:a16="http://schemas.microsoft.com/office/drawing/2014/main" id="{6DED97ED-B6A0-367C-38FE-79B9A48C7DD6}"/>
              </a:ext>
            </a:extLst>
          </p:cNvPr>
          <p:cNvSpPr/>
          <p:nvPr/>
        </p:nvSpPr>
        <p:spPr>
          <a:xfrm>
            <a:off x="4017628" y="5679834"/>
            <a:ext cx="3442394" cy="89388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435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0AA9D56-3CD1-AC4F-E997-659E9D62F159}"/>
              </a:ext>
            </a:extLst>
          </p:cNvPr>
          <p:cNvSpPr txBox="1"/>
          <p:nvPr/>
        </p:nvSpPr>
        <p:spPr>
          <a:xfrm>
            <a:off x="4046904" y="6039390"/>
            <a:ext cx="3276146" cy="24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751">
              <a:defRPr/>
            </a:pPr>
            <a:r>
              <a:rPr lang="sv-SE" sz="968" dirty="0">
                <a:solidFill>
                  <a:prstClr val="black"/>
                </a:solidFill>
                <a:cs typeface="Arial" panose="020B0604020202020204" pitchFamily="34" charset="0"/>
              </a:rPr>
              <a:t>Erbjuda hänvisning till patienter som riskerar lång väntan </a:t>
            </a:r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DEDB908C-74AC-E27E-1CF7-213AE2E8CAA3}"/>
              </a:ext>
            </a:extLst>
          </p:cNvPr>
          <p:cNvGrpSpPr/>
          <p:nvPr/>
        </p:nvGrpSpPr>
        <p:grpSpPr>
          <a:xfrm rot="8100000">
            <a:off x="793580" y="4507843"/>
            <a:ext cx="331364" cy="330834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E7564C6-C159-C483-4C6C-E689C40D2B88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32" name="TextBox 27">
            <a:extLst>
              <a:ext uri="{FF2B5EF4-FFF2-40B4-BE49-F238E27FC236}">
                <a16:creationId xmlns:a16="http://schemas.microsoft.com/office/drawing/2014/main" id="{0D8D3C51-5DF0-225F-6D59-3302FEFDB0BF}"/>
              </a:ext>
            </a:extLst>
          </p:cNvPr>
          <p:cNvSpPr txBox="1"/>
          <p:nvPr/>
        </p:nvSpPr>
        <p:spPr>
          <a:xfrm>
            <a:off x="2566214" y="3280696"/>
            <a:ext cx="1507757" cy="90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751">
              <a:lnSpc>
                <a:spcPts val="1834"/>
              </a:lnSpc>
              <a:spcBef>
                <a:spcPct val="0"/>
              </a:spcBef>
              <a:defRPr/>
            </a:pPr>
            <a:r>
              <a:rPr lang="sv-SE" sz="1306" b="1" spc="55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Medicinsk bedömning </a:t>
            </a:r>
            <a:br>
              <a:rPr lang="sv-SE" sz="1306" b="1" spc="55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</a:br>
            <a:r>
              <a:rPr lang="sv-SE" sz="1306" b="1" spc="55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i primärvården inom tre dagar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8A7CF899-C9A2-2A89-096A-004BC6608CAB}"/>
              </a:ext>
            </a:extLst>
          </p:cNvPr>
          <p:cNvSpPr txBox="1"/>
          <p:nvPr/>
        </p:nvSpPr>
        <p:spPr>
          <a:xfrm>
            <a:off x="4123407" y="5048879"/>
            <a:ext cx="1507757" cy="60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v-SE" sz="1306" b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Besök inom planerad specialiserad vård inom 90 dagar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52887C77-1C9D-A797-91E5-1F6A8F233D22}"/>
              </a:ext>
            </a:extLst>
          </p:cNvPr>
          <p:cNvSpPr txBox="1"/>
          <p:nvPr/>
        </p:nvSpPr>
        <p:spPr>
          <a:xfrm>
            <a:off x="5701292" y="3292775"/>
            <a:ext cx="1507757" cy="67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751">
              <a:lnSpc>
                <a:spcPts val="1834"/>
              </a:lnSpc>
              <a:spcBef>
                <a:spcPct val="0"/>
              </a:spcBef>
              <a:defRPr/>
            </a:pPr>
            <a:r>
              <a:rPr lang="sv-SE" sz="1306" b="1" spc="55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Behandling/ operation påbörjad inom 90 dagar </a:t>
            </a:r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15BF9AB7-C241-1700-D1E8-2B95183A24BC}"/>
              </a:ext>
            </a:extLst>
          </p:cNvPr>
          <p:cNvSpPr/>
          <p:nvPr/>
        </p:nvSpPr>
        <p:spPr>
          <a:xfrm>
            <a:off x="999654" y="1658444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ED2B6F0-35D7-A58D-CA47-64C9F15B3052}"/>
              </a:ext>
            </a:extLst>
          </p:cNvPr>
          <p:cNvSpPr txBox="1"/>
          <p:nvPr/>
        </p:nvSpPr>
        <p:spPr>
          <a:xfrm>
            <a:off x="982525" y="2011511"/>
            <a:ext cx="1435613" cy="70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2" b="1" dirty="0">
                <a:latin typeface="+mj-lt"/>
              </a:rPr>
              <a:t>87 %</a:t>
            </a:r>
            <a:endParaRPr lang="sv-SE" sz="4002" dirty="0">
              <a:latin typeface="+mj-lt"/>
            </a:endParaRPr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285B87C3-D85F-32D9-AD61-71323D37D084}"/>
              </a:ext>
            </a:extLst>
          </p:cNvPr>
          <p:cNvSpPr/>
          <p:nvPr/>
        </p:nvSpPr>
        <p:spPr>
          <a:xfrm>
            <a:off x="2573793" y="1631110"/>
            <a:ext cx="1418484" cy="14184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1F60F578-588F-DDD7-10B8-499EC2CFCB20}"/>
              </a:ext>
            </a:extLst>
          </p:cNvPr>
          <p:cNvSpPr txBox="1"/>
          <p:nvPr/>
        </p:nvSpPr>
        <p:spPr>
          <a:xfrm>
            <a:off x="2556664" y="1984177"/>
            <a:ext cx="1435613" cy="70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2" b="1" dirty="0">
                <a:latin typeface="+mj-lt"/>
              </a:rPr>
              <a:t>82 %</a:t>
            </a:r>
            <a:endParaRPr lang="sv-SE" sz="4002" dirty="0">
              <a:latin typeface="+mj-lt"/>
            </a:endParaRPr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493617B5-01D6-B97F-9335-A15AD0813E48}"/>
              </a:ext>
            </a:extLst>
          </p:cNvPr>
          <p:cNvSpPr/>
          <p:nvPr/>
        </p:nvSpPr>
        <p:spPr>
          <a:xfrm>
            <a:off x="4186874" y="1648944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6CE5D78D-D7D9-A76E-13F4-0F4B96170CFF}"/>
              </a:ext>
            </a:extLst>
          </p:cNvPr>
          <p:cNvSpPr txBox="1"/>
          <p:nvPr/>
        </p:nvSpPr>
        <p:spPr>
          <a:xfrm>
            <a:off x="4169745" y="2002010"/>
            <a:ext cx="1435613" cy="70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2" b="1" dirty="0">
                <a:latin typeface="+mj-lt"/>
              </a:rPr>
              <a:t>76 %</a:t>
            </a:r>
            <a:endParaRPr lang="sv-SE" sz="4002" dirty="0">
              <a:latin typeface="+mj-lt"/>
            </a:endParaRP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4AD6518C-22D7-182F-0433-8DECDE8BE6DC}"/>
              </a:ext>
            </a:extLst>
          </p:cNvPr>
          <p:cNvSpPr/>
          <p:nvPr/>
        </p:nvSpPr>
        <p:spPr>
          <a:xfrm>
            <a:off x="5761013" y="1621610"/>
            <a:ext cx="1418484" cy="141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A117BE34-44C9-4510-CE07-1F4C9A14C931}"/>
              </a:ext>
            </a:extLst>
          </p:cNvPr>
          <p:cNvSpPr txBox="1"/>
          <p:nvPr/>
        </p:nvSpPr>
        <p:spPr>
          <a:xfrm>
            <a:off x="5743884" y="1974676"/>
            <a:ext cx="1435613" cy="70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2" b="1" dirty="0">
                <a:latin typeface="+mj-lt"/>
              </a:rPr>
              <a:t>68 %</a:t>
            </a:r>
            <a:endParaRPr lang="sv-SE" sz="4002" dirty="0">
              <a:latin typeface="+mj-lt"/>
            </a:endParaRPr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07A99C18-CABB-0867-B0FE-400D4981BE46}"/>
              </a:ext>
            </a:extLst>
          </p:cNvPr>
          <p:cNvSpPr/>
          <p:nvPr/>
        </p:nvSpPr>
        <p:spPr>
          <a:xfrm>
            <a:off x="7971607" y="2096923"/>
            <a:ext cx="3482495" cy="1332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940" b="1" dirty="0">
                <a:solidFill>
                  <a:schemeClr val="tx1"/>
                </a:solidFill>
                <a:latin typeface="+mj-lt"/>
              </a:rPr>
              <a:t>Förstärkt vårdgaranti för BUP</a:t>
            </a:r>
            <a:endParaRPr lang="sv-SE" sz="1092" dirty="0">
              <a:solidFill>
                <a:schemeClr val="tx1"/>
              </a:solidFill>
            </a:endParaRPr>
          </a:p>
          <a:p>
            <a:r>
              <a:rPr lang="sv-SE" sz="1577" dirty="0">
                <a:solidFill>
                  <a:schemeClr val="tx1"/>
                </a:solidFill>
              </a:rPr>
              <a:t>Besök inom 30 dagar: </a:t>
            </a:r>
            <a:r>
              <a:rPr lang="sv-SE" sz="1577" b="1" dirty="0">
                <a:solidFill>
                  <a:schemeClr val="tx1"/>
                </a:solidFill>
              </a:rPr>
              <a:t>45 %</a:t>
            </a:r>
          </a:p>
          <a:p>
            <a:r>
              <a:rPr lang="sv-SE" sz="1577" dirty="0">
                <a:solidFill>
                  <a:schemeClr val="tx1"/>
                </a:solidFill>
              </a:rPr>
              <a:t>Utredning inom 30 dagar: </a:t>
            </a:r>
            <a:r>
              <a:rPr lang="sv-SE" sz="1577" b="1" dirty="0">
                <a:solidFill>
                  <a:schemeClr val="tx1"/>
                </a:solidFill>
              </a:rPr>
              <a:t>20 %</a:t>
            </a:r>
          </a:p>
          <a:p>
            <a:r>
              <a:rPr lang="sv-SE" sz="1577" dirty="0">
                <a:solidFill>
                  <a:schemeClr val="tx1"/>
                </a:solidFill>
              </a:rPr>
              <a:t>Behandling inom 30 dagar: </a:t>
            </a:r>
            <a:r>
              <a:rPr lang="sv-SE" sz="1577" b="1" dirty="0">
                <a:solidFill>
                  <a:schemeClr val="tx1"/>
                </a:solidFill>
              </a:rPr>
              <a:t>41 %</a:t>
            </a:r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3757D07A-0719-D1F2-9DDC-CBC925CBB9E7}"/>
              </a:ext>
            </a:extLst>
          </p:cNvPr>
          <p:cNvSpPr/>
          <p:nvPr/>
        </p:nvSpPr>
        <p:spPr>
          <a:xfrm>
            <a:off x="8950371" y="3735575"/>
            <a:ext cx="1418484" cy="14184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92" dirty="0"/>
          </a:p>
        </p:txBody>
      </p:sp>
      <p:pic>
        <p:nvPicPr>
          <p:cNvPr id="53" name="Bild 52" descr="Callcenter med hel fyllning">
            <a:extLst>
              <a:ext uri="{FF2B5EF4-FFF2-40B4-BE49-F238E27FC236}">
                <a16:creationId xmlns:a16="http://schemas.microsoft.com/office/drawing/2014/main" id="{247729CF-4D8D-11C0-855C-3021535F5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8631" y="3844294"/>
            <a:ext cx="444003" cy="444003"/>
          </a:xfrm>
          <a:prstGeom prst="rect">
            <a:avLst/>
          </a:prstGeom>
        </p:spPr>
      </p:pic>
      <p:sp>
        <p:nvSpPr>
          <p:cNvPr id="55" name="textruta 54">
            <a:extLst>
              <a:ext uri="{FF2B5EF4-FFF2-40B4-BE49-F238E27FC236}">
                <a16:creationId xmlns:a16="http://schemas.microsoft.com/office/drawing/2014/main" id="{22529F9E-8A66-CA4C-1872-C3790170CE6A}"/>
              </a:ext>
            </a:extLst>
          </p:cNvPr>
          <p:cNvSpPr txBox="1"/>
          <p:nvPr/>
        </p:nvSpPr>
        <p:spPr>
          <a:xfrm>
            <a:off x="8961498" y="4253837"/>
            <a:ext cx="1396227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98" b="1" dirty="0">
                <a:latin typeface="+mj-lt"/>
              </a:rPr>
              <a:t>12 minuter</a:t>
            </a:r>
            <a:endParaRPr lang="sv-SE" sz="1092" dirty="0">
              <a:latin typeface="+mj-lt"/>
            </a:endParaRPr>
          </a:p>
          <a:p>
            <a:pPr algn="ctr">
              <a:lnSpc>
                <a:spcPts val="1334"/>
              </a:lnSpc>
            </a:pPr>
            <a:r>
              <a:rPr lang="sv-SE" sz="1273" dirty="0"/>
              <a:t>medelväntetid </a:t>
            </a:r>
            <a:br>
              <a:rPr lang="sv-SE" sz="1273" dirty="0"/>
            </a:br>
            <a:r>
              <a:rPr lang="sv-SE" sz="1273" dirty="0"/>
              <a:t>till 1177 på telefon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0884849-EEA8-8BE9-B1B2-A6AA66EB6CB2}"/>
              </a:ext>
            </a:extLst>
          </p:cNvPr>
          <p:cNvSpPr txBox="1"/>
          <p:nvPr/>
        </p:nvSpPr>
        <p:spPr>
          <a:xfrm>
            <a:off x="4475371" y="2632413"/>
            <a:ext cx="1022755" cy="37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10" i="1" dirty="0"/>
              <a:t>Somatisk och psykiatrisk vård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063D81BC-D6F6-2D62-2890-03055475BDD8}"/>
              </a:ext>
            </a:extLst>
          </p:cNvPr>
          <p:cNvSpPr txBox="1"/>
          <p:nvPr/>
        </p:nvSpPr>
        <p:spPr>
          <a:xfrm>
            <a:off x="6096000" y="2605291"/>
            <a:ext cx="871051" cy="2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10" i="1" dirty="0"/>
              <a:t>Somatisk vård</a:t>
            </a:r>
          </a:p>
        </p:txBody>
      </p:sp>
    </p:spTree>
    <p:extLst>
      <p:ext uri="{BB962C8B-B14F-4D97-AF65-F5344CB8AC3E}">
        <p14:creationId xmlns:p14="http://schemas.microsoft.com/office/powerpoint/2010/main" val="334269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D80AE94-4FDA-E1B5-71EE-C17FAB75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Framtidens hälso- och sjukvård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0B3C5E-8088-C316-A373-9951DE7DED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15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60B501-79D6-9313-93A5-2247CB0CA6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4EFC0BB-71C9-7CCB-07ED-0494EA055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649" y="2061564"/>
            <a:ext cx="10682701" cy="4598699"/>
          </a:xfrm>
        </p:spPr>
        <p:txBody>
          <a:bodyPr/>
          <a:lstStyle/>
          <a:p>
            <a:r>
              <a:rPr lang="sv-SE" b="1">
                <a:latin typeface="+mj-lt"/>
              </a:rPr>
              <a:t>Hälsofrämjande. </a:t>
            </a:r>
            <a:r>
              <a:rPr lang="sv-SE"/>
              <a:t>Hälsofrämjande och sjukdomsförebyggande insatser i samverkan med andra samhällsaktörer. </a:t>
            </a:r>
          </a:p>
          <a:p>
            <a:r>
              <a:rPr lang="sv-SE" b="1">
                <a:latin typeface="+mj-lt"/>
              </a:rPr>
              <a:t>Nära vård &amp; delaktighet. </a:t>
            </a:r>
            <a:r>
              <a:rPr lang="sv-SE"/>
              <a:t>Vård som är ofta förekommande finns nära patienter </a:t>
            </a:r>
            <a:br>
              <a:rPr lang="sv-SE"/>
            </a:br>
            <a:r>
              <a:rPr lang="sv-SE"/>
              <a:t>och kan i stor utsträckning hanteras genom egenvård och vård på distans med </a:t>
            </a:r>
            <a:br>
              <a:rPr lang="sv-SE"/>
            </a:br>
            <a:r>
              <a:rPr lang="sv-SE"/>
              <a:t>stöd av digitala lösningar. </a:t>
            </a:r>
          </a:p>
          <a:p>
            <a:r>
              <a:rPr lang="sv-SE" b="1">
                <a:latin typeface="+mj-lt"/>
              </a:rPr>
              <a:t>Tillgänglig, säker och effektiv vård. </a:t>
            </a:r>
            <a:r>
              <a:rPr lang="sv-SE"/>
              <a:t>Vård med hög tillgänglighet, medicinsk kvalitet och kontinuitet som kontinuerligt förbättras utifrån invånarnas behov.</a:t>
            </a:r>
          </a:p>
          <a:p>
            <a:r>
              <a:rPr lang="sv-SE" b="1">
                <a:latin typeface="+mj-lt"/>
              </a:rPr>
              <a:t>Kompetensförsörjning. </a:t>
            </a:r>
            <a:r>
              <a:rPr lang="sv-SE"/>
              <a:t>Utveckla, behålla, attrahera och uppgiftsväxla rätt kompetenser.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46EBAF6-EAD9-F9E4-D7B4-17B374F2D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" y="0"/>
            <a:ext cx="12191144" cy="6945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sv-SE" sz="1092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2A75215-8A0B-02CF-DBAA-FE029CEE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" y="744082"/>
            <a:ext cx="12191144" cy="112615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sv-SE" sz="5821">
                <a:solidFill>
                  <a:schemeClr val="bg1"/>
                </a:solidFill>
              </a:rPr>
              <a:t>Tack och hej!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54BEC07-CB5E-37D3-F539-BCE1B89BE5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16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23BC674-41E0-DB5E-406F-4834911C8A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97B833-E1A4-4C1A-49F4-65B9DEE96C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" y="2323679"/>
            <a:ext cx="12191144" cy="3366102"/>
          </a:xfrm>
        </p:spPr>
        <p:txBody>
          <a:bodyPr/>
          <a:lstStyle/>
          <a:p>
            <a:pPr marL="0" indent="0" algn="ctr">
              <a:buNone/>
            </a:pPr>
            <a:r>
              <a:rPr lang="sv-SE" sz="2789" dirty="0">
                <a:solidFill>
                  <a:schemeClr val="bg1"/>
                </a:solidFill>
              </a:rPr>
              <a:t>förnamn.efternamn@regionvastmanland.se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BD24CFF-C62D-EFF0-4BC7-AAF050D2482C}"/>
              </a:ext>
            </a:extLst>
          </p:cNvPr>
          <p:cNvSpPr txBox="1"/>
          <p:nvPr/>
        </p:nvSpPr>
        <p:spPr>
          <a:xfrm>
            <a:off x="428" y="2681596"/>
            <a:ext cx="12191144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92"/>
            <a:r>
              <a:rPr lang="sv-SE" sz="2426">
                <a:solidFill>
                  <a:prstClr val="white"/>
                </a:solidFill>
                <a:latin typeface="Calibri Light"/>
              </a:rPr>
              <a:t>www.regionvastmanland.se</a:t>
            </a:r>
          </a:p>
          <a:p>
            <a:pPr algn="ctr" defTabSz="554492"/>
            <a:endParaRPr lang="sv-SE" sz="2426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8" name="Bildobjekt 7" descr="Region Västmanlands logotyp">
            <a:extLst>
              <a:ext uri="{FF2B5EF4-FFF2-40B4-BE49-F238E27FC236}">
                <a16:creationId xmlns:a16="http://schemas.microsoft.com/office/drawing/2014/main" id="{90FEC427-D8C3-43F0-79F8-A786094C5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30" y="4020817"/>
            <a:ext cx="2397394" cy="22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5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E3C84C6-44C1-5976-0450-C7091C91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2"/>
            <a:ext cx="10682702" cy="807292"/>
          </a:xfrm>
        </p:spPr>
        <p:txBody>
          <a:bodyPr/>
          <a:lstStyle/>
          <a:p>
            <a:r>
              <a:rPr lang="sv-SE" dirty="0"/>
              <a:t>Det svenska sjukvårdsystemet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E2C9DF-6CD1-6BC9-1D52-42DE2AE3AE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64486C-E623-F09D-3C8A-E51511C245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C276551-53AB-12B3-03E9-AA208708F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649" y="1891704"/>
            <a:ext cx="9795254" cy="3798077"/>
          </a:xfrm>
        </p:spPr>
        <p:txBody>
          <a:bodyPr/>
          <a:lstStyle/>
          <a:p>
            <a:pPr marL="0" indent="0">
              <a:lnSpc>
                <a:spcPts val="1637"/>
              </a:lnSpc>
              <a:buNone/>
            </a:pPr>
            <a:r>
              <a:rPr lang="sv-SE" sz="1819" b="1" spc="0">
                <a:latin typeface="+mj-lt"/>
              </a:rPr>
              <a:t>Befolkning</a:t>
            </a:r>
            <a:r>
              <a:rPr lang="sv-SE" sz="1819" b="1">
                <a:latin typeface="+mj-lt"/>
              </a:rPr>
              <a:t> </a:t>
            </a:r>
            <a:r>
              <a:rPr lang="sv-SE" sz="1819">
                <a:latin typeface="+mj-lt"/>
              </a:rPr>
              <a:t>10 500 000</a:t>
            </a:r>
          </a:p>
          <a:p>
            <a:pPr marL="0" indent="0">
              <a:lnSpc>
                <a:spcPts val="1637"/>
              </a:lnSpc>
              <a:buNone/>
            </a:pPr>
            <a:r>
              <a:rPr lang="sv-SE" sz="1819"/>
              <a:t>Nära 57 procent av befolkningen beräknas år 2023 vara mellan 20-64 år och i arbetsför ålder. </a:t>
            </a:r>
            <a:br>
              <a:rPr lang="sv-SE" sz="1819"/>
            </a:br>
            <a:r>
              <a:rPr lang="sv-SE" sz="1819"/>
              <a:t>De övriga 43 procenten utgörs av barn och unga under 20 år samt av äldre över 65 år.</a:t>
            </a:r>
          </a:p>
          <a:p>
            <a:pPr marL="0" indent="0">
              <a:lnSpc>
                <a:spcPts val="1637"/>
              </a:lnSpc>
              <a:buNone/>
            </a:pPr>
            <a:r>
              <a:rPr lang="sv-SE" sz="1819"/>
              <a:t>5,1% årlig tillväxt (2021)</a:t>
            </a:r>
          </a:p>
          <a:p>
            <a:pPr marL="0" lvl="1" indent="0">
              <a:lnSpc>
                <a:spcPts val="1637"/>
              </a:lnSpc>
              <a:spcBef>
                <a:spcPts val="606"/>
              </a:spcBef>
              <a:buNone/>
            </a:pPr>
            <a:r>
              <a:rPr lang="sv-SE" sz="1819" b="1" spc="0">
                <a:latin typeface="+mj-lt"/>
              </a:rPr>
              <a:t>Total sjukvårdskostnad </a:t>
            </a:r>
            <a:r>
              <a:rPr lang="sv-SE" sz="1819">
                <a:latin typeface="+mj-lt"/>
              </a:rPr>
              <a:t>235 miljarder kronor eller 11,5% av BNP</a:t>
            </a:r>
          </a:p>
          <a:p>
            <a:pPr marL="0" lvl="1" indent="0">
              <a:lnSpc>
                <a:spcPts val="1637"/>
              </a:lnSpc>
              <a:spcBef>
                <a:spcPts val="606"/>
              </a:spcBef>
              <a:buNone/>
            </a:pPr>
            <a:r>
              <a:rPr lang="sv-SE" sz="1819"/>
              <a:t>Offentligt finansierad med skattemedel</a:t>
            </a:r>
          </a:p>
          <a:p>
            <a:pPr marL="0" lvl="1" indent="0">
              <a:lnSpc>
                <a:spcPts val="1637"/>
              </a:lnSpc>
              <a:spcBef>
                <a:spcPts val="606"/>
              </a:spcBef>
              <a:buNone/>
            </a:pPr>
            <a:r>
              <a:rPr lang="sv-SE" sz="1819"/>
              <a:t>Primärvård, specialistvård, psykiatri är skattefinansierad  men tandvård och planerad kosmetisk kirurgi </a:t>
            </a:r>
            <a:br>
              <a:rPr lang="sv-SE" sz="1819"/>
            </a:br>
            <a:r>
              <a:rPr lang="sv-SE" sz="1819"/>
              <a:t>täcks inte helt av skatteintäkter.</a:t>
            </a:r>
          </a:p>
          <a:p>
            <a:pPr marL="0" lvl="1" indent="0">
              <a:lnSpc>
                <a:spcPts val="1637"/>
              </a:lnSpc>
              <a:spcBef>
                <a:spcPts val="606"/>
              </a:spcBef>
              <a:buNone/>
            </a:pPr>
            <a:r>
              <a:rPr lang="sv-SE" sz="1819" b="1" spc="0">
                <a:latin typeface="+mj-lt"/>
              </a:rPr>
              <a:t>Privata vårdgivare </a:t>
            </a:r>
          </a:p>
          <a:p>
            <a:pPr marL="0" lvl="1" indent="0">
              <a:lnSpc>
                <a:spcPts val="1637"/>
              </a:lnSpc>
              <a:spcBef>
                <a:spcPts val="606"/>
              </a:spcBef>
              <a:buNone/>
            </a:pPr>
            <a:r>
              <a:rPr lang="sv-SE" sz="1819">
                <a:solidFill>
                  <a:srgbClr val="202124"/>
                </a:solidFill>
              </a:rPr>
              <a:t>Stommen i primärvården utgörs av landets knappt 1 200 vårdcentraler. </a:t>
            </a:r>
            <a:r>
              <a:rPr lang="sv-SE" sz="1819">
                <a:solidFill>
                  <a:srgbClr val="040C28"/>
                </a:solidFill>
              </a:rPr>
              <a:t>År 2021 drevs knappt 45 procent</a:t>
            </a:r>
            <a:r>
              <a:rPr lang="sv-SE" sz="1819">
                <a:solidFill>
                  <a:srgbClr val="202124"/>
                </a:solidFill>
              </a:rPr>
              <a:t> </a:t>
            </a:r>
            <a:br>
              <a:rPr lang="sv-SE" sz="1819">
                <a:solidFill>
                  <a:srgbClr val="202124"/>
                </a:solidFill>
              </a:rPr>
            </a:br>
            <a:r>
              <a:rPr lang="sv-SE" sz="1819">
                <a:solidFill>
                  <a:srgbClr val="202124"/>
                </a:solidFill>
              </a:rPr>
              <a:t>av dessa i privat regi. </a:t>
            </a:r>
            <a:r>
              <a:rPr lang="sv-SE" sz="1819"/>
              <a:t>De flesta privata vårdgivarna operera inom det offentliga sjukvårdssystemet, endast </a:t>
            </a:r>
            <a:br>
              <a:rPr lang="sv-SE" sz="1819"/>
            </a:br>
            <a:r>
              <a:rPr lang="sv-SE" sz="1819"/>
              <a:t>ett fåtal erbjuder enbart privat vård.</a:t>
            </a:r>
          </a:p>
          <a:p>
            <a:pPr marL="0" indent="0">
              <a:lnSpc>
                <a:spcPts val="1637"/>
              </a:lnSpc>
              <a:buNone/>
            </a:pPr>
            <a:endParaRPr lang="sv-S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42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2DCE614-7DA5-7F0B-71E7-8EBFF9EB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3"/>
            <a:ext cx="10682702" cy="894623"/>
          </a:xfrm>
        </p:spPr>
        <p:txBody>
          <a:bodyPr/>
          <a:lstStyle/>
          <a:p>
            <a:r>
              <a:rPr lang="sv-SE" sz="4002"/>
              <a:t>Svenska sjukvårdens möjligheter och utmaningar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C7940B6-E49E-22FA-2C5B-66D2C8952B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A8E3723-B66F-B0CD-93C4-202206C426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D5C0666-F6B8-6B69-97B6-9FBD9FB44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649" y="1769703"/>
            <a:ext cx="10682701" cy="3920079"/>
          </a:xfrm>
        </p:spPr>
        <p:txBody>
          <a:bodyPr/>
          <a:lstStyle/>
          <a:p>
            <a:r>
              <a:rPr lang="sv-SE"/>
              <a:t>Ojämlik hälsa - hälsoläget i länet </a:t>
            </a:r>
          </a:p>
          <a:p>
            <a:r>
              <a:rPr lang="sv-SE"/>
              <a:t>Digitaliseringen</a:t>
            </a:r>
          </a:p>
          <a:p>
            <a:r>
              <a:rPr lang="sv-SE"/>
              <a:t>Hög förändrings- och utvecklingstakt</a:t>
            </a:r>
          </a:p>
          <a:p>
            <a:r>
              <a:rPr lang="sv-SE"/>
              <a:t>Nära Vård</a:t>
            </a:r>
          </a:p>
          <a:p>
            <a:r>
              <a:rPr lang="sv-SE"/>
              <a:t>Kompetensförsörjning </a:t>
            </a:r>
          </a:p>
          <a:p>
            <a:r>
              <a:rPr lang="sv-SE"/>
              <a:t>Tillgänglighet och tillgång till vård - på rätt vårdnivå och utan väntetid</a:t>
            </a:r>
          </a:p>
          <a:p>
            <a:r>
              <a:rPr lang="sv-SE"/>
              <a:t>Kostsamma läkemedel</a:t>
            </a:r>
          </a:p>
          <a:p>
            <a:r>
              <a:rPr lang="sv-SE"/>
              <a:t>Kostnadsutveckling</a:t>
            </a:r>
          </a:p>
          <a:p>
            <a:r>
              <a:rPr lang="sv-SE"/>
              <a:t>Omvärldsläget</a:t>
            </a:r>
          </a:p>
        </p:txBody>
      </p:sp>
    </p:spTree>
    <p:extLst>
      <p:ext uri="{BB962C8B-B14F-4D97-AF65-F5344CB8AC3E}">
        <p14:creationId xmlns:p14="http://schemas.microsoft.com/office/powerpoint/2010/main" val="397575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3E1579-008E-3955-D8E8-E290DB70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11" y="605732"/>
            <a:ext cx="10682702" cy="719960"/>
          </a:xfrm>
        </p:spPr>
        <p:txBody>
          <a:bodyPr/>
          <a:lstStyle/>
          <a:p>
            <a:pPr algn="ctr"/>
            <a:r>
              <a:rPr lang="sv-SE" dirty="0"/>
              <a:t>Primärvård och specialistvård drivs av regionerna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CD4310-DB02-DD6C-428E-0BD8DB0586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4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7A0D19-96B0-5FAF-680A-EF954041B8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EC05D7BA-1253-00F6-A921-47CF401D88A5}"/>
              </a:ext>
            </a:extLst>
          </p:cNvPr>
          <p:cNvSpPr/>
          <p:nvPr/>
        </p:nvSpPr>
        <p:spPr>
          <a:xfrm>
            <a:off x="4676864" y="1638706"/>
            <a:ext cx="2270617" cy="9169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r>
              <a:rPr lang="sv-SE" sz="2183" b="1" dirty="0">
                <a:solidFill>
                  <a:prstClr val="white"/>
                </a:solidFill>
                <a:latin typeface="Calibri"/>
              </a:rPr>
              <a:t>21 regioner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A21B330F-8DA7-4778-50B8-FF10F024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6936" y="2555686"/>
            <a:ext cx="6680182" cy="611320"/>
            <a:chOff x="4364287" y="4214515"/>
            <a:chExt cx="11016115" cy="1008112"/>
          </a:xfrm>
        </p:grpSpPr>
        <p:cxnSp>
          <p:nvCxnSpPr>
            <p:cNvPr id="20" name="Rak koppling 19">
              <a:extLst>
                <a:ext uri="{FF2B5EF4-FFF2-40B4-BE49-F238E27FC236}">
                  <a16:creationId xmlns:a16="http://schemas.microsoft.com/office/drawing/2014/main" id="{E21D87B9-0713-2387-5863-C2F5C0731EE2}"/>
                </a:ext>
              </a:extLst>
            </p:cNvPr>
            <p:cNvCxnSpPr>
              <a:cxnSpLocks/>
            </p:cNvCxnSpPr>
            <p:nvPr/>
          </p:nvCxnSpPr>
          <p:spPr>
            <a:xfrm>
              <a:off x="9583997" y="4214515"/>
              <a:ext cx="0" cy="1008112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id="{FF38065C-83E9-B9BB-A06E-546B80CD3E0A}"/>
                </a:ext>
              </a:extLst>
            </p:cNvPr>
            <p:cNvCxnSpPr>
              <a:cxnSpLocks/>
            </p:cNvCxnSpPr>
            <p:nvPr/>
          </p:nvCxnSpPr>
          <p:spPr>
            <a:xfrm>
              <a:off x="4364287" y="4579956"/>
              <a:ext cx="0" cy="642671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koppling 22">
              <a:extLst>
                <a:ext uri="{FF2B5EF4-FFF2-40B4-BE49-F238E27FC236}">
                  <a16:creationId xmlns:a16="http://schemas.microsoft.com/office/drawing/2014/main" id="{921135E2-5B99-C55C-91EC-F4D8DE423F91}"/>
                </a:ext>
              </a:extLst>
            </p:cNvPr>
            <p:cNvCxnSpPr>
              <a:cxnSpLocks/>
            </p:cNvCxnSpPr>
            <p:nvPr/>
          </p:nvCxnSpPr>
          <p:spPr>
            <a:xfrm>
              <a:off x="15380402" y="4579956"/>
              <a:ext cx="0" cy="642671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koppling 24">
              <a:extLst>
                <a:ext uri="{FF2B5EF4-FFF2-40B4-BE49-F238E27FC236}">
                  <a16:creationId xmlns:a16="http://schemas.microsoft.com/office/drawing/2014/main" id="{7319C24C-2BED-63E3-BC56-6326B2F26A60}"/>
                </a:ext>
              </a:extLst>
            </p:cNvPr>
            <p:cNvCxnSpPr>
              <a:cxnSpLocks/>
            </p:cNvCxnSpPr>
            <p:nvPr/>
          </p:nvCxnSpPr>
          <p:spPr>
            <a:xfrm>
              <a:off x="4364287" y="4579956"/>
              <a:ext cx="11016115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id="{FBC37F4B-B1D6-E56F-F482-2EC5074D00BC}"/>
              </a:ext>
            </a:extLst>
          </p:cNvPr>
          <p:cNvSpPr/>
          <p:nvPr/>
        </p:nvSpPr>
        <p:spPr>
          <a:xfrm>
            <a:off x="1359444" y="3167006"/>
            <a:ext cx="2619652" cy="87321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r>
              <a:rPr lang="sv-SE" sz="1819" b="1">
                <a:solidFill>
                  <a:prstClr val="white"/>
                </a:solidFill>
                <a:latin typeface="Calibri"/>
              </a:rPr>
              <a:t>7 universitetssjukhus</a:t>
            </a:r>
          </a:p>
        </p:txBody>
      </p:sp>
      <p:sp>
        <p:nvSpPr>
          <p:cNvPr id="12" name="Rectangle 236">
            <a:extLst>
              <a:ext uri="{FF2B5EF4-FFF2-40B4-BE49-F238E27FC236}">
                <a16:creationId xmlns:a16="http://schemas.microsoft.com/office/drawing/2014/main" id="{5097126F-8E42-C506-2B4E-B56A2B1F7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630" y="4372166"/>
            <a:ext cx="2445280" cy="93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935" lvl="1" indent="-207935" defTabSz="554492">
              <a:buClr>
                <a:srgbClr val="3C82AF"/>
              </a:buClr>
              <a:buSzPct val="80000"/>
              <a:buFont typeface="Wingdings" panose="05000000000000000000" pitchFamily="2" charset="2"/>
              <a:buChar char="è"/>
              <a:defRPr/>
            </a:pPr>
            <a:r>
              <a:rPr lang="sv-SE" altLang="sv-SE" sz="1455">
                <a:solidFill>
                  <a:srgbClr val="000000"/>
                </a:solidFill>
                <a:latin typeface="Calibri"/>
              </a:rPr>
              <a:t>Högspecialiserad vård </a:t>
            </a:r>
          </a:p>
          <a:p>
            <a:pPr marL="207935" lvl="1" indent="-207935" defTabSz="554492">
              <a:buClr>
                <a:srgbClr val="3C82AF"/>
              </a:buClr>
              <a:buSzPct val="80000"/>
              <a:buFont typeface="Wingdings" panose="05000000000000000000" pitchFamily="2" charset="2"/>
              <a:buChar char="è"/>
              <a:defRPr/>
            </a:pPr>
            <a:r>
              <a:rPr lang="sv-SE" altLang="sv-SE" sz="1455">
                <a:solidFill>
                  <a:srgbClr val="000000"/>
                </a:solidFill>
                <a:latin typeface="Calibri"/>
              </a:rPr>
              <a:t>Klinisk forskning i samarbete med universiteten</a:t>
            </a:r>
          </a:p>
          <a:p>
            <a:pPr marL="207935" lvl="1" indent="-207935" defTabSz="554492">
              <a:buClr>
                <a:srgbClr val="3C82AF"/>
              </a:buClr>
              <a:buSzPct val="80000"/>
              <a:buFont typeface="Wingdings" panose="05000000000000000000" pitchFamily="2" charset="2"/>
              <a:buChar char="è"/>
              <a:defRPr/>
            </a:pPr>
            <a:r>
              <a:rPr lang="sv-SE" altLang="sv-SE" sz="1455">
                <a:solidFill>
                  <a:srgbClr val="000000"/>
                </a:solidFill>
                <a:latin typeface="Calibri"/>
              </a:rPr>
              <a:t>Inget privatdrivet</a:t>
            </a:r>
          </a:p>
          <a:p>
            <a:pPr defTabSz="554492">
              <a:defRPr/>
            </a:pPr>
            <a:endParaRPr lang="en-GB" altLang="sv-SE" sz="728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6D9B12C0-8435-C671-7A6F-471D8824103A}"/>
              </a:ext>
            </a:extLst>
          </p:cNvPr>
          <p:cNvSpPr/>
          <p:nvPr/>
        </p:nvSpPr>
        <p:spPr>
          <a:xfrm>
            <a:off x="4545867" y="3167006"/>
            <a:ext cx="2619652" cy="87321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r>
              <a:rPr lang="sv-SE" sz="1819" b="1">
                <a:solidFill>
                  <a:prstClr val="white"/>
                </a:solidFill>
                <a:latin typeface="Calibri"/>
              </a:rPr>
              <a:t>ca 100 regionala sjukhus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F89951E-85DB-4DFB-32CE-EE1D4E3AEED1}"/>
              </a:ext>
            </a:extLst>
          </p:cNvPr>
          <p:cNvSpPr txBox="1"/>
          <p:nvPr/>
        </p:nvSpPr>
        <p:spPr>
          <a:xfrm>
            <a:off x="4535538" y="4322177"/>
            <a:ext cx="2750940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lvl="1" indent="-207935" defTabSz="554492">
              <a:buClr>
                <a:srgbClr val="3C82AF"/>
              </a:buClr>
              <a:buSzPct val="80000"/>
              <a:buFont typeface="Wingdings" panose="05000000000000000000" pitchFamily="2" charset="2"/>
              <a:buChar char="è"/>
            </a:pPr>
            <a:r>
              <a:rPr lang="sv-SE" altLang="sv-SE" sz="1455">
                <a:solidFill>
                  <a:srgbClr val="000000"/>
                </a:solidFill>
                <a:latin typeface="Calibri"/>
              </a:rPr>
              <a:t>Specialist- och akutvård </a:t>
            </a:r>
          </a:p>
          <a:p>
            <a:pPr marL="207935" lvl="1" indent="-207935" defTabSz="554492">
              <a:buClr>
                <a:srgbClr val="3C82AF"/>
              </a:buClr>
              <a:buSzPct val="80000"/>
              <a:buFont typeface="Wingdings" panose="05000000000000000000" pitchFamily="2" charset="2"/>
              <a:buChar char="è"/>
            </a:pPr>
            <a:r>
              <a:rPr lang="sv-SE" altLang="sv-SE" sz="1455">
                <a:solidFill>
                  <a:srgbClr val="000000"/>
                </a:solidFill>
                <a:latin typeface="Calibri"/>
              </a:rPr>
              <a:t>Lokala sjukhus – dagvård 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28235513-07A6-0665-5E6A-8881C1993648}"/>
              </a:ext>
            </a:extLst>
          </p:cNvPr>
          <p:cNvSpPr/>
          <p:nvPr/>
        </p:nvSpPr>
        <p:spPr>
          <a:xfrm>
            <a:off x="8017291" y="3167006"/>
            <a:ext cx="2619652" cy="87321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r>
              <a:rPr lang="sv-SE" sz="1819" b="1">
                <a:solidFill>
                  <a:prstClr val="white"/>
                </a:solidFill>
                <a:latin typeface="Calibri"/>
              </a:rPr>
              <a:t>1100 vårdcentraler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F5082248-078D-3897-84EA-C98E20022E92}"/>
              </a:ext>
            </a:extLst>
          </p:cNvPr>
          <p:cNvSpPr txBox="1"/>
          <p:nvPr/>
        </p:nvSpPr>
        <p:spPr>
          <a:xfrm>
            <a:off x="8017292" y="4335478"/>
            <a:ext cx="2750940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lvl="1" indent="-207935" defTabSz="554492">
              <a:buClr>
                <a:srgbClr val="3C82AF"/>
              </a:buClr>
              <a:buSzPct val="80000"/>
              <a:buFont typeface="Wingdings" panose="05000000000000000000" pitchFamily="2" charset="2"/>
              <a:buChar char="è"/>
            </a:pPr>
            <a:r>
              <a:rPr lang="en-GB" altLang="sv-SE" sz="1455" err="1">
                <a:solidFill>
                  <a:srgbClr val="000000"/>
                </a:solidFill>
                <a:latin typeface="Calibri"/>
              </a:rPr>
              <a:t>Primärvård</a:t>
            </a:r>
            <a:r>
              <a:rPr lang="en-GB" altLang="sv-SE" sz="1455">
                <a:solidFill>
                  <a:srgbClr val="000000"/>
                </a:solidFill>
                <a:latin typeface="Calibri"/>
              </a:rPr>
              <a:t>  </a:t>
            </a:r>
            <a:r>
              <a:rPr lang="sv-SE" altLang="sv-SE" sz="1455">
                <a:solidFill>
                  <a:srgbClr val="000000"/>
                </a:solidFill>
                <a:latin typeface="Calibri"/>
              </a:rPr>
              <a:t>- varav ca omkring  </a:t>
            </a:r>
            <a:r>
              <a:rPr lang="en-GB" altLang="sv-SE" sz="1455">
                <a:solidFill>
                  <a:srgbClr val="000000"/>
                </a:solidFill>
                <a:latin typeface="Calibri"/>
              </a:rPr>
              <a:t>500 </a:t>
            </a:r>
            <a:r>
              <a:rPr lang="sv-SE" altLang="sv-SE" sz="1455">
                <a:solidFill>
                  <a:srgbClr val="000000"/>
                </a:solidFill>
                <a:latin typeface="Calibri"/>
              </a:rPr>
              <a:t>privatdrivna vårdcentraler </a:t>
            </a:r>
            <a:endParaRPr lang="sv-SE" altLang="sv-SE" sz="1213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02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73143CC-74DF-E528-BA2B-A01B3544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 sjukvårdsregioner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B0C4317-A170-4FBF-F4BE-1D174503BD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5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7ED5F6-E835-60A5-4067-4A1CA8AECF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02B14BE-1FC4-B445-BA89-C1156E3B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Norra sjukvårdsregionen</a:t>
            </a:r>
          </a:p>
          <a:p>
            <a:r>
              <a:rPr lang="sv-SE" dirty="0">
                <a:latin typeface="+mj-lt"/>
              </a:rPr>
              <a:t>Sjukvårdsregion Mellansverige</a:t>
            </a:r>
          </a:p>
          <a:p>
            <a:r>
              <a:rPr lang="sv-SE" dirty="0"/>
              <a:t>Sjukvårdsregion Stockholm-Gotland</a:t>
            </a:r>
          </a:p>
          <a:p>
            <a:r>
              <a:rPr lang="sv-SE" dirty="0"/>
              <a:t>Västra sjukvårdsregionen</a:t>
            </a:r>
          </a:p>
          <a:p>
            <a:r>
              <a:rPr lang="sv-SE" dirty="0"/>
              <a:t>Sydöstra sjukvårdsregionen</a:t>
            </a:r>
          </a:p>
          <a:p>
            <a:r>
              <a:rPr lang="sv-SE" dirty="0"/>
              <a:t>Södra sjukvårdsregionen</a:t>
            </a:r>
          </a:p>
        </p:txBody>
      </p:sp>
      <p:sp>
        <p:nvSpPr>
          <p:cNvPr id="9" name="Pil: höger 8" descr="En blå pil">
            <a:extLst>
              <a:ext uri="{FF2B5EF4-FFF2-40B4-BE49-F238E27FC236}">
                <a16:creationId xmlns:a16="http://schemas.microsoft.com/office/drawing/2014/main" id="{84726A9B-8861-FCD1-88B2-30944AE4FB96}"/>
              </a:ext>
            </a:extLst>
          </p:cNvPr>
          <p:cNvSpPr/>
          <p:nvPr/>
        </p:nvSpPr>
        <p:spPr>
          <a:xfrm>
            <a:off x="5047109" y="2504340"/>
            <a:ext cx="1307808" cy="43447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sv-SE" sz="1092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B27FA604-9BEF-CA49-96CF-9E74B9614094}"/>
              </a:ext>
            </a:extLst>
          </p:cNvPr>
          <p:cNvSpPr/>
          <p:nvPr/>
        </p:nvSpPr>
        <p:spPr>
          <a:xfrm>
            <a:off x="6366006" y="1363716"/>
            <a:ext cx="4965013" cy="44431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92"/>
            <a:r>
              <a:rPr lang="sv-SE" sz="1940" b="1" dirty="0">
                <a:solidFill>
                  <a:prstClr val="black"/>
                </a:solidFill>
                <a:latin typeface="Calibri"/>
              </a:rPr>
              <a:t>Sjukvårdsregion Mellansverige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Region Dalarna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Region Gävleborg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Region Sörmland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Region Uppsala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Region Värmland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b="1" dirty="0">
                <a:solidFill>
                  <a:prstClr val="black"/>
                </a:solidFill>
                <a:latin typeface="Open Sans" panose="020B0606030504020204" pitchFamily="34" charset="0"/>
              </a:rPr>
              <a:t>Region Västmanland </a:t>
            </a:r>
          </a:p>
          <a:p>
            <a:pPr marL="173279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Region Örebro län</a:t>
            </a:r>
          </a:p>
          <a:p>
            <a:pPr defTabSz="554492"/>
            <a:endParaRPr lang="sv-SE" sz="1455" dirty="0">
              <a:solidFill>
                <a:prstClr val="black"/>
              </a:solidFill>
              <a:latin typeface="Open Sans" panose="020B0606030504020204" pitchFamily="34" charset="0"/>
            </a:endParaRPr>
          </a:p>
          <a:p>
            <a:pPr defTabSz="554492"/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Sjukvårdsregion Mellansverige har:</a:t>
            </a:r>
          </a:p>
          <a:p>
            <a:pPr marL="285750" indent="-285750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två universitetssjukhus, Akademiska sjukhuset Uppsala, Universitetssjukhuset Örebro</a:t>
            </a:r>
          </a:p>
          <a:p>
            <a:pPr marL="285750" indent="-285750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värdskap för fyra nationella programområden: </a:t>
            </a:r>
          </a:p>
          <a:p>
            <a:pPr marL="630479" lvl="1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Akut vård</a:t>
            </a:r>
          </a:p>
          <a:p>
            <a:pPr marL="630479" lvl="1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Hjärt- och kärlsjukdomar</a:t>
            </a:r>
          </a:p>
          <a:p>
            <a:pPr marL="630479" lvl="1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Äldres hälsa och palliativ vård </a:t>
            </a:r>
          </a:p>
          <a:p>
            <a:pPr marL="630479" lvl="1" indent="-173279" defTabSz="554492">
              <a:buFont typeface="Arial" panose="020B0604020202020204" pitchFamily="34" charset="0"/>
              <a:buChar char="•"/>
            </a:pPr>
            <a:r>
              <a:rPr lang="sv-SE" sz="1455" dirty="0">
                <a:solidFill>
                  <a:prstClr val="black"/>
                </a:solidFill>
                <a:latin typeface="Open Sans" panose="020B0606030504020204" pitchFamily="34" charset="0"/>
              </a:rPr>
              <a:t>Öron-, näs- och halssjukdomar</a:t>
            </a:r>
            <a:endParaRPr lang="sv-SE" sz="1455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535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3"/>
            <a:ext cx="10682702" cy="868436"/>
          </a:xfrm>
        </p:spPr>
        <p:txBody>
          <a:bodyPr/>
          <a:lstStyle/>
          <a:p>
            <a:r>
              <a:rPr lang="sv-SE" dirty="0"/>
              <a:t>Svenska sjukvårdsystemet -  statlig nivå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6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2426"/>
              <a:t>Socialstyrelsen</a:t>
            </a:r>
          </a:p>
          <a:p>
            <a:r>
              <a:rPr lang="sv-SE" sz="2426"/>
              <a:t>Centrala myndigheter och organisationer, </a:t>
            </a:r>
            <a:br>
              <a:rPr lang="sv-SE" sz="2426"/>
            </a:br>
            <a:r>
              <a:rPr lang="sv-SE" sz="2426"/>
              <a:t>tex SKR, Sveriges kommuner och regioner</a:t>
            </a:r>
          </a:p>
          <a:p>
            <a:endParaRPr lang="sv-SE" sz="2426"/>
          </a:p>
          <a:p>
            <a:pPr marL="0" indent="0">
              <a:buNone/>
            </a:pPr>
            <a:r>
              <a:rPr lang="sv-SE" sz="2183" i="1"/>
              <a:t>Ansvarar för lagstiftning, policys och riktlinjer samt utveckling och övervakning (efterlevnad).</a:t>
            </a:r>
          </a:p>
          <a:p>
            <a:endParaRPr lang="sv-SE" sz="2183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41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3"/>
            <a:ext cx="10682702" cy="868436"/>
          </a:xfrm>
        </p:spPr>
        <p:txBody>
          <a:bodyPr/>
          <a:lstStyle/>
          <a:p>
            <a:r>
              <a:rPr lang="sv-SE"/>
              <a:t>Svenska sjukvårdsystemet -  regional nivå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7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2426"/>
              <a:t>21 regioner</a:t>
            </a:r>
            <a:br>
              <a:rPr lang="sv-SE" sz="2426"/>
            </a:br>
            <a:br>
              <a:rPr lang="sv-SE" sz="2426"/>
            </a:br>
            <a:endParaRPr lang="sv-SE" sz="2426"/>
          </a:p>
          <a:p>
            <a:pPr marL="0" lvl="1" indent="0">
              <a:spcBef>
                <a:spcPts val="606"/>
              </a:spcBef>
              <a:buNone/>
            </a:pPr>
            <a:r>
              <a:rPr lang="sv-SE" altLang="sv-SE" sz="2183" i="1"/>
              <a:t>Ansvarar för att organisera, finansiera och erbjuda hälso- och sjukvård till alla invånare,</a:t>
            </a:r>
            <a:br>
              <a:rPr lang="sv-SE" altLang="sv-SE" sz="2183" i="1"/>
            </a:br>
            <a:r>
              <a:rPr lang="sv-SE" altLang="sv-SE" sz="2183" i="1"/>
              <a:t>inklusive primärvård, specialistvård, psykiatri, tandvård och e-hälsotjänster.</a:t>
            </a:r>
          </a:p>
          <a:p>
            <a:pPr marL="0" indent="0">
              <a:buNone/>
            </a:pPr>
            <a:endParaRPr lang="sv-SE" sz="2183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912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3"/>
            <a:ext cx="10682702" cy="868436"/>
          </a:xfrm>
        </p:spPr>
        <p:txBody>
          <a:bodyPr/>
          <a:lstStyle/>
          <a:p>
            <a:r>
              <a:rPr lang="sv-SE"/>
              <a:t>Svenska sjukvårdsystemet -  kommunal nivå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8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2426"/>
              <a:t>290 kommuner</a:t>
            </a:r>
            <a:br>
              <a:rPr lang="sv-SE" sz="2426"/>
            </a:br>
            <a:br>
              <a:rPr lang="sv-SE" sz="2426"/>
            </a:br>
            <a:endParaRPr lang="sv-SE" sz="2426"/>
          </a:p>
          <a:p>
            <a:pPr marL="0" indent="0">
              <a:buNone/>
            </a:pPr>
            <a:r>
              <a:rPr lang="sv-SE" altLang="sv-SE" sz="2183" i="1">
                <a:solidFill>
                  <a:schemeClr val="dk1"/>
                </a:solidFill>
              </a:rPr>
              <a:t>Ansvarar för vård och omsorg.  Stöttar personer med långvarig psykisk ohälsa</a:t>
            </a:r>
            <a:endParaRPr lang="sv-SE" sz="2426"/>
          </a:p>
          <a:p>
            <a:pPr marL="0" indent="0">
              <a:buNone/>
            </a:pPr>
            <a:endParaRPr lang="sv-SE" sz="2183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430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49" y="744083"/>
            <a:ext cx="10682702" cy="868436"/>
          </a:xfrm>
        </p:spPr>
        <p:txBody>
          <a:bodyPr/>
          <a:lstStyle/>
          <a:p>
            <a:r>
              <a:rPr lang="sv-SE"/>
              <a:t>Privata vårdgivare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554492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554492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554492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2426"/>
              <a:t>Omkring 500 privatdrivna vårdcentraler</a:t>
            </a:r>
            <a:br>
              <a:rPr lang="sv-SE" sz="2426"/>
            </a:br>
            <a:br>
              <a:rPr lang="sv-SE" sz="2426"/>
            </a:br>
            <a:endParaRPr lang="sv-SE" sz="2426"/>
          </a:p>
          <a:p>
            <a:pPr marL="0" indent="0">
              <a:buNone/>
            </a:pPr>
            <a:r>
              <a:rPr lang="da-DK" sz="2183" i="1"/>
              <a:t>De flesta privata aktörerna arbetar inom det offentliga vårdsystemet, </a:t>
            </a:r>
            <a:br>
              <a:rPr lang="da-DK" sz="2183" i="1"/>
            </a:br>
            <a:r>
              <a:rPr lang="da-DK" sz="2183" i="1"/>
              <a:t>ett begränsat antal erbjuder endast privat vård.</a:t>
            </a:r>
            <a:r>
              <a:rPr lang="en-GB" altLang="sv-SE" sz="2183" i="1">
                <a:solidFill>
                  <a:schemeClr val="dk1"/>
                </a:solidFill>
              </a:rPr>
              <a:t> </a:t>
            </a:r>
            <a:endParaRPr lang="sv-SE" sz="2183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646357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21D9FB5-7CB1-42BD-A10F-3DE124FFD5A6}" vid="{AD81C99D-9013-42CC-AE63-A697B804DEF4}"/>
    </a:ext>
  </a:extLst>
</a:theme>
</file>

<file path=ppt/theme/theme2.xml><?xml version="1.0" encoding="utf-8"?>
<a:theme xmlns:a="http://schemas.openxmlformats.org/drawingml/2006/main" name="1_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21D9FB5-7CB1-42BD-A10F-3DE124FFD5A6}" vid="{F38DBA59-E7D5-4B2F-84B2-A92E00DF87CC}"/>
    </a:ext>
  </a:extLst>
</a:theme>
</file>

<file path=ppt/theme/theme3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21D9FB5-7CB1-42BD-A10F-3DE124FFD5A6}" vid="{99F4B11D-CA40-45CB-AFA6-9BD0E4F3C915}"/>
    </a:ext>
  </a:extLst>
</a:theme>
</file>

<file path=ppt/theme/theme4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21D9FB5-7CB1-42BD-A10F-3DE124FFD5A6}" vid="{F84FDC2C-1D92-49B2-A6C0-CF77F176AA19}"/>
    </a:ext>
  </a:extLst>
</a:theme>
</file>

<file path=ppt/theme/theme5.xml><?xml version="1.0" encoding="utf-8"?>
<a:theme xmlns:a="http://schemas.openxmlformats.org/drawingml/2006/main" name="1_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_RV_221103_v1" id="{E1367F60-1A97-6C46-B29C-413ADFCD4EE6}" vid="{235CE997-4548-B343-BFA3-1BC0952C09E1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Region Västmanland Mall Powerpoint</Template>
  <TotalTime>247</TotalTime>
  <Words>1071</Words>
  <Application>Microsoft Office PowerPoint</Application>
  <PresentationFormat>Bredbild</PresentationFormat>
  <Paragraphs>234</Paragraphs>
  <Slides>16</Slides>
  <Notes>5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Wingdings</vt:lpstr>
      <vt:lpstr>Region Västmanland Rosa</vt:lpstr>
      <vt:lpstr>1_Region Västmanland Rosa</vt:lpstr>
      <vt:lpstr>Region Västmanland Blå</vt:lpstr>
      <vt:lpstr>Region Västmanland Grön</vt:lpstr>
      <vt:lpstr>1_Region Västmanland Blå</vt:lpstr>
      <vt:lpstr>Adobe Acrobat Document</vt:lpstr>
      <vt:lpstr>Hälso- och sjukvårdsförvaltningen i Region Västmanland</vt:lpstr>
      <vt:lpstr>Det svenska sjukvårdsystemet</vt:lpstr>
      <vt:lpstr>Svenska sjukvårdens möjligheter och utmaningar</vt:lpstr>
      <vt:lpstr>Primärvård och specialistvård drivs av regionerna</vt:lpstr>
      <vt:lpstr>6 sjukvårdsregioner</vt:lpstr>
      <vt:lpstr>Svenska sjukvårdsystemet -  statlig nivå</vt:lpstr>
      <vt:lpstr>Svenska sjukvårdsystemet -  regional nivå</vt:lpstr>
      <vt:lpstr>Svenska sjukvårdsystemet -  kommunal nivå</vt:lpstr>
      <vt:lpstr>Privata vårdgivare</vt:lpstr>
      <vt:lpstr>PowerPoint-presentation</vt:lpstr>
      <vt:lpstr>Region Västmanlands fyra sjukhus</vt:lpstr>
      <vt:lpstr>Anställda inom hälso- och sjukvård 2024</vt:lpstr>
      <vt:lpstr>Vården i siffror 2024</vt:lpstr>
      <vt:lpstr>Väntetider i vården 2024</vt:lpstr>
      <vt:lpstr>Framtidens hälso- och sjukvård</vt:lpstr>
      <vt:lpstr>Tack och hej!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Hälso- och sjukvårdsförvaltningen i Region Västmanland</dc:title>
  <dc:creator>Sanna Engkvist</dc:creator>
  <cp:lastModifiedBy>Annika Gingby</cp:lastModifiedBy>
  <cp:revision>6</cp:revision>
  <dcterms:created xsi:type="dcterms:W3CDTF">2023-12-06T15:00:56Z</dcterms:created>
  <dcterms:modified xsi:type="dcterms:W3CDTF">2025-07-29T07:29:58Z</dcterms:modified>
</cp:coreProperties>
</file>