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59" r:id="rId6"/>
    <p:sldId id="275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9" r:id="rId21"/>
    <p:sldId id="257" r:id="rId22"/>
    <p:sldId id="258" r:id="rId23"/>
    <p:sldId id="278" r:id="rId24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9pPr>
  </p:defaultTextStyle>
  <p:extLst>
    <p:ext uri="{EFAFB233-063F-42B5-8137-9DF3F51BA10A}">
      <p15:sldGuideLst xmlns:p15="http://schemas.microsoft.com/office/powerpoint/2012/main">
        <p15:guide id="1" orient="horz" pos="356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DA50A0-E55C-2446-D863-EA7C2CD2FA6B}" name="Maarit Nurkkala" initials="MN" userId="S::maarit.nurkkala@regionvastmanland.se::132f9444-a904-4029-9596-5065d6067fd8" providerId="AD"/>
  <p188:author id="{80AFE1C9-54C7-021B-EB58-62AFB803A180}" name="Katarina Solver" initials="KS" userId="S::katarina.solver@regionvastmanland.se::bd83e59e-c1ac-430d-ac0d-a8f96da4fe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Schütte" initials="KS" lastIdx="4" clrIdx="0"/>
  <p:cmAuthor id="1" name="Kristina Bucht" initials="KB" lastIdx="32" clrIdx="1">
    <p:extLst>
      <p:ext uri="{19B8F6BF-5375-455C-9EA6-DF929625EA0E}">
        <p15:presenceInfo xmlns:p15="http://schemas.microsoft.com/office/powerpoint/2012/main" userId="S::kristina.bucht@regionvastmanland.se::9fdd6096-bafc-44e9-9044-9336aa270b84" providerId="AD"/>
      </p:ext>
    </p:extLst>
  </p:cmAuthor>
  <p:cmAuthor id="2" name="Maarit Nurkkala" initials="MN" lastIdx="8" clrIdx="2">
    <p:extLst>
      <p:ext uri="{19B8F6BF-5375-455C-9EA6-DF929625EA0E}">
        <p15:presenceInfo xmlns:p15="http://schemas.microsoft.com/office/powerpoint/2012/main" userId="S::maarit.nurkkala@regionvastmanland.se::132f9444-a904-4029-9596-5065d6067fd8" providerId="AD"/>
      </p:ext>
    </p:extLst>
  </p:cmAuthor>
  <p:cmAuthor id="3" name="Katarina Solver" initials="KS" lastIdx="6" clrIdx="3">
    <p:extLst>
      <p:ext uri="{19B8F6BF-5375-455C-9EA6-DF929625EA0E}">
        <p15:presenceInfo xmlns:p15="http://schemas.microsoft.com/office/powerpoint/2012/main" userId="S::katarina.solver@regionvastmanland.se::bd83e59e-c1ac-430d-ac0d-a8f96da4fe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BD66E-E906-4E38-A693-633D2B61DFAD}" v="81" dt="2023-08-31T09:38:03.8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ACD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EDC"/>
          </a:solidFill>
        </a:fill>
      </a:tcStyle>
    </a:wholeTbl>
    <a:band2H>
      <a:tcTxStyle/>
      <a:tcStyle>
        <a:tcBdr/>
        <a:fill>
          <a:solidFill>
            <a:srgbClr val="E7EF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0DD"/>
          </a:solidFill>
        </a:fill>
      </a:tcStyle>
    </a:wholeTbl>
    <a:band2H>
      <a:tcTxStyle/>
      <a:tcStyle>
        <a:tcBdr/>
        <a:fill>
          <a:solidFill>
            <a:srgbClr val="F2F0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/>
    <p:restoredTop sz="94626"/>
  </p:normalViewPr>
  <p:slideViewPr>
    <p:cSldViewPr snapToGrid="0">
      <p:cViewPr varScale="1">
        <p:scale>
          <a:sx n="57" d="100"/>
          <a:sy n="57" d="100"/>
        </p:scale>
        <p:origin x="132" y="330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 Fråga till vårdhygien – i vilka fall måste IPA användas??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2" descr="Bildobjekt 112"/>
          <p:cNvPicPr>
            <a:picLocks noChangeAspect="1"/>
          </p:cNvPicPr>
          <p:nvPr/>
        </p:nvPicPr>
        <p:blipFill>
          <a:blip r:embed="rId2"/>
          <a:srcRect t="3488" r="6670" b="4223"/>
          <a:stretch>
            <a:fillRect/>
          </a:stretch>
        </p:blipFill>
        <p:spPr>
          <a:xfrm>
            <a:off x="10814050" y="-2"/>
            <a:ext cx="9290050" cy="1130935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ubrik på en eller två rader"/>
          <p:cNvSpPr txBox="1">
            <a:spLocks noGrp="1"/>
          </p:cNvSpPr>
          <p:nvPr>
            <p:ph type="title" hasCustomPrompt="1"/>
          </p:nvPr>
        </p:nvSpPr>
        <p:spPr>
          <a:xfrm>
            <a:off x="2513013" y="2378075"/>
            <a:ext cx="13635038" cy="3409950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11900" spc="-400"/>
            </a:lvl1pPr>
          </a:lstStyle>
          <a:p>
            <a:r>
              <a:t>Rubrik på en eller två rader</a:t>
            </a:r>
          </a:p>
        </p:txBody>
      </p:sp>
      <p:sp>
        <p:nvSpPr>
          <p:cNvPr id="14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13013" y="6279772"/>
            <a:ext cx="13635038" cy="2406651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defRPr sz="4500" spc="-200"/>
            </a:lvl1pPr>
            <a:lvl2pPr marL="0" indent="457200">
              <a:spcBef>
                <a:spcPts val="0"/>
              </a:spcBef>
              <a:buSzTx/>
              <a:buNone/>
              <a:defRPr sz="4500" spc="-200"/>
            </a:lvl2pPr>
            <a:lvl3pPr marL="0" indent="914400">
              <a:spcBef>
                <a:spcPts val="0"/>
              </a:spcBef>
              <a:buSzTx/>
              <a:buNone/>
              <a:defRPr sz="4500" spc="-200"/>
            </a:lvl3pPr>
            <a:lvl4pPr marL="0" indent="1371600">
              <a:spcBef>
                <a:spcPts val="0"/>
              </a:spcBef>
              <a:buSzTx/>
              <a:buNone/>
              <a:defRPr sz="4500" spc="-200"/>
            </a:lvl4pPr>
            <a:lvl5pPr marL="0" indent="1828800">
              <a:spcBef>
                <a:spcPts val="0"/>
              </a:spcBef>
              <a:buSzTx/>
              <a:buNone/>
              <a:defRPr sz="4500" spc="-200"/>
            </a:lvl5pPr>
          </a:lstStyle>
          <a:p>
            <a:r>
              <a:t>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ildobjekt 115" descr="Bildobjekt 115"/>
          <p:cNvPicPr>
            <a:picLocks noChangeAspect="1"/>
          </p:cNvPicPr>
          <p:nvPr/>
        </p:nvPicPr>
        <p:blipFill>
          <a:blip r:embed="rId2"/>
          <a:srcRect t="64211"/>
          <a:stretch>
            <a:fillRect/>
          </a:stretch>
        </p:blipFill>
        <p:spPr>
          <a:xfrm>
            <a:off x="3585605" y="0"/>
            <a:ext cx="2653922" cy="97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6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403999" y="701999"/>
            <a:ext cx="9007201" cy="9907201"/>
          </a:xfrm>
          <a:prstGeom prst="rect">
            <a:avLst/>
          </a:prstGeom>
          <a:noFill/>
        </p:spPr>
        <p:txBody>
          <a:bodyPr/>
          <a:lstStyle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Platshållare för text 2"/>
          <p:cNvSpPr>
            <a:spLocks noGrp="1"/>
          </p:cNvSpPr>
          <p:nvPr>
            <p:ph type="body" sz="quarter" idx="21"/>
          </p:nvPr>
        </p:nvSpPr>
        <p:spPr>
          <a:xfrm>
            <a:off x="1243767" y="3408147"/>
            <a:ext cx="7828734" cy="5400001"/>
          </a:xfrm>
          <a:prstGeom prst="rect">
            <a:avLst/>
          </a:prstGeom>
          <a:noFill/>
        </p:spPr>
        <p:txBody>
          <a:bodyPr/>
          <a:lstStyle/>
          <a:p>
            <a:pPr>
              <a:buSzPct val="100000"/>
              <a:buBlip>
                <a:blip r:embed="rId4"/>
              </a:buBlip>
              <a:defRPr sz="4200" spc="-200"/>
            </a:pPr>
            <a:endParaRPr/>
          </a:p>
        </p:txBody>
      </p:sp>
      <p:sp>
        <p:nvSpPr>
          <p:cNvPr id="128" name="Titeltext"/>
          <p:cNvSpPr txBox="1"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ildobjekt 13" descr="Bildobjekt 13"/>
          <p:cNvPicPr>
            <a:picLocks noChangeAspect="1"/>
          </p:cNvPicPr>
          <p:nvPr/>
        </p:nvPicPr>
        <p:blipFill>
          <a:blip r:embed="rId2"/>
          <a:srcRect t="39453" r="88989" b="40999"/>
          <a:stretch>
            <a:fillRect/>
          </a:stretch>
        </p:blipFill>
        <p:spPr>
          <a:xfrm>
            <a:off x="19007999" y="0"/>
            <a:ext cx="1096101" cy="23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38" name="Rektangel 14"/>
          <p:cNvSpPr/>
          <p:nvPr/>
        </p:nvSpPr>
        <p:spPr>
          <a:xfrm>
            <a:off x="1245599" y="2491200"/>
            <a:ext cx="17618402" cy="7923601"/>
          </a:xfrm>
          <a:prstGeom prst="rect">
            <a:avLst/>
          </a:prstGeom>
          <a:solidFill>
            <a:srgbClr val="DFEC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  <a:noFill/>
        </p:spPr>
        <p:txBody>
          <a:bodyPr/>
          <a:lstStyle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17639999" y="8791199"/>
            <a:ext cx="1987201" cy="19872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200" spc="-200"/>
            </a:lvl1pPr>
          </a:lstStyle>
          <a:p>
            <a:r>
              <a:t> 4,42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ildobjekt 5" descr="Bildobjekt 5"/>
          <p:cNvPicPr>
            <a:picLocks noChangeAspect="1"/>
          </p:cNvPicPr>
          <p:nvPr/>
        </p:nvPicPr>
        <p:blipFill>
          <a:blip r:embed="rId2"/>
          <a:srcRect t="3496" r="6664" b="4216"/>
          <a:stretch>
            <a:fillRect/>
          </a:stretch>
        </p:blipFill>
        <p:spPr>
          <a:xfrm>
            <a:off x="10814401" y="0"/>
            <a:ext cx="9289700" cy="11309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Rubrik på en eller två rader"/>
          <p:cNvSpPr txBox="1">
            <a:spLocks noGrp="1"/>
          </p:cNvSpPr>
          <p:nvPr>
            <p:ph type="title" hasCustomPrompt="1"/>
          </p:nvPr>
        </p:nvSpPr>
        <p:spPr>
          <a:xfrm>
            <a:off x="2513013" y="2378075"/>
            <a:ext cx="13635038" cy="3409950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11900" spc="-400">
                <a:solidFill>
                  <a:schemeClr val="accent3"/>
                </a:solidFill>
              </a:defRPr>
            </a:lvl1pPr>
          </a:lstStyle>
          <a:p>
            <a:r>
              <a:t>Rubrik på en eller två rader</a:t>
            </a:r>
          </a:p>
        </p:txBody>
      </p:sp>
      <p:sp>
        <p:nvSpPr>
          <p:cNvPr id="160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13013" y="6279772"/>
            <a:ext cx="13635038" cy="2406651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defRPr sz="4500" spc="-200"/>
            </a:lvl1pPr>
            <a:lvl2pPr marL="0" indent="457200">
              <a:spcBef>
                <a:spcPts val="0"/>
              </a:spcBef>
              <a:buSzTx/>
              <a:buNone/>
              <a:defRPr sz="4500" spc="-200"/>
            </a:lvl2pPr>
            <a:lvl3pPr marL="0" indent="914400">
              <a:spcBef>
                <a:spcPts val="0"/>
              </a:spcBef>
              <a:buSzTx/>
              <a:buNone/>
              <a:defRPr sz="4500" spc="-200"/>
            </a:lvl3pPr>
            <a:lvl4pPr marL="0" indent="1371600">
              <a:spcBef>
                <a:spcPts val="0"/>
              </a:spcBef>
              <a:buSzTx/>
              <a:buNone/>
              <a:defRPr sz="4500" spc="-200"/>
            </a:lvl4pPr>
            <a:lvl5pPr marL="0" indent="1828800">
              <a:spcBef>
                <a:spcPts val="0"/>
              </a:spcBef>
              <a:buSzTx/>
              <a:buNone/>
              <a:defRPr sz="4500" spc="-200"/>
            </a:lvl5pPr>
          </a:lstStyle>
          <a:p>
            <a:r>
              <a:t>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15"/>
          <p:cNvSpPr/>
          <p:nvPr/>
        </p:nvSpPr>
        <p:spPr>
          <a:xfrm>
            <a:off x="18273025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0" name="Bildobjekt 13" descr="Bildobjekt 13"/>
          <p:cNvPicPr>
            <a:picLocks noChangeAspect="1"/>
          </p:cNvPicPr>
          <p:nvPr/>
        </p:nvPicPr>
        <p:blipFill>
          <a:blip r:embed="rId3"/>
          <a:srcRect t="32755" r="88987" b="40999"/>
          <a:stretch>
            <a:fillRect/>
          </a:stretch>
        </p:blipFill>
        <p:spPr>
          <a:xfrm>
            <a:off x="19007999" y="0"/>
            <a:ext cx="1096101" cy="321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245600" y="3399671"/>
            <a:ext cx="17618076" cy="5983201"/>
          </a:xfrm>
          <a:prstGeom prst="rect">
            <a:avLst/>
          </a:prstGeom>
          <a:noFill/>
        </p:spPr>
        <p:txBody>
          <a:bodyPr/>
          <a:lstStyle>
            <a:lvl1pPr>
              <a:buSzPct val="100000"/>
              <a:buBlip>
                <a:blip r:embed="rId4"/>
              </a:buBlip>
              <a:defRPr sz="4200"/>
            </a:lvl1pPr>
            <a:lvl2pPr marL="790105" indent="-358105">
              <a:buBlip>
                <a:blip r:embed="rId4"/>
              </a:buBlip>
              <a:defRPr sz="4200"/>
            </a:lvl2pPr>
            <a:lvl3pPr marL="1183764" indent="-355764">
              <a:buBlip>
                <a:blip r:embed="rId4"/>
              </a:buBlip>
              <a:defRPr sz="4200"/>
            </a:lvl3pPr>
            <a:lvl4pPr marL="1561679" indent="-362879">
              <a:buBlip>
                <a:blip r:embed="rId4"/>
              </a:buBlip>
              <a:defRPr sz="4200"/>
            </a:lvl4pPr>
            <a:lvl5pPr marL="1890000" indent="-378000">
              <a:buBlip>
                <a:blip r:embed="rId4"/>
              </a:buBlip>
              <a:defRPr sz="4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72" name="Titeltext"/>
          <p:cNvSpPr txBox="1"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bject 15"/>
          <p:cNvSpPr/>
          <p:nvPr/>
        </p:nvSpPr>
        <p:spPr>
          <a:xfrm>
            <a:off x="18273025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  <a:noFill/>
        </p:spPr>
        <p:txBody>
          <a:bodyPr/>
          <a:lstStyle>
            <a:lvl1pPr>
              <a:buSzPct val="100000"/>
              <a:buBlip>
                <a:blip r:embed="rId3"/>
              </a:buBlip>
              <a:defRPr sz="4200"/>
            </a:lvl1pPr>
            <a:lvl2pPr marL="790105" indent="-358105">
              <a:buBlip>
                <a:blip r:embed="rId3"/>
              </a:buBlip>
              <a:defRPr sz="4200"/>
            </a:lvl2pPr>
            <a:lvl3pPr marL="1183764" indent="-355764">
              <a:buBlip>
                <a:blip r:embed="rId3"/>
              </a:buBlip>
              <a:defRPr sz="4200"/>
            </a:lvl3pPr>
            <a:lvl4pPr marL="1561679" indent="-362879">
              <a:buBlip>
                <a:blip r:embed="rId3"/>
              </a:buBlip>
              <a:defRPr sz="4200"/>
            </a:lvl4pPr>
            <a:lvl5pPr marL="1890000" indent="-378000">
              <a:buBlip>
                <a:blip r:embed="rId3"/>
              </a:buBlip>
              <a:defRPr sz="4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81" name="Bildobjekt 12" descr="Bildobjekt 12"/>
          <p:cNvPicPr>
            <a:picLocks noChangeAspect="1"/>
          </p:cNvPicPr>
          <p:nvPr/>
        </p:nvPicPr>
        <p:blipFill>
          <a:blip r:embed="rId4"/>
          <a:srcRect l="67674" t="51033"/>
          <a:stretch>
            <a:fillRect/>
          </a:stretch>
        </p:blipFill>
        <p:spPr>
          <a:xfrm>
            <a:off x="-19050" y="6264274"/>
            <a:ext cx="1260001" cy="2259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3" name="Titeltext"/>
          <p:cNvSpPr txBox="1"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Bildobjekt 12" descr="Bildobjekt 12"/>
          <p:cNvPicPr>
            <a:picLocks noChangeAspect="1"/>
          </p:cNvPicPr>
          <p:nvPr/>
        </p:nvPicPr>
        <p:blipFill>
          <a:blip r:embed="rId2"/>
          <a:srcRect t="64211"/>
          <a:stretch>
            <a:fillRect/>
          </a:stretch>
        </p:blipFill>
        <p:spPr>
          <a:xfrm>
            <a:off x="3585605" y="0"/>
            <a:ext cx="2653922" cy="97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3" name="Rektangel 10"/>
          <p:cNvSpPr/>
          <p:nvPr/>
        </p:nvSpPr>
        <p:spPr>
          <a:xfrm>
            <a:off x="10403999" y="702000"/>
            <a:ext cx="9007201" cy="9907200"/>
          </a:xfrm>
          <a:prstGeom prst="rect">
            <a:avLst/>
          </a:prstGeom>
          <a:solidFill>
            <a:srgbClr val="DCEE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403999" y="701999"/>
            <a:ext cx="9007201" cy="9907201"/>
          </a:xfrm>
          <a:prstGeom prst="rect">
            <a:avLst/>
          </a:prstGeom>
          <a:noFill/>
        </p:spPr>
        <p:txBody>
          <a:bodyPr/>
          <a:lstStyle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5" name="Platshållare för text 2"/>
          <p:cNvSpPr>
            <a:spLocks noGrp="1"/>
          </p:cNvSpPr>
          <p:nvPr>
            <p:ph type="body" sz="quarter" idx="21"/>
          </p:nvPr>
        </p:nvSpPr>
        <p:spPr>
          <a:xfrm>
            <a:off x="1243767" y="3408147"/>
            <a:ext cx="7828734" cy="5400001"/>
          </a:xfrm>
          <a:prstGeom prst="rect">
            <a:avLst/>
          </a:prstGeom>
          <a:noFill/>
        </p:spPr>
        <p:txBody>
          <a:bodyPr/>
          <a:lstStyle/>
          <a:p>
            <a:pPr>
              <a:buSzPct val="100000"/>
              <a:buBlip>
                <a:blip r:embed="rId4"/>
              </a:buBlip>
              <a:defRPr sz="4200" spc="-200"/>
            </a:pPr>
            <a:endParaRPr/>
          </a:p>
        </p:txBody>
      </p:sp>
      <p:sp>
        <p:nvSpPr>
          <p:cNvPr id="196" name="Titeltext"/>
          <p:cNvSpPr txBox="1"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ktangel 1"/>
          <p:cNvSpPr/>
          <p:nvPr/>
        </p:nvSpPr>
        <p:spPr>
          <a:xfrm>
            <a:off x="1245599" y="2491200"/>
            <a:ext cx="17618402" cy="7923601"/>
          </a:xfrm>
          <a:prstGeom prst="rect">
            <a:avLst/>
          </a:prstGeom>
          <a:solidFill>
            <a:srgbClr val="DCEE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  <a:noFill/>
        </p:spPr>
        <p:txBody>
          <a:bodyPr/>
          <a:lstStyle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05" name="Bildobjekt 18" descr="Bildobjekt 18"/>
          <p:cNvPicPr>
            <a:picLocks noChangeAspect="1"/>
          </p:cNvPicPr>
          <p:nvPr/>
        </p:nvPicPr>
        <p:blipFill>
          <a:blip r:embed="rId3"/>
          <a:srcRect t="39466" r="88987" b="40999"/>
          <a:stretch>
            <a:fillRect/>
          </a:stretch>
        </p:blipFill>
        <p:spPr>
          <a:xfrm>
            <a:off x="19007999" y="0"/>
            <a:ext cx="1096101" cy="239395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7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17639999" y="8791199"/>
            <a:ext cx="1987201" cy="19872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200" spc="-200"/>
            </a:lvl1pPr>
          </a:lstStyle>
          <a:p>
            <a:r>
              <a:t> 4,42</a:t>
            </a:r>
          </a:p>
        </p:txBody>
      </p:sp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5"/>
          <p:cNvSpPr/>
          <p:nvPr/>
        </p:nvSpPr>
        <p:spPr>
          <a:xfrm>
            <a:off x="18273025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" name="Bildobjekt 7" descr="Bildobjekt 7"/>
          <p:cNvPicPr>
            <a:picLocks noChangeAspect="1"/>
          </p:cNvPicPr>
          <p:nvPr/>
        </p:nvPicPr>
        <p:blipFill>
          <a:blip r:embed="rId3"/>
          <a:srcRect t="32760" r="88999" b="40995"/>
          <a:stretch>
            <a:fillRect/>
          </a:stretch>
        </p:blipFill>
        <p:spPr>
          <a:xfrm>
            <a:off x="19009056" y="1"/>
            <a:ext cx="1095045" cy="321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43766" y="3399671"/>
            <a:ext cx="17616567" cy="5976001"/>
          </a:xfrm>
          <a:prstGeom prst="rect">
            <a:avLst/>
          </a:prstGeom>
          <a:noFill/>
        </p:spPr>
        <p:txBody>
          <a:bodyPr/>
          <a:lstStyle>
            <a:lvl1pPr>
              <a:buSzPct val="100000"/>
              <a:buBlip>
                <a:blip r:embed="rId4"/>
              </a:buBlip>
              <a:defRPr sz="4200"/>
            </a:lvl1pPr>
            <a:lvl2pPr marL="790105" indent="-358105">
              <a:buBlip>
                <a:blip r:embed="rId4"/>
              </a:buBlip>
              <a:defRPr sz="4200"/>
            </a:lvl2pPr>
            <a:lvl3pPr marL="1183764" indent="-355764">
              <a:buBlip>
                <a:blip r:embed="rId4"/>
              </a:buBlip>
              <a:defRPr sz="4200"/>
            </a:lvl3pPr>
            <a:lvl4pPr marL="1561679" indent="-362879">
              <a:buBlip>
                <a:blip r:embed="rId4"/>
              </a:buBlip>
              <a:defRPr sz="4200"/>
            </a:lvl4pPr>
            <a:lvl5pPr marL="1890000" indent="-378000">
              <a:buBlip>
                <a:blip r:embed="rId4"/>
              </a:buBlip>
              <a:defRPr sz="4200"/>
            </a:lvl5pPr>
          </a:lstStyle>
          <a:p>
            <a:r>
              <a:t>Klicka här för att ändra format på bakgrundstexten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5"/>
          <p:cNvSpPr/>
          <p:nvPr/>
        </p:nvSpPr>
        <p:spPr>
          <a:xfrm>
            <a:off x="18273025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" name="Bildobjekt 71" descr="Bildobjekt 71"/>
          <p:cNvPicPr>
            <a:picLocks noChangeAspect="1"/>
          </p:cNvPicPr>
          <p:nvPr/>
        </p:nvPicPr>
        <p:blipFill>
          <a:blip r:embed="rId3"/>
          <a:srcRect l="68004" t="51088"/>
          <a:stretch>
            <a:fillRect/>
          </a:stretch>
        </p:blipFill>
        <p:spPr>
          <a:xfrm>
            <a:off x="0" y="6264273"/>
            <a:ext cx="1247157" cy="225496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  <a:noFill/>
        </p:spPr>
        <p:txBody>
          <a:bodyPr/>
          <a:lstStyle>
            <a:lvl1pPr>
              <a:buSzPct val="100000"/>
              <a:buBlip>
                <a:blip r:embed="rId4"/>
              </a:buBlip>
              <a:defRPr sz="4200"/>
            </a:lvl1pPr>
            <a:lvl2pPr marL="790105" indent="-358105">
              <a:buBlip>
                <a:blip r:embed="rId4"/>
              </a:buBlip>
              <a:defRPr sz="4200"/>
            </a:lvl2pPr>
            <a:lvl3pPr marL="1183764" indent="-355764">
              <a:buBlip>
                <a:blip r:embed="rId4"/>
              </a:buBlip>
              <a:defRPr sz="4200"/>
            </a:lvl3pPr>
            <a:lvl4pPr marL="1561679" indent="-362879">
              <a:buBlip>
                <a:blip r:embed="rId4"/>
              </a:buBlip>
              <a:defRPr sz="4200"/>
            </a:lvl4pPr>
            <a:lvl5pPr marL="1890000" indent="-378000">
              <a:buBlip>
                <a:blip r:embed="rId4"/>
              </a:buBlip>
              <a:defRPr sz="4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objekt 105" descr="Bildobjekt 105"/>
          <p:cNvPicPr>
            <a:picLocks noChangeAspect="1"/>
          </p:cNvPicPr>
          <p:nvPr/>
        </p:nvPicPr>
        <p:blipFill>
          <a:blip r:embed="rId2"/>
          <a:srcRect t="64200"/>
          <a:stretch>
            <a:fillRect/>
          </a:stretch>
        </p:blipFill>
        <p:spPr>
          <a:xfrm>
            <a:off x="3586705" y="0"/>
            <a:ext cx="2653923" cy="97948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Rektangel 11"/>
          <p:cNvSpPr/>
          <p:nvPr/>
        </p:nvSpPr>
        <p:spPr>
          <a:xfrm>
            <a:off x="10403999" y="701999"/>
            <a:ext cx="9000002" cy="9900002"/>
          </a:xfrm>
          <a:prstGeom prst="rect">
            <a:avLst/>
          </a:prstGeom>
          <a:solidFill>
            <a:srgbClr val="FAED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403999" y="701676"/>
            <a:ext cx="9000002" cy="9900001"/>
          </a:xfrm>
          <a:prstGeom prst="rect">
            <a:avLst/>
          </a:prstGeom>
          <a:noFill/>
        </p:spPr>
        <p:txBody>
          <a:bodyPr/>
          <a:lstStyle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Platshållare för text 2"/>
          <p:cNvSpPr>
            <a:spLocks noGrp="1"/>
          </p:cNvSpPr>
          <p:nvPr>
            <p:ph type="body" sz="quarter" idx="21"/>
          </p:nvPr>
        </p:nvSpPr>
        <p:spPr>
          <a:xfrm>
            <a:off x="1243767" y="3408147"/>
            <a:ext cx="7828734" cy="5400001"/>
          </a:xfrm>
          <a:prstGeom prst="rect">
            <a:avLst/>
          </a:prstGeom>
          <a:noFill/>
        </p:spPr>
        <p:txBody>
          <a:bodyPr/>
          <a:lstStyle/>
          <a:p>
            <a:pPr>
              <a:buSzPct val="100000"/>
              <a:buBlip>
                <a:blip r:embed="rId4"/>
              </a:buBlip>
              <a:defRPr sz="4200" spc="-200"/>
            </a:pPr>
            <a:endParaRPr/>
          </a:p>
        </p:txBody>
      </p:sp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17639999" y="8791199"/>
            <a:ext cx="1987201" cy="19872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200" spc="-200"/>
            </a:lvl1pPr>
          </a:lstStyle>
          <a:p>
            <a:r>
              <a:t> 4,42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ildobjekt 116" descr="Bildobjekt 116"/>
          <p:cNvPicPr>
            <a:picLocks noChangeAspect="1"/>
          </p:cNvPicPr>
          <p:nvPr/>
        </p:nvPicPr>
        <p:blipFill>
          <a:blip r:embed="rId2"/>
          <a:srcRect t="3496" r="6674" b="4216"/>
          <a:stretch>
            <a:fillRect/>
          </a:stretch>
        </p:blipFill>
        <p:spPr>
          <a:xfrm>
            <a:off x="10814400" y="0"/>
            <a:ext cx="9289700" cy="113093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Rubrik på en eller två rader"/>
          <p:cNvSpPr txBox="1">
            <a:spLocks noGrp="1"/>
          </p:cNvSpPr>
          <p:nvPr>
            <p:ph type="title" hasCustomPrompt="1"/>
          </p:nvPr>
        </p:nvSpPr>
        <p:spPr>
          <a:xfrm>
            <a:off x="2513013" y="2378075"/>
            <a:ext cx="13635038" cy="3409950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11900" spc="-400">
                <a:solidFill>
                  <a:schemeClr val="accent4"/>
                </a:solidFill>
              </a:defRPr>
            </a:lvl1pPr>
          </a:lstStyle>
          <a:p>
            <a:r>
              <a:t>Rubrik på en eller två rader</a:t>
            </a:r>
          </a:p>
        </p:txBody>
      </p:sp>
      <p:sp>
        <p:nvSpPr>
          <p:cNvPr id="71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13013" y="6279772"/>
            <a:ext cx="13635038" cy="2406651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defRPr sz="4500" spc="-200"/>
            </a:lvl1pPr>
            <a:lvl2pPr marL="0" indent="457200">
              <a:spcBef>
                <a:spcPts val="0"/>
              </a:spcBef>
              <a:buSzTx/>
              <a:buNone/>
              <a:defRPr sz="4500" spc="-200"/>
            </a:lvl2pPr>
            <a:lvl3pPr marL="0" indent="914400">
              <a:spcBef>
                <a:spcPts val="0"/>
              </a:spcBef>
              <a:buSzTx/>
              <a:buNone/>
              <a:defRPr sz="4500" spc="-200"/>
            </a:lvl3pPr>
            <a:lvl4pPr marL="0" indent="1371600">
              <a:spcBef>
                <a:spcPts val="0"/>
              </a:spcBef>
              <a:buSzTx/>
              <a:buNone/>
              <a:defRPr sz="4500" spc="-200"/>
            </a:lvl4pPr>
            <a:lvl5pPr marL="0" indent="1828800">
              <a:spcBef>
                <a:spcPts val="0"/>
              </a:spcBef>
              <a:buSzTx/>
              <a:buNone/>
              <a:defRPr sz="4500" spc="-200"/>
            </a:lvl5pPr>
          </a:lstStyle>
          <a:p>
            <a:r>
              <a:t>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15"/>
          <p:cNvSpPr/>
          <p:nvPr/>
        </p:nvSpPr>
        <p:spPr>
          <a:xfrm>
            <a:off x="18273025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0" name="Bildobjekt 15" descr="Bildobjekt 15"/>
          <p:cNvPicPr>
            <a:picLocks noChangeAspect="1"/>
          </p:cNvPicPr>
          <p:nvPr/>
        </p:nvPicPr>
        <p:blipFill>
          <a:blip r:embed="rId3"/>
          <a:srcRect t="32755" r="88989" b="40999"/>
          <a:stretch>
            <a:fillRect/>
          </a:stretch>
        </p:blipFill>
        <p:spPr>
          <a:xfrm>
            <a:off x="19007999" y="0"/>
            <a:ext cx="1096101" cy="321627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243766" y="3399671"/>
            <a:ext cx="17616567" cy="5983201"/>
          </a:xfrm>
          <a:prstGeom prst="rect">
            <a:avLst/>
          </a:prstGeom>
          <a:noFill/>
        </p:spPr>
        <p:txBody>
          <a:bodyPr/>
          <a:lstStyle>
            <a:lvl1pPr>
              <a:buSzPct val="100000"/>
              <a:buBlip>
                <a:blip r:embed="rId4"/>
              </a:buBlip>
              <a:defRPr sz="4200"/>
            </a:lvl1pPr>
            <a:lvl2pPr marL="790105" indent="-358105">
              <a:buBlip>
                <a:blip r:embed="rId4"/>
              </a:buBlip>
              <a:defRPr sz="4200"/>
            </a:lvl2pPr>
            <a:lvl3pPr marL="1183764" indent="-355764">
              <a:buBlip>
                <a:blip r:embed="rId4"/>
              </a:buBlip>
              <a:defRPr sz="4200"/>
            </a:lvl3pPr>
            <a:lvl4pPr marL="1561679" indent="-362879">
              <a:buBlip>
                <a:blip r:embed="rId4"/>
              </a:buBlip>
              <a:defRPr sz="4200"/>
            </a:lvl4pPr>
            <a:lvl5pPr marL="1890000" indent="-378000">
              <a:buBlip>
                <a:blip r:embed="rId4"/>
              </a:buBlip>
              <a:defRPr sz="4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15"/>
          <p:cNvSpPr/>
          <p:nvPr/>
        </p:nvSpPr>
        <p:spPr>
          <a:xfrm>
            <a:off x="523864" y="9528509"/>
            <a:ext cx="1302293" cy="12512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1" name="Bildobjekt 15" descr="Bildobjekt 15"/>
          <p:cNvPicPr>
            <a:picLocks noChangeAspect="1"/>
          </p:cNvPicPr>
          <p:nvPr/>
        </p:nvPicPr>
        <p:blipFill>
          <a:blip r:embed="rId3"/>
          <a:srcRect l="27367" t="75425" r="28916"/>
          <a:stretch>
            <a:fillRect/>
          </a:stretch>
        </p:blipFill>
        <p:spPr>
          <a:xfrm>
            <a:off x="-18547" y="0"/>
            <a:ext cx="4351698" cy="301142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ildobjekt 115" descr="Bildobjekt 115"/>
          <p:cNvPicPr>
            <a:picLocks noChangeAspect="1"/>
          </p:cNvPicPr>
          <p:nvPr/>
        </p:nvPicPr>
        <p:blipFill>
          <a:blip r:embed="rId2"/>
          <a:srcRect t="64211"/>
          <a:stretch>
            <a:fillRect/>
          </a:stretch>
        </p:blipFill>
        <p:spPr>
          <a:xfrm>
            <a:off x="3585605" y="0"/>
            <a:ext cx="2653922" cy="97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object 38"/>
          <p:cNvSpPr/>
          <p:nvPr/>
        </p:nvSpPr>
        <p:spPr>
          <a:xfrm>
            <a:off x="523542" y="8791286"/>
            <a:ext cx="1988494" cy="1988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Rektangel 11"/>
          <p:cNvSpPr/>
          <p:nvPr/>
        </p:nvSpPr>
        <p:spPr>
          <a:xfrm>
            <a:off x="10403999" y="702000"/>
            <a:ext cx="9007201" cy="9907200"/>
          </a:xfrm>
          <a:prstGeom prst="rect">
            <a:avLst/>
          </a:prstGeom>
          <a:solidFill>
            <a:srgbClr val="DFEC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403999" y="701999"/>
            <a:ext cx="9007201" cy="9907201"/>
          </a:xfrm>
          <a:prstGeom prst="rect">
            <a:avLst/>
          </a:prstGeom>
          <a:noFill/>
        </p:spPr>
        <p:txBody>
          <a:bodyPr/>
          <a:lstStyle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Platshållare för text 2"/>
          <p:cNvSpPr>
            <a:spLocks noGrp="1"/>
          </p:cNvSpPr>
          <p:nvPr>
            <p:ph type="body" sz="quarter" idx="21"/>
          </p:nvPr>
        </p:nvSpPr>
        <p:spPr>
          <a:xfrm>
            <a:off x="1243767" y="3408147"/>
            <a:ext cx="7828734" cy="5400001"/>
          </a:xfrm>
          <a:prstGeom prst="rect">
            <a:avLst/>
          </a:prstGeom>
          <a:noFill/>
        </p:spPr>
        <p:txBody>
          <a:bodyPr/>
          <a:lstStyle/>
          <a:p>
            <a:pPr>
              <a:buSzPct val="100000"/>
              <a:buBlip>
                <a:blip r:embed="rId4"/>
              </a:buBlip>
              <a:defRPr sz="4200" spc="-200"/>
            </a:pPr>
            <a:endParaRPr/>
          </a:p>
        </p:txBody>
      </p:sp>
      <p:sp>
        <p:nvSpPr>
          <p:cNvPr id="116" name="Titeltext"/>
          <p:cNvSpPr txBox="1"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45600" y="2491200"/>
            <a:ext cx="17618401" cy="7923601"/>
          </a:xfrm>
          <a:prstGeom prst="rect">
            <a:avLst/>
          </a:prstGeom>
          <a:solidFill>
            <a:srgbClr val="FAED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Klicka på en ikon för att infoga innehåll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027918" y="478617"/>
            <a:ext cx="167185" cy="1568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Titeltext</a:t>
            </a:r>
          </a:p>
        </p:txBody>
      </p:sp>
      <p:pic>
        <p:nvPicPr>
          <p:cNvPr id="5" name="Bildobjekt 15" descr="Bildobjekt 15"/>
          <p:cNvPicPr>
            <a:picLocks noChangeAspect="1"/>
          </p:cNvPicPr>
          <p:nvPr/>
        </p:nvPicPr>
        <p:blipFill>
          <a:blip r:embed="rId19"/>
          <a:srcRect t="39457" r="88999" b="40995"/>
          <a:stretch>
            <a:fillRect/>
          </a:stretch>
        </p:blipFill>
        <p:spPr>
          <a:xfrm>
            <a:off x="19009056" y="-1"/>
            <a:ext cx="1095045" cy="239547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-28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5600" marR="0" indent="-345600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802285" marR="0" indent="-370285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1211999" marR="0" indent="-383999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1613519" marR="0" indent="-414719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1915200" marR="0" indent="-403200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345600" marR="0" indent="1940399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345600" marR="0" indent="2397599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345600" marR="0" indent="2854799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345600" marR="0" indent="3312000" algn="l" defTabSz="914400" rtl="0" latinLnBrk="0">
        <a:lnSpc>
          <a:spcPct val="84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11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uforsorjningen.se/foer-vaardpersona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_reply@apple.com" TargetMode="External"/><Relationship Id="rId2" Type="http://schemas.openxmlformats.org/officeDocument/2006/relationships/hyperlink" Target="https://regionvastmanland.se/om-regionen/hallbar-utveckling/ekologisk-hallbarh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5"/>
          <p:cNvSpPr txBox="1">
            <a:spLocks noGrp="1"/>
          </p:cNvSpPr>
          <p:nvPr>
            <p:ph type="title"/>
          </p:nvPr>
        </p:nvSpPr>
        <p:spPr>
          <a:xfrm>
            <a:off x="881508" y="3064726"/>
            <a:ext cx="14527825" cy="36366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800" spc="300">
                <a:solidFill>
                  <a:srgbClr val="404040"/>
                </a:solidFill>
              </a:defRPr>
            </a:pPr>
            <a:r>
              <a:rPr dirty="0"/>
              <a:t>REGION VÄSTMANLANDS</a:t>
            </a:r>
            <a:br>
              <a:rPr dirty="0"/>
            </a:br>
            <a:r>
              <a:rPr sz="15000" spc="-400" dirty="0" err="1">
                <a:solidFill>
                  <a:schemeClr val="accent4"/>
                </a:solidFill>
              </a:rPr>
              <a:t>Minskningslista</a:t>
            </a:r>
            <a:r>
              <a:rPr lang="sv-SE" sz="15000" spc="-400" dirty="0">
                <a:solidFill>
                  <a:schemeClr val="accent4"/>
                </a:solidFill>
              </a:rPr>
              <a:t> för förbrukningsvaror</a:t>
            </a:r>
            <a:r>
              <a:rPr sz="10700" spc="-399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4D8057D-32EF-411F-A4EB-AD4EB30000FD}"/>
              </a:ext>
            </a:extLst>
          </p:cNvPr>
          <p:cNvSpPr txBox="1"/>
          <p:nvPr/>
        </p:nvSpPr>
        <p:spPr>
          <a:xfrm>
            <a:off x="881508" y="7112000"/>
            <a:ext cx="30808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Version 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/>
              <a:t>2023-09-22</a:t>
            </a: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ubrik 1"/>
          <p:cNvSpPr txBox="1">
            <a:spLocks noGrp="1"/>
          </p:cNvSpPr>
          <p:nvPr>
            <p:ph type="title"/>
          </p:nvPr>
        </p:nvSpPr>
        <p:spPr>
          <a:xfrm>
            <a:off x="1243765" y="1722892"/>
            <a:ext cx="17616568" cy="204364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rPr dirty="0"/>
              <a:t>6. </a:t>
            </a:r>
            <a:r>
              <a:rPr spc="0" dirty="0" err="1"/>
              <a:t>Handdesinfektion</a:t>
            </a:r>
            <a:endParaRPr spc="0" dirty="0"/>
          </a:p>
        </p:txBody>
      </p:sp>
      <p:sp>
        <p:nvSpPr>
          <p:cNvPr id="341" name="Vad kan du göra?…"/>
          <p:cNvSpPr txBox="1"/>
          <p:nvPr/>
        </p:nvSpPr>
        <p:spPr>
          <a:xfrm>
            <a:off x="1255831" y="3785506"/>
            <a:ext cx="8572134" cy="167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3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handdesinfektion</a:t>
            </a:r>
            <a:r>
              <a:rPr dirty="0"/>
              <a:t> med </a:t>
            </a:r>
            <a:r>
              <a:rPr dirty="0" err="1"/>
              <a:t>etanol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verksamt</a:t>
            </a:r>
            <a:r>
              <a:rPr dirty="0"/>
              <a:t> </a:t>
            </a:r>
            <a:r>
              <a:rPr dirty="0" err="1"/>
              <a:t>ämne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första</a:t>
            </a:r>
            <a:r>
              <a:rPr dirty="0"/>
              <a:t> hand.</a:t>
            </a:r>
          </a:p>
        </p:txBody>
      </p:sp>
      <p:grpSp>
        <p:nvGrpSpPr>
          <p:cNvPr id="345" name="Gruppera"/>
          <p:cNvGrpSpPr/>
          <p:nvPr/>
        </p:nvGrpSpPr>
        <p:grpSpPr>
          <a:xfrm>
            <a:off x="1104030" y="5870742"/>
            <a:ext cx="9480222" cy="3709366"/>
            <a:chOff x="0" y="0"/>
            <a:chExt cx="9480220" cy="3709364"/>
          </a:xfrm>
        </p:grpSpPr>
        <p:sp>
          <p:nvSpPr>
            <p:cNvPr id="342" name="Rundad rektangel"/>
            <p:cNvSpPr/>
            <p:nvPr/>
          </p:nvSpPr>
          <p:spPr>
            <a:xfrm>
              <a:off x="0" y="0"/>
              <a:ext cx="9480220" cy="3709364"/>
            </a:xfrm>
            <a:prstGeom prst="roundRect">
              <a:avLst>
                <a:gd name="adj" fmla="val 22942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343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Etanol är lika effektivt som isopropanol ur ett smittskyddsperspektiv…"/>
            <p:cNvSpPr txBox="1"/>
            <p:nvPr/>
          </p:nvSpPr>
          <p:spPr>
            <a:xfrm>
              <a:off x="427812" y="284665"/>
              <a:ext cx="8670036" cy="3099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lnSpc>
                  <a:spcPct val="110000"/>
                </a:lnSpc>
                <a:spcBef>
                  <a:spcPts val="2300"/>
                </a:spcBef>
                <a:defRPr sz="2400"/>
              </a:pPr>
              <a:r>
                <a:rPr dirty="0" err="1"/>
                <a:t>Etanol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</a:t>
              </a:r>
              <a:r>
                <a:rPr dirty="0" err="1"/>
                <a:t>lika</a:t>
              </a:r>
              <a:r>
                <a:rPr dirty="0"/>
                <a:t> </a:t>
              </a:r>
              <a:r>
                <a:rPr dirty="0" err="1"/>
                <a:t>effektivt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isopropanol </a:t>
              </a:r>
              <a:r>
                <a:rPr dirty="0" err="1"/>
                <a:t>ur</a:t>
              </a:r>
              <a:r>
                <a:rPr dirty="0"/>
                <a:t> </a:t>
              </a:r>
              <a:r>
                <a:rPr dirty="0" err="1"/>
                <a:t>ett</a:t>
              </a:r>
              <a:r>
                <a:rPr dirty="0"/>
                <a:t> </a:t>
              </a:r>
              <a:r>
                <a:rPr dirty="0" err="1"/>
                <a:t>smittskyddsperspektiv</a:t>
              </a:r>
              <a:endParaRPr spc="-69" dirty="0"/>
            </a:p>
            <a:p>
              <a:pPr>
                <a:lnSpc>
                  <a:spcPct val="110000"/>
                </a:lnSpc>
                <a:spcBef>
                  <a:spcPts val="2300"/>
                </a:spcBef>
                <a:defRPr sz="2400"/>
              </a:pPr>
              <a:r>
                <a:rPr dirty="0" err="1"/>
                <a:t>Genom</a:t>
              </a:r>
              <a:r>
                <a:rPr dirty="0"/>
                <a:t> </a:t>
              </a:r>
              <a:r>
                <a:rPr dirty="0" err="1"/>
                <a:t>att</a:t>
              </a:r>
              <a:r>
                <a:rPr dirty="0"/>
                <a:t> </a:t>
              </a:r>
              <a:r>
                <a:rPr dirty="0" err="1"/>
                <a:t>använda</a:t>
              </a:r>
              <a:r>
                <a:rPr dirty="0"/>
                <a:t> </a:t>
              </a:r>
              <a:r>
                <a:rPr dirty="0" err="1"/>
                <a:t>etanol</a:t>
              </a:r>
              <a:r>
                <a:rPr dirty="0"/>
                <a:t> </a:t>
              </a:r>
              <a:r>
                <a:rPr dirty="0" err="1"/>
                <a:t>istället</a:t>
              </a:r>
              <a:r>
                <a:rPr dirty="0"/>
                <a:t> </a:t>
              </a:r>
              <a:r>
                <a:rPr dirty="0" err="1"/>
                <a:t>för</a:t>
              </a:r>
              <a:r>
                <a:rPr dirty="0"/>
                <a:t> isopropanol </a:t>
              </a:r>
              <a:r>
                <a:rPr dirty="0" err="1"/>
                <a:t>minskas</a:t>
              </a:r>
              <a:r>
                <a:rPr dirty="0"/>
                <a:t> </a:t>
              </a:r>
              <a:r>
                <a:rPr dirty="0" err="1"/>
                <a:t>klimatpåverkan</a:t>
              </a:r>
              <a:r>
                <a:rPr dirty="0"/>
                <a:t> med 25 %</a:t>
              </a:r>
              <a:endParaRPr spc="-69" dirty="0"/>
            </a:p>
            <a:p>
              <a:pPr>
                <a:lnSpc>
                  <a:spcPct val="110000"/>
                </a:lnSpc>
                <a:spcBef>
                  <a:spcPts val="2300"/>
                </a:spcBef>
                <a:defRPr sz="2400" i="1"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OBS! </a:t>
              </a:r>
              <a:r>
                <a:rPr lang="sv-SE" dirty="0"/>
                <a:t>För handdesinfektion är det viktigt att betona </a:t>
              </a:r>
              <a:r>
                <a:rPr dirty="0" err="1"/>
                <a:t>att</a:t>
              </a:r>
              <a:r>
                <a:rPr dirty="0"/>
                <a:t> det </a:t>
              </a:r>
              <a:r>
                <a:rPr dirty="0" err="1"/>
                <a:t>inte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</a:t>
              </a:r>
              <a:r>
                <a:rPr dirty="0" err="1"/>
                <a:t>mängden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ska </a:t>
              </a:r>
              <a:r>
                <a:rPr dirty="0" err="1"/>
                <a:t>minskas</a:t>
              </a:r>
              <a:r>
                <a:rPr dirty="0"/>
                <a:t>, den </a:t>
              </a:r>
              <a:r>
                <a:rPr dirty="0" err="1"/>
                <a:t>bör</a:t>
              </a:r>
              <a:r>
                <a:rPr dirty="0"/>
                <a:t> </a:t>
              </a:r>
              <a:r>
                <a:rPr dirty="0" err="1"/>
                <a:t>snarare</a:t>
              </a:r>
              <a:r>
                <a:rPr dirty="0"/>
                <a:t> </a:t>
              </a:r>
              <a:r>
                <a:rPr dirty="0" err="1"/>
                <a:t>öka</a:t>
              </a:r>
              <a:r>
                <a:rPr lang="sv-SE" dirty="0"/>
                <a:t> </a:t>
              </a:r>
              <a:r>
                <a:rPr dirty="0" err="1"/>
                <a:t>utifrån</a:t>
              </a:r>
              <a:r>
                <a:rPr dirty="0"/>
                <a:t> </a:t>
              </a:r>
              <a:r>
                <a:rPr dirty="0" err="1"/>
                <a:t>vårdhygieniska</a:t>
              </a:r>
              <a:r>
                <a:rPr dirty="0"/>
                <a:t> </a:t>
              </a:r>
              <a:r>
                <a:rPr dirty="0" err="1"/>
                <a:t>aspekter</a:t>
              </a:r>
              <a:r>
                <a:rPr dirty="0"/>
                <a:t>.</a:t>
              </a:r>
            </a:p>
          </p:txBody>
        </p:sp>
      </p:grpSp>
      <p:pic>
        <p:nvPicPr>
          <p:cNvPr id="346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262" y="2406491"/>
            <a:ext cx="3046644" cy="695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 animBg="1" advAuto="0"/>
      <p:bldP spid="34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uppera"/>
          <p:cNvGrpSpPr/>
          <p:nvPr/>
        </p:nvGrpSpPr>
        <p:grpSpPr>
          <a:xfrm>
            <a:off x="9780427" y="6231958"/>
            <a:ext cx="7302835" cy="1887853"/>
            <a:chOff x="0" y="-20800"/>
            <a:chExt cx="7302834" cy="1887851"/>
          </a:xfrm>
        </p:grpSpPr>
        <p:sp>
          <p:nvSpPr>
            <p:cNvPr id="351" name="Rundad rektangel"/>
            <p:cNvSpPr/>
            <p:nvPr/>
          </p:nvSpPr>
          <p:spPr>
            <a:xfrm>
              <a:off x="0" y="0"/>
              <a:ext cx="7302834" cy="1867051"/>
            </a:xfrm>
            <a:prstGeom prst="roundRect">
              <a:avLst>
                <a:gd name="adj" fmla="val 35476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352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3" name="textruta 2"/>
            <p:cNvSpPr txBox="1"/>
            <p:nvPr/>
          </p:nvSpPr>
          <p:spPr>
            <a:xfrm>
              <a:off x="387430" y="-20800"/>
              <a:ext cx="6695270" cy="129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lnSpc>
                  <a:spcPct val="110000"/>
                </a:lnSpc>
                <a:defRPr sz="2400"/>
              </a:pPr>
              <a:r>
                <a:rPr lang="sv-SE" dirty="0"/>
                <a:t>En miljon medicinbägare används årligen</a:t>
              </a:r>
              <a:r>
                <a:rPr dirty="0"/>
                <a:t>. </a:t>
              </a:r>
              <a:r>
                <a:rPr lang="sv-SE" dirty="0"/>
                <a:t>Byte från fossil plast till pappersbägare minskar</a:t>
              </a:r>
              <a:r>
                <a:rPr dirty="0"/>
                <a:t> CO</a:t>
              </a:r>
              <a:r>
                <a:rPr sz="2000" baseline="-15000" dirty="0"/>
                <a:t>2</a:t>
              </a:r>
              <a:r>
                <a:rPr lang="sv-SE" dirty="0"/>
                <a:t> med cirka </a:t>
              </a:r>
              <a:r>
                <a:rPr dirty="0"/>
                <a:t>90 %</a:t>
              </a:r>
            </a:p>
          </p:txBody>
        </p:sp>
      </p:grpSp>
      <p:sp>
        <p:nvSpPr>
          <p:cNvPr id="355" name="Vad kan du göra?…"/>
          <p:cNvSpPr txBox="1"/>
          <p:nvPr/>
        </p:nvSpPr>
        <p:spPr>
          <a:xfrm>
            <a:off x="9780427" y="3785506"/>
            <a:ext cx="8572133" cy="1632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Vad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Använd medicinbägare i papper eller förnybar plast. </a:t>
            </a:r>
            <a:endParaRPr dirty="0"/>
          </a:p>
        </p:txBody>
      </p:sp>
      <p:pic>
        <p:nvPicPr>
          <p:cNvPr id="356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29878" y="3315245"/>
            <a:ext cx="6589599" cy="555381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ubrik 1"/>
          <p:cNvSpPr txBox="1">
            <a:spLocks noGrp="1"/>
          </p:cNvSpPr>
          <p:nvPr>
            <p:ph type="title" idx="4294967295"/>
          </p:nvPr>
        </p:nvSpPr>
        <p:spPr>
          <a:xfrm>
            <a:off x="9768361" y="1706201"/>
            <a:ext cx="17616567" cy="2043642"/>
          </a:xfrm>
          <a:prstGeom prst="rect">
            <a:avLst/>
          </a:prstGeom>
        </p:spPr>
        <p:txBody>
          <a:bodyPr/>
          <a:lstStyle/>
          <a:p>
            <a:pPr>
              <a:defRPr spc="-300">
                <a:solidFill>
                  <a:schemeClr val="accent4"/>
                </a:solidFill>
              </a:defRPr>
            </a:pPr>
            <a:r>
              <a:t>7. </a:t>
            </a:r>
            <a:r>
              <a:rPr spc="0"/>
              <a:t>Medicinbägare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 advAuto="0"/>
      <p:bldP spid="355" grpId="0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ubrik 1"/>
          <p:cNvSpPr txBox="1">
            <a:spLocks noGrp="1"/>
          </p:cNvSpPr>
          <p:nvPr>
            <p:ph type="title"/>
          </p:nvPr>
        </p:nvSpPr>
        <p:spPr>
          <a:xfrm>
            <a:off x="1243765" y="1713774"/>
            <a:ext cx="17616568" cy="204364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t>8. </a:t>
            </a:r>
            <a:r>
              <a:rPr spc="0"/>
              <a:t>Sopsäck</a:t>
            </a:r>
          </a:p>
        </p:txBody>
      </p:sp>
      <p:sp>
        <p:nvSpPr>
          <p:cNvPr id="361" name="Vad kan du göra?…"/>
          <p:cNvSpPr txBox="1"/>
          <p:nvPr/>
        </p:nvSpPr>
        <p:spPr>
          <a:xfrm>
            <a:off x="1255831" y="3785506"/>
            <a:ext cx="8085948" cy="4068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Byt</a:t>
            </a:r>
            <a:r>
              <a:rPr dirty="0"/>
              <a:t> till miljö- och </a:t>
            </a:r>
            <a:r>
              <a:rPr dirty="0" err="1"/>
              <a:t>klimatvänligare</a:t>
            </a:r>
            <a:r>
              <a:rPr dirty="0"/>
              <a:t> </a:t>
            </a:r>
            <a:r>
              <a:rPr lang="sv-SE" dirty="0"/>
              <a:t>säckar/</a:t>
            </a:r>
            <a:r>
              <a:rPr dirty="0" err="1"/>
              <a:t>påsar</a:t>
            </a:r>
            <a:r>
              <a:rPr lang="sv-SE" dirty="0"/>
              <a:t>, </a:t>
            </a:r>
            <a:r>
              <a:rPr lang="sv-SE" dirty="0" err="1"/>
              <a:t>t.ex</a:t>
            </a:r>
            <a:r>
              <a:rPr lang="sv-SE" dirty="0"/>
              <a:t> i förnybar plast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onödigt</a:t>
            </a:r>
            <a:r>
              <a:rPr dirty="0"/>
              <a:t> </a:t>
            </a:r>
            <a:r>
              <a:rPr dirty="0" err="1"/>
              <a:t>stora</a:t>
            </a:r>
            <a:r>
              <a:rPr dirty="0"/>
              <a:t> </a:t>
            </a:r>
            <a:r>
              <a:rPr dirty="0" err="1"/>
              <a:t>sopsäckar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Spara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sopsäckar</a:t>
            </a:r>
            <a:r>
              <a:rPr dirty="0"/>
              <a:t> </a:t>
            </a:r>
            <a:r>
              <a:rPr dirty="0" err="1"/>
              <a:t>genom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byta</a:t>
            </a:r>
            <a:r>
              <a:rPr dirty="0"/>
              <a:t> </a:t>
            </a:r>
            <a:r>
              <a:rPr dirty="0" err="1"/>
              <a:t>mer</a:t>
            </a:r>
            <a:r>
              <a:rPr dirty="0"/>
              <a:t> </a:t>
            </a:r>
            <a:r>
              <a:rPr dirty="0" err="1"/>
              <a:t>sällan</a:t>
            </a:r>
            <a:r>
              <a:rPr dirty="0"/>
              <a:t> </a:t>
            </a:r>
            <a:r>
              <a:rPr dirty="0" err="1"/>
              <a:t>där</a:t>
            </a:r>
            <a:r>
              <a:rPr dirty="0"/>
              <a:t> det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möjligt</a:t>
            </a:r>
            <a:r>
              <a:rPr dirty="0"/>
              <a:t>.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/>
              <a:t>Ta bort </a:t>
            </a:r>
            <a:r>
              <a:rPr dirty="0" err="1"/>
              <a:t>papperskorgar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behövs</a:t>
            </a:r>
            <a:r>
              <a:rPr dirty="0"/>
              <a:t>.</a:t>
            </a:r>
          </a:p>
        </p:txBody>
      </p:sp>
      <p:pic>
        <p:nvPicPr>
          <p:cNvPr id="362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940" y="3460370"/>
            <a:ext cx="7679134" cy="527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ubrik 1"/>
          <p:cNvSpPr txBox="1">
            <a:spLocks noGrp="1"/>
          </p:cNvSpPr>
          <p:nvPr>
            <p:ph type="title"/>
          </p:nvPr>
        </p:nvSpPr>
        <p:spPr>
          <a:xfrm>
            <a:off x="9836197" y="1698070"/>
            <a:ext cx="17616567" cy="204364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br/>
            <a:r>
              <a:t>9. </a:t>
            </a:r>
            <a:r>
              <a:rPr spc="-107"/>
              <a:t>Tvättlapp</a:t>
            </a:r>
          </a:p>
        </p:txBody>
      </p:sp>
      <p:sp>
        <p:nvSpPr>
          <p:cNvPr id="366" name="Vad kan du göra?…"/>
          <p:cNvSpPr txBox="1"/>
          <p:nvPr/>
        </p:nvSpPr>
        <p:spPr>
          <a:xfrm>
            <a:off x="9848263" y="3785506"/>
            <a:ext cx="7413837" cy="167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t>Vad kan du göra?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Välj tvättlappar av papper före skumplast, där det är möjligt.</a:t>
            </a:r>
          </a:p>
        </p:txBody>
      </p:sp>
      <p:pic>
        <p:nvPicPr>
          <p:cNvPr id="37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50" y="2979948"/>
            <a:ext cx="7245950" cy="6324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ubrik 1"/>
          <p:cNvSpPr txBox="1">
            <a:spLocks noGrp="1"/>
          </p:cNvSpPr>
          <p:nvPr>
            <p:ph type="title"/>
          </p:nvPr>
        </p:nvSpPr>
        <p:spPr>
          <a:xfrm>
            <a:off x="1243765" y="1705358"/>
            <a:ext cx="17616568" cy="204364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r>
              <a:t>10. Täcken/filtar</a:t>
            </a:r>
          </a:p>
        </p:txBody>
      </p:sp>
      <p:sp>
        <p:nvSpPr>
          <p:cNvPr id="375" name="Vad kan du göra?…"/>
          <p:cNvSpPr txBox="1"/>
          <p:nvPr/>
        </p:nvSpPr>
        <p:spPr>
          <a:xfrm>
            <a:off x="1255831" y="3785506"/>
            <a:ext cx="7413838" cy="196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t>Vad kan du göra?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Byt ut engångs- mot flergångstextil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Använd rätt material vid rätt tillfälle</a:t>
            </a:r>
          </a:p>
        </p:txBody>
      </p:sp>
      <p:pic>
        <p:nvPicPr>
          <p:cNvPr id="380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264" y="2020745"/>
            <a:ext cx="5504815" cy="7261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Vad kan du göra?…"/>
          <p:cNvSpPr txBox="1"/>
          <p:nvPr/>
        </p:nvSpPr>
        <p:spPr>
          <a:xfrm>
            <a:off x="9846339" y="3785506"/>
            <a:ext cx="7413837" cy="196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Välj</a:t>
            </a:r>
            <a:r>
              <a:rPr dirty="0"/>
              <a:t> </a:t>
            </a:r>
            <a:r>
              <a:rPr dirty="0" err="1"/>
              <a:t>nitrilhandskar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rätt</a:t>
            </a:r>
            <a:r>
              <a:rPr dirty="0"/>
              <a:t> </a:t>
            </a:r>
            <a:r>
              <a:rPr dirty="0" err="1"/>
              <a:t>handskar</a:t>
            </a:r>
            <a:r>
              <a:rPr dirty="0"/>
              <a:t> vid </a:t>
            </a:r>
            <a:r>
              <a:rPr dirty="0" err="1"/>
              <a:t>rätt</a:t>
            </a:r>
            <a:r>
              <a:rPr dirty="0"/>
              <a:t> </a:t>
            </a:r>
            <a:r>
              <a:rPr dirty="0" err="1"/>
              <a:t>tillfällen</a:t>
            </a:r>
            <a:endParaRPr dirty="0"/>
          </a:p>
        </p:txBody>
      </p:sp>
      <p:grpSp>
        <p:nvGrpSpPr>
          <p:cNvPr id="388" name="Gruppera"/>
          <p:cNvGrpSpPr/>
          <p:nvPr/>
        </p:nvGrpSpPr>
        <p:grpSpPr>
          <a:xfrm>
            <a:off x="9846718" y="6199358"/>
            <a:ext cx="8892881" cy="2656775"/>
            <a:chOff x="0" y="0"/>
            <a:chExt cx="8892879" cy="2656774"/>
          </a:xfrm>
        </p:grpSpPr>
        <p:sp>
          <p:nvSpPr>
            <p:cNvPr id="385" name="Rundad rektangel"/>
            <p:cNvSpPr/>
            <p:nvPr/>
          </p:nvSpPr>
          <p:spPr>
            <a:xfrm>
              <a:off x="0" y="0"/>
              <a:ext cx="8892879" cy="2656774"/>
            </a:xfrm>
            <a:prstGeom prst="roundRect">
              <a:avLst>
                <a:gd name="adj" fmla="val 20243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386" name="Rektangel"/>
            <p:cNvSpPr/>
            <p:nvPr/>
          </p:nvSpPr>
          <p:spPr>
            <a:xfrm>
              <a:off x="0" y="0"/>
              <a:ext cx="1270000" cy="863697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7" name="Handskar är den prioriterade produktgrupp som ger upphov till mest klimatpåverkan. Därför är det viktigt att de används rätt.…"/>
            <p:cNvSpPr/>
            <p:nvPr/>
          </p:nvSpPr>
          <p:spPr>
            <a:xfrm>
              <a:off x="366548" y="448043"/>
              <a:ext cx="8150164" cy="169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10000"/>
                </a:lnSpc>
                <a:defRPr sz="2400"/>
              </a:pPr>
              <a:r>
                <a:rPr dirty="0" err="1"/>
                <a:t>Handskar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den </a:t>
              </a:r>
              <a:r>
                <a:rPr dirty="0" err="1"/>
                <a:t>prioriterade</a:t>
              </a:r>
              <a:r>
                <a:rPr dirty="0"/>
                <a:t> </a:t>
              </a:r>
              <a:r>
                <a:rPr dirty="0" err="1"/>
                <a:t>produktgrupp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ger </a:t>
              </a:r>
              <a:r>
                <a:rPr dirty="0" err="1"/>
                <a:t>upphov</a:t>
              </a:r>
              <a:r>
                <a:rPr dirty="0"/>
                <a:t> till </a:t>
              </a:r>
              <a:r>
                <a:rPr dirty="0" err="1"/>
                <a:t>mest</a:t>
              </a:r>
              <a:r>
                <a:rPr dirty="0"/>
                <a:t> </a:t>
              </a:r>
              <a:r>
                <a:rPr dirty="0" err="1"/>
                <a:t>klimatpåverkan</a:t>
              </a:r>
              <a:r>
                <a:rPr dirty="0"/>
                <a:t>. </a:t>
              </a:r>
              <a:r>
                <a:rPr dirty="0" err="1"/>
                <a:t>Därför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det </a:t>
              </a:r>
              <a:r>
                <a:rPr dirty="0" err="1"/>
                <a:t>viktigt</a:t>
              </a:r>
              <a:r>
                <a:rPr dirty="0"/>
                <a:t> </a:t>
              </a:r>
              <a:r>
                <a:rPr dirty="0" err="1"/>
                <a:t>att</a:t>
              </a:r>
              <a:r>
                <a:rPr dirty="0"/>
                <a:t> de </a:t>
              </a:r>
              <a:r>
                <a:rPr dirty="0" err="1"/>
                <a:t>används</a:t>
              </a:r>
              <a:r>
                <a:rPr dirty="0"/>
                <a:t> </a:t>
              </a:r>
              <a:r>
                <a:rPr dirty="0" err="1"/>
                <a:t>rätt</a:t>
              </a:r>
              <a:r>
                <a:rPr dirty="0"/>
                <a:t>.</a:t>
              </a:r>
            </a:p>
            <a:p>
              <a:pPr>
                <a:lnSpc>
                  <a:spcPct val="110000"/>
                </a:lnSpc>
                <a:defRPr sz="2400"/>
              </a:pPr>
              <a:endParaRPr dirty="0"/>
            </a:p>
            <a:p>
              <a:pPr>
                <a:lnSpc>
                  <a:spcPct val="110000"/>
                </a:lnSpc>
                <a:defRPr sz="2400"/>
              </a:pPr>
              <a:r>
                <a:rPr dirty="0"/>
                <a:t>Se </a:t>
              </a:r>
              <a:r>
                <a:rPr dirty="0" err="1"/>
                <a:t>Varuförsörjningens</a:t>
              </a:r>
              <a:r>
                <a:rPr dirty="0"/>
                <a:t> guide </a:t>
              </a:r>
              <a:r>
                <a:rPr u="sng" dirty="0">
                  <a:solidFill>
                    <a:srgbClr val="31599B"/>
                  </a:solidFill>
                  <a:uFill>
                    <a:solidFill>
                      <a:srgbClr val="31599B"/>
                    </a:solidFill>
                  </a:uFill>
                  <a:hlinkClick r:id="rId3"/>
                </a:rPr>
                <a:t>Rätt handske</a:t>
              </a:r>
              <a:r>
                <a:rPr dirty="0"/>
                <a:t> .</a:t>
              </a:r>
            </a:p>
          </p:txBody>
        </p:sp>
      </p:grpSp>
      <p:sp>
        <p:nvSpPr>
          <p:cNvPr id="389" name="Rubrik 1"/>
          <p:cNvSpPr txBox="1">
            <a:spLocks noGrp="1"/>
          </p:cNvSpPr>
          <p:nvPr>
            <p:ph type="title" idx="4294967295"/>
          </p:nvPr>
        </p:nvSpPr>
        <p:spPr>
          <a:xfrm>
            <a:off x="9834273" y="1707913"/>
            <a:ext cx="17616567" cy="2043642"/>
          </a:xfrm>
          <a:prstGeom prst="rect">
            <a:avLst/>
          </a:prstGeom>
        </p:spPr>
        <p:txBody>
          <a:bodyPr/>
          <a:lstStyle/>
          <a:p>
            <a:pPr>
              <a:defRPr spc="-300">
                <a:solidFill>
                  <a:schemeClr val="accent4"/>
                </a:solidFill>
              </a:defRPr>
            </a:pPr>
            <a:r>
              <a:rPr dirty="0"/>
              <a:t>11. </a:t>
            </a:r>
            <a:r>
              <a:rPr spc="-107" dirty="0" err="1"/>
              <a:t>Undersökningshandske</a:t>
            </a:r>
            <a:endParaRPr spc="-107" dirty="0"/>
          </a:p>
        </p:txBody>
      </p:sp>
      <p:pic>
        <p:nvPicPr>
          <p:cNvPr id="390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042" y="2786533"/>
            <a:ext cx="6632949" cy="6995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build="p" animBg="1" advAuto="0"/>
      <p:bldP spid="38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ubrik 1"/>
          <p:cNvSpPr txBox="1">
            <a:spLocks noGrp="1"/>
          </p:cNvSpPr>
          <p:nvPr>
            <p:ph type="title"/>
          </p:nvPr>
        </p:nvSpPr>
        <p:spPr>
          <a:xfrm>
            <a:off x="1243765" y="1710758"/>
            <a:ext cx="17616568" cy="204364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rPr dirty="0"/>
              <a:t>13. </a:t>
            </a:r>
            <a:r>
              <a:rPr spc="0" dirty="0" err="1"/>
              <a:t>Värmejacka</a:t>
            </a:r>
            <a:r>
              <a:rPr dirty="0"/>
              <a:t> </a:t>
            </a:r>
          </a:p>
        </p:txBody>
      </p:sp>
      <p:sp>
        <p:nvSpPr>
          <p:cNvPr id="403" name="Vad kan du göra?…"/>
          <p:cNvSpPr txBox="1"/>
          <p:nvPr/>
        </p:nvSpPr>
        <p:spPr>
          <a:xfrm>
            <a:off x="1255831" y="3785506"/>
            <a:ext cx="7413838" cy="392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 t-shirts/</a:t>
            </a:r>
            <a:r>
              <a:rPr dirty="0" err="1"/>
              <a:t>linnen</a:t>
            </a:r>
            <a:r>
              <a:rPr dirty="0"/>
              <a:t> under </a:t>
            </a:r>
            <a:r>
              <a:rPr dirty="0" err="1"/>
              <a:t>arbetskläder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När</a:t>
            </a:r>
            <a:r>
              <a:rPr dirty="0"/>
              <a:t> extra </a:t>
            </a:r>
            <a:r>
              <a:rPr dirty="0" err="1"/>
              <a:t>värmeplagg</a:t>
            </a:r>
            <a:r>
              <a:rPr dirty="0"/>
              <a:t> </a:t>
            </a:r>
            <a:r>
              <a:rPr dirty="0" err="1"/>
              <a:t>behövs</a:t>
            </a:r>
            <a:r>
              <a:rPr dirty="0"/>
              <a:t>, </a:t>
            </a:r>
            <a:r>
              <a:rPr dirty="0" err="1"/>
              <a:t>används</a:t>
            </a:r>
            <a:r>
              <a:rPr dirty="0"/>
              <a:t> </a:t>
            </a:r>
            <a:r>
              <a:rPr dirty="0" err="1"/>
              <a:t>väst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flergångsmaterial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samma</a:t>
            </a:r>
            <a:r>
              <a:rPr dirty="0"/>
              <a:t> </a:t>
            </a:r>
            <a:r>
              <a:rPr dirty="0" err="1"/>
              <a:t>värmejacka</a:t>
            </a:r>
            <a:r>
              <a:rPr dirty="0"/>
              <a:t> under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helt</a:t>
            </a:r>
            <a:r>
              <a:rPr dirty="0"/>
              <a:t> </a:t>
            </a:r>
            <a:r>
              <a:rPr dirty="0" err="1"/>
              <a:t>arbetspass</a:t>
            </a:r>
            <a:endParaRPr dirty="0"/>
          </a:p>
        </p:txBody>
      </p:sp>
      <p:pic>
        <p:nvPicPr>
          <p:cNvPr id="408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505" y="2583124"/>
            <a:ext cx="7413838" cy="6667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ubrik 1"/>
          <p:cNvSpPr txBox="1">
            <a:spLocks noGrp="1"/>
          </p:cNvSpPr>
          <p:nvPr>
            <p:ph type="title"/>
          </p:nvPr>
        </p:nvSpPr>
        <p:spPr>
          <a:xfrm>
            <a:off x="1243765" y="1710758"/>
            <a:ext cx="17616568" cy="204364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rPr dirty="0"/>
              <a:t>1</a:t>
            </a:r>
            <a:r>
              <a:rPr lang="sv-SE" dirty="0"/>
              <a:t>4</a:t>
            </a:r>
            <a:r>
              <a:rPr dirty="0"/>
              <a:t>. </a:t>
            </a:r>
            <a:r>
              <a:rPr lang="sv-SE" spc="0" dirty="0"/>
              <a:t>Skoöverdrag</a:t>
            </a:r>
            <a:r>
              <a:rPr dirty="0"/>
              <a:t> </a:t>
            </a:r>
          </a:p>
        </p:txBody>
      </p:sp>
      <p:sp>
        <p:nvSpPr>
          <p:cNvPr id="403" name="Vad kan du göra?…"/>
          <p:cNvSpPr txBox="1"/>
          <p:nvPr/>
        </p:nvSpPr>
        <p:spPr>
          <a:xfrm>
            <a:off x="1255831" y="3785506"/>
            <a:ext cx="7413838" cy="2315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Behövs verkligen skoöverdrag? Kan större entrémattor vara ett alternativ?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Välj skoöverdrag i förnybar plast.</a:t>
            </a:r>
            <a:endParaRPr dirty="0"/>
          </a:p>
        </p:txBody>
      </p:sp>
      <p:pic>
        <p:nvPicPr>
          <p:cNvPr id="3" name="Bild 2" descr="Sko med hel fyllning">
            <a:extLst>
              <a:ext uri="{FF2B5EF4-FFF2-40B4-BE49-F238E27FC236}">
                <a16:creationId xmlns:a16="http://schemas.microsoft.com/office/drawing/2014/main" id="{A01D2577-2DE8-49F4-8B66-137DD4A51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213" y="2381998"/>
            <a:ext cx="6218891" cy="6218891"/>
          </a:xfrm>
          <a:prstGeom prst="rect">
            <a:avLst/>
          </a:prstGeom>
        </p:spPr>
      </p:pic>
      <p:grpSp>
        <p:nvGrpSpPr>
          <p:cNvPr id="8" name="Gruppera">
            <a:extLst>
              <a:ext uri="{FF2B5EF4-FFF2-40B4-BE49-F238E27FC236}">
                <a16:creationId xmlns:a16="http://schemas.microsoft.com/office/drawing/2014/main" id="{D93C7404-6FE5-4B27-B971-D0533D6C135E}"/>
              </a:ext>
            </a:extLst>
          </p:cNvPr>
          <p:cNvGrpSpPr/>
          <p:nvPr/>
        </p:nvGrpSpPr>
        <p:grpSpPr>
          <a:xfrm>
            <a:off x="1243765" y="7140463"/>
            <a:ext cx="8986850" cy="1806343"/>
            <a:chOff x="0" y="0"/>
            <a:chExt cx="8986849" cy="1806342"/>
          </a:xfrm>
        </p:grpSpPr>
        <p:sp>
          <p:nvSpPr>
            <p:cNvPr id="9" name="Rundad rektangel">
              <a:extLst>
                <a:ext uri="{FF2B5EF4-FFF2-40B4-BE49-F238E27FC236}">
                  <a16:creationId xmlns:a16="http://schemas.microsoft.com/office/drawing/2014/main" id="{89788D6A-DDA6-42A2-82E4-D33979955625}"/>
                </a:ext>
              </a:extLst>
            </p:cNvPr>
            <p:cNvSpPr/>
            <p:nvPr/>
          </p:nvSpPr>
          <p:spPr>
            <a:xfrm>
              <a:off x="0" y="0"/>
              <a:ext cx="8986849" cy="1806342"/>
            </a:xfrm>
            <a:prstGeom prst="roundRect">
              <a:avLst>
                <a:gd name="adj" fmla="val 40883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10" name="Rektangel">
              <a:extLst>
                <a:ext uri="{FF2B5EF4-FFF2-40B4-BE49-F238E27FC236}">
                  <a16:creationId xmlns:a16="http://schemas.microsoft.com/office/drawing/2014/main" id="{95165619-8F7B-46BE-BA23-954F3C8C6708}"/>
                </a:ext>
              </a:extLst>
            </p:cNvPr>
            <p:cNvSpPr/>
            <p:nvPr/>
          </p:nvSpPr>
          <p:spPr>
            <a:xfrm>
              <a:off x="0" y="0"/>
              <a:ext cx="1270000" cy="863697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Uppsamlingsboxarna har hög klimatpåverkan. Varuförsörjningen erbjuder olika storlekar av uppsamlingsboxar och det är viktigt att inte välja större låda än vad som behövs.">
              <a:extLst>
                <a:ext uri="{FF2B5EF4-FFF2-40B4-BE49-F238E27FC236}">
                  <a16:creationId xmlns:a16="http://schemas.microsoft.com/office/drawing/2014/main" id="{301036D1-4680-405C-83D4-0013D45C025C}"/>
                </a:ext>
              </a:extLst>
            </p:cNvPr>
            <p:cNvSpPr txBox="1"/>
            <p:nvPr/>
          </p:nvSpPr>
          <p:spPr>
            <a:xfrm>
              <a:off x="507683" y="431848"/>
              <a:ext cx="7971483" cy="884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lnSpc>
                  <a:spcPct val="110000"/>
                </a:lnSpc>
                <a:spcBef>
                  <a:spcPts val="2300"/>
                </a:spcBef>
                <a:defRPr sz="2400"/>
              </a:lvl1pPr>
            </a:lstStyle>
            <a:p>
              <a:r>
                <a:rPr lang="sv-SE" dirty="0"/>
                <a:t>Förnybara skoöverdrag har klimatpåverkan som är cirka en fjärdedel av skoöverdrag i fossil plast.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11999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build="p" animBg="1" advAuto="0"/>
      <p:bldP spid="8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ubrik 1"/>
          <p:cNvSpPr txBox="1">
            <a:spLocks noGrp="1"/>
          </p:cNvSpPr>
          <p:nvPr>
            <p:ph type="title"/>
          </p:nvPr>
        </p:nvSpPr>
        <p:spPr>
          <a:xfrm>
            <a:off x="1220458" y="1706934"/>
            <a:ext cx="17616568" cy="2043642"/>
          </a:xfrm>
          <a:prstGeom prst="rect">
            <a:avLst/>
          </a:prstGeom>
        </p:spPr>
        <p:txBody>
          <a:bodyPr/>
          <a:lstStyle>
            <a:lvl1pPr>
              <a:defRPr spc="-107"/>
            </a:lvl1pPr>
          </a:lstStyle>
          <a:p>
            <a:r>
              <a:rPr lang="sv-SE" dirty="0"/>
              <a:t>Därför har vi en minskningslista </a:t>
            </a:r>
            <a:br>
              <a:rPr lang="sv-SE" dirty="0"/>
            </a:br>
            <a:r>
              <a:rPr lang="sv-SE" dirty="0"/>
              <a:t>för förbrukningsvaror</a:t>
            </a:r>
            <a:endParaRPr dirty="0"/>
          </a:p>
        </p:txBody>
      </p:sp>
      <p:sp>
        <p:nvSpPr>
          <p:cNvPr id="221" name="Minskningslistan är en del i arbetet med Region Västmanlands miljöprogram 2018-2022 och målområdet resursförbrukning och inköp. Syftet med listan är att ge stöd till verksamheter att minska användningen av förbrukningsvaror och på så sätt minska resursfö"/>
          <p:cNvSpPr txBox="1"/>
          <p:nvPr/>
        </p:nvSpPr>
        <p:spPr>
          <a:xfrm>
            <a:off x="1243186" y="3950482"/>
            <a:ext cx="10878596" cy="2456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lnSpc>
                <a:spcPct val="96000"/>
              </a:lnSpc>
              <a:spcBef>
                <a:spcPts val="2300"/>
              </a:spcBef>
              <a:defRPr sz="3200"/>
            </a:lvl1pPr>
          </a:lstStyle>
          <a:p>
            <a:r>
              <a:rPr dirty="0" err="1"/>
              <a:t>Minskningslistan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del </a:t>
            </a:r>
            <a:r>
              <a:rPr dirty="0" err="1"/>
              <a:t>i</a:t>
            </a:r>
            <a:r>
              <a:rPr dirty="0"/>
              <a:t> </a:t>
            </a:r>
            <a:r>
              <a:rPr lang="sv-SE" dirty="0"/>
              <a:t>regionens arbete</a:t>
            </a:r>
            <a:r>
              <a:rPr dirty="0"/>
              <a:t> med </a:t>
            </a:r>
            <a:r>
              <a:rPr lang="sv-SE" dirty="0"/>
              <a:t>att säkerställa att verksamheten bedrivs med god hushållning av resurserna. </a:t>
            </a:r>
            <a:r>
              <a:rPr dirty="0"/>
              <a:t>Syftet med </a:t>
            </a:r>
            <a:r>
              <a:rPr dirty="0" err="1"/>
              <a:t>listan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ge</a:t>
            </a:r>
            <a:r>
              <a:rPr dirty="0"/>
              <a:t> </a:t>
            </a:r>
            <a:r>
              <a:rPr dirty="0" err="1"/>
              <a:t>stöd</a:t>
            </a:r>
            <a:r>
              <a:rPr dirty="0"/>
              <a:t> till </a:t>
            </a:r>
            <a:r>
              <a:rPr dirty="0" err="1"/>
              <a:t>verksamheter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minska</a:t>
            </a:r>
            <a:r>
              <a:rPr dirty="0"/>
              <a:t> </a:t>
            </a:r>
            <a:r>
              <a:rPr dirty="0" err="1"/>
              <a:t>användningen</a:t>
            </a:r>
            <a:r>
              <a:rPr dirty="0"/>
              <a:t> av </a:t>
            </a:r>
            <a:r>
              <a:rPr dirty="0" err="1"/>
              <a:t>förbrukningsvaror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sätt</a:t>
            </a:r>
            <a:r>
              <a:rPr dirty="0"/>
              <a:t> </a:t>
            </a:r>
            <a:r>
              <a:rPr dirty="0" err="1"/>
              <a:t>minska</a:t>
            </a:r>
            <a:r>
              <a:rPr dirty="0"/>
              <a:t> </a:t>
            </a:r>
            <a:r>
              <a:rPr dirty="0" err="1"/>
              <a:t>resursförbrukning</a:t>
            </a:r>
            <a:r>
              <a:rPr dirty="0"/>
              <a:t>, </a:t>
            </a:r>
            <a:r>
              <a:rPr dirty="0" err="1"/>
              <a:t>avfallsmängder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miljö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klimatpåverkan</a:t>
            </a:r>
            <a:r>
              <a:rPr dirty="0"/>
              <a:t>.</a:t>
            </a:r>
            <a:endParaRPr spc="-110" dirty="0"/>
          </a:p>
        </p:txBody>
      </p:sp>
      <p:sp>
        <p:nvSpPr>
          <p:cNvPr id="222" name="Förbrukningsvaror som har valts ut till listan har bedömts utifrån:…"/>
          <p:cNvSpPr txBox="1"/>
          <p:nvPr/>
        </p:nvSpPr>
        <p:spPr>
          <a:xfrm>
            <a:off x="1263936" y="7334915"/>
            <a:ext cx="12566323" cy="232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67200"/>
              </a:lnSpc>
              <a:spcBef>
                <a:spcPts val="2300"/>
              </a:spcBef>
              <a:defRPr sz="3200" spc="-39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​</a:t>
            </a:r>
            <a:r>
              <a:rPr dirty="0" err="1"/>
              <a:t>Förbrukningsvaror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har </a:t>
            </a:r>
            <a:r>
              <a:rPr dirty="0" err="1"/>
              <a:t>valts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till </a:t>
            </a:r>
            <a:r>
              <a:rPr lang="sv-SE" dirty="0"/>
              <a:t>minsknings</a:t>
            </a:r>
            <a:r>
              <a:rPr dirty="0" err="1"/>
              <a:t>listan</a:t>
            </a:r>
            <a:r>
              <a:rPr dirty="0"/>
              <a:t> har </a:t>
            </a:r>
            <a:r>
              <a:rPr dirty="0" err="1"/>
              <a:t>bedömts</a:t>
            </a:r>
            <a:r>
              <a:rPr dirty="0"/>
              <a:t> </a:t>
            </a:r>
            <a:r>
              <a:rPr dirty="0" err="1"/>
              <a:t>utifrån</a:t>
            </a:r>
            <a:r>
              <a:rPr dirty="0"/>
              <a:t>: ​</a:t>
            </a:r>
          </a:p>
          <a:p>
            <a:pPr marL="345600" indent="-345600">
              <a:lnSpc>
                <a:spcPct val="672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200"/>
            </a:pPr>
            <a:r>
              <a:rPr dirty="0" err="1"/>
              <a:t>miljö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klimatpåverkan</a:t>
            </a:r>
            <a:r>
              <a:rPr dirty="0"/>
              <a:t> ​</a:t>
            </a:r>
          </a:p>
          <a:p>
            <a:pPr marL="345600" indent="-345600">
              <a:lnSpc>
                <a:spcPct val="672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200"/>
            </a:pPr>
            <a:r>
              <a:rPr dirty="0" err="1"/>
              <a:t>hur</a:t>
            </a:r>
            <a:r>
              <a:rPr dirty="0"/>
              <a:t> </a:t>
            </a:r>
            <a:r>
              <a:rPr dirty="0" err="1"/>
              <a:t>stor</a:t>
            </a:r>
            <a:r>
              <a:rPr dirty="0"/>
              <a:t> </a:t>
            </a:r>
            <a:r>
              <a:rPr dirty="0" err="1"/>
              <a:t>förbrukning</a:t>
            </a:r>
            <a:r>
              <a:rPr dirty="0"/>
              <a:t> av </a:t>
            </a:r>
            <a:r>
              <a:rPr dirty="0" err="1"/>
              <a:t>produkten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 ​</a:t>
            </a:r>
          </a:p>
          <a:p>
            <a:pPr marL="345600" indent="-345600">
              <a:lnSpc>
                <a:spcPct val="672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200"/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möjligt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minska</a:t>
            </a:r>
            <a:r>
              <a:rPr dirty="0"/>
              <a:t> </a:t>
            </a:r>
            <a:r>
              <a:rPr dirty="0" err="1"/>
              <a:t>användningen</a:t>
            </a:r>
            <a:r>
              <a:rPr dirty="0"/>
              <a:t> av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ubrik 1"/>
          <p:cNvSpPr txBox="1">
            <a:spLocks noGrp="1"/>
          </p:cNvSpPr>
          <p:nvPr>
            <p:ph type="title"/>
          </p:nvPr>
        </p:nvSpPr>
        <p:spPr>
          <a:xfrm>
            <a:off x="1220458" y="1716892"/>
            <a:ext cx="17616568" cy="204364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rPr lang="sv-SE" dirty="0"/>
              <a:t>Hur vi jobbar med minskningslistan </a:t>
            </a:r>
            <a:br>
              <a:rPr lang="sv-SE" dirty="0"/>
            </a:br>
            <a:r>
              <a:rPr lang="sv-SE" dirty="0"/>
              <a:t>i Region Västmanland</a:t>
            </a:r>
          </a:p>
        </p:txBody>
      </p:sp>
      <p:sp>
        <p:nvSpPr>
          <p:cNvPr id="226" name="Regionövergripande…"/>
          <p:cNvSpPr txBox="1"/>
          <p:nvPr/>
        </p:nvSpPr>
        <p:spPr>
          <a:xfrm>
            <a:off x="1209935" y="3820271"/>
            <a:ext cx="11636284" cy="5239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6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Regionövergripande</a:t>
            </a:r>
            <a:endParaRPr sz="2600" spc="-110" dirty="0"/>
          </a:p>
          <a:p>
            <a:pPr>
              <a:lnSpc>
                <a:spcPct val="96000"/>
              </a:lnSpc>
              <a:spcBef>
                <a:spcPts val="2300"/>
              </a:spcBef>
              <a:defRPr sz="2600"/>
            </a:pPr>
            <a:r>
              <a:rPr sz="3000" dirty="0" err="1"/>
              <a:t>Ställa</a:t>
            </a:r>
            <a:r>
              <a:rPr sz="3000" dirty="0"/>
              <a:t> </a:t>
            </a:r>
            <a:r>
              <a:rPr sz="3000" dirty="0" err="1"/>
              <a:t>miljökrav</a:t>
            </a:r>
            <a:r>
              <a:rPr sz="3000" dirty="0"/>
              <a:t> </a:t>
            </a:r>
            <a:r>
              <a:rPr sz="3000" dirty="0" err="1"/>
              <a:t>i</a:t>
            </a:r>
            <a:r>
              <a:rPr sz="3000" dirty="0"/>
              <a:t> </a:t>
            </a:r>
            <a:r>
              <a:rPr sz="3000" dirty="0" err="1"/>
              <a:t>upphandlingar</a:t>
            </a:r>
            <a:r>
              <a:rPr sz="3000" dirty="0"/>
              <a:t>, </a:t>
            </a:r>
            <a:r>
              <a:rPr sz="3000" dirty="0" err="1"/>
              <a:t>föra</a:t>
            </a:r>
            <a:r>
              <a:rPr sz="3000" dirty="0"/>
              <a:t> dialog med </a:t>
            </a:r>
            <a:r>
              <a:rPr sz="3000" dirty="0" err="1"/>
              <a:t>verksamheter</a:t>
            </a:r>
            <a:r>
              <a:rPr sz="3000" dirty="0"/>
              <a:t> </a:t>
            </a:r>
            <a:r>
              <a:rPr sz="3000" dirty="0" err="1"/>
              <a:t>och</a:t>
            </a:r>
            <a:r>
              <a:rPr sz="3000" dirty="0"/>
              <a:t> </a:t>
            </a:r>
            <a:r>
              <a:rPr sz="3000" dirty="0" err="1"/>
              <a:t>leverantörer</a:t>
            </a:r>
            <a:r>
              <a:rPr sz="3000" dirty="0"/>
              <a:t> </a:t>
            </a:r>
            <a:r>
              <a:rPr sz="3000" dirty="0" err="1"/>
              <a:t>samt</a:t>
            </a:r>
            <a:r>
              <a:rPr sz="3000" dirty="0"/>
              <a:t> </a:t>
            </a:r>
            <a:r>
              <a:rPr sz="3000" dirty="0" err="1"/>
              <a:t>kommunicera</a:t>
            </a:r>
            <a:r>
              <a:rPr sz="3000" dirty="0"/>
              <a:t> </a:t>
            </a:r>
            <a:r>
              <a:rPr sz="3000" dirty="0" err="1"/>
              <a:t>goda</a:t>
            </a:r>
            <a:r>
              <a:rPr sz="3000" dirty="0"/>
              <a:t> </a:t>
            </a:r>
            <a:r>
              <a:rPr sz="3000" dirty="0" err="1"/>
              <a:t>exempel</a:t>
            </a:r>
            <a:r>
              <a:rPr sz="3000" dirty="0"/>
              <a:t>.</a:t>
            </a:r>
            <a:r>
              <a:rPr dirty="0"/>
              <a:t> </a:t>
            </a:r>
            <a:endParaRPr spc="-110" dirty="0"/>
          </a:p>
          <a:p>
            <a:pPr>
              <a:lnSpc>
                <a:spcPct val="96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Verksamhet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enhetsnivå</a:t>
            </a:r>
            <a:endParaRPr spc="-152" dirty="0"/>
          </a:p>
          <a:p>
            <a:pPr>
              <a:lnSpc>
                <a:spcPct val="96000"/>
              </a:lnSpc>
              <a:spcBef>
                <a:spcPts val="2300"/>
              </a:spcBef>
              <a:defRPr sz="2600"/>
            </a:pPr>
            <a:r>
              <a:rPr sz="3000" dirty="0"/>
              <a:t>Se </a:t>
            </a:r>
            <a:r>
              <a:rPr sz="3000" dirty="0" err="1"/>
              <a:t>över</a:t>
            </a:r>
            <a:r>
              <a:rPr sz="3000" dirty="0"/>
              <a:t> </a:t>
            </a:r>
            <a:r>
              <a:rPr sz="3000" dirty="0" err="1"/>
              <a:t>verksamhetens</a:t>
            </a:r>
            <a:r>
              <a:rPr sz="3000" dirty="0"/>
              <a:t> </a:t>
            </a:r>
            <a:r>
              <a:rPr sz="3000" dirty="0" err="1"/>
              <a:t>arbetssätt</a:t>
            </a:r>
            <a:r>
              <a:rPr sz="3000" dirty="0"/>
              <a:t> </a:t>
            </a:r>
            <a:r>
              <a:rPr sz="3000" dirty="0" err="1"/>
              <a:t>för</a:t>
            </a:r>
            <a:r>
              <a:rPr sz="3000" dirty="0"/>
              <a:t> </a:t>
            </a:r>
            <a:r>
              <a:rPr sz="3000" dirty="0" err="1"/>
              <a:t>att</a:t>
            </a:r>
            <a:r>
              <a:rPr sz="3000" dirty="0"/>
              <a:t> </a:t>
            </a:r>
            <a:r>
              <a:rPr sz="3000" dirty="0" err="1"/>
              <a:t>minska</a:t>
            </a:r>
            <a:r>
              <a:rPr sz="3000" dirty="0"/>
              <a:t> </a:t>
            </a:r>
            <a:r>
              <a:rPr sz="3000" dirty="0" err="1"/>
              <a:t>användning</a:t>
            </a:r>
            <a:r>
              <a:rPr sz="3000" dirty="0"/>
              <a:t> </a:t>
            </a:r>
            <a:r>
              <a:rPr lang="sv-SE" sz="3000" dirty="0"/>
              <a:t>av produkter med stor klimat- och miljöpåverkan. Identifiera vilka produkter</a:t>
            </a:r>
            <a:r>
              <a:rPr sz="3000" dirty="0"/>
              <a:t> </a:t>
            </a:r>
            <a:r>
              <a:rPr sz="3000" dirty="0" err="1"/>
              <a:t>som</a:t>
            </a:r>
            <a:r>
              <a:rPr sz="3000" dirty="0"/>
              <a:t> </a:t>
            </a:r>
            <a:r>
              <a:rPr sz="3000" dirty="0" err="1"/>
              <a:t>kan</a:t>
            </a:r>
            <a:r>
              <a:rPr sz="3000" dirty="0"/>
              <a:t> </a:t>
            </a:r>
            <a:r>
              <a:rPr sz="3000" dirty="0" err="1"/>
              <a:t>tas</a:t>
            </a:r>
            <a:r>
              <a:rPr sz="3000" dirty="0"/>
              <a:t> bort </a:t>
            </a:r>
            <a:r>
              <a:rPr sz="3000" dirty="0" err="1"/>
              <a:t>och</a:t>
            </a:r>
            <a:r>
              <a:rPr sz="3000" dirty="0"/>
              <a:t> </a:t>
            </a:r>
            <a:r>
              <a:rPr sz="3000" dirty="0" err="1"/>
              <a:t>vilka</a:t>
            </a:r>
            <a:r>
              <a:rPr sz="3000" dirty="0"/>
              <a:t> </a:t>
            </a:r>
            <a:r>
              <a:rPr sz="3000" dirty="0" err="1"/>
              <a:t>produkter</a:t>
            </a:r>
            <a:r>
              <a:rPr sz="3000" dirty="0"/>
              <a:t> </a:t>
            </a:r>
            <a:r>
              <a:rPr sz="3000" dirty="0" err="1"/>
              <a:t>som</a:t>
            </a:r>
            <a:r>
              <a:rPr sz="3000" dirty="0"/>
              <a:t> </a:t>
            </a:r>
            <a:r>
              <a:rPr sz="3000" dirty="0" err="1"/>
              <a:t>kan</a:t>
            </a:r>
            <a:r>
              <a:rPr sz="3000" dirty="0"/>
              <a:t> </a:t>
            </a:r>
            <a:r>
              <a:rPr sz="3000" dirty="0" err="1"/>
              <a:t>bytas</a:t>
            </a:r>
            <a:r>
              <a:rPr sz="3000" dirty="0"/>
              <a:t> </a:t>
            </a:r>
            <a:r>
              <a:rPr sz="3000" dirty="0" err="1"/>
              <a:t>ut</a:t>
            </a:r>
            <a:r>
              <a:rPr sz="3000" dirty="0"/>
              <a:t> mot </a:t>
            </a:r>
            <a:r>
              <a:rPr sz="3000" dirty="0" err="1"/>
              <a:t>mer</a:t>
            </a:r>
            <a:r>
              <a:rPr sz="3000" dirty="0"/>
              <a:t> </a:t>
            </a:r>
            <a:r>
              <a:rPr sz="3000" dirty="0" err="1"/>
              <a:t>klimatsmarta</a:t>
            </a:r>
            <a:r>
              <a:rPr sz="3000" dirty="0"/>
              <a:t> </a:t>
            </a:r>
            <a:r>
              <a:rPr sz="3000" dirty="0" err="1"/>
              <a:t>och</a:t>
            </a:r>
            <a:r>
              <a:rPr sz="3000" dirty="0"/>
              <a:t> </a:t>
            </a:r>
            <a:r>
              <a:rPr sz="3000" dirty="0" err="1"/>
              <a:t>miljövänliga</a:t>
            </a:r>
            <a:r>
              <a:rPr sz="3000" dirty="0"/>
              <a:t> </a:t>
            </a:r>
            <a:r>
              <a:rPr sz="3000" dirty="0" err="1"/>
              <a:t>produkter</a:t>
            </a:r>
            <a:r>
              <a:rPr sz="3000" dirty="0"/>
              <a:t>. Via </a:t>
            </a:r>
            <a:r>
              <a:rPr sz="3000" dirty="0" err="1"/>
              <a:t>miljö</a:t>
            </a:r>
            <a:r>
              <a:rPr sz="3000" dirty="0"/>
              <a:t>- </a:t>
            </a:r>
            <a:r>
              <a:rPr sz="3000" dirty="0" err="1"/>
              <a:t>och</a:t>
            </a:r>
            <a:r>
              <a:rPr sz="3000" dirty="0"/>
              <a:t> </a:t>
            </a:r>
            <a:r>
              <a:rPr sz="3000" dirty="0" err="1"/>
              <a:t>kemikalieombud</a:t>
            </a:r>
            <a:r>
              <a:rPr sz="3000" dirty="0"/>
              <a:t> </a:t>
            </a:r>
            <a:r>
              <a:rPr sz="3000" dirty="0" err="1"/>
              <a:t>informera</a:t>
            </a:r>
            <a:r>
              <a:rPr sz="3000" dirty="0"/>
              <a:t> </a:t>
            </a:r>
            <a:r>
              <a:rPr sz="3000" dirty="0" err="1"/>
              <a:t>medarbetare</a:t>
            </a:r>
            <a:r>
              <a:rPr sz="3000" dirty="0"/>
              <a:t> </a:t>
            </a:r>
            <a:r>
              <a:rPr lang="sv-SE" sz="3000" dirty="0"/>
              <a:t>till</a:t>
            </a:r>
            <a:r>
              <a:rPr sz="3000" dirty="0"/>
              <a:t> </a:t>
            </a:r>
            <a:r>
              <a:rPr sz="3000" dirty="0" err="1"/>
              <a:t>miljövänligare</a:t>
            </a:r>
            <a:r>
              <a:rPr sz="3000" dirty="0"/>
              <a:t> </a:t>
            </a:r>
            <a:r>
              <a:rPr sz="3000" dirty="0" err="1"/>
              <a:t>alternativ</a:t>
            </a:r>
            <a:r>
              <a:rPr sz="3000" dirty="0"/>
              <a:t>.</a:t>
            </a:r>
            <a:r>
              <a:rPr dirty="0"/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uppera"/>
          <p:cNvGrpSpPr/>
          <p:nvPr/>
        </p:nvGrpSpPr>
        <p:grpSpPr>
          <a:xfrm>
            <a:off x="10407174" y="706512"/>
            <a:ext cx="9004776" cy="3192876"/>
            <a:chOff x="2699" y="0"/>
            <a:chExt cx="9004775" cy="3192875"/>
          </a:xfrm>
        </p:grpSpPr>
        <p:grpSp>
          <p:nvGrpSpPr>
            <p:cNvPr id="232" name="Gruppera"/>
            <p:cNvGrpSpPr/>
            <p:nvPr/>
          </p:nvGrpSpPr>
          <p:grpSpPr>
            <a:xfrm>
              <a:off x="3116725" y="319288"/>
              <a:ext cx="5890750" cy="2554302"/>
              <a:chOff x="0" y="0"/>
              <a:chExt cx="5890748" cy="2554300"/>
            </a:xfrm>
          </p:grpSpPr>
          <p:sp>
            <p:nvSpPr>
              <p:cNvPr id="230" name="Form"/>
              <p:cNvSpPr/>
              <p:nvPr/>
            </p:nvSpPr>
            <p:spPr>
              <a:xfrm rot="5400000">
                <a:off x="1668224" y="-1668225"/>
                <a:ext cx="2554301" cy="5890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14"/>
                      <a:pt x="21600" y="1595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595"/>
                    </a:lnTo>
                    <a:cubicBezTo>
                      <a:pt x="0" y="71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6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500"/>
                  </a:spcBef>
                  <a:defRPr sz="2800" spc="-110"/>
                </a:pPr>
                <a:endParaRPr/>
              </a:p>
            </p:txBody>
          </p:sp>
          <p:sp>
            <p:nvSpPr>
              <p:cNvPr id="231" name="Använder vi onödigt mycket material i vårt nuvarande arbetssätt?…"/>
              <p:cNvSpPr/>
              <p:nvPr/>
            </p:nvSpPr>
            <p:spPr>
              <a:xfrm>
                <a:off x="175495" y="1277149"/>
                <a:ext cx="55410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/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2600" spc="-110"/>
                </a:pPr>
                <a:r>
                  <a:rPr dirty="0" err="1"/>
                  <a:t>Använder</a:t>
                </a:r>
                <a:r>
                  <a:rPr dirty="0"/>
                  <a:t> vi </a:t>
                </a:r>
                <a:r>
                  <a:rPr dirty="0" err="1"/>
                  <a:t>onödigt</a:t>
                </a:r>
                <a:r>
                  <a:rPr dirty="0"/>
                  <a:t> </a:t>
                </a:r>
                <a:r>
                  <a:rPr dirty="0" err="1"/>
                  <a:t>mycket</a:t>
                </a:r>
                <a:r>
                  <a:rPr dirty="0"/>
                  <a:t> material </a:t>
                </a:r>
                <a:r>
                  <a:rPr dirty="0" err="1"/>
                  <a:t>i</a:t>
                </a:r>
                <a:r>
                  <a:rPr dirty="0"/>
                  <a:t> </a:t>
                </a:r>
                <a:r>
                  <a:rPr dirty="0" err="1"/>
                  <a:t>vårt</a:t>
                </a:r>
                <a:r>
                  <a:rPr dirty="0"/>
                  <a:t> </a:t>
                </a:r>
                <a:r>
                  <a:rPr dirty="0" err="1"/>
                  <a:t>nuvarande</a:t>
                </a:r>
                <a:r>
                  <a:rPr dirty="0"/>
                  <a:t> </a:t>
                </a:r>
                <a:r>
                  <a:rPr dirty="0" err="1"/>
                  <a:t>arbetssätt</a:t>
                </a:r>
                <a:r>
                  <a:rPr dirty="0"/>
                  <a:t>?</a:t>
                </a:r>
                <a:endParaRPr sz="2800" dirty="0"/>
              </a:p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2600" spc="-110"/>
                </a:pPr>
                <a:r>
                  <a:rPr dirty="0"/>
                  <a:t>Kan vi </a:t>
                </a:r>
                <a:r>
                  <a:rPr dirty="0" err="1"/>
                  <a:t>byta</a:t>
                </a:r>
                <a:r>
                  <a:rPr dirty="0"/>
                  <a:t> </a:t>
                </a:r>
                <a:r>
                  <a:rPr dirty="0" err="1"/>
                  <a:t>arbetsmetod</a:t>
                </a:r>
                <a:r>
                  <a:rPr dirty="0"/>
                  <a:t>?</a:t>
                </a:r>
                <a:endParaRPr sz="2800" dirty="0"/>
              </a:p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Char char="•"/>
                  <a:defRPr sz="2600" spc="-110"/>
                </a:pPr>
                <a:r>
                  <a:rPr dirty="0" err="1"/>
                  <a:t>Slänger</a:t>
                </a:r>
                <a:r>
                  <a:rPr dirty="0"/>
                  <a:t> vi </a:t>
                </a:r>
                <a:r>
                  <a:rPr dirty="0" err="1"/>
                  <a:t>mycket</a:t>
                </a:r>
                <a:r>
                  <a:rPr dirty="0"/>
                  <a:t> </a:t>
                </a:r>
                <a:r>
                  <a:rPr dirty="0" err="1"/>
                  <a:t>varor</a:t>
                </a:r>
                <a:r>
                  <a:rPr dirty="0"/>
                  <a:t> </a:t>
                </a:r>
                <a:r>
                  <a:rPr dirty="0" err="1"/>
                  <a:t>på</a:t>
                </a:r>
                <a:r>
                  <a:rPr dirty="0"/>
                  <a:t> </a:t>
                </a:r>
                <a:r>
                  <a:rPr dirty="0" err="1"/>
                  <a:t>grund</a:t>
                </a:r>
                <a:r>
                  <a:rPr dirty="0"/>
                  <a:t> av </a:t>
                </a:r>
                <a:r>
                  <a:rPr dirty="0" err="1"/>
                  <a:t>utgångsdatum</a:t>
                </a:r>
                <a:r>
                  <a:rPr dirty="0"/>
                  <a:t>?</a:t>
                </a:r>
              </a:p>
            </p:txBody>
          </p:sp>
        </p:grpSp>
        <p:sp>
          <p:nvSpPr>
            <p:cNvPr id="233" name="Gruppera"/>
            <p:cNvSpPr/>
            <p:nvPr/>
          </p:nvSpPr>
          <p:spPr>
            <a:xfrm>
              <a:off x="2699" y="0"/>
              <a:ext cx="3242692" cy="319287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ts val="1300"/>
                </a:spcBef>
                <a:defRPr sz="3200" spc="-1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Kvadrat"/>
            <p:cNvSpPr/>
            <p:nvPr/>
          </p:nvSpPr>
          <p:spPr>
            <a:xfrm>
              <a:off x="1975390" y="0"/>
              <a:ext cx="1270001" cy="1270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Minska användning"/>
            <p:cNvSpPr txBox="1"/>
            <p:nvPr/>
          </p:nvSpPr>
          <p:spPr>
            <a:xfrm>
              <a:off x="237777" y="941379"/>
              <a:ext cx="2767136" cy="1310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81914" tIns="81914" rIns="81914" bIns="81914" numCol="1" anchor="ctr">
              <a:spAutoFit/>
            </a:bodyPr>
            <a:lstStyle>
              <a:lvl1pPr algn="ctr" defTabSz="1911350">
                <a:lnSpc>
                  <a:spcPct val="90000"/>
                </a:lnSpc>
                <a:spcBef>
                  <a:spcPts val="1800"/>
                </a:spcBef>
                <a:defRPr sz="4300" spc="-11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Minska</a:t>
              </a:r>
              <a:r>
                <a:rPr dirty="0"/>
                <a:t> </a:t>
              </a:r>
              <a:r>
                <a:rPr dirty="0" err="1"/>
                <a:t>användning</a:t>
              </a:r>
              <a:endParaRPr dirty="0"/>
            </a:p>
          </p:txBody>
        </p:sp>
      </p:grpSp>
      <p:grpSp>
        <p:nvGrpSpPr>
          <p:cNvPr id="244" name="Gruppera"/>
          <p:cNvGrpSpPr/>
          <p:nvPr/>
        </p:nvGrpSpPr>
        <p:grpSpPr>
          <a:xfrm>
            <a:off x="10408523" y="4055062"/>
            <a:ext cx="9004776" cy="3192876"/>
            <a:chOff x="2699" y="0"/>
            <a:chExt cx="9004775" cy="3192875"/>
          </a:xfrm>
        </p:grpSpPr>
        <p:grpSp>
          <p:nvGrpSpPr>
            <p:cNvPr id="239" name="Gruppera"/>
            <p:cNvGrpSpPr/>
            <p:nvPr/>
          </p:nvGrpSpPr>
          <p:grpSpPr>
            <a:xfrm>
              <a:off x="2971578" y="319286"/>
              <a:ext cx="6035897" cy="2554302"/>
              <a:chOff x="0" y="0"/>
              <a:chExt cx="6035895" cy="2554300"/>
            </a:xfrm>
          </p:grpSpPr>
          <p:sp>
            <p:nvSpPr>
              <p:cNvPr id="237" name="Form"/>
              <p:cNvSpPr/>
              <p:nvPr/>
            </p:nvSpPr>
            <p:spPr>
              <a:xfrm rot="5400000">
                <a:off x="1740797" y="-1740798"/>
                <a:ext cx="2554302" cy="6035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14"/>
                      <a:pt x="21600" y="1595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595"/>
                    </a:lnTo>
                    <a:cubicBezTo>
                      <a:pt x="0" y="71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6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500"/>
                  </a:spcBef>
                  <a:defRPr sz="2800" spc="-110"/>
                </a:pPr>
                <a:endParaRPr/>
              </a:p>
            </p:txBody>
          </p:sp>
          <p:sp>
            <p:nvSpPr>
              <p:cNvPr id="238" name="Vilka engångsprodukter har vi?…"/>
              <p:cNvSpPr/>
              <p:nvPr/>
            </p:nvSpPr>
            <p:spPr>
              <a:xfrm>
                <a:off x="320642" y="1277149"/>
                <a:ext cx="55410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/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Char char="•"/>
                  <a:defRPr sz="2600" spc="-110"/>
                </a:pPr>
                <a:r>
                  <a:rPr dirty="0" err="1"/>
                  <a:t>Vilka</a:t>
                </a:r>
                <a:r>
                  <a:rPr dirty="0"/>
                  <a:t> </a:t>
                </a:r>
                <a:r>
                  <a:rPr dirty="0" err="1"/>
                  <a:t>engångsprodukter</a:t>
                </a:r>
                <a:r>
                  <a:rPr dirty="0"/>
                  <a:t> har vi? </a:t>
                </a:r>
                <a:endParaRPr sz="2800" dirty="0"/>
              </a:p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Char char="•"/>
                  <a:defRPr sz="2600" spc="-110"/>
                </a:pPr>
                <a:r>
                  <a:rPr dirty="0"/>
                  <a:t>Kan de </a:t>
                </a:r>
                <a:r>
                  <a:rPr dirty="0" err="1"/>
                  <a:t>bytas</a:t>
                </a:r>
                <a:r>
                  <a:rPr dirty="0"/>
                  <a:t> </a:t>
                </a:r>
                <a:r>
                  <a:rPr dirty="0" err="1"/>
                  <a:t>ut</a:t>
                </a:r>
                <a:r>
                  <a:rPr dirty="0"/>
                  <a:t> till </a:t>
                </a:r>
                <a:r>
                  <a:rPr dirty="0" err="1"/>
                  <a:t>flergångsmaterial</a:t>
                </a:r>
                <a:r>
                  <a:rPr dirty="0"/>
                  <a:t>? </a:t>
                </a:r>
                <a:endParaRPr sz="2800" dirty="0"/>
              </a:p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Char char="•"/>
                  <a:defRPr sz="2600" spc="-110"/>
                </a:pPr>
                <a:r>
                  <a:rPr dirty="0" err="1"/>
                  <a:t>Kontakta</a:t>
                </a:r>
                <a:r>
                  <a:rPr dirty="0"/>
                  <a:t> </a:t>
                </a:r>
                <a:r>
                  <a:rPr dirty="0" err="1"/>
                  <a:t>vårdhygien</a:t>
                </a:r>
                <a:r>
                  <a:rPr dirty="0"/>
                  <a:t> om du </a:t>
                </a:r>
                <a:r>
                  <a:rPr dirty="0" err="1"/>
                  <a:t>är</a:t>
                </a:r>
                <a:r>
                  <a:rPr dirty="0"/>
                  <a:t> </a:t>
                </a:r>
                <a:r>
                  <a:rPr dirty="0" err="1"/>
                  <a:t>osäker</a:t>
                </a:r>
                <a:r>
                  <a:rPr dirty="0"/>
                  <a:t> </a:t>
                </a:r>
                <a:r>
                  <a:rPr dirty="0" err="1"/>
                  <a:t>på</a:t>
                </a:r>
                <a:r>
                  <a:rPr dirty="0"/>
                  <a:t> </a:t>
                </a:r>
                <a:r>
                  <a:rPr dirty="0" err="1"/>
                  <a:t>att</a:t>
                </a:r>
                <a:r>
                  <a:rPr dirty="0"/>
                  <a:t> </a:t>
                </a:r>
                <a:r>
                  <a:rPr dirty="0" err="1"/>
                  <a:t>byta</a:t>
                </a:r>
                <a:r>
                  <a:rPr dirty="0"/>
                  <a:t> </a:t>
                </a:r>
                <a:r>
                  <a:rPr dirty="0" err="1"/>
                  <a:t>ut</a:t>
                </a:r>
                <a:r>
                  <a:rPr dirty="0"/>
                  <a:t> </a:t>
                </a:r>
                <a:r>
                  <a:rPr dirty="0" err="1"/>
                  <a:t>en</a:t>
                </a:r>
                <a:r>
                  <a:rPr dirty="0"/>
                  <a:t> </a:t>
                </a:r>
                <a:r>
                  <a:rPr dirty="0" err="1"/>
                  <a:t>engångsprodukt</a:t>
                </a:r>
                <a:r>
                  <a:rPr dirty="0"/>
                  <a:t>. </a:t>
                </a:r>
              </a:p>
            </p:txBody>
          </p:sp>
        </p:grpSp>
        <p:grpSp>
          <p:nvGrpSpPr>
            <p:cNvPr id="243" name="Gruppera"/>
            <p:cNvGrpSpPr/>
            <p:nvPr/>
          </p:nvGrpSpPr>
          <p:grpSpPr>
            <a:xfrm>
              <a:off x="2699" y="0"/>
              <a:ext cx="3242692" cy="3192876"/>
              <a:chOff x="2699" y="0"/>
              <a:chExt cx="3242691" cy="3192875"/>
            </a:xfrm>
          </p:grpSpPr>
          <p:sp>
            <p:nvSpPr>
              <p:cNvPr id="240" name="Rundad rektangel"/>
              <p:cNvSpPr/>
              <p:nvPr/>
            </p:nvSpPr>
            <p:spPr>
              <a:xfrm>
                <a:off x="2699" y="0"/>
                <a:ext cx="3242692" cy="3192876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ts val="1300"/>
                  </a:spcBef>
                  <a:defRPr sz="3200" spc="-11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" name="Kvadrat"/>
              <p:cNvSpPr/>
              <p:nvPr/>
            </p:nvSpPr>
            <p:spPr>
              <a:xfrm>
                <a:off x="1975390" y="0"/>
                <a:ext cx="1270001" cy="127000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Från engångs till flergångs"/>
              <p:cNvSpPr txBox="1"/>
              <p:nvPr/>
            </p:nvSpPr>
            <p:spPr>
              <a:xfrm>
                <a:off x="237778" y="638172"/>
                <a:ext cx="2767136" cy="19165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81914" tIns="81914" rIns="81914" bIns="81914" numCol="1" anchor="ctr">
                <a:spAutoFit/>
              </a:bodyPr>
              <a:lstStyle>
                <a:lvl1pPr algn="ctr" defTabSz="1911350">
                  <a:lnSpc>
                    <a:spcPct val="90000"/>
                  </a:lnSpc>
                  <a:spcBef>
                    <a:spcPts val="1800"/>
                  </a:spcBef>
                  <a:defRPr sz="4300" spc="-11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/>
                  <a:t>Från</a:t>
                </a:r>
                <a:r>
                  <a:rPr dirty="0"/>
                  <a:t> </a:t>
                </a:r>
                <a:r>
                  <a:rPr dirty="0" err="1"/>
                  <a:t>engångs</a:t>
                </a:r>
                <a:r>
                  <a:rPr dirty="0"/>
                  <a:t> till </a:t>
                </a:r>
                <a:r>
                  <a:rPr dirty="0" err="1"/>
                  <a:t>flergångs</a:t>
                </a:r>
                <a:endParaRPr dirty="0"/>
              </a:p>
            </p:txBody>
          </p:sp>
        </p:grpSp>
      </p:grpSp>
      <p:grpSp>
        <p:nvGrpSpPr>
          <p:cNvPr id="252" name="Gruppera"/>
          <p:cNvGrpSpPr/>
          <p:nvPr/>
        </p:nvGrpSpPr>
        <p:grpSpPr>
          <a:xfrm>
            <a:off x="10407174" y="7411549"/>
            <a:ext cx="9004776" cy="3192877"/>
            <a:chOff x="2699" y="0"/>
            <a:chExt cx="9004775" cy="3192875"/>
          </a:xfrm>
        </p:grpSpPr>
        <p:grpSp>
          <p:nvGrpSpPr>
            <p:cNvPr id="247" name="Gruppera"/>
            <p:cNvGrpSpPr/>
            <p:nvPr/>
          </p:nvGrpSpPr>
          <p:grpSpPr>
            <a:xfrm>
              <a:off x="2715464" y="319286"/>
              <a:ext cx="6292011" cy="2554301"/>
              <a:chOff x="0" y="0"/>
              <a:chExt cx="6292009" cy="2554300"/>
            </a:xfrm>
          </p:grpSpPr>
          <p:sp>
            <p:nvSpPr>
              <p:cNvPr id="245" name="Form"/>
              <p:cNvSpPr/>
              <p:nvPr/>
            </p:nvSpPr>
            <p:spPr>
              <a:xfrm rot="5400000">
                <a:off x="1868854" y="-1868855"/>
                <a:ext cx="2554301" cy="6292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14"/>
                      <a:pt x="21600" y="1595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595"/>
                    </a:lnTo>
                    <a:cubicBezTo>
                      <a:pt x="0" y="71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6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500"/>
                  </a:spcBef>
                  <a:defRPr sz="2800" spc="-110"/>
                </a:pPr>
                <a:endParaRPr/>
              </a:p>
            </p:txBody>
          </p:sp>
          <p:sp>
            <p:nvSpPr>
              <p:cNvPr id="246" name="Finns det varor som är bättre utifrån miljö- och hälsoperspektiv?…"/>
              <p:cNvSpPr/>
              <p:nvPr/>
            </p:nvSpPr>
            <p:spPr>
              <a:xfrm>
                <a:off x="576756" y="1277150"/>
                <a:ext cx="55410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/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2600" spc="-110"/>
                </a:pPr>
                <a:r>
                  <a:rPr dirty="0"/>
                  <a:t>Finns det </a:t>
                </a:r>
                <a:r>
                  <a:rPr dirty="0" err="1"/>
                  <a:t>varor</a:t>
                </a:r>
                <a:r>
                  <a:rPr dirty="0"/>
                  <a:t> </a:t>
                </a:r>
                <a:r>
                  <a:rPr dirty="0" err="1"/>
                  <a:t>som</a:t>
                </a:r>
                <a:r>
                  <a:rPr dirty="0"/>
                  <a:t> </a:t>
                </a:r>
                <a:r>
                  <a:rPr dirty="0" err="1"/>
                  <a:t>är</a:t>
                </a:r>
                <a:r>
                  <a:rPr dirty="0"/>
                  <a:t> </a:t>
                </a:r>
                <a:r>
                  <a:rPr dirty="0" err="1"/>
                  <a:t>bättre</a:t>
                </a:r>
                <a:r>
                  <a:rPr dirty="0"/>
                  <a:t> </a:t>
                </a:r>
                <a:r>
                  <a:rPr dirty="0" err="1"/>
                  <a:t>utifrån</a:t>
                </a:r>
                <a:r>
                  <a:rPr dirty="0"/>
                  <a:t> </a:t>
                </a:r>
                <a:r>
                  <a:rPr dirty="0" err="1"/>
                  <a:t>miljö</a:t>
                </a:r>
                <a:r>
                  <a:rPr dirty="0"/>
                  <a:t>- </a:t>
                </a:r>
                <a:r>
                  <a:rPr dirty="0" err="1"/>
                  <a:t>och</a:t>
                </a:r>
                <a:r>
                  <a:rPr dirty="0"/>
                  <a:t> </a:t>
                </a:r>
                <a:r>
                  <a:rPr dirty="0" err="1"/>
                  <a:t>hälsoperspektiv</a:t>
                </a:r>
                <a:r>
                  <a:rPr dirty="0"/>
                  <a:t>? </a:t>
                </a:r>
                <a:endParaRPr sz="2800" dirty="0"/>
              </a:p>
              <a:p>
                <a:pPr marL="228600" lvl="1" indent="-228600" defTabSz="115570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2600" spc="-110"/>
                </a:pPr>
                <a:r>
                  <a:rPr dirty="0"/>
                  <a:t>I de fall </a:t>
                </a:r>
                <a:r>
                  <a:rPr dirty="0" err="1"/>
                  <a:t>där</a:t>
                </a:r>
                <a:r>
                  <a:rPr dirty="0"/>
                  <a:t> </a:t>
                </a:r>
                <a:r>
                  <a:rPr dirty="0" err="1"/>
                  <a:t>engångsprodukter</a:t>
                </a:r>
                <a:r>
                  <a:rPr dirty="0"/>
                  <a:t> </a:t>
                </a:r>
                <a:r>
                  <a:rPr dirty="0" err="1"/>
                  <a:t>behövs</a:t>
                </a:r>
                <a:r>
                  <a:rPr dirty="0"/>
                  <a:t>, </a:t>
                </a:r>
                <a:r>
                  <a:rPr dirty="0" err="1"/>
                  <a:t>gå</a:t>
                </a:r>
                <a:r>
                  <a:rPr dirty="0"/>
                  <a:t> </a:t>
                </a:r>
                <a:r>
                  <a:rPr dirty="0" err="1"/>
                  <a:t>över</a:t>
                </a:r>
                <a:r>
                  <a:rPr dirty="0"/>
                  <a:t> </a:t>
                </a:r>
                <a:r>
                  <a:rPr dirty="0" err="1"/>
                  <a:t>från</a:t>
                </a:r>
                <a:r>
                  <a:rPr dirty="0"/>
                  <a:t> </a:t>
                </a:r>
                <a:r>
                  <a:rPr dirty="0" err="1"/>
                  <a:t>produkter</a:t>
                </a:r>
                <a:r>
                  <a:rPr dirty="0"/>
                  <a:t> </a:t>
                </a:r>
                <a:r>
                  <a:rPr dirty="0" err="1"/>
                  <a:t>tillverkade</a:t>
                </a:r>
                <a:r>
                  <a:rPr dirty="0"/>
                  <a:t> av </a:t>
                </a:r>
                <a:r>
                  <a:rPr dirty="0" err="1"/>
                  <a:t>fossilt</a:t>
                </a:r>
                <a:r>
                  <a:rPr dirty="0"/>
                  <a:t> material till </a:t>
                </a:r>
                <a:r>
                  <a:rPr dirty="0" err="1"/>
                  <a:t>förnybart</a:t>
                </a:r>
                <a:r>
                  <a:rPr dirty="0"/>
                  <a:t> material </a:t>
                </a:r>
              </a:p>
            </p:txBody>
          </p:sp>
        </p:grpSp>
        <p:grpSp>
          <p:nvGrpSpPr>
            <p:cNvPr id="251" name="Gruppera"/>
            <p:cNvGrpSpPr/>
            <p:nvPr/>
          </p:nvGrpSpPr>
          <p:grpSpPr>
            <a:xfrm>
              <a:off x="2699" y="0"/>
              <a:ext cx="3242692" cy="3192876"/>
              <a:chOff x="2699" y="0"/>
              <a:chExt cx="3242691" cy="3192875"/>
            </a:xfrm>
          </p:grpSpPr>
          <p:sp>
            <p:nvSpPr>
              <p:cNvPr id="248" name="Rundad rektangel"/>
              <p:cNvSpPr/>
              <p:nvPr/>
            </p:nvSpPr>
            <p:spPr>
              <a:xfrm>
                <a:off x="2699" y="0"/>
                <a:ext cx="3242692" cy="3192876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ts val="1300"/>
                  </a:spcBef>
                  <a:defRPr sz="3200" spc="-11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" name="Kvadrat"/>
              <p:cNvSpPr/>
              <p:nvPr/>
            </p:nvSpPr>
            <p:spPr>
              <a:xfrm>
                <a:off x="1975390" y="0"/>
                <a:ext cx="1270001" cy="127000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Miljövänligt material"/>
              <p:cNvSpPr txBox="1"/>
              <p:nvPr/>
            </p:nvSpPr>
            <p:spPr>
              <a:xfrm>
                <a:off x="237778" y="941379"/>
                <a:ext cx="2767136" cy="1310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81914" tIns="81914" rIns="81914" bIns="81914" numCol="1" anchor="ctr">
                <a:spAutoFit/>
              </a:bodyPr>
              <a:lstStyle>
                <a:lvl1pPr algn="ctr" defTabSz="1911350">
                  <a:lnSpc>
                    <a:spcPct val="90000"/>
                  </a:lnSpc>
                  <a:spcBef>
                    <a:spcPts val="1800"/>
                  </a:spcBef>
                  <a:defRPr sz="4300" spc="-11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/>
                  <a:t>Miljövänligt</a:t>
                </a:r>
                <a:r>
                  <a:rPr dirty="0"/>
                  <a:t> material</a:t>
                </a:r>
              </a:p>
            </p:txBody>
          </p:sp>
        </p:grpSp>
      </p:grpSp>
      <p:sp>
        <p:nvSpPr>
          <p:cNvPr id="253" name="Rubrik 5"/>
          <p:cNvSpPr txBox="1">
            <a:spLocks noGrp="1"/>
          </p:cNvSpPr>
          <p:nvPr>
            <p:ph type="title"/>
          </p:nvPr>
        </p:nvSpPr>
        <p:spPr>
          <a:xfrm>
            <a:off x="1287212" y="1622227"/>
            <a:ext cx="8509452" cy="20436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300"/>
            </a:lvl1pPr>
          </a:lstStyle>
          <a:p>
            <a:r>
              <a:rPr lang="sv-SE" dirty="0"/>
              <a:t>Hur kan arbetet med minskningslistan gå till?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 advAuto="0"/>
      <p:bldP spid="244" grpId="0" animBg="1" advAuto="0"/>
      <p:bldP spid="252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undad rektangel"/>
          <p:cNvSpPr/>
          <p:nvPr/>
        </p:nvSpPr>
        <p:spPr>
          <a:xfrm>
            <a:off x="1170572" y="6487102"/>
            <a:ext cx="9734495" cy="4126711"/>
          </a:xfrm>
          <a:prstGeom prst="roundRect">
            <a:avLst>
              <a:gd name="adj" fmla="val 21003"/>
            </a:avLst>
          </a:prstGeom>
          <a:solidFill>
            <a:srgbClr val="F1EFE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4">
                    <a:satOff val="-7117"/>
                    <a:lumOff val="26960"/>
                  </a:schemeClr>
                </a:solidFill>
              </a:defRPr>
            </a:pPr>
            <a:endParaRPr/>
          </a:p>
        </p:txBody>
      </p:sp>
      <p:sp>
        <p:nvSpPr>
          <p:cNvPr id="422" name="Rektangel"/>
          <p:cNvSpPr/>
          <p:nvPr/>
        </p:nvSpPr>
        <p:spPr>
          <a:xfrm>
            <a:off x="1170572" y="6487102"/>
            <a:ext cx="1590389" cy="863697"/>
          </a:xfrm>
          <a:prstGeom prst="rect">
            <a:avLst/>
          </a:prstGeom>
          <a:solidFill>
            <a:srgbClr val="F1EF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4" name="Listan är framtagen av Verksamhet Hållbarhet och granskad av Varuförsörjningen, enheten för smittskydd och vårdhygien, transport och logistikservice, informationssäkerhet, patientsäkerhet och representanter från samtliga förvaltningar. Produkturval och r"/>
          <p:cNvSpPr txBox="1"/>
          <p:nvPr/>
        </p:nvSpPr>
        <p:spPr>
          <a:xfrm>
            <a:off x="1206762" y="1604429"/>
            <a:ext cx="11052972" cy="437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lnSpc>
                <a:spcPct val="96000"/>
              </a:lnSpc>
              <a:spcBef>
                <a:spcPts val="2300"/>
              </a:spcBef>
              <a:defRPr sz="3000"/>
            </a:pPr>
            <a:r>
              <a:rPr lang="sv-SE" dirty="0"/>
              <a:t>Minskningslistan för förbrukningsvaror är framtagen av Centrum för Hållbarhet och granskad och godkänd </a:t>
            </a:r>
            <a:r>
              <a:rPr dirty="0"/>
              <a:t>av </a:t>
            </a:r>
            <a:r>
              <a:rPr dirty="0" err="1"/>
              <a:t>Varuförsörjningen</a:t>
            </a:r>
            <a:r>
              <a:rPr dirty="0"/>
              <a:t>, </a:t>
            </a:r>
            <a:r>
              <a:rPr dirty="0" err="1"/>
              <a:t>enheten</a:t>
            </a:r>
            <a:r>
              <a:rPr dirty="0"/>
              <a:t> för </a:t>
            </a:r>
            <a:r>
              <a:rPr dirty="0" err="1"/>
              <a:t>smittskydd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vårdhygien</a:t>
            </a:r>
            <a:r>
              <a:rPr dirty="0"/>
              <a:t>, transport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logistikservice</a:t>
            </a:r>
            <a:r>
              <a:rPr dirty="0"/>
              <a:t>, </a:t>
            </a:r>
            <a:r>
              <a:rPr dirty="0" err="1"/>
              <a:t>informationssäkerhet</a:t>
            </a:r>
            <a:r>
              <a:rPr dirty="0"/>
              <a:t>, </a:t>
            </a:r>
            <a:r>
              <a:rPr dirty="0" err="1"/>
              <a:t>patientsäkerhet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representanter</a:t>
            </a:r>
            <a:r>
              <a:rPr dirty="0"/>
              <a:t> </a:t>
            </a:r>
            <a:r>
              <a:rPr dirty="0" err="1"/>
              <a:t>från</a:t>
            </a:r>
            <a:r>
              <a:rPr dirty="0"/>
              <a:t> </a:t>
            </a:r>
            <a:r>
              <a:rPr dirty="0" err="1"/>
              <a:t>samtliga</a:t>
            </a:r>
            <a:r>
              <a:rPr dirty="0"/>
              <a:t> </a:t>
            </a:r>
            <a:r>
              <a:rPr dirty="0" err="1"/>
              <a:t>förvaltningar</a:t>
            </a:r>
            <a:r>
              <a:rPr dirty="0"/>
              <a:t>.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Produkturval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rekommendationer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till </a:t>
            </a:r>
            <a:r>
              <a:rPr dirty="0" err="1"/>
              <a:t>stor</a:t>
            </a:r>
            <a:r>
              <a:rPr dirty="0"/>
              <a:t> del </a:t>
            </a:r>
            <a:r>
              <a:rPr dirty="0" err="1"/>
              <a:t>gemensamma</a:t>
            </a:r>
            <a:r>
              <a:rPr dirty="0"/>
              <a:t> för Region Västmanland, Region Uppsala </a:t>
            </a:r>
            <a:r>
              <a:rPr dirty="0" err="1"/>
              <a:t>län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Region </a:t>
            </a:r>
            <a:r>
              <a:rPr dirty="0" err="1"/>
              <a:t>Sörmland</a:t>
            </a:r>
            <a:r>
              <a:rPr dirty="0"/>
              <a:t>.</a:t>
            </a:r>
            <a:endParaRPr sz="12000" dirty="0"/>
          </a:p>
          <a:p>
            <a:pPr>
              <a:lnSpc>
                <a:spcPct val="96000"/>
              </a:lnSpc>
              <a:spcBef>
                <a:spcPts val="2300"/>
              </a:spcBef>
              <a:defRPr sz="3000"/>
            </a:pPr>
            <a:r>
              <a:rPr dirty="0" err="1"/>
              <a:t>Innehållet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listan</a:t>
            </a:r>
            <a:r>
              <a:rPr dirty="0"/>
              <a:t> </a:t>
            </a:r>
            <a:r>
              <a:rPr dirty="0" err="1"/>
              <a:t>uppdateras</a:t>
            </a:r>
            <a:r>
              <a:rPr dirty="0"/>
              <a:t> </a:t>
            </a:r>
            <a:r>
              <a:rPr dirty="0" err="1"/>
              <a:t>löpande</a:t>
            </a:r>
            <a:r>
              <a:rPr dirty="0"/>
              <a:t> av </a:t>
            </a:r>
            <a:r>
              <a:rPr lang="sv-SE" dirty="0"/>
              <a:t>Centrum för </a:t>
            </a:r>
            <a:r>
              <a:rPr dirty="0" err="1"/>
              <a:t>Hållbarhet</a:t>
            </a:r>
            <a:r>
              <a:rPr dirty="0"/>
              <a:t>. </a:t>
            </a:r>
            <a:r>
              <a:rPr dirty="0" err="1"/>
              <a:t>Dokumentet</a:t>
            </a:r>
            <a:r>
              <a:rPr dirty="0"/>
              <a:t> </a:t>
            </a:r>
            <a:r>
              <a:rPr dirty="0" err="1"/>
              <a:t>finns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  </a:t>
            </a:r>
            <a:r>
              <a:rPr dirty="0" err="1"/>
              <a:t>ledningssystemet</a:t>
            </a:r>
            <a:r>
              <a:rPr dirty="0"/>
              <a:t>.</a:t>
            </a:r>
            <a:r>
              <a:rPr lang="sv-SE" dirty="0">
                <a:solidFill>
                  <a:srgbClr val="FF0000"/>
                </a:solidFill>
              </a:rPr>
              <a:t> </a:t>
            </a:r>
            <a:endParaRPr sz="1000" spc="-110" dirty="0"/>
          </a:p>
        </p:txBody>
      </p:sp>
      <p:sp>
        <p:nvSpPr>
          <p:cNvPr id="425" name="Har du frågor om minskningslistan?…"/>
          <p:cNvSpPr txBox="1"/>
          <p:nvPr/>
        </p:nvSpPr>
        <p:spPr>
          <a:xfrm>
            <a:off x="1683375" y="6891511"/>
            <a:ext cx="8578225" cy="3932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lnSpc>
                <a:spcPct val="96000"/>
              </a:lnSpc>
              <a:spcBef>
                <a:spcPts val="2300"/>
              </a:spcBef>
              <a:defRPr sz="40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v-SE" sz="3000" dirty="0">
                <a:latin typeface="Calibri"/>
                <a:cs typeface="Calibri"/>
              </a:rPr>
              <a:t>Vill du veta mer om hur du och din verksamhet kan bli </a:t>
            </a:r>
            <a:r>
              <a:rPr lang="sv-SE" sz="3000" dirty="0" err="1">
                <a:latin typeface="Calibri"/>
                <a:cs typeface="Calibri"/>
              </a:rPr>
              <a:t>klimatsmartare</a:t>
            </a:r>
            <a:r>
              <a:rPr lang="sv-SE" sz="3000" dirty="0">
                <a:latin typeface="Calibri"/>
                <a:cs typeface="Calibri"/>
              </a:rPr>
              <a:t> och miljövänligare? </a:t>
            </a:r>
            <a:br>
              <a:rPr lang="sv-SE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sv-SE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sv-SE" sz="3000" dirty="0">
                <a:latin typeface="Calibri"/>
                <a:cs typeface="Calibri"/>
              </a:rPr>
              <a:t>Har du frågor om minskningslistan? </a:t>
            </a:r>
            <a:br>
              <a:rPr lang="sv-SE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sv-SE" sz="3000" dirty="0">
                <a:solidFill>
                  <a:schemeClr val="tx1"/>
                </a:solidFill>
              </a:rPr>
              <a:t>Kontakta Miljöteamet på Centrum för Hållbarhet </a:t>
            </a:r>
            <a:br>
              <a:rPr lang="sv-SE" sz="30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sv-SE" sz="3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https://regionvastmanland.se/om-regionen/hallbar-utveckling/ekologisk-hallbarhet/</a:t>
            </a:r>
          </a:p>
          <a:p>
            <a:pPr>
              <a:lnSpc>
                <a:spcPct val="96000"/>
              </a:lnSpc>
              <a:spcBef>
                <a:spcPts val="2300"/>
              </a:spcBef>
              <a:defRPr sz="40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000" u="sng" dirty="0">
              <a:solidFill>
                <a:schemeClr val="tx1"/>
              </a:solidFill>
              <a:uFill>
                <a:solidFill>
                  <a:srgbClr val="31599B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41F0FF30-8749-92B7-2C74-495FC030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9156">
            <a:off x="15273884" y="5597691"/>
            <a:ext cx="1966427" cy="2160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00D48A12-F428-E1E8-4DFF-B7CAF1BB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664" y="6566165"/>
            <a:ext cx="1271095" cy="122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E41BA198-DD65-3BE0-6EDF-308F668A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4097">
            <a:off x="13925654" y="4354046"/>
            <a:ext cx="890679" cy="224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7BBC0426-E3B1-BF2F-07B4-8BF662733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0598" y="4135210"/>
            <a:ext cx="1629742" cy="161519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Välj dessa produkter vid beställning"/>
          <p:cNvSpPr txBox="1"/>
          <p:nvPr/>
        </p:nvSpPr>
        <p:spPr>
          <a:xfrm>
            <a:off x="1226246" y="1998530"/>
            <a:ext cx="17834640" cy="180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85000"/>
              </a:lnSpc>
              <a:defRPr sz="65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Välj</a:t>
            </a:r>
            <a:r>
              <a:rPr dirty="0"/>
              <a:t> </a:t>
            </a:r>
            <a:r>
              <a:rPr lang="sv-SE" dirty="0"/>
              <a:t>miljö- och klimatbättre alternativ i varuförsörjningens sortiment</a:t>
            </a:r>
            <a:endParaRPr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4E8329-CB7E-AC75-456D-329658B23C79}"/>
              </a:ext>
            </a:extLst>
          </p:cNvPr>
          <p:cNvSpPr txBox="1"/>
          <p:nvPr/>
        </p:nvSpPr>
        <p:spPr>
          <a:xfrm>
            <a:off x="1226246" y="4322869"/>
            <a:ext cx="10052956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sv-SE" sz="2800" dirty="0"/>
              <a:t>I </a:t>
            </a:r>
            <a:r>
              <a:rPr lang="sv-SE" sz="2800" dirty="0" err="1"/>
              <a:t>Agressos</a:t>
            </a:r>
            <a:r>
              <a:rPr lang="sv-SE" sz="2800" dirty="0"/>
              <a:t> e-handelssystem finns en inköpslista där miljö-och klimatbättre artiklar från produktgrupperna i Minskningslistan har samlats. Se Minskningslistans produktgrupper nedan. </a:t>
            </a:r>
          </a:p>
          <a:p>
            <a:endParaRPr lang="sv-SE" sz="2800" dirty="0"/>
          </a:p>
          <a:p>
            <a:r>
              <a:rPr lang="sv-SE" sz="2800" dirty="0"/>
              <a:t>Välj artiklar från denna inköpslista i första hand när du gör dina inköp!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35593E53-667A-7E28-032F-E175BF1B5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7117" flipH="1">
            <a:off x="16932731" y="4002569"/>
            <a:ext cx="1050929" cy="2397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05B5B621-17A8-2241-5198-39FD0B107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7139" y="3898880"/>
            <a:ext cx="1580272" cy="1666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 2" descr="Varukorg kontur">
            <a:extLst>
              <a:ext uri="{FF2B5EF4-FFF2-40B4-BE49-F238E27FC236}">
                <a16:creationId xmlns:a16="http://schemas.microsoft.com/office/drawing/2014/main" id="{53100EE7-6A5C-6420-ED8D-323FD06998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54152" y="3364607"/>
            <a:ext cx="5622620" cy="56223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atterier">
            <a:hlinkClick r:id="rId2" action="ppaction://hlinksldjump"/>
          </p:cNvPr>
          <p:cNvSpPr txBox="1"/>
          <p:nvPr/>
        </p:nvSpPr>
        <p:spPr>
          <a:xfrm>
            <a:off x="10309982" y="858878"/>
            <a:ext cx="8443117" cy="624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1. </a:t>
            </a:r>
            <a:r>
              <a:rPr dirty="0" err="1"/>
              <a:t>Batterier</a:t>
            </a:r>
            <a:endParaRPr dirty="0"/>
          </a:p>
        </p:txBody>
      </p:sp>
      <p:sp>
        <p:nvSpPr>
          <p:cNvPr id="260" name="Bestick">
            <a:hlinkClick r:id="rId3" action="ppaction://hlinksldjump"/>
          </p:cNvPr>
          <p:cNvSpPr txBox="1"/>
          <p:nvPr/>
        </p:nvSpPr>
        <p:spPr>
          <a:xfrm>
            <a:off x="10309982" y="1524715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2. </a:t>
            </a:r>
            <a:r>
              <a:rPr dirty="0" err="1"/>
              <a:t>Bestick</a:t>
            </a:r>
            <a:endParaRPr dirty="0"/>
          </a:p>
        </p:txBody>
      </p:sp>
      <p:sp>
        <p:nvSpPr>
          <p:cNvPr id="262" name="Desinfektion för ytor">
            <a:hlinkClick r:id="rId4" action="ppaction://hlinksldjump"/>
          </p:cNvPr>
          <p:cNvSpPr txBox="1"/>
          <p:nvPr/>
        </p:nvSpPr>
        <p:spPr>
          <a:xfrm>
            <a:off x="10309982" y="2190552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3. </a:t>
            </a:r>
            <a:r>
              <a:rPr dirty="0" err="1"/>
              <a:t>Desinfektion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ytor</a:t>
            </a:r>
            <a:endParaRPr dirty="0"/>
          </a:p>
        </p:txBody>
      </p:sp>
      <p:sp>
        <p:nvSpPr>
          <p:cNvPr id="264" name="Engångsmugg">
            <a:hlinkClick r:id="rId5" action="ppaction://hlinksldjump"/>
          </p:cNvPr>
          <p:cNvSpPr txBox="1"/>
          <p:nvPr/>
        </p:nvSpPr>
        <p:spPr>
          <a:xfrm>
            <a:off x="10309982" y="2856391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4. </a:t>
            </a:r>
            <a:r>
              <a:rPr dirty="0" err="1"/>
              <a:t>Engångsmugg</a:t>
            </a:r>
            <a:endParaRPr dirty="0"/>
          </a:p>
        </p:txBody>
      </p:sp>
      <p:sp>
        <p:nvSpPr>
          <p:cNvPr id="266" name="Förkläde">
            <a:hlinkClick r:id="rId6" action="ppaction://hlinksldjump"/>
          </p:cNvPr>
          <p:cNvSpPr txBox="1"/>
          <p:nvPr/>
        </p:nvSpPr>
        <p:spPr>
          <a:xfrm>
            <a:off x="10309982" y="3522228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5. </a:t>
            </a:r>
            <a:r>
              <a:rPr dirty="0" err="1"/>
              <a:t>Förkläde</a:t>
            </a:r>
            <a:endParaRPr dirty="0"/>
          </a:p>
        </p:txBody>
      </p:sp>
      <p:sp>
        <p:nvSpPr>
          <p:cNvPr id="268" name="Handdesinfektion">
            <a:hlinkClick r:id="rId7" action="ppaction://hlinksldjump"/>
          </p:cNvPr>
          <p:cNvSpPr txBox="1"/>
          <p:nvPr/>
        </p:nvSpPr>
        <p:spPr>
          <a:xfrm>
            <a:off x="10309982" y="4188065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6. </a:t>
            </a:r>
            <a:r>
              <a:rPr dirty="0" err="1"/>
              <a:t>Handdesinfektion</a:t>
            </a:r>
            <a:endParaRPr dirty="0"/>
          </a:p>
        </p:txBody>
      </p:sp>
      <p:sp>
        <p:nvSpPr>
          <p:cNvPr id="270" name="Medicinbägare">
            <a:hlinkClick r:id="rId8" action="ppaction://hlinksldjump"/>
          </p:cNvPr>
          <p:cNvSpPr txBox="1"/>
          <p:nvPr/>
        </p:nvSpPr>
        <p:spPr>
          <a:xfrm>
            <a:off x="10309982" y="4853904"/>
            <a:ext cx="8443117" cy="624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7. </a:t>
            </a:r>
            <a:r>
              <a:rPr dirty="0" err="1"/>
              <a:t>Medicinbägare</a:t>
            </a:r>
            <a:endParaRPr dirty="0"/>
          </a:p>
        </p:txBody>
      </p:sp>
      <p:sp>
        <p:nvSpPr>
          <p:cNvPr id="272" name="Sopsäck">
            <a:hlinkClick r:id="rId9" action="ppaction://hlinksldjump"/>
          </p:cNvPr>
          <p:cNvSpPr txBox="1"/>
          <p:nvPr/>
        </p:nvSpPr>
        <p:spPr>
          <a:xfrm>
            <a:off x="10309982" y="5519741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8. </a:t>
            </a:r>
            <a:r>
              <a:rPr dirty="0" err="1"/>
              <a:t>Sopsäck</a:t>
            </a:r>
            <a:endParaRPr dirty="0"/>
          </a:p>
        </p:txBody>
      </p:sp>
      <p:sp>
        <p:nvSpPr>
          <p:cNvPr id="274" name="Tvättlapp">
            <a:hlinkClick r:id="rId10" action="ppaction://hlinksldjump"/>
          </p:cNvPr>
          <p:cNvSpPr txBox="1"/>
          <p:nvPr/>
        </p:nvSpPr>
        <p:spPr>
          <a:xfrm>
            <a:off x="10309982" y="6185579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9. </a:t>
            </a:r>
            <a:r>
              <a:rPr dirty="0" err="1"/>
              <a:t>Tvättlapp</a:t>
            </a:r>
            <a:endParaRPr dirty="0"/>
          </a:p>
        </p:txBody>
      </p:sp>
      <p:sp>
        <p:nvSpPr>
          <p:cNvPr id="276" name="Täcken/filtar">
            <a:hlinkClick r:id="rId11" action="ppaction://hlinksldjump"/>
          </p:cNvPr>
          <p:cNvSpPr txBox="1"/>
          <p:nvPr/>
        </p:nvSpPr>
        <p:spPr>
          <a:xfrm>
            <a:off x="10309982" y="6851417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10. </a:t>
            </a:r>
            <a:r>
              <a:rPr dirty="0" err="1"/>
              <a:t>Täcken</a:t>
            </a:r>
            <a:r>
              <a:rPr dirty="0"/>
              <a:t>/</a:t>
            </a:r>
            <a:r>
              <a:rPr dirty="0" err="1"/>
              <a:t>filtar</a:t>
            </a:r>
            <a:endParaRPr dirty="0"/>
          </a:p>
        </p:txBody>
      </p:sp>
      <p:sp>
        <p:nvSpPr>
          <p:cNvPr id="278" name="Undersökningshandske">
            <a:hlinkClick r:id="rId12" action="ppaction://hlinksldjump"/>
          </p:cNvPr>
          <p:cNvSpPr txBox="1"/>
          <p:nvPr/>
        </p:nvSpPr>
        <p:spPr>
          <a:xfrm>
            <a:off x="10309982" y="7517254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11. </a:t>
            </a:r>
            <a:r>
              <a:rPr dirty="0" err="1"/>
              <a:t>Undersökningshandske</a:t>
            </a:r>
            <a:endParaRPr dirty="0"/>
          </a:p>
        </p:txBody>
      </p:sp>
      <p:sp>
        <p:nvSpPr>
          <p:cNvPr id="280" name="Uppsamlingsbox (stickade- och skärande)">
            <a:hlinkClick r:id="rId13" action="ppaction://hlinksldjump"/>
          </p:cNvPr>
          <p:cNvSpPr txBox="1"/>
          <p:nvPr/>
        </p:nvSpPr>
        <p:spPr>
          <a:xfrm>
            <a:off x="10309980" y="8181108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12. </a:t>
            </a:r>
            <a:r>
              <a:rPr dirty="0" err="1"/>
              <a:t>Uppsamlingsbox</a:t>
            </a:r>
            <a:endParaRPr dirty="0"/>
          </a:p>
        </p:txBody>
      </p:sp>
      <p:sp>
        <p:nvSpPr>
          <p:cNvPr id="282" name="Värmejacka">
            <a:hlinkClick r:id="rId13" action="ppaction://hlinksldjump"/>
          </p:cNvPr>
          <p:cNvSpPr txBox="1"/>
          <p:nvPr/>
        </p:nvSpPr>
        <p:spPr>
          <a:xfrm>
            <a:off x="10309980" y="8873069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/>
              <a:t>13. Värmejacka</a:t>
            </a:r>
            <a:endParaRPr lang="sv-SE" dirty="0"/>
          </a:p>
        </p:txBody>
      </p:sp>
      <p:sp>
        <p:nvSpPr>
          <p:cNvPr id="284" name="Rubrik 5"/>
          <p:cNvSpPr txBox="1"/>
          <p:nvPr/>
        </p:nvSpPr>
        <p:spPr>
          <a:xfrm>
            <a:off x="1267149" y="1622227"/>
            <a:ext cx="8568878" cy="197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6400" b="1" spc="-300">
                <a:solidFill>
                  <a:schemeClr val="accent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Prioriterade</a:t>
            </a:r>
            <a:r>
              <a:rPr dirty="0"/>
              <a:t> </a:t>
            </a:r>
            <a:r>
              <a:rPr dirty="0" err="1"/>
              <a:t>produkter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minskning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utbyte</a:t>
            </a:r>
            <a:endParaRPr dirty="0"/>
          </a:p>
        </p:txBody>
      </p:sp>
      <p:sp>
        <p:nvSpPr>
          <p:cNvPr id="257" name="Linje"/>
          <p:cNvSpPr/>
          <p:nvPr/>
        </p:nvSpPr>
        <p:spPr>
          <a:xfrm>
            <a:off x="10309982" y="858878"/>
            <a:ext cx="8443117" cy="0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59" name="Linje"/>
          <p:cNvSpPr/>
          <p:nvPr/>
        </p:nvSpPr>
        <p:spPr>
          <a:xfrm>
            <a:off x="10309982" y="1524715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1" name="Linje"/>
          <p:cNvSpPr/>
          <p:nvPr/>
        </p:nvSpPr>
        <p:spPr>
          <a:xfrm>
            <a:off x="10309982" y="2190552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3" name="Linje"/>
          <p:cNvSpPr/>
          <p:nvPr/>
        </p:nvSpPr>
        <p:spPr>
          <a:xfrm>
            <a:off x="10309982" y="2856391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5" name="Linje"/>
          <p:cNvSpPr/>
          <p:nvPr/>
        </p:nvSpPr>
        <p:spPr>
          <a:xfrm>
            <a:off x="10309982" y="3522228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7" name="Linje"/>
          <p:cNvSpPr/>
          <p:nvPr/>
        </p:nvSpPr>
        <p:spPr>
          <a:xfrm>
            <a:off x="10309982" y="4188065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9" name="Linje"/>
          <p:cNvSpPr/>
          <p:nvPr/>
        </p:nvSpPr>
        <p:spPr>
          <a:xfrm>
            <a:off x="10309982" y="4853904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1" name="Linje"/>
          <p:cNvSpPr/>
          <p:nvPr/>
        </p:nvSpPr>
        <p:spPr>
          <a:xfrm>
            <a:off x="10309982" y="5519741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3" name="Linje"/>
          <p:cNvSpPr/>
          <p:nvPr/>
        </p:nvSpPr>
        <p:spPr>
          <a:xfrm>
            <a:off x="10309982" y="6185579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5" name="Linje"/>
          <p:cNvSpPr/>
          <p:nvPr/>
        </p:nvSpPr>
        <p:spPr>
          <a:xfrm>
            <a:off x="10309982" y="6851417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7" name="Linje"/>
          <p:cNvSpPr/>
          <p:nvPr/>
        </p:nvSpPr>
        <p:spPr>
          <a:xfrm>
            <a:off x="10309982" y="7517254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9" name="Linje"/>
          <p:cNvSpPr/>
          <p:nvPr/>
        </p:nvSpPr>
        <p:spPr>
          <a:xfrm>
            <a:off x="10309982" y="8183092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1" name="Linje"/>
          <p:cNvSpPr/>
          <p:nvPr/>
        </p:nvSpPr>
        <p:spPr>
          <a:xfrm>
            <a:off x="10309982" y="8848929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3" name="Linje">
            <a:extLst>
              <a:ext uri="{FF2B5EF4-FFF2-40B4-BE49-F238E27FC236}">
                <a16:creationId xmlns:a16="http://schemas.microsoft.com/office/drawing/2014/main" id="{DC27EF14-2196-405B-8EB3-151C15B9C6FF}"/>
              </a:ext>
            </a:extLst>
          </p:cNvPr>
          <p:cNvSpPr/>
          <p:nvPr/>
        </p:nvSpPr>
        <p:spPr>
          <a:xfrm>
            <a:off x="10309982" y="9473512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6" name="Linje">
            <a:extLst>
              <a:ext uri="{FF2B5EF4-FFF2-40B4-BE49-F238E27FC236}">
                <a16:creationId xmlns:a16="http://schemas.microsoft.com/office/drawing/2014/main" id="{AB55F512-901E-8C49-CFF5-FA4EFB6F0E33}"/>
              </a:ext>
            </a:extLst>
          </p:cNvPr>
          <p:cNvSpPr/>
          <p:nvPr/>
        </p:nvSpPr>
        <p:spPr>
          <a:xfrm>
            <a:off x="10309980" y="10146373"/>
            <a:ext cx="8443117" cy="1"/>
          </a:xfrm>
          <a:prstGeom prst="line">
            <a:avLst/>
          </a:prstGeom>
          <a:solidFill>
            <a:schemeClr val="accent3"/>
          </a:solidFill>
          <a:ln w="34925" cap="flat">
            <a:solidFill>
              <a:srgbClr val="84B5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2" name="Värmejacka">
            <a:hlinkClick r:id="rId14" action="ppaction://hlinksldjump"/>
            <a:extLst>
              <a:ext uri="{FF2B5EF4-FFF2-40B4-BE49-F238E27FC236}">
                <a16:creationId xmlns:a16="http://schemas.microsoft.com/office/drawing/2014/main" id="{BF458C9C-EDDF-8C3B-B511-2F450969BF1D}"/>
              </a:ext>
            </a:extLst>
          </p:cNvPr>
          <p:cNvSpPr txBox="1"/>
          <p:nvPr/>
        </p:nvSpPr>
        <p:spPr>
          <a:xfrm>
            <a:off x="10309980" y="9521790"/>
            <a:ext cx="8443117" cy="62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33350" tIns="133350" rIns="133350" bIns="133350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555750">
              <a:lnSpc>
                <a:spcPct val="90000"/>
              </a:lnSpc>
              <a:spcBef>
                <a:spcPts val="1400"/>
              </a:spcBef>
              <a:defRPr sz="3500"/>
            </a:lvl1pPr>
          </a:lstStyle>
          <a:p>
            <a:r>
              <a:rPr lang="sv-SE" dirty="0"/>
              <a:t>14. Skoöverdrag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ubrik 1"/>
          <p:cNvSpPr txBox="1">
            <a:spLocks noGrp="1"/>
          </p:cNvSpPr>
          <p:nvPr>
            <p:ph type="title"/>
          </p:nvPr>
        </p:nvSpPr>
        <p:spPr>
          <a:xfrm>
            <a:off x="1243765" y="1726273"/>
            <a:ext cx="17616568" cy="204364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t>1. Batterier</a:t>
            </a:r>
          </a:p>
        </p:txBody>
      </p:sp>
      <p:grpSp>
        <p:nvGrpSpPr>
          <p:cNvPr id="291" name="Gruppera"/>
          <p:cNvGrpSpPr/>
          <p:nvPr/>
        </p:nvGrpSpPr>
        <p:grpSpPr>
          <a:xfrm>
            <a:off x="1331138" y="7218239"/>
            <a:ext cx="9802037" cy="3025048"/>
            <a:chOff x="0" y="0"/>
            <a:chExt cx="9802036" cy="3025047"/>
          </a:xfrm>
        </p:grpSpPr>
        <p:sp>
          <p:nvSpPr>
            <p:cNvPr id="288" name="Rundad rektangel"/>
            <p:cNvSpPr/>
            <p:nvPr/>
          </p:nvSpPr>
          <p:spPr>
            <a:xfrm>
              <a:off x="0" y="0"/>
              <a:ext cx="9802037" cy="3025048"/>
            </a:xfrm>
            <a:prstGeom prst="roundRect">
              <a:avLst>
                <a:gd name="adj" fmla="val 25247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289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0" name="textruta 4"/>
            <p:cNvSpPr txBox="1"/>
            <p:nvPr/>
          </p:nvSpPr>
          <p:spPr>
            <a:xfrm>
              <a:off x="368657" y="238353"/>
              <a:ext cx="9377583" cy="2548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5390" tIns="75390" rIns="75390" bIns="75390" numCol="1" anchor="b">
              <a:spAutoFit/>
            </a:bodyPr>
            <a:lstStyle/>
            <a:p>
              <a:pPr>
                <a:lnSpc>
                  <a:spcPct val="110000"/>
                </a:lnSpc>
                <a:defRPr sz="2900" b="1"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När kan uppladdningsbara batterier användas?</a:t>
              </a:r>
            </a:p>
            <a:p>
              <a:pPr>
                <a:lnSpc>
                  <a:spcPct val="110000"/>
                </a:lnSpc>
                <a:defRPr sz="2400"/>
              </a:pPr>
              <a:r>
                <a:t>Uppladdningsbara batterier kan användas i de flesta apparater och utrustning där batterier används t.ex. i ficklampor och datatillbehör. </a:t>
              </a:r>
              <a:br/>
              <a:r>
                <a:t>Men observera att den medicin-tekniska säkerheten aldrig får äventyras. Följ därför alltid leverantörens anvisningar vid användning av medicin-teknisk utrustning. </a:t>
              </a:r>
            </a:p>
          </p:txBody>
        </p:sp>
      </p:grpSp>
      <p:sp>
        <p:nvSpPr>
          <p:cNvPr id="292" name="Vad kan du göra?…"/>
          <p:cNvSpPr txBox="1"/>
          <p:nvPr/>
        </p:nvSpPr>
        <p:spPr>
          <a:xfrm>
            <a:off x="1255831" y="3785506"/>
            <a:ext cx="9480221" cy="3092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t>Vad kan du göra?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Använd uppladdningsbara batterier där det är möjligt. 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Skapa rutiner på arbetsplatsen för uppladdning av batterier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t>Säkerställ rätt källsortering av batterier </a:t>
            </a:r>
          </a:p>
        </p:txBody>
      </p:sp>
      <p:pic>
        <p:nvPicPr>
          <p:cNvPr id="293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815" y="3271028"/>
            <a:ext cx="5306337" cy="6611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 advAuto="0"/>
      <p:bldP spid="292" grpId="0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ubrik 1"/>
          <p:cNvSpPr txBox="1">
            <a:spLocks noGrp="1"/>
          </p:cNvSpPr>
          <p:nvPr>
            <p:ph type="title"/>
          </p:nvPr>
        </p:nvSpPr>
        <p:spPr>
          <a:xfrm>
            <a:off x="1243765" y="1722892"/>
            <a:ext cx="17616568" cy="1259794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rPr dirty="0"/>
              <a:t>2. </a:t>
            </a:r>
            <a:r>
              <a:rPr dirty="0" err="1"/>
              <a:t>Bestick</a:t>
            </a:r>
            <a:endParaRPr dirty="0"/>
          </a:p>
        </p:txBody>
      </p:sp>
      <p:grpSp>
        <p:nvGrpSpPr>
          <p:cNvPr id="308" name="Gruppera"/>
          <p:cNvGrpSpPr/>
          <p:nvPr/>
        </p:nvGrpSpPr>
        <p:grpSpPr>
          <a:xfrm>
            <a:off x="1243765" y="7317398"/>
            <a:ext cx="9666999" cy="2620471"/>
            <a:chOff x="-1" y="0"/>
            <a:chExt cx="9666997" cy="2620469"/>
          </a:xfrm>
        </p:grpSpPr>
        <p:sp>
          <p:nvSpPr>
            <p:cNvPr id="305" name="Rundad rektangel"/>
            <p:cNvSpPr/>
            <p:nvPr/>
          </p:nvSpPr>
          <p:spPr>
            <a:xfrm>
              <a:off x="0" y="0"/>
              <a:ext cx="9666996" cy="2620469"/>
            </a:xfrm>
            <a:prstGeom prst="roundRect">
              <a:avLst>
                <a:gd name="adj" fmla="val 29145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306" name="Kvadrat"/>
            <p:cNvSpPr/>
            <p:nvPr/>
          </p:nvSpPr>
          <p:spPr>
            <a:xfrm>
              <a:off x="-1" y="6345"/>
              <a:ext cx="1270001" cy="1270001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7" name="Rektangel 5"/>
            <p:cNvSpPr txBox="1"/>
            <p:nvPr/>
          </p:nvSpPr>
          <p:spPr>
            <a:xfrm>
              <a:off x="445089" y="635329"/>
              <a:ext cx="8592382" cy="1697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lnSpc>
                  <a:spcPct val="110000"/>
                </a:lnSpc>
                <a:defRPr sz="2400"/>
              </a:pPr>
              <a:r>
                <a:rPr dirty="0"/>
                <a:t>Som </a:t>
              </a:r>
              <a:r>
                <a:rPr dirty="0" err="1"/>
                <a:t>resultat</a:t>
              </a:r>
              <a:r>
                <a:rPr dirty="0"/>
                <a:t> av </a:t>
              </a:r>
              <a:r>
                <a:rPr dirty="0" err="1"/>
                <a:t>felaktig</a:t>
              </a:r>
              <a:r>
                <a:rPr dirty="0"/>
                <a:t> </a:t>
              </a:r>
              <a:r>
                <a:rPr dirty="0" err="1"/>
                <a:t>hantering</a:t>
              </a:r>
              <a:r>
                <a:rPr dirty="0"/>
                <a:t> </a:t>
              </a:r>
              <a:r>
                <a:rPr dirty="0" err="1"/>
                <a:t>har</a:t>
              </a:r>
              <a:r>
                <a:rPr dirty="0"/>
                <a:t> </a:t>
              </a:r>
              <a:r>
                <a:rPr dirty="0" err="1"/>
                <a:t>otroliga</a:t>
              </a:r>
              <a:r>
                <a:rPr dirty="0"/>
                <a:t> </a:t>
              </a:r>
              <a:r>
                <a:rPr dirty="0" err="1"/>
                <a:t>mängder</a:t>
              </a:r>
              <a:r>
                <a:rPr dirty="0"/>
                <a:t> </a:t>
              </a:r>
              <a:r>
                <a:rPr dirty="0" err="1"/>
                <a:t>plast</a:t>
              </a:r>
              <a:r>
                <a:rPr dirty="0"/>
                <a:t> </a:t>
              </a:r>
              <a:r>
                <a:rPr dirty="0" err="1"/>
                <a:t>hamnat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dirty="0" err="1"/>
                <a:t>världens</a:t>
              </a:r>
              <a:r>
                <a:rPr dirty="0"/>
                <a:t> </a:t>
              </a:r>
              <a:r>
                <a:rPr dirty="0" err="1"/>
                <a:t>hav</a:t>
              </a:r>
              <a:r>
                <a:rPr dirty="0"/>
                <a:t>, </a:t>
              </a:r>
              <a:r>
                <a:rPr dirty="0" err="1"/>
                <a:t>vilket</a:t>
              </a:r>
              <a:r>
                <a:rPr dirty="0"/>
                <a:t> </a:t>
              </a:r>
              <a:r>
                <a:rPr dirty="0" err="1"/>
                <a:t>dödar</a:t>
              </a:r>
              <a:r>
                <a:rPr dirty="0"/>
                <a:t> </a:t>
              </a:r>
              <a:r>
                <a:rPr dirty="0" err="1"/>
                <a:t>fåglar</a:t>
              </a:r>
              <a:r>
                <a:rPr dirty="0"/>
                <a:t> </a:t>
              </a:r>
              <a:r>
                <a:rPr dirty="0" err="1"/>
                <a:t>och</a:t>
              </a:r>
              <a:r>
                <a:rPr dirty="0"/>
                <a:t> </a:t>
              </a:r>
              <a:r>
                <a:rPr dirty="0" err="1"/>
                <a:t>havslevande</a:t>
              </a:r>
              <a:r>
                <a:rPr dirty="0"/>
                <a:t> </a:t>
              </a:r>
              <a:r>
                <a:rPr dirty="0" err="1"/>
                <a:t>arter</a:t>
              </a:r>
              <a:r>
                <a:rPr dirty="0"/>
                <a:t>.</a:t>
              </a:r>
              <a:br>
                <a:rPr dirty="0"/>
              </a:br>
              <a:r>
                <a:rPr dirty="0" err="1"/>
                <a:t>Engångsprodukter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stor</a:t>
              </a:r>
              <a:r>
                <a:rPr dirty="0"/>
                <a:t> del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dirty="0" err="1"/>
                <a:t>detta</a:t>
              </a:r>
              <a:r>
                <a:rPr dirty="0"/>
                <a:t>. EU:s </a:t>
              </a:r>
              <a:r>
                <a:rPr dirty="0" err="1"/>
                <a:t>engångsplastdirektiv</a:t>
              </a:r>
              <a:r>
                <a:rPr dirty="0"/>
                <a:t> </a:t>
              </a:r>
              <a:r>
                <a:rPr lang="sv-SE" dirty="0"/>
                <a:t>trädde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kraft 1/7 2021 </a:t>
              </a:r>
              <a:r>
                <a:rPr lang="sv-SE" dirty="0"/>
                <a:t>har</a:t>
              </a:r>
              <a:r>
                <a:rPr dirty="0"/>
                <a:t> </a:t>
              </a:r>
              <a:r>
                <a:rPr dirty="0" err="1"/>
                <a:t>därför</a:t>
              </a:r>
              <a:r>
                <a:rPr dirty="0"/>
                <a:t> </a:t>
              </a:r>
              <a:r>
                <a:rPr lang="sv-SE" dirty="0"/>
                <a:t>förändrats</a:t>
              </a:r>
              <a:r>
                <a:rPr dirty="0"/>
                <a:t> </a:t>
              </a:r>
              <a:r>
                <a:rPr dirty="0" err="1"/>
                <a:t>från</a:t>
              </a:r>
              <a:r>
                <a:rPr dirty="0"/>
                <a:t> </a:t>
              </a:r>
              <a:r>
                <a:rPr dirty="0" err="1"/>
                <a:t>årsskiftet</a:t>
              </a:r>
              <a:r>
                <a:rPr dirty="0"/>
                <a:t> 20/21</a:t>
              </a:r>
            </a:p>
          </p:txBody>
        </p:sp>
      </p:grpSp>
      <p:sp>
        <p:nvSpPr>
          <p:cNvPr id="309" name="Vad kan du göra?…"/>
          <p:cNvSpPr txBox="1"/>
          <p:nvPr/>
        </p:nvSpPr>
        <p:spPr>
          <a:xfrm>
            <a:off x="1243765" y="3092885"/>
            <a:ext cx="9480221" cy="377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flergångbestick</a:t>
            </a:r>
            <a:r>
              <a:rPr dirty="0"/>
              <a:t>. </a:t>
            </a:r>
            <a:r>
              <a:rPr dirty="0" err="1"/>
              <a:t>Användning</a:t>
            </a:r>
            <a:r>
              <a:rPr dirty="0"/>
              <a:t> av </a:t>
            </a:r>
            <a:r>
              <a:rPr dirty="0" err="1"/>
              <a:t>engångsbestick</a:t>
            </a:r>
            <a:r>
              <a:rPr dirty="0"/>
              <a:t> </a:t>
            </a:r>
            <a:r>
              <a:rPr dirty="0" err="1"/>
              <a:t>minskar</a:t>
            </a:r>
            <a:r>
              <a:rPr dirty="0"/>
              <a:t>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risken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smittspridning</a:t>
            </a:r>
            <a:r>
              <a:rPr dirty="0"/>
              <a:t>. 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Där</a:t>
            </a:r>
            <a:r>
              <a:rPr dirty="0"/>
              <a:t> </a:t>
            </a:r>
            <a:r>
              <a:rPr dirty="0" err="1"/>
              <a:t>engångsbestick</a:t>
            </a:r>
            <a:r>
              <a:rPr dirty="0"/>
              <a:t> </a:t>
            </a:r>
            <a:r>
              <a:rPr dirty="0" err="1"/>
              <a:t>behövs</a:t>
            </a:r>
            <a:r>
              <a:rPr dirty="0"/>
              <a:t>, </a:t>
            </a: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bestick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förnybart</a:t>
            </a:r>
            <a:r>
              <a:rPr dirty="0"/>
              <a:t> material. </a:t>
            </a:r>
            <a:endParaRPr lang="sv-SE"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Obs! Från och med 1 januari 2023 får inte engångsartiklar i personalutrymmen användas , t.ex. bestick.</a:t>
            </a:r>
            <a:endParaRPr dirty="0"/>
          </a:p>
        </p:txBody>
      </p:sp>
      <p:pic>
        <p:nvPicPr>
          <p:cNvPr id="310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180" y="3168318"/>
            <a:ext cx="5893963" cy="5690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 advAuto="0"/>
      <p:bldP spid="309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Vad kan du göra?…"/>
          <p:cNvSpPr txBox="1"/>
          <p:nvPr/>
        </p:nvSpPr>
        <p:spPr>
          <a:xfrm>
            <a:off x="9780427" y="3785506"/>
            <a:ext cx="9480220" cy="125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Välj</a:t>
            </a:r>
            <a:r>
              <a:rPr dirty="0"/>
              <a:t> </a:t>
            </a:r>
            <a:r>
              <a:rPr dirty="0" err="1"/>
              <a:t>desinfektionsmedel</a:t>
            </a:r>
            <a:r>
              <a:rPr dirty="0"/>
              <a:t> 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ytor</a:t>
            </a:r>
            <a:r>
              <a:rPr dirty="0"/>
              <a:t> </a:t>
            </a:r>
            <a:r>
              <a:rPr dirty="0" err="1"/>
              <a:t>baserat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etanol</a:t>
            </a:r>
            <a:r>
              <a:rPr dirty="0"/>
              <a:t>. </a:t>
            </a:r>
          </a:p>
        </p:txBody>
      </p:sp>
      <p:grpSp>
        <p:nvGrpSpPr>
          <p:cNvPr id="317" name="Gruppera"/>
          <p:cNvGrpSpPr/>
          <p:nvPr/>
        </p:nvGrpSpPr>
        <p:grpSpPr>
          <a:xfrm>
            <a:off x="9893002" y="5484147"/>
            <a:ext cx="8429217" cy="4486982"/>
            <a:chOff x="0" y="0"/>
            <a:chExt cx="8429215" cy="4486980"/>
          </a:xfrm>
        </p:grpSpPr>
        <p:sp>
          <p:nvSpPr>
            <p:cNvPr id="314" name="Rundad rektangel"/>
            <p:cNvSpPr/>
            <p:nvPr/>
          </p:nvSpPr>
          <p:spPr>
            <a:xfrm>
              <a:off x="0" y="0"/>
              <a:ext cx="8429215" cy="4486980"/>
            </a:xfrm>
            <a:prstGeom prst="roundRect">
              <a:avLst>
                <a:gd name="adj" fmla="val 17021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315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6" name="Etanol är lika effektivt som isopropanol ur ett smittskyddsperspektiv…"/>
            <p:cNvSpPr/>
            <p:nvPr/>
          </p:nvSpPr>
          <p:spPr>
            <a:xfrm>
              <a:off x="427812" y="396499"/>
              <a:ext cx="7727996" cy="350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2300"/>
                </a:spcBef>
                <a:defRPr sz="2400"/>
              </a:pPr>
              <a:r>
                <a:rPr dirty="0" err="1"/>
                <a:t>Etanol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</a:t>
              </a:r>
              <a:r>
                <a:rPr dirty="0" err="1"/>
                <a:t>lika</a:t>
              </a:r>
              <a:r>
                <a:rPr dirty="0"/>
                <a:t> </a:t>
              </a:r>
              <a:r>
                <a:rPr dirty="0" err="1"/>
                <a:t>effektivt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isopropanol </a:t>
              </a:r>
              <a:r>
                <a:rPr dirty="0" err="1"/>
                <a:t>ur</a:t>
              </a:r>
              <a:r>
                <a:rPr dirty="0"/>
                <a:t> </a:t>
              </a:r>
              <a:r>
                <a:rPr dirty="0" err="1"/>
                <a:t>ett</a:t>
              </a:r>
              <a:r>
                <a:rPr dirty="0"/>
                <a:t> </a:t>
              </a:r>
              <a:r>
                <a:rPr dirty="0" err="1"/>
                <a:t>smittskyddsperspektiv</a:t>
              </a:r>
              <a:r>
                <a:rPr lang="sv-SE" dirty="0"/>
                <a:t>.</a:t>
              </a:r>
              <a:endParaRPr spc="-69" dirty="0"/>
            </a:p>
            <a:p>
              <a:pPr>
                <a:lnSpc>
                  <a:spcPct val="110000"/>
                </a:lnSpc>
                <a:spcBef>
                  <a:spcPts val="2300"/>
                </a:spcBef>
                <a:defRPr sz="2400"/>
              </a:pPr>
              <a:r>
                <a:rPr dirty="0"/>
                <a:t>Genom </a:t>
              </a:r>
              <a:r>
                <a:rPr dirty="0" err="1"/>
                <a:t>att</a:t>
              </a:r>
              <a:r>
                <a:rPr dirty="0"/>
                <a:t> </a:t>
              </a:r>
              <a:r>
                <a:rPr dirty="0" err="1"/>
                <a:t>använda</a:t>
              </a:r>
              <a:r>
                <a:rPr dirty="0"/>
                <a:t> </a:t>
              </a:r>
              <a:r>
                <a:rPr dirty="0" err="1"/>
                <a:t>etanol</a:t>
              </a:r>
              <a:r>
                <a:rPr dirty="0"/>
                <a:t> </a:t>
              </a:r>
              <a:r>
                <a:rPr dirty="0" err="1"/>
                <a:t>istället</a:t>
              </a:r>
              <a:r>
                <a:rPr dirty="0"/>
                <a:t> för isopropanol </a:t>
              </a:r>
              <a:r>
                <a:rPr dirty="0" err="1"/>
                <a:t>minskas</a:t>
              </a:r>
              <a:r>
                <a:rPr dirty="0"/>
                <a:t> </a:t>
              </a:r>
              <a:r>
                <a:rPr dirty="0" err="1"/>
                <a:t>klimatpåverkan</a:t>
              </a:r>
              <a:r>
                <a:rPr dirty="0"/>
                <a:t> med 25 %</a:t>
              </a:r>
              <a:endParaRPr spc="-69" dirty="0"/>
            </a:p>
            <a:p>
              <a:pPr>
                <a:lnSpc>
                  <a:spcPct val="110000"/>
                </a:lnSpc>
                <a:spcBef>
                  <a:spcPts val="2300"/>
                </a:spcBef>
                <a:defRPr sz="2400" i="1"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OBS! </a:t>
              </a:r>
              <a:r>
                <a:rPr lang="sv-SE" dirty="0"/>
                <a:t>För desinfektionsmedel för ytor, är det viktigt att betona </a:t>
              </a:r>
              <a:r>
                <a:rPr dirty="0" err="1"/>
                <a:t>att</a:t>
              </a:r>
              <a:r>
                <a:rPr dirty="0"/>
                <a:t> det </a:t>
              </a:r>
              <a:r>
                <a:rPr dirty="0" err="1"/>
                <a:t>inte</a:t>
              </a:r>
              <a:r>
                <a:rPr dirty="0"/>
                <a:t> </a:t>
              </a:r>
              <a:r>
                <a:rPr dirty="0" err="1"/>
                <a:t>är</a:t>
              </a:r>
              <a:r>
                <a:rPr dirty="0"/>
                <a:t> </a:t>
              </a:r>
              <a:r>
                <a:rPr dirty="0" err="1"/>
                <a:t>mängden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ska </a:t>
              </a:r>
              <a:r>
                <a:rPr dirty="0" err="1"/>
                <a:t>minskas</a:t>
              </a:r>
              <a:r>
                <a:rPr dirty="0"/>
                <a:t>, den </a:t>
              </a:r>
              <a:r>
                <a:rPr dirty="0" err="1"/>
                <a:t>bör</a:t>
              </a:r>
              <a:r>
                <a:rPr dirty="0"/>
                <a:t> </a:t>
              </a:r>
              <a:r>
                <a:rPr dirty="0" err="1"/>
                <a:t>snarare</a:t>
              </a:r>
              <a:r>
                <a:rPr dirty="0"/>
                <a:t> </a:t>
              </a:r>
              <a:r>
                <a:rPr dirty="0" err="1"/>
                <a:t>öka</a:t>
              </a:r>
              <a:r>
                <a:rPr dirty="0"/>
                <a:t> </a:t>
              </a:r>
              <a:r>
                <a:rPr dirty="0" err="1"/>
                <a:t>utifrån</a:t>
              </a:r>
              <a:r>
                <a:rPr dirty="0"/>
                <a:t> </a:t>
              </a:r>
              <a:r>
                <a:rPr dirty="0" err="1"/>
                <a:t>vårdhygieniska</a:t>
              </a:r>
              <a:r>
                <a:rPr dirty="0"/>
                <a:t> </a:t>
              </a:r>
              <a:r>
                <a:rPr dirty="0" err="1"/>
                <a:t>aspekter</a:t>
              </a:r>
              <a:r>
                <a:rPr dirty="0"/>
                <a:t>.</a:t>
              </a:r>
            </a:p>
          </p:txBody>
        </p:sp>
      </p:grpSp>
      <p:sp>
        <p:nvSpPr>
          <p:cNvPr id="318" name="Rubrik 1"/>
          <p:cNvSpPr txBox="1">
            <a:spLocks noGrp="1"/>
          </p:cNvSpPr>
          <p:nvPr>
            <p:ph type="title" idx="4294967295"/>
          </p:nvPr>
        </p:nvSpPr>
        <p:spPr>
          <a:xfrm>
            <a:off x="9856244" y="1722892"/>
            <a:ext cx="17616567" cy="2043642"/>
          </a:xfrm>
          <a:prstGeom prst="rect">
            <a:avLst/>
          </a:prstGeom>
        </p:spPr>
        <p:txBody>
          <a:bodyPr/>
          <a:lstStyle>
            <a:lvl1pPr>
              <a:defRPr spc="-300">
                <a:solidFill>
                  <a:schemeClr val="accent4"/>
                </a:solidFill>
              </a:defRPr>
            </a:lvl1pPr>
          </a:lstStyle>
          <a:p>
            <a:r>
              <a:t>3. Desinfektionsmedel för ytor</a:t>
            </a:r>
          </a:p>
        </p:txBody>
      </p:sp>
      <p:pic>
        <p:nvPicPr>
          <p:cNvPr id="319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16" y="2648990"/>
            <a:ext cx="2724812" cy="6882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 advAuto="0"/>
      <p:bldP spid="31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ubrik 1"/>
          <p:cNvSpPr txBox="1">
            <a:spLocks noGrp="1"/>
          </p:cNvSpPr>
          <p:nvPr>
            <p:ph type="title"/>
          </p:nvPr>
        </p:nvSpPr>
        <p:spPr>
          <a:xfrm>
            <a:off x="1243765" y="1718350"/>
            <a:ext cx="17616568" cy="1177250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rPr dirty="0"/>
              <a:t>4. </a:t>
            </a:r>
            <a:r>
              <a:rPr spc="-107" dirty="0" err="1"/>
              <a:t>Engångsmugg</a:t>
            </a:r>
            <a:endParaRPr spc="-107" dirty="0"/>
          </a:p>
        </p:txBody>
      </p:sp>
      <p:grpSp>
        <p:nvGrpSpPr>
          <p:cNvPr id="326" name="Gruppera"/>
          <p:cNvGrpSpPr/>
          <p:nvPr/>
        </p:nvGrpSpPr>
        <p:grpSpPr>
          <a:xfrm>
            <a:off x="1243765" y="6573718"/>
            <a:ext cx="7194871" cy="2254901"/>
            <a:chOff x="0" y="0"/>
            <a:chExt cx="7194869" cy="2254899"/>
          </a:xfrm>
        </p:grpSpPr>
        <p:sp>
          <p:nvSpPr>
            <p:cNvPr id="323" name="Rundad rektangel"/>
            <p:cNvSpPr/>
            <p:nvPr/>
          </p:nvSpPr>
          <p:spPr>
            <a:xfrm>
              <a:off x="0" y="0"/>
              <a:ext cx="7194870" cy="2254900"/>
            </a:xfrm>
            <a:prstGeom prst="roundRect">
              <a:avLst>
                <a:gd name="adj" fmla="val 28918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4">
                      <a:satOff val="-7117"/>
                      <a:lumOff val="26960"/>
                    </a:schemeClr>
                  </a:solidFill>
                </a:defRPr>
              </a:pPr>
              <a:endParaRPr/>
            </a:p>
          </p:txBody>
        </p:sp>
        <p:sp>
          <p:nvSpPr>
            <p:cNvPr id="324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5" name="textruta 4"/>
            <p:cNvSpPr txBox="1"/>
            <p:nvPr/>
          </p:nvSpPr>
          <p:spPr>
            <a:xfrm>
              <a:off x="414588" y="242951"/>
              <a:ext cx="6365694" cy="1768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5390" tIns="75390" rIns="75390" bIns="75390" numCol="1" anchor="b">
              <a:spAutoFit/>
            </a:bodyPr>
            <a:lstStyle/>
            <a:p>
              <a:pPr>
                <a:lnSpc>
                  <a:spcPct val="110000"/>
                </a:lnSpc>
                <a:defRPr sz="2900" b="1"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 err="1"/>
                <a:t>Miljö</a:t>
              </a:r>
              <a:r>
                <a:rPr dirty="0"/>
                <a:t>- </a:t>
              </a:r>
              <a:r>
                <a:rPr dirty="0" err="1"/>
                <a:t>och</a:t>
              </a:r>
              <a:r>
                <a:rPr dirty="0"/>
                <a:t> </a:t>
              </a:r>
              <a:r>
                <a:rPr dirty="0" err="1"/>
                <a:t>klimatpåverkan</a:t>
              </a:r>
              <a:r>
                <a:rPr dirty="0"/>
                <a:t>​</a:t>
              </a:r>
            </a:p>
            <a:p>
              <a:pPr>
                <a:lnSpc>
                  <a:spcPct val="110000"/>
                </a:lnSpc>
                <a:defRPr sz="2400"/>
              </a:pPr>
              <a:r>
                <a:rPr dirty="0" err="1"/>
                <a:t>Användningen</a:t>
              </a:r>
              <a:r>
                <a:rPr dirty="0"/>
                <a:t> av </a:t>
              </a:r>
              <a:r>
                <a:rPr dirty="0" err="1"/>
                <a:t>engångsmuggar</a:t>
              </a:r>
              <a:r>
                <a:rPr dirty="0"/>
                <a:t> ger </a:t>
              </a:r>
              <a:r>
                <a:rPr dirty="0" err="1"/>
                <a:t>upphov</a:t>
              </a:r>
              <a:r>
                <a:rPr dirty="0"/>
                <a:t> till 45 ton CO</a:t>
              </a:r>
              <a:r>
                <a:rPr sz="1700" baseline="-17647" dirty="0"/>
                <a:t>2</a:t>
              </a:r>
              <a:r>
                <a:rPr dirty="0"/>
                <a:t> per </a:t>
              </a:r>
              <a:r>
                <a:rPr dirty="0" err="1"/>
                <a:t>år</a:t>
              </a:r>
              <a:r>
                <a:rPr dirty="0"/>
                <a:t>. Det </a:t>
              </a:r>
              <a:r>
                <a:rPr dirty="0" err="1"/>
                <a:t>motsvarar</a:t>
              </a:r>
              <a:r>
                <a:rPr dirty="0"/>
                <a:t> 1 400 </a:t>
              </a:r>
              <a:r>
                <a:rPr dirty="0" err="1"/>
                <a:t>bilar</a:t>
              </a:r>
              <a:r>
                <a:rPr dirty="0"/>
                <a:t> </a:t>
              </a:r>
              <a:r>
                <a:rPr dirty="0" err="1"/>
                <a:t>som</a:t>
              </a:r>
              <a:r>
                <a:rPr dirty="0"/>
                <a:t> </a:t>
              </a:r>
              <a:r>
                <a:rPr dirty="0" err="1"/>
                <a:t>kör</a:t>
              </a:r>
              <a:r>
                <a:rPr dirty="0"/>
                <a:t> </a:t>
              </a:r>
              <a:r>
                <a:rPr dirty="0" err="1"/>
                <a:t>Västerås</a:t>
              </a:r>
              <a:r>
                <a:rPr dirty="0"/>
                <a:t> – Stockholm tur-</a:t>
              </a:r>
              <a:r>
                <a:rPr dirty="0" err="1"/>
                <a:t>och</a:t>
              </a:r>
              <a:r>
                <a:rPr dirty="0"/>
                <a:t>-</a:t>
              </a:r>
              <a:r>
                <a:rPr dirty="0" err="1"/>
                <a:t>retur</a:t>
              </a:r>
              <a:r>
                <a:rPr dirty="0"/>
                <a:t>.</a:t>
              </a:r>
            </a:p>
          </p:txBody>
        </p:sp>
      </p:grpSp>
      <p:sp>
        <p:nvSpPr>
          <p:cNvPr id="327" name="Vad kan du göra?…"/>
          <p:cNvSpPr txBox="1"/>
          <p:nvPr/>
        </p:nvSpPr>
        <p:spPr>
          <a:xfrm>
            <a:off x="1243765" y="3137467"/>
            <a:ext cx="9480221" cy="299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Vad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Använd</a:t>
            </a:r>
            <a:r>
              <a:rPr dirty="0"/>
              <a:t> </a:t>
            </a:r>
            <a:r>
              <a:rPr dirty="0" err="1"/>
              <a:t>flergångsmuggar</a:t>
            </a:r>
            <a:r>
              <a:rPr dirty="0"/>
              <a:t>​</a:t>
            </a:r>
            <a:r>
              <a:rPr lang="sv-SE" dirty="0"/>
              <a:t>, t.ex. av porslin.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/>
              <a:t>När engångsmugg behövs, välj muggar av papper</a:t>
            </a:r>
            <a:r>
              <a:rPr lang="sv-SE" dirty="0"/>
              <a:t>.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Obs! Från och med 1 januari 2023 får inte engångsartiklar i personalutrymmen användas , t.ex. pappersmuggar.</a:t>
            </a:r>
          </a:p>
        </p:txBody>
      </p:sp>
      <p:pic>
        <p:nvPicPr>
          <p:cNvPr id="328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298" y="2036514"/>
            <a:ext cx="7295111" cy="7229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 advAuto="0"/>
      <p:bldP spid="327" grpId="0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Vad kan du göra?…"/>
          <p:cNvSpPr txBox="1"/>
          <p:nvPr/>
        </p:nvSpPr>
        <p:spPr>
          <a:xfrm>
            <a:off x="9890280" y="3785506"/>
            <a:ext cx="9480220" cy="196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4000"/>
              </a:lnSpc>
              <a:spcBef>
                <a:spcPts val="230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göra</a:t>
            </a:r>
            <a:r>
              <a:rPr dirty="0"/>
              <a:t>?</a:t>
            </a:r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lang="sv-SE" dirty="0"/>
              <a:t>Minska onödig användning.</a:t>
            </a:r>
            <a:endParaRPr dirty="0"/>
          </a:p>
          <a:p>
            <a:pPr marL="457200" indent="-457200">
              <a:lnSpc>
                <a:spcPct val="84000"/>
              </a:lnSpc>
              <a:spcBef>
                <a:spcPts val="2300"/>
              </a:spcBef>
              <a:buSzPct val="100000"/>
              <a:buBlip>
                <a:blip r:embed="rId2"/>
              </a:buBlip>
              <a:defRPr sz="3000"/>
            </a:pPr>
            <a:r>
              <a:rPr dirty="0" err="1"/>
              <a:t>Välj</a:t>
            </a:r>
            <a:r>
              <a:rPr dirty="0"/>
              <a:t> </a:t>
            </a:r>
            <a:r>
              <a:rPr dirty="0" err="1"/>
              <a:t>förkläde</a:t>
            </a:r>
            <a:r>
              <a:rPr dirty="0"/>
              <a:t> </a:t>
            </a:r>
            <a:r>
              <a:rPr lang="sv-SE" dirty="0"/>
              <a:t>av f</a:t>
            </a:r>
            <a:r>
              <a:rPr dirty="0" err="1"/>
              <a:t>örnybart</a:t>
            </a:r>
            <a:r>
              <a:rPr dirty="0"/>
              <a:t> material</a:t>
            </a:r>
            <a:r>
              <a:rPr lang="sv-SE" dirty="0"/>
              <a:t>.</a:t>
            </a:r>
            <a:endParaRPr dirty="0"/>
          </a:p>
        </p:txBody>
      </p:sp>
      <p:grpSp>
        <p:nvGrpSpPr>
          <p:cNvPr id="335" name="Gruppera"/>
          <p:cNvGrpSpPr/>
          <p:nvPr/>
        </p:nvGrpSpPr>
        <p:grpSpPr>
          <a:xfrm>
            <a:off x="9963139" y="6285455"/>
            <a:ext cx="8514604" cy="1707078"/>
            <a:chOff x="0" y="0"/>
            <a:chExt cx="8514603" cy="1707077"/>
          </a:xfrm>
        </p:grpSpPr>
        <p:sp>
          <p:nvSpPr>
            <p:cNvPr id="332" name="Rundad rektangel"/>
            <p:cNvSpPr/>
            <p:nvPr/>
          </p:nvSpPr>
          <p:spPr>
            <a:xfrm>
              <a:off x="0" y="0"/>
              <a:ext cx="8514603" cy="1707077"/>
            </a:xfrm>
            <a:prstGeom prst="roundRect">
              <a:avLst>
                <a:gd name="adj" fmla="val 28590"/>
              </a:avLst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satOff val="-52127"/>
                      <a:lumOff val="38431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333" name="Kvadrat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1E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Förkläde har näst högst klimat- och miljöpåverkan av de prioriterade produkterna i Region Västmanland. Det viktiga är att förklädet täcker tillräckligt för att arbetsdräkten inte ska komma i kontakt med patienten eller patientens närområde."/>
            <p:cNvSpPr txBox="1"/>
            <p:nvPr/>
          </p:nvSpPr>
          <p:spPr>
            <a:xfrm>
              <a:off x="383587" y="255848"/>
              <a:ext cx="7847124" cy="884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lnSpc>
                  <a:spcPct val="110000"/>
                </a:lnSpc>
                <a:defRPr sz="2400"/>
              </a:lvl1pPr>
            </a:lstStyle>
            <a:p>
              <a:r>
                <a:rPr dirty="0" err="1"/>
                <a:t>Förkläde</a:t>
              </a:r>
              <a:r>
                <a:rPr dirty="0"/>
                <a:t> har </a:t>
              </a:r>
              <a:r>
                <a:rPr dirty="0" err="1"/>
                <a:t>näst</a:t>
              </a:r>
              <a:r>
                <a:rPr dirty="0"/>
                <a:t> </a:t>
              </a:r>
              <a:r>
                <a:rPr dirty="0" err="1"/>
                <a:t>högst</a:t>
              </a:r>
              <a:r>
                <a:rPr dirty="0"/>
                <a:t> </a:t>
              </a:r>
              <a:r>
                <a:rPr dirty="0" err="1"/>
                <a:t>klimat</a:t>
              </a:r>
              <a:r>
                <a:rPr dirty="0"/>
                <a:t>- </a:t>
              </a:r>
              <a:r>
                <a:rPr dirty="0" err="1"/>
                <a:t>och</a:t>
              </a:r>
              <a:r>
                <a:rPr dirty="0"/>
                <a:t> </a:t>
              </a:r>
              <a:r>
                <a:rPr dirty="0" err="1"/>
                <a:t>miljöpåverkan</a:t>
              </a:r>
              <a:r>
                <a:rPr dirty="0"/>
                <a:t> av de </a:t>
              </a:r>
              <a:r>
                <a:rPr dirty="0" err="1"/>
                <a:t>prioriterade</a:t>
              </a:r>
              <a:r>
                <a:rPr dirty="0"/>
                <a:t> </a:t>
              </a:r>
              <a:r>
                <a:rPr dirty="0" err="1"/>
                <a:t>produkterna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Region </a:t>
              </a:r>
              <a:r>
                <a:rPr dirty="0" err="1"/>
                <a:t>Västmanland</a:t>
              </a:r>
              <a:r>
                <a:rPr dirty="0"/>
                <a:t>. </a:t>
              </a:r>
            </a:p>
          </p:txBody>
        </p:sp>
      </p:grpSp>
      <p:sp>
        <p:nvSpPr>
          <p:cNvPr id="336" name="Rubrik 1"/>
          <p:cNvSpPr txBox="1">
            <a:spLocks noGrp="1"/>
          </p:cNvSpPr>
          <p:nvPr>
            <p:ph type="title" idx="4294967295"/>
          </p:nvPr>
        </p:nvSpPr>
        <p:spPr>
          <a:xfrm>
            <a:off x="9878214" y="1717680"/>
            <a:ext cx="17616568" cy="204364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chemeClr val="accent4"/>
                </a:solidFill>
              </a:defRPr>
            </a:lvl1pPr>
          </a:lstStyle>
          <a:p>
            <a:r>
              <a:t>5. Förkläde</a:t>
            </a:r>
          </a:p>
        </p:txBody>
      </p:sp>
      <p:pic>
        <p:nvPicPr>
          <p:cNvPr id="337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12" y="2429944"/>
            <a:ext cx="6407222" cy="7038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build="p" animBg="1" advAuto="0"/>
      <p:bldP spid="335" grpId="0" animBg="1" advAuto="0"/>
    </p:bldLst>
  </p:timing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0000FF"/>
      </a:hlink>
      <a:folHlink>
        <a:srgbClr val="FF00FF"/>
      </a:folHlink>
    </a:clrScheme>
    <a:fontScheme name="Region Västmanland Ro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gion Västmanland Ro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gion Västmanland Rosa">
  <a:themeElements>
    <a:clrScheme name="Region Västmanland Ro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0000FF"/>
      </a:hlink>
      <a:folHlink>
        <a:srgbClr val="FF00FF"/>
      </a:folHlink>
    </a:clrScheme>
    <a:fontScheme name="Region Västmanland Ro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gion Västmanland Ro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375F589B4C0418A1A5572AF9170D6" ma:contentTypeVersion="16" ma:contentTypeDescription="Skapa ett nytt dokument." ma:contentTypeScope="" ma:versionID="3d215cb48d735ad31ea1110f4fb68361">
  <xsd:schema xmlns:xsd="http://www.w3.org/2001/XMLSchema" xmlns:xs="http://www.w3.org/2001/XMLSchema" xmlns:p="http://schemas.microsoft.com/office/2006/metadata/properties" xmlns:ns2="96a8c360-a09e-4f42-add1-82e036b715b9" xmlns:ns3="7b44f18a-da71-4b82-8898-a73c51f28184" targetNamespace="http://schemas.microsoft.com/office/2006/metadata/properties" ma:root="true" ma:fieldsID="4f20633be9186fe1d76b2015da84320c" ns2:_="" ns3:_="">
    <xsd:import namespace="96a8c360-a09e-4f42-add1-82e036b715b9"/>
    <xsd:import namespace="7b44f18a-da71-4b82-8898-a73c51f281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8c360-a09e-4f42-add1-82e036b71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4f18a-da71-4b82-8898-a73c51f281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21e69f-2839-4293-a5f5-7cbb5d974e94}" ma:internalName="TaxCatchAll" ma:showField="CatchAllData" ma:web="7b44f18a-da71-4b82-8898-a73c51f281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a8c360-a09e-4f42-add1-82e036b715b9">
      <Terms xmlns="http://schemas.microsoft.com/office/infopath/2007/PartnerControls"/>
    </lcf76f155ced4ddcb4097134ff3c332f>
    <TaxCatchAll xmlns="7b44f18a-da71-4b82-8898-a73c51f281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72BCD-BC25-436A-9166-D7B4D2E26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8c360-a09e-4f42-add1-82e036b715b9"/>
    <ds:schemaRef ds:uri="7b44f18a-da71-4b82-8898-a73c51f281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610D2-B4FA-4443-8FA0-4DF35F66CBF2}">
  <ds:schemaRefs>
    <ds:schemaRef ds:uri="http://schemas.microsoft.com/office/2006/metadata/properties"/>
    <ds:schemaRef ds:uri="http://purl.org/dc/terms/"/>
    <ds:schemaRef ds:uri="96a8c360-a09e-4f42-add1-82e036b71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b44f18a-da71-4b82-8898-a73c51f281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DD0BDE-6503-442E-A708-FEC05CF00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12163</TotalTime>
  <Words>1147</Words>
  <Application>Microsoft Office PowerPoint</Application>
  <PresentationFormat>Anpassad</PresentationFormat>
  <Paragraphs>120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Region Västmanland Rosa</vt:lpstr>
      <vt:lpstr>REGION VÄSTMANLANDS Minskningslista för förbrukningsvaror </vt:lpstr>
      <vt:lpstr>Hur kan arbetet med minskningslistan gå till?</vt:lpstr>
      <vt:lpstr>PowerPoint-presentation</vt:lpstr>
      <vt:lpstr>PowerPoint-presentation</vt:lpstr>
      <vt:lpstr>1. Batterier</vt:lpstr>
      <vt:lpstr>2. Bestick</vt:lpstr>
      <vt:lpstr>3. Desinfektionsmedel för ytor</vt:lpstr>
      <vt:lpstr>4. Engångsmugg</vt:lpstr>
      <vt:lpstr>5. Förkläde</vt:lpstr>
      <vt:lpstr>6. Handdesinfektion</vt:lpstr>
      <vt:lpstr>7. Medicinbägare</vt:lpstr>
      <vt:lpstr>8. Sopsäck</vt:lpstr>
      <vt:lpstr> 9. Tvättlapp</vt:lpstr>
      <vt:lpstr>10. Täcken/filtar</vt:lpstr>
      <vt:lpstr>11. Undersökningshandske</vt:lpstr>
      <vt:lpstr>13. Värmejacka </vt:lpstr>
      <vt:lpstr>14. Skoöverdrag </vt:lpstr>
      <vt:lpstr>Därför har vi en minskningslista  för förbrukningsvaror</vt:lpstr>
      <vt:lpstr>Hur vi jobbar med minskningslistan  i Region Västmanland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VÄSTMANLANDS Minskningslista</dc:title>
  <dc:creator>Kristina Bucht</dc:creator>
  <cp:lastModifiedBy>Emma Magdalena Kednert</cp:lastModifiedBy>
  <cp:revision>71</cp:revision>
  <dcterms:modified xsi:type="dcterms:W3CDTF">2023-11-10T13:06:37Z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0x0101006B5375F589B4C0418A1A5572AF9170D6</vt:lpwstr>
  </property>
  <property fmtid="{D5CDD505-2E9C-101B-9397-08002B2CF9AE}" pid="3" name="MediaServiceImageTags">
    <vt:lpwstr/>
  </property>
</Properties>
</file>