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20"/>
  </p:notesMasterIdLst>
  <p:sldIdLst>
    <p:sldId id="446" r:id="rId8"/>
    <p:sldId id="451" r:id="rId9"/>
    <p:sldId id="460" r:id="rId10"/>
    <p:sldId id="459" r:id="rId11"/>
    <p:sldId id="453" r:id="rId12"/>
    <p:sldId id="458" r:id="rId13"/>
    <p:sldId id="445" r:id="rId14"/>
    <p:sldId id="454" r:id="rId15"/>
    <p:sldId id="457" r:id="rId16"/>
    <p:sldId id="455" r:id="rId17"/>
    <p:sldId id="456" r:id="rId18"/>
    <p:sldId id="440" r:id="rId19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46"/>
            <p14:sldId id="451"/>
            <p14:sldId id="460"/>
            <p14:sldId id="459"/>
            <p14:sldId id="453"/>
            <p14:sldId id="458"/>
            <p14:sldId id="445"/>
            <p14:sldId id="454"/>
            <p14:sldId id="457"/>
            <p14:sldId id="455"/>
            <p14:sldId id="456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BAB702-363A-2D59-0020-95ADFD464BAD}" name="Sofie Pettersson" initials="SP" userId="S::sofie.e.pettersson@regionvastmanland.se::7b9a48fb-256a-44dd-80ba-f7fd7fef58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376" autoAdjust="0"/>
  </p:normalViewPr>
  <p:slideViewPr>
    <p:cSldViewPr snapToGrid="0">
      <p:cViewPr varScale="1">
        <p:scale>
          <a:sx n="26" d="100"/>
          <a:sy n="26" d="100"/>
        </p:scale>
        <p:origin x="1552" y="16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Utvecklande</a:t>
            </a:r>
            <a:r>
              <a:rPr lang="en-US" dirty="0"/>
              <a:t> </a:t>
            </a:r>
            <a:r>
              <a:rPr lang="en-US" dirty="0" err="1"/>
              <a:t>medarbetarskap</a:t>
            </a:r>
            <a:r>
              <a:rPr lang="en-US" dirty="0"/>
              <a:t> </a:t>
            </a:r>
            <a:r>
              <a:rPr lang="en-US" dirty="0" err="1"/>
              <a:t>grunden</a:t>
            </a:r>
            <a:r>
              <a:rPr lang="en-US" dirty="0"/>
              <a:t> för </a:t>
            </a:r>
            <a:r>
              <a:rPr lang="en-US" dirty="0" err="1"/>
              <a:t>hur</a:t>
            </a:r>
            <a:r>
              <a:rPr lang="en-US" dirty="0"/>
              <a:t> vi </a:t>
            </a:r>
            <a:r>
              <a:rPr lang="en-US" dirty="0" err="1"/>
              <a:t>samarbetar</a:t>
            </a:r>
            <a:r>
              <a:rPr lang="en-US" dirty="0"/>
              <a:t>, </a:t>
            </a:r>
            <a:r>
              <a:rPr lang="en-US" dirty="0" err="1"/>
              <a:t>växer</a:t>
            </a:r>
            <a:r>
              <a:rPr lang="en-US" dirty="0"/>
              <a:t> och </a:t>
            </a:r>
            <a:r>
              <a:rPr lang="en-US" dirty="0" err="1"/>
              <a:t>levererar</a:t>
            </a:r>
            <a:r>
              <a:rPr lang="en-US" dirty="0"/>
              <a:t> </a:t>
            </a:r>
            <a:r>
              <a:rPr lang="en-US" dirty="0" err="1"/>
              <a:t>värde</a:t>
            </a:r>
            <a:r>
              <a:rPr lang="en-US" dirty="0"/>
              <a:t> till </a:t>
            </a:r>
            <a:r>
              <a:rPr lang="en-US" dirty="0" err="1"/>
              <a:t>invånarna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vårt</a:t>
            </a:r>
            <a:r>
              <a:rPr lang="en-US" dirty="0"/>
              <a:t> </a:t>
            </a:r>
            <a:r>
              <a:rPr lang="en-US" dirty="0" err="1"/>
              <a:t>län</a:t>
            </a:r>
            <a:r>
              <a:rPr lang="en-US" dirty="0"/>
              <a:t>.</a:t>
            </a:r>
            <a:endParaRPr lang="sv-SE" dirty="0"/>
          </a:p>
          <a:p>
            <a:endParaRPr lang="en-US" dirty="0"/>
          </a:p>
          <a:p>
            <a:r>
              <a:rPr lang="sv-SE" dirty="0"/>
              <a:t>I korthet handlar det om att vi </a:t>
            </a:r>
            <a:r>
              <a:rPr lang="en-US" dirty="0" err="1"/>
              <a:t>uppmuntrar</a:t>
            </a:r>
            <a:r>
              <a:rPr lang="en-US" dirty="0"/>
              <a:t> </a:t>
            </a:r>
            <a:r>
              <a:rPr lang="en-US" dirty="0" err="1"/>
              <a:t>bl.a</a:t>
            </a:r>
            <a:r>
              <a:rPr lang="en-US" dirty="0"/>
              <a:t>. </a:t>
            </a:r>
            <a:r>
              <a:rPr lang="en-US" dirty="0" err="1"/>
              <a:t>initiativ</a:t>
            </a:r>
            <a:r>
              <a:rPr lang="en-US" dirty="0"/>
              <a:t>, </a:t>
            </a:r>
            <a:r>
              <a:rPr lang="en-US" dirty="0" err="1"/>
              <a:t>engagemang</a:t>
            </a:r>
            <a:r>
              <a:rPr lang="en-US" dirty="0"/>
              <a:t>, </a:t>
            </a:r>
            <a:r>
              <a:rPr lang="en-US" dirty="0" err="1"/>
              <a:t>nyfikenhet</a:t>
            </a:r>
            <a:r>
              <a:rPr lang="en-US" dirty="0"/>
              <a:t> och </a:t>
            </a:r>
            <a:r>
              <a:rPr lang="en-US" dirty="0" err="1"/>
              <a:t>gott</a:t>
            </a:r>
            <a:r>
              <a:rPr lang="en-US" dirty="0"/>
              <a:t> </a:t>
            </a:r>
            <a:r>
              <a:rPr lang="en-US" dirty="0" err="1"/>
              <a:t>samarbete</a:t>
            </a:r>
            <a:r>
              <a:rPr lang="en-US" dirty="0"/>
              <a:t>. 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Du </a:t>
            </a:r>
            <a:r>
              <a:rPr lang="en-US" dirty="0" err="1">
                <a:ea typeface="Calibri"/>
                <a:cs typeface="Calibri"/>
              </a:rPr>
              <a:t>kommer</a:t>
            </a:r>
            <a:r>
              <a:rPr lang="en-US" dirty="0">
                <a:ea typeface="Calibri"/>
                <a:cs typeface="Calibri"/>
              </a:rPr>
              <a:t> vid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anställning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får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mer</a:t>
            </a:r>
            <a:r>
              <a:rPr lang="en-US" dirty="0">
                <a:ea typeface="Calibri"/>
                <a:cs typeface="Calibri"/>
              </a:rPr>
              <a:t> information och </a:t>
            </a:r>
            <a:r>
              <a:rPr lang="en-US" dirty="0" err="1">
                <a:ea typeface="Calibri"/>
                <a:cs typeface="Calibri"/>
              </a:rPr>
              <a:t>utbildning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 UM. </a:t>
            </a:r>
            <a:endParaRPr lang="sv-SE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01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975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Välj denna eller nästa beroende på arbetsplats/yrkeskategori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79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Välj denna eller föregående beroende på arbetsplats/yrkeskategori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006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355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910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103" r:id="rId26"/>
    <p:sldLayoutId id="2147484104" r:id="rId27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2025-11-18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nvastmanland.se/formaner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0C0104-9115-B956-5B78-1C21D31E8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Region Västmanland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953E100-2FF5-8185-98E7-E8D939878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Tillsammans gör vi skillnad. På riktigt. </a:t>
            </a:r>
          </a:p>
        </p:txBody>
      </p:sp>
    </p:spTree>
    <p:extLst>
      <p:ext uri="{BB962C8B-B14F-4D97-AF65-F5344CB8AC3E}">
        <p14:creationId xmlns:p14="http://schemas.microsoft.com/office/powerpoint/2010/main" val="224162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654D977-DF57-5ADD-8D93-E9758D72A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Exempel – ändra utifrån hur det ser ut hos er! </a:t>
            </a:r>
          </a:p>
          <a:p>
            <a:r>
              <a:rPr lang="sv-SE"/>
              <a:t>Arbetstider: 7-15.30, 13.30-22.00</a:t>
            </a:r>
          </a:p>
          <a:p>
            <a:r>
              <a:rPr lang="sv-SE"/>
              <a:t>Schema om 10 veckor, 20 kvällspass, 10 helgpass</a:t>
            </a:r>
          </a:p>
          <a:p>
            <a:r>
              <a:rPr lang="sv-SE"/>
              <a:t>Schema läggs i samråd med enhetschef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AAD65385-2FB9-E1DD-58A5-9968966C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Arbetstider/Schema</a:t>
            </a:r>
          </a:p>
        </p:txBody>
      </p:sp>
      <p:pic>
        <p:nvPicPr>
          <p:cNvPr id="10" name="Platshållare för bild 9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BD9F91F-6E40-FA65-B1A3-4671BDF92CD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22884"/>
          <a:stretch/>
        </p:blipFill>
        <p:spPr>
          <a:xfrm>
            <a:off x="10231058" y="758131"/>
            <a:ext cx="8874937" cy="9240134"/>
          </a:xfrm>
        </p:spPr>
      </p:pic>
    </p:spTree>
    <p:extLst>
      <p:ext uri="{BB962C8B-B14F-4D97-AF65-F5344CB8AC3E}">
        <p14:creationId xmlns:p14="http://schemas.microsoft.com/office/powerpoint/2010/main" val="122513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0A5F87FE-68E4-9C28-395A-1A718D8870B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r="5126"/>
          <a:stretch/>
        </p:blipFill>
        <p:spPr>
          <a:xfrm>
            <a:off x="898759" y="758131"/>
            <a:ext cx="8874937" cy="9240134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53091-2C25-5B51-55E1-1A97255A6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Tjänstepension</a:t>
            </a:r>
          </a:p>
          <a:p>
            <a:r>
              <a:rPr lang="sv-SE"/>
              <a:t>Löneväxling</a:t>
            </a:r>
          </a:p>
          <a:p>
            <a:r>
              <a:rPr lang="sv-SE"/>
              <a:t>Friskvårdsbidrag 3000 kr</a:t>
            </a:r>
          </a:p>
          <a:p>
            <a:r>
              <a:rPr lang="sv-SE"/>
              <a:t>Hälsolyftet</a:t>
            </a:r>
          </a:p>
          <a:p>
            <a:r>
              <a:rPr lang="sv-SE"/>
              <a:t>Fri sjukvård</a:t>
            </a:r>
          </a:p>
          <a:p>
            <a:endParaRPr lang="sv-SE"/>
          </a:p>
          <a:p>
            <a:r>
              <a:rPr lang="sv-SE"/>
              <a:t>Läs om alla dina förmåner: </a:t>
            </a:r>
            <a:r>
              <a:rPr lang="sv-SE">
                <a:hlinkClick r:id="rId3"/>
              </a:rPr>
              <a:t>regionvastmanland.se/</a:t>
            </a:r>
            <a:r>
              <a:rPr lang="sv-SE" err="1">
                <a:hlinkClick r:id="rId3"/>
              </a:rPr>
              <a:t>formaner</a:t>
            </a:r>
            <a:r>
              <a:rPr lang="sv-SE">
                <a:hlinkClick r:id="rId3"/>
              </a:rPr>
              <a:t>/</a:t>
            </a:r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5ED570E-CFC1-6114-946E-01B3CAAD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Förmåner</a:t>
            </a:r>
          </a:p>
        </p:txBody>
      </p:sp>
    </p:spTree>
    <p:extLst>
      <p:ext uri="{BB962C8B-B14F-4D97-AF65-F5344CB8AC3E}">
        <p14:creationId xmlns:p14="http://schemas.microsoft.com/office/powerpoint/2010/main" val="14797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70146-4837-4DB1-F621-72D1DE6FD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275208DB-6024-8077-B20C-8D6A13B97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552" y="3066604"/>
            <a:ext cx="10260000" cy="4525838"/>
          </a:xfrm>
        </p:spPr>
        <p:txBody>
          <a:bodyPr/>
          <a:lstStyle/>
          <a:p>
            <a:r>
              <a:rPr lang="sv-SE" b="0"/>
              <a:t>Kontakt</a:t>
            </a:r>
            <a:endParaRPr lang="en-US" b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85020846-F3CC-7870-EDBD-C2A6A2FD2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4552" y="7592442"/>
            <a:ext cx="10260000" cy="2406650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Verksamhetsnamn</a:t>
            </a:r>
          </a:p>
          <a:p>
            <a:pPr marL="0" indent="0">
              <a:buNone/>
            </a:pPr>
            <a:r>
              <a:rPr lang="sv-SE"/>
              <a:t>verksamhet@regionvastmanland.se</a:t>
            </a:r>
          </a:p>
        </p:txBody>
      </p:sp>
      <p:pic>
        <p:nvPicPr>
          <p:cNvPr id="3" name="Bildobjekt 2" descr="En bild som visar text, Teckensnitt, logotyp, Grafik&#10;&#10;AI-generated content may be incorrect.">
            <a:extLst>
              <a:ext uri="{FF2B5EF4-FFF2-40B4-BE49-F238E27FC236}">
                <a16:creationId xmlns:a16="http://schemas.microsoft.com/office/drawing/2014/main" id="{9202660C-86BD-E217-7412-13E9BBFA2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1"/>
          <a:stretch/>
        </p:blipFill>
        <p:spPr>
          <a:xfrm>
            <a:off x="7066635" y="984481"/>
            <a:ext cx="4487917" cy="38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9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 descr="En bild som visar text, Teckensnitt, logotyp, skärmbild&#10;&#10;AI-genererat innehåll kan vara felaktigt.">
            <a:extLst>
              <a:ext uri="{FF2B5EF4-FFF2-40B4-BE49-F238E27FC236}">
                <a16:creationId xmlns:a16="http://schemas.microsoft.com/office/drawing/2014/main" id="{EEFFF140-D599-3F73-86D2-0A9EF30D1A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7" y="3802406"/>
            <a:ext cx="8528188" cy="5314482"/>
          </a:xfr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6FEE7CF-5AEB-D045-F97F-A44AF901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Region Västmanland är en av länets största arbetsgivare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F7BD3AD-39AD-3DCA-AB51-A9D541343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0473" y="3249519"/>
            <a:ext cx="7740000" cy="2400835"/>
          </a:xfrm>
        </p:spPr>
        <p:txBody>
          <a:bodyPr/>
          <a:lstStyle/>
          <a:p>
            <a:pPr marL="0" indent="0">
              <a:buNone/>
            </a:pPr>
            <a:r>
              <a:rPr lang="sv-SE" sz="3600"/>
              <a:t>Många vet att det är vi som ansvarar för hälso-, sjuk- och tandvård för alla som bor här. Men vi jobbar också med allt från kollektivtrafik och kultur till näringslivsfrågor, utbildning och forskning. 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B6C85F7-24F0-BF2E-1FB5-C42295AD0759}"/>
              </a:ext>
            </a:extLst>
          </p:cNvPr>
          <p:cNvSpPr txBox="1">
            <a:spLocks/>
          </p:cNvSpPr>
          <p:nvPr/>
        </p:nvSpPr>
        <p:spPr>
          <a:xfrm>
            <a:off x="9718846" y="6089378"/>
            <a:ext cx="7740000" cy="4668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lang="sv-SE" sz="40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spc="-11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3600" kern="0"/>
              <a:t>Vi finns mitt i det som påverkar människors liv. Varje dag. Tillsammans drivs vi av att skapa ett bättre samhälle för alla som bor och verkar här.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3600" kern="0"/>
              <a:t>Vi utvecklar och hittar nya lösningar för att möta människor – där dom är. Det är så vi kan leva upp till våra uppdragsgivares och invånares högt ställda förväntningar.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3600" b="1" kern="0"/>
              <a:t>Tillsammans gör vi skillnad. På riktigt.</a:t>
            </a:r>
            <a:endParaRPr lang="sv-SE" sz="3600" kern="0"/>
          </a:p>
        </p:txBody>
      </p:sp>
    </p:spTree>
    <p:extLst>
      <p:ext uri="{BB962C8B-B14F-4D97-AF65-F5344CB8AC3E}">
        <p14:creationId xmlns:p14="http://schemas.microsoft.com/office/powerpoint/2010/main" val="350506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CF9145-23CC-45A9-C916-0D96BA0E0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692" y="-515835"/>
            <a:ext cx="8626541" cy="4525838"/>
          </a:xfrm>
        </p:spPr>
        <p:txBody>
          <a:bodyPr/>
          <a:lstStyle/>
          <a:p>
            <a:r>
              <a:rPr lang="sv-SE" sz="8800" dirty="0">
                <a:ea typeface="Calibri Light"/>
                <a:cs typeface="Calibri Light"/>
              </a:rPr>
              <a:t>Utvecklande medarbetarskap- </a:t>
            </a:r>
            <a:br>
              <a:rPr lang="sv-SE" sz="8800" dirty="0">
                <a:ea typeface="Calibri Light"/>
                <a:cs typeface="Calibri Light"/>
              </a:rPr>
            </a:br>
            <a:r>
              <a:rPr lang="sv-SE" sz="8800" dirty="0">
                <a:ea typeface="Calibri Light"/>
                <a:cs typeface="Calibri Light"/>
              </a:rPr>
              <a:t>vår grund i vardagen</a:t>
            </a:r>
            <a:endParaRPr lang="sv-SE" sz="8800" dirty="0" err="1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6A1972-1E1D-9476-7422-EE369B338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92" y="4717108"/>
            <a:ext cx="6975134" cy="52429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4000" dirty="0">
                <a:ea typeface="Calibri Light"/>
                <a:cs typeface="Calibri Light"/>
              </a:rPr>
              <a:t>Hos oss handlar jobbet inte bara om vad du gör- utan hur vi gör det tillsammans</a:t>
            </a:r>
          </a:p>
          <a:p>
            <a:endParaRPr lang="sv-SE" sz="4000" dirty="0">
              <a:ea typeface="Calibri Light"/>
              <a:cs typeface="Calibri Light"/>
            </a:endParaRPr>
          </a:p>
          <a:p>
            <a:r>
              <a:rPr lang="sv-SE" sz="4000" dirty="0">
                <a:ea typeface="Calibri Light"/>
                <a:cs typeface="Calibri Light"/>
              </a:rPr>
              <a:t>Vi visar omtanke, tar ansvar och bidrar till att både verksamheten och kollegor växer</a:t>
            </a:r>
          </a:p>
          <a:p>
            <a:endParaRPr lang="sv-SE" sz="4000" dirty="0">
              <a:ea typeface="Calibri Light"/>
              <a:cs typeface="Calibri Light"/>
            </a:endParaRPr>
          </a:p>
          <a:p>
            <a:r>
              <a:rPr lang="sv-SE" sz="4000" dirty="0">
                <a:ea typeface="Calibri Light"/>
                <a:cs typeface="Calibri Light"/>
              </a:rPr>
              <a:t>Här får du vara del av något större, en arbetsplats där utveckling, samarbete och stolthet går hand i hand</a:t>
            </a:r>
          </a:p>
          <a:p>
            <a:pPr marL="685800" indent="-685800">
              <a:buChar char="•"/>
            </a:pPr>
            <a:endParaRPr lang="sv-SE" dirty="0">
              <a:ea typeface="Calibri Light"/>
              <a:cs typeface="Calibri Light"/>
            </a:endParaRPr>
          </a:p>
          <a:p>
            <a:pPr marL="685800" indent="-685800">
              <a:buChar char="•"/>
            </a:pPr>
            <a:endParaRPr lang="sv-SE" dirty="0">
              <a:ea typeface="Calibri Light"/>
              <a:cs typeface="Calibri Light"/>
            </a:endParaRPr>
          </a:p>
          <a:p>
            <a:endParaRPr lang="sv-SE" dirty="0">
              <a:ea typeface="Calibri Light"/>
              <a:cs typeface="Calibri Light"/>
            </a:endParaRPr>
          </a:p>
          <a:p>
            <a:endParaRPr lang="sv-SE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715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person, Människoansikte, klädsel, bärbar dator&#10;&#10;AI-genererat innehåll kan vara felaktigt.">
            <a:extLst>
              <a:ext uri="{FF2B5EF4-FFF2-40B4-BE49-F238E27FC236}">
                <a16:creationId xmlns:a16="http://schemas.microsoft.com/office/drawing/2014/main" id="{F75C75D2-908F-4EDE-B5F3-15CDD3C9A6B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9304100" y="180000"/>
            <a:ext cx="10620000" cy="5662800"/>
          </a:xfr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E0FFCFF9-85E5-AF9A-1FCC-C9A2E255D5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ea typeface="Calibri"/>
                <a:cs typeface="Calibri"/>
              </a:rPr>
              <a:t>Om oss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0ABE7C-A93E-D4CB-DAF6-BC22C5C66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>
                <a:ea typeface="Calibri Light"/>
                <a:cs typeface="Calibri Light"/>
              </a:rPr>
              <a:t>Verksamhetens namn</a:t>
            </a:r>
            <a:endParaRPr lang="sv-SE"/>
          </a:p>
        </p:txBody>
      </p:sp>
      <p:pic>
        <p:nvPicPr>
          <p:cNvPr id="49" name="Platshållare för bild 48" descr="En bild som visar Människoansikte, inomhus, Hörlurar, person&#10;&#10;AI-genererat innehåll kan vara felaktigt.">
            <a:extLst>
              <a:ext uri="{FF2B5EF4-FFF2-40B4-BE49-F238E27FC236}">
                <a16:creationId xmlns:a16="http://schemas.microsoft.com/office/drawing/2014/main" id="{7721FB10-C75D-87DD-2516-2AD985689D7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9" t="3189" r="3008" b="3435"/>
          <a:stretch/>
        </p:blipFill>
        <p:spPr>
          <a:xfrm>
            <a:off x="14794100" y="6017350"/>
            <a:ext cx="5130000" cy="5112000"/>
          </a:xfrm>
        </p:spPr>
      </p:pic>
      <p:pic>
        <p:nvPicPr>
          <p:cNvPr id="61" name="Platshållare för bild 60" descr="En bild som visar enhet, linjäraccelerator, Medicinsk utrustning, person&#10;&#10;AI-genererat innehåll kan vara felaktigt.">
            <a:extLst>
              <a:ext uri="{FF2B5EF4-FFF2-40B4-BE49-F238E27FC236}">
                <a16:creationId xmlns:a16="http://schemas.microsoft.com/office/drawing/2014/main" id="{B0C90653-25D9-CE34-CB2A-A19D08EE6B9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r="26782"/>
          <a:stretch>
            <a:fillRect/>
          </a:stretch>
        </p:blipFill>
        <p:spPr/>
      </p:pic>
      <p:pic>
        <p:nvPicPr>
          <p:cNvPr id="63" name="Platshållare för bild 62" descr="En bild som visar person, bärbar dator, inomhus, Människoansikte&#10;&#10;AI-genererat innehåll kan vara felaktigt.">
            <a:extLst>
              <a:ext uri="{FF2B5EF4-FFF2-40B4-BE49-F238E27FC236}">
                <a16:creationId xmlns:a16="http://schemas.microsoft.com/office/drawing/2014/main" id="{5C4EA3D1-8374-B1BE-9A20-3F29CF1D0DC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4" t="15259" r="16614" b="15834"/>
          <a:stretch/>
        </p:blipFill>
        <p:spPr>
          <a:xfrm>
            <a:off x="180000" y="180000"/>
            <a:ext cx="4716000" cy="3996000"/>
          </a:xfrm>
        </p:spPr>
      </p:pic>
      <p:pic>
        <p:nvPicPr>
          <p:cNvPr id="5" name="Platshållare för bild 4" descr="En bild som visar person, Medicinsk utrustning, sjukvård, inomhus&#10;&#10;AI-genererat innehåll kan vara felaktigt.">
            <a:extLst>
              <a:ext uri="{FF2B5EF4-FFF2-40B4-BE49-F238E27FC236}">
                <a16:creationId xmlns:a16="http://schemas.microsoft.com/office/drawing/2014/main" id="{7709AC7E-021F-63C9-1767-B9442D95DA7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-44" r="11426" b="44"/>
          <a:stretch/>
        </p:blipFill>
        <p:spPr>
          <a:xfrm>
            <a:off x="5076000" y="6913750"/>
            <a:ext cx="4046400" cy="4215600"/>
          </a:xfrm>
        </p:spPr>
      </p:pic>
      <p:pic>
        <p:nvPicPr>
          <p:cNvPr id="6" name="Platshållare för bild 5" descr="En bild som visar person, klädsel, Människoansikte, Laboratorierock&#10;&#10;AI-genererat innehåll kan vara felaktigt.">
            <a:extLst>
              <a:ext uri="{FF2B5EF4-FFF2-40B4-BE49-F238E27FC236}">
                <a16:creationId xmlns:a16="http://schemas.microsoft.com/office/drawing/2014/main" id="{C2204463-E307-52A7-5565-65418D535F4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165" r="57168" b="1339"/>
          <a:stretch/>
        </p:blipFill>
        <p:spPr>
          <a:xfrm>
            <a:off x="5076000" y="180000"/>
            <a:ext cx="4046400" cy="6552000"/>
          </a:xfrm>
        </p:spPr>
      </p:pic>
    </p:spTree>
    <p:extLst>
      <p:ext uri="{BB962C8B-B14F-4D97-AF65-F5344CB8AC3E}">
        <p14:creationId xmlns:p14="http://schemas.microsoft.com/office/powerpoint/2010/main" val="193692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01BC79-6DF7-DD7F-FE82-2C82508B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Verksamhetens namn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F3EBECE-1ECD-A68A-5520-45DEE6A8D7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/>
              <a:t>Antal medarbetare</a:t>
            </a:r>
          </a:p>
          <a:p>
            <a:r>
              <a:rPr lang="sv-SE"/>
              <a:t>Förvaltningstillhörighet </a:t>
            </a:r>
          </a:p>
          <a:p>
            <a:r>
              <a:rPr lang="sv-SE"/>
              <a:t>Yrkeskategorier (exempelvis: Sjuksköterskor, undersköterskor och läkare eller HR-konsulter, HR-strateger och HR-administratörer) 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02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3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latshållare för bild 41" descr="En bild som visar person, klädsel, bärbar dator, inomhus&#10;&#10;AI-genererat innehåll kan vara felaktigt.">
            <a:extLst>
              <a:ext uri="{FF2B5EF4-FFF2-40B4-BE49-F238E27FC236}">
                <a16:creationId xmlns:a16="http://schemas.microsoft.com/office/drawing/2014/main" id="{5B1F6E84-7E44-EAA5-0751-53909BEDA33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3" r="13247"/>
          <a:stretch/>
        </p:blipFill>
        <p:spPr>
          <a:xfrm>
            <a:off x="13487300" y="180000"/>
            <a:ext cx="6436800" cy="10949350"/>
          </a:xfrm>
        </p:spPr>
      </p:pic>
      <p:pic>
        <p:nvPicPr>
          <p:cNvPr id="5" name="Platshållare för bild 4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342F03F0-86A4-82ED-EA24-E11F00E5571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7191" r="47127"/>
          <a:stretch/>
        </p:blipFill>
        <p:spPr>
          <a:xfrm>
            <a:off x="180000" y="180000"/>
            <a:ext cx="6436800" cy="10949350"/>
          </a:xfrm>
        </p:spPr>
      </p:pic>
      <p:pic>
        <p:nvPicPr>
          <p:cNvPr id="18" name="Platshållare för bild 17" descr="En bild som visar person, inomhus, vägg, Hörlurar&#10;&#10;AI-genererat innehåll kan vara felaktigt.">
            <a:extLst>
              <a:ext uri="{FF2B5EF4-FFF2-40B4-BE49-F238E27FC236}">
                <a16:creationId xmlns:a16="http://schemas.microsoft.com/office/drawing/2014/main" id="{A7261310-9377-8178-CD6E-951B96E6BDA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/>
          <a:srcRect l="24109" t="5542" r="40880" b="5542"/>
          <a:stretch/>
        </p:blipFill>
        <p:spPr>
          <a:xfrm>
            <a:off x="6833650" y="180000"/>
            <a:ext cx="6436800" cy="10949350"/>
          </a:xfrm>
        </p:spPr>
      </p:pic>
    </p:spTree>
    <p:extLst>
      <p:ext uri="{BB962C8B-B14F-4D97-AF65-F5344CB8AC3E}">
        <p14:creationId xmlns:p14="http://schemas.microsoft.com/office/powerpoint/2010/main" val="183048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88BED38-90CA-4D96-D8B6-3771403369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/>
              <a:t>Arbetets innehåll, viktigaste arbetsuppgifter/områden</a:t>
            </a:r>
          </a:p>
          <a:p>
            <a:r>
              <a:rPr lang="sv-SE"/>
              <a:t>Interna och externa samarbeten</a:t>
            </a:r>
          </a:p>
          <a:p>
            <a:r>
              <a:rPr lang="sv-SE"/>
              <a:t>Arbetet på plats/hybrid/distans</a:t>
            </a:r>
          </a:p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90A753C-A380-C16E-8878-513691F6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Att arbeta som X hos oss</a:t>
            </a:r>
          </a:p>
        </p:txBody>
      </p:sp>
    </p:spTree>
    <p:extLst>
      <p:ext uri="{BB962C8B-B14F-4D97-AF65-F5344CB8AC3E}">
        <p14:creationId xmlns:p14="http://schemas.microsoft.com/office/powerpoint/2010/main" val="146721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7F94-F798-1D82-A744-7619050A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92016-56CC-58EC-CD15-53742B3C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Att arbeta som X hos oss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9054F0D-8DBE-0FF0-7C58-8A41B05C57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/>
              <a:t>Det bästa med rollen (gärna citat från en medarbetare)</a:t>
            </a:r>
          </a:p>
          <a:p>
            <a:r>
              <a:rPr lang="sv-SE"/>
              <a:t>Utmaningar i rollen (var transparent och öppen)</a:t>
            </a:r>
          </a:p>
          <a:p>
            <a:r>
              <a:rPr lang="sv-SE"/>
              <a:t>Egenskaper som är bra att ha i rollen</a:t>
            </a:r>
          </a:p>
        </p:txBody>
      </p:sp>
    </p:spTree>
    <p:extLst>
      <p:ext uri="{BB962C8B-B14F-4D97-AF65-F5344CB8AC3E}">
        <p14:creationId xmlns:p14="http://schemas.microsoft.com/office/powerpoint/2010/main" val="4268337635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FCCDE7D57F994D9D3FA394004A08F1" ma:contentTypeVersion="15" ma:contentTypeDescription="Skapa ett nytt dokument." ma:contentTypeScope="" ma:versionID="686b5f43af066ba1ced87590c1ba6a07">
  <xsd:schema xmlns:xsd="http://www.w3.org/2001/XMLSchema" xmlns:xs="http://www.w3.org/2001/XMLSchema" xmlns:p="http://schemas.microsoft.com/office/2006/metadata/properties" xmlns:ns2="ac2d9847-aef2-400e-97c7-c6f92ab3deec" xmlns:ns3="64f620ae-91ce-4b1e-911d-ee4aae89afa4" targetNamespace="http://schemas.microsoft.com/office/2006/metadata/properties" ma:root="true" ma:fieldsID="fcad6a5989259ccf9591defeec7e10d0" ns2:_="" ns3:_="">
    <xsd:import namespace="ac2d9847-aef2-400e-97c7-c6f92ab3deec"/>
    <xsd:import namespace="64f620ae-91ce-4b1e-911d-ee4aae89a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d9847-aef2-400e-97c7-c6f92ab3de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620ae-91ce-4b1e-911d-ee4aae89a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39e40317-07f4-4c50-8737-7be7aa9019fd}" ma:internalName="TaxCatchAll" ma:showField="CatchAllData" ma:web="64f620ae-91ce-4b1e-911d-ee4aae89a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f620ae-91ce-4b1e-911d-ee4aae89afa4" xsi:nil="true"/>
    <lcf76f155ced4ddcb4097134ff3c332f xmlns="ac2d9847-aef2-400e-97c7-c6f92ab3dee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64F25-35EA-48FA-9609-67C0654D1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2d9847-aef2-400e-97c7-c6f92ab3deec"/>
    <ds:schemaRef ds:uri="64f620ae-91ce-4b1e-911d-ee4aae89af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4f620ae-91ce-4b1e-911d-ee4aae89afa4"/>
    <ds:schemaRef ds:uri="ac2d9847-aef2-400e-97c7-c6f92ab3dee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21</TotalTime>
  <Words>406</Words>
  <Application>Microsoft Office PowerPoint</Application>
  <PresentationFormat>Anpassad</PresentationFormat>
  <Paragraphs>56</Paragraphs>
  <Slides>12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Region Västmanland</vt:lpstr>
      <vt:lpstr>Region Västmanland är en av länets största arbetsgivare</vt:lpstr>
      <vt:lpstr>Utvecklande medarbetarskap-  vår grund i vardagen</vt:lpstr>
      <vt:lpstr>Om oss</vt:lpstr>
      <vt:lpstr>Verksamhetens namn</vt:lpstr>
      <vt:lpstr>PowerPoint-presentation</vt:lpstr>
      <vt:lpstr>PowerPoint-presentation</vt:lpstr>
      <vt:lpstr>Att arbeta som X hos oss</vt:lpstr>
      <vt:lpstr>Att arbeta som X hos oss</vt:lpstr>
      <vt:lpstr>Arbetstider/Schema</vt:lpstr>
      <vt:lpstr>Förmåner</vt:lpstr>
      <vt:lpstr>Kontakt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Sara Karlsson</dc:creator>
  <cp:keywords/>
  <dc:description/>
  <cp:lastModifiedBy>Elin Godin</cp:lastModifiedBy>
  <cp:revision>49</cp:revision>
  <dcterms:created xsi:type="dcterms:W3CDTF">2025-06-23T14:07:04Z</dcterms:created>
  <dcterms:modified xsi:type="dcterms:W3CDTF">2025-11-18T11:47:30Z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0x01010064FCCDE7D57F994D9D3FA394004A08F1</vt:lpwstr>
  </property>
  <property fmtid="{D5CDD505-2E9C-101B-9397-08002B2CF9AE}" pid="6" name="MediaServiceImageTags">
    <vt:lpwstr/>
  </property>
</Properties>
</file>