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3"/>
  </p:notesMasterIdLst>
  <p:sldIdLst>
    <p:sldId id="277" r:id="rId8"/>
    <p:sldId id="278" r:id="rId9"/>
    <p:sldId id="280" r:id="rId10"/>
    <p:sldId id="279" r:id="rId11"/>
    <p:sldId id="281" r:id="rId12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27" autoAdjust="0"/>
  </p:normalViewPr>
  <p:slideViewPr>
    <p:cSldViewPr>
      <p:cViewPr varScale="1">
        <p:scale>
          <a:sx n="65" d="100"/>
          <a:sy n="65" d="100"/>
        </p:scale>
        <p:origin x="744" y="7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.se/globalassets/filer/arbetsmiljoarbete-och-inspektioner/minderarigas-arbetsmiljo-praktikplatser-tillampning-riskbedomning-2015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s32 AML med kommentarer, Bo Ericson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83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Tillämpning av reglerna om riskbedömning vid PRAO, APL och andra praktikplatser avseende kombinerad undervisning och praktik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95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2023-11-27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2023-11-27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2023-11-27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2023-11-27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.se/globalassets/filer/arbetsmiljoarbete-och-inspektioner/minderarigas-arbetsmiljo-praktikplatser-tillampning-riskbedomning-201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A2B8544-5883-E94F-14EC-B03CEAC7C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994" y="2753233"/>
            <a:ext cx="7191898" cy="71918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82FCA61-763E-A2F7-748C-0BB5C6E6D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090" y="2388741"/>
            <a:ext cx="13635037" cy="3409950"/>
          </a:xfrm>
        </p:spPr>
        <p:txBody>
          <a:bodyPr/>
          <a:lstStyle/>
          <a:p>
            <a:r>
              <a:rPr lang="sv-SE" dirty="0"/>
              <a:t>Praktikanters arbetsmiljö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BC96C7-13F8-556D-1E81-76CB533C3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Region Västmanland</a:t>
            </a:r>
          </a:p>
        </p:txBody>
      </p:sp>
    </p:spTree>
    <p:extLst>
      <p:ext uri="{BB962C8B-B14F-4D97-AF65-F5344CB8AC3E}">
        <p14:creationId xmlns:p14="http://schemas.microsoft.com/office/powerpoint/2010/main" val="228681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74D67F5-45D6-3286-0428-CE8FCF23C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Skolhuvudmannen är ansvarig för att bedöma om en praktikplats är lämplig eller ej.</a:t>
            </a:r>
          </a:p>
          <a:p>
            <a:r>
              <a:rPr lang="sv-SE" dirty="0"/>
              <a:t>Arbetsmiljöansvaret ligger därefter på den arbetsgivare där praktiken genomförs.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337AD47-0E10-E30A-71C5-AE2E703C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Förebyggande arbetsmiljöarbete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C433262-9645-4300-EF9E-1BA332CA36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Den verksamhet som tar emot praktikanten behöver:</a:t>
            </a:r>
          </a:p>
          <a:p>
            <a:r>
              <a:rPr lang="sv-SE" dirty="0"/>
              <a:t>delge sin riskbedömning </a:t>
            </a:r>
            <a:r>
              <a:rPr lang="sv-SE" i="1" dirty="0"/>
              <a:t>(av arbetsplatsen) </a:t>
            </a:r>
            <a:r>
              <a:rPr lang="sv-SE" dirty="0"/>
              <a:t>till skolhuvudmannen så att en korrekt bedömning om lämplighet kan göras. </a:t>
            </a:r>
          </a:p>
          <a:p>
            <a:r>
              <a:rPr lang="sv-SE" dirty="0"/>
              <a:t>inkludera praktikanten i det förebyggande arbetet, exempelvis genom introduktion innehållande information om hur olika arbetsuppgifter ska genomföras på ett säkert sätt.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418AC5-307C-977A-67DA-888680D0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80C05B-29FA-A50A-0AD4-7FC8F502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43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499D0-AD3D-9DB1-E216-73F08099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Skolhuvudmannen ska ha rutiner som säkerställer: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1815EB-ECAC-126E-E8F5-0503AE18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34DD99A-9A8B-0A6D-5076-21AD38C5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3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7FEA452-4B7F-2967-12ED-FEBD245504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Information till praktikplatsen om elevens kunskaps- och färdighetsnivå </a:t>
            </a:r>
          </a:p>
          <a:p>
            <a:r>
              <a:rPr lang="sv-SE" dirty="0"/>
              <a:t>Elevens arbetstider </a:t>
            </a:r>
          </a:p>
          <a:p>
            <a:r>
              <a:rPr lang="sv-SE" dirty="0"/>
              <a:t>Att eleven får lämpliga arbetsuppgifter på praktikplatsen</a:t>
            </a:r>
          </a:p>
          <a:p>
            <a:r>
              <a:rPr lang="sv-SE" dirty="0"/>
              <a:t>Att handledare utses </a:t>
            </a:r>
          </a:p>
          <a:p>
            <a:r>
              <a:rPr lang="sv-SE" dirty="0"/>
              <a:t>Att eleven får introduktion </a:t>
            </a:r>
          </a:p>
          <a:p>
            <a:r>
              <a:rPr lang="sv-SE" dirty="0"/>
              <a:t>Att sådan skyddsutrustning som behövs tillhandahålls utan kostnad för eleven </a:t>
            </a:r>
          </a:p>
          <a:p>
            <a:r>
              <a:rPr lang="sv-SE" dirty="0"/>
              <a:t>De särskilda regler som gäller för minderåriga elever </a:t>
            </a:r>
          </a:p>
          <a:p>
            <a:r>
              <a:rPr lang="sv-SE" dirty="0"/>
              <a:t>Hur praktikplatsen och skolan ska kommunicera om tillbud, olycksfall, sjukdom eller annat oförutsett inträffar</a:t>
            </a:r>
          </a:p>
        </p:txBody>
      </p:sp>
    </p:spTree>
    <p:extLst>
      <p:ext uri="{BB962C8B-B14F-4D97-AF65-F5344CB8AC3E}">
        <p14:creationId xmlns:p14="http://schemas.microsoft.com/office/powerpoint/2010/main" val="150062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9D57DFA-64BD-99B6-CE63-53C0E65834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Det är skolhuvudmannen som ska anmäla en eventuell olycka eller tillbud till Arbetsmiljöverket. </a:t>
            </a:r>
          </a:p>
          <a:p>
            <a:r>
              <a:rPr lang="sv-SE" dirty="0"/>
              <a:t>Det är därför viktigt att praktikplatsen har rutiner för att meddela skolan om något inträffar.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7463F27-C932-54C7-A7A4-D56780B8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det förebyggande arbetsmiljöarbetet brister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5A8213-BC5C-B9F0-679F-846C32A620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i="1" dirty="0"/>
              <a:t>Du kan läsa mer här: </a:t>
            </a:r>
            <a:r>
              <a:rPr lang="sv-SE" dirty="0">
                <a:hlinkClick r:id="rId3"/>
              </a:rPr>
              <a:t>Tillämpning av reglerna om riskbedömning vid PRAO, APL och andra praktikplatser avseende kombinerad undervisning och praktik</a:t>
            </a:r>
            <a:endParaRPr lang="sv-SE" dirty="0"/>
          </a:p>
          <a:p>
            <a:r>
              <a:rPr lang="sv-SE" dirty="0"/>
              <a:t>Du som chef anmäler händelsen i Synergi, men skickar det inte vidare till Arbetsmiljöverket.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783A57-502B-9A45-C000-B61FB14B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49089E-D652-1E56-8E82-86D7654E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35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B184C04-F065-2B1D-AFC6-149CB767A9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Efter avslutad praktikperiod är det bra om arbetsplatsen fångar upp vad som fungerat bra och vad som kan förbättras till nästa gång verksamheten tar emot en praktikant. </a:t>
            </a:r>
          </a:p>
          <a:p>
            <a:r>
              <a:rPr lang="sv-SE" dirty="0"/>
              <a:t>Minnet är ofta bra men kort – dokumentera gärna lärdomar och uppdatera introduktionen för praktikanter/nya medarbetare direkt.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3B9D77C-367D-04EF-7FC8-ED4A9A66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Efter praktikperioden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82086E-E2E3-B817-3924-87EC9AC457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Dela med dig av dina erfarenheter – både bra och dåliga – i din samverkansgrupp!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F548AF-14E2-F1D7-EC4B-138F3E52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A16EDD-CB7F-C56E-0E59-BDD5C0EC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34590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10601</TotalTime>
  <Words>319</Words>
  <Application>Microsoft Office PowerPoint</Application>
  <PresentationFormat>Anpassad</PresentationFormat>
  <Paragraphs>38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Praktikanters arbetsmiljö</vt:lpstr>
      <vt:lpstr>Förebyggande arbetsmiljöarbete</vt:lpstr>
      <vt:lpstr>Skolhuvudmannen ska ha rutiner som säkerställer:</vt:lpstr>
      <vt:lpstr>När det förebyggande arbetsmiljöarbetet brister</vt:lpstr>
      <vt:lpstr>Efter praktikperioden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Arbetsmiljö</dc:title>
  <dc:creator>Helena Enstedt</dc:creator>
  <cp:lastModifiedBy>Caroline Andersson</cp:lastModifiedBy>
  <cp:revision>23</cp:revision>
  <dcterms:created xsi:type="dcterms:W3CDTF">2023-05-02T05:22:35Z</dcterms:created>
  <dcterms:modified xsi:type="dcterms:W3CDTF">2023-11-27T14:43:57Z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