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746" r:id="rId5"/>
    <p:sldMasterId id="2147483648" r:id="rId6"/>
    <p:sldMasterId id="2147483703" r:id="rId7"/>
  </p:sldMasterIdLst>
  <p:notesMasterIdLst>
    <p:notesMasterId r:id="rId17"/>
  </p:notesMasterIdLst>
  <p:sldIdLst>
    <p:sldId id="277" r:id="rId8"/>
    <p:sldId id="288" r:id="rId9"/>
    <p:sldId id="281" r:id="rId10"/>
    <p:sldId id="282" r:id="rId11"/>
    <p:sldId id="283" r:id="rId12"/>
    <p:sldId id="284" r:id="rId13"/>
    <p:sldId id="287" r:id="rId14"/>
    <p:sldId id="286" r:id="rId15"/>
    <p:sldId id="285" r:id="rId16"/>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27" autoAdjust="0"/>
  </p:normalViewPr>
  <p:slideViewPr>
    <p:cSldViewPr>
      <p:cViewPr varScale="1">
        <p:scale>
          <a:sx n="65" d="100"/>
          <a:sy n="65" d="100"/>
        </p:scale>
        <p:origin x="744" y="72"/>
      </p:cViewPr>
      <p:guideLst>
        <p:guide orient="horz" pos="2880"/>
        <p:guide pos="2204"/>
      </p:guideLst>
    </p:cSldViewPr>
  </p:slideViewPr>
  <p:notesTextViewPr>
    <p:cViewPr>
      <p:scale>
        <a:sx n="100" d="100"/>
        <a:sy n="100" d="100"/>
      </p:scale>
      <p:origin x="0" y="0"/>
    </p:cViewPr>
  </p:notesTextViewPr>
  <p:notesViewPr>
    <p:cSldViewPr showGuides="1">
      <p:cViewPr varScale="1">
        <p:scale>
          <a:sx n="68" d="100"/>
          <a:sy n="68" d="100"/>
        </p:scale>
        <p:origin x="4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2023-11-27</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ktiva-atgarder.do.s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hlinkClick r:id="rId3"/>
              </a:rPr>
              <a:t>Guide till aktiva åtgärder - Din guide till aktiva åtgärder mot diskriminering (do.se)</a:t>
            </a:r>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1</a:t>
            </a:fld>
            <a:endParaRPr lang="sv-SE"/>
          </a:p>
        </p:txBody>
      </p:sp>
    </p:spTree>
    <p:extLst>
      <p:ext uri="{BB962C8B-B14F-4D97-AF65-F5344CB8AC3E}">
        <p14:creationId xmlns:p14="http://schemas.microsoft.com/office/powerpoint/2010/main" val="1749934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dirty="0"/>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2023-11-27</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2023-11-27</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2023-11-27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291435" y="2298648"/>
            <a:ext cx="13459939" cy="1686571"/>
          </a:xfrm>
        </p:spPr>
        <p:txBody>
          <a:bodyPr anchor="b">
            <a:noAutofit/>
          </a:bodyPr>
          <a:lstStyle>
            <a:lvl1pPr>
              <a:lnSpc>
                <a:spcPct val="80000"/>
              </a:lnSpc>
              <a:defRPr sz="5936"/>
            </a:lvl1pPr>
          </a:lstStyle>
          <a:p>
            <a:r>
              <a:rPr lang="sv-SE" dirty="0"/>
              <a:t>Klicka här för att lägga till rubrik</a:t>
            </a:r>
          </a:p>
        </p:txBody>
      </p:sp>
      <p:sp>
        <p:nvSpPr>
          <p:cNvPr id="5" name="Platshållare för innehåll 2"/>
          <p:cNvSpPr>
            <a:spLocks noGrp="1"/>
          </p:cNvSpPr>
          <p:nvPr>
            <p:ph idx="1" hasCustomPrompt="1"/>
          </p:nvPr>
        </p:nvSpPr>
        <p:spPr>
          <a:xfrm>
            <a:off x="3291435" y="4133672"/>
            <a:ext cx="13459939" cy="655044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2023-11-27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62661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Rubrik och två spalter">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700994" y="2298648"/>
            <a:ext cx="15315525" cy="1686571"/>
          </a:xfrm>
        </p:spPr>
        <p:txBody>
          <a:bodyPr anchor="b">
            <a:noAutofit/>
          </a:bodyPr>
          <a:lstStyle>
            <a:lvl1pPr algn="l">
              <a:lnSpc>
                <a:spcPct val="100000"/>
              </a:lnSpc>
              <a:defRPr sz="5936"/>
            </a:lvl1pPr>
          </a:lstStyle>
          <a:p>
            <a:r>
              <a:rPr lang="sv-SE" dirty="0"/>
              <a:t>Klicka här för att lägga till rubrik</a:t>
            </a:r>
          </a:p>
        </p:txBody>
      </p:sp>
      <p:sp>
        <p:nvSpPr>
          <p:cNvPr id="6" name="Platshållare för innehåll 2"/>
          <p:cNvSpPr>
            <a:spLocks noGrp="1"/>
          </p:cNvSpPr>
          <p:nvPr>
            <p:ph idx="1" hasCustomPrompt="1"/>
          </p:nvPr>
        </p:nvSpPr>
        <p:spPr>
          <a:xfrm>
            <a:off x="2700994"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innehåll 2"/>
          <p:cNvSpPr>
            <a:spLocks noGrp="1"/>
          </p:cNvSpPr>
          <p:nvPr>
            <p:ph idx="10" hasCustomPrompt="1"/>
          </p:nvPr>
        </p:nvSpPr>
        <p:spPr>
          <a:xfrm>
            <a:off x="10561005"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datum 9"/>
          <p:cNvSpPr>
            <a:spLocks noGrp="1"/>
          </p:cNvSpPr>
          <p:nvPr>
            <p:ph type="dt" sz="half" idx="11"/>
          </p:nvPr>
        </p:nvSpPr>
        <p:spPr/>
        <p:txBody>
          <a:bodyPr/>
          <a:lstStyle/>
          <a:p>
            <a:fld id="{C739DF52-0477-4164-99CF-0384B3919D38}" type="datetime1">
              <a:rPr lang="sv-SE" smtClean="0"/>
              <a:t>2023-11-27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84747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700994" y="2298648"/>
            <a:ext cx="15315525" cy="1686571"/>
          </a:xfrm>
        </p:spPr>
        <p:txBody>
          <a:bodyPr anchor="b">
            <a:noAutofit/>
          </a:bodyPr>
          <a:lstStyle>
            <a:lvl1pPr>
              <a:lnSpc>
                <a:spcPct val="100000"/>
              </a:lnSpc>
              <a:defRPr sz="5936"/>
            </a:lvl1pPr>
          </a:lstStyle>
          <a:p>
            <a:r>
              <a:rPr lang="sv-SE" dirty="0"/>
              <a:t>Klicka här för att lägga till rubrik</a:t>
            </a:r>
          </a:p>
        </p:txBody>
      </p:sp>
      <p:sp>
        <p:nvSpPr>
          <p:cNvPr id="5" name="Platshållare för innehåll 2"/>
          <p:cNvSpPr>
            <a:spLocks noGrp="1"/>
          </p:cNvSpPr>
          <p:nvPr>
            <p:ph idx="1" hasCustomPrompt="1"/>
          </p:nvPr>
        </p:nvSpPr>
        <p:spPr>
          <a:xfrm>
            <a:off x="2700994" y="4155667"/>
            <a:ext cx="15315525" cy="6530333"/>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2023-11-27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417290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923677" y="2298648"/>
            <a:ext cx="15280341" cy="1686571"/>
          </a:xfrm>
        </p:spPr>
        <p:txBody>
          <a:bodyPr anchor="b">
            <a:noAutofit/>
          </a:bodyPr>
          <a:lstStyle>
            <a:lvl1pPr algn="ctr">
              <a:lnSpc>
                <a:spcPct val="80000"/>
              </a:lnSpc>
              <a:defRPr sz="5936"/>
            </a:lvl1pPr>
          </a:lstStyle>
          <a:p>
            <a:r>
              <a:rPr lang="sv-SE" dirty="0"/>
              <a:t>Klicka här för att lägga till rubrik</a:t>
            </a:r>
          </a:p>
        </p:txBody>
      </p:sp>
      <p:sp>
        <p:nvSpPr>
          <p:cNvPr id="6" name="Platshållare för innehåll 2"/>
          <p:cNvSpPr>
            <a:spLocks noGrp="1"/>
          </p:cNvSpPr>
          <p:nvPr>
            <p:ph idx="1" hasCustomPrompt="1"/>
          </p:nvPr>
        </p:nvSpPr>
        <p:spPr>
          <a:xfrm>
            <a:off x="2923676"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innehåll 2"/>
          <p:cNvSpPr>
            <a:spLocks noGrp="1"/>
          </p:cNvSpPr>
          <p:nvPr>
            <p:ph idx="10" hasCustomPrompt="1"/>
          </p:nvPr>
        </p:nvSpPr>
        <p:spPr>
          <a:xfrm>
            <a:off x="10756921"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datum 9"/>
          <p:cNvSpPr>
            <a:spLocks noGrp="1"/>
          </p:cNvSpPr>
          <p:nvPr>
            <p:ph type="dt" sz="half" idx="11"/>
          </p:nvPr>
        </p:nvSpPr>
        <p:spPr/>
        <p:txBody>
          <a:bodyPr/>
          <a:lstStyle/>
          <a:p>
            <a:fld id="{08176BD1-A56A-405D-BBE7-4874BB21E688}" type="datetimeFigureOut">
              <a:rPr lang="sv-SE" smtClean="0"/>
              <a:pPr/>
              <a:t>2023-11-27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02334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513013" y="1996900"/>
            <a:ext cx="15078075" cy="6910171"/>
          </a:xfrm>
        </p:spPr>
        <p:txBody>
          <a:bodyPr anchor="ctr">
            <a:noAutofit/>
          </a:bodyPr>
          <a:lstStyle>
            <a:lvl1pPr algn="ctr">
              <a:lnSpc>
                <a:spcPct val="80000"/>
              </a:lnSpc>
              <a:defRPr sz="5936" b="0">
                <a:solidFill>
                  <a:schemeClr val="tx1"/>
                </a:solidFill>
              </a:defRPr>
            </a:lvl1pPr>
          </a:lstStyle>
          <a:p>
            <a:r>
              <a:rPr lang="sv-SE" dirty="0"/>
              <a:t>Klicka här för att lägga till rubrik</a:t>
            </a:r>
          </a:p>
        </p:txBody>
      </p:sp>
      <p:sp>
        <p:nvSpPr>
          <p:cNvPr id="6" name="Platshållare för datum 5"/>
          <p:cNvSpPr>
            <a:spLocks noGrp="1"/>
          </p:cNvSpPr>
          <p:nvPr>
            <p:ph type="dt" sz="half" idx="10"/>
          </p:nvPr>
        </p:nvSpPr>
        <p:spPr/>
        <p:txBody>
          <a:bodyPr/>
          <a:lstStyle/>
          <a:p>
            <a:fld id="{08176BD1-A56A-405D-BBE7-4874BB21E688}" type="datetimeFigureOut">
              <a:rPr lang="sv-SE" smtClean="0"/>
              <a:pPr/>
              <a:t>2023-11-27</a:t>
            </a:fld>
            <a:endParaRPr lang="sv-SE"/>
          </a:p>
        </p:txBody>
      </p:sp>
      <p:sp>
        <p:nvSpPr>
          <p:cNvPr id="7" name="Platshållare för sidfot 6"/>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01985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2023-11-27</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endParaRPr lang="sv-SE" dirty="0"/>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2023-11-27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p:nvPr>
        </p:nvSpPr>
        <p:spPr>
          <a:xfrm>
            <a:off x="1243766" y="3399671"/>
            <a:ext cx="17616566"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743160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2023-11-27</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2023-11-27</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2023-11-27</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noAutofit/>
          </a:bodyPr>
          <a:lstStyle/>
          <a:p>
            <a:r>
              <a:rPr lang="sv-SE"/>
              <a:t>Klicka här för att ändra mall för rubrikformat</a:t>
            </a:r>
            <a:endParaRPr lang="sv-SE" dirty="0"/>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2023-11-27</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2023-11-27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dirty="0"/>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2023-11-27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Tree>
    <p:extLst>
      <p:ext uri="{BB962C8B-B14F-4D97-AF65-F5344CB8AC3E}">
        <p14:creationId xmlns:p14="http://schemas.microsoft.com/office/powerpoint/2010/main" val="162871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2023-11-27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24" name="Platshållare för innehåll 1">
            <a:extLst>
              <a:ext uri="{FF2B5EF4-FFF2-40B4-BE49-F238E27FC236}">
                <a16:creationId xmlns:a16="http://schemas.microsoft.com/office/drawing/2014/main" id="{6349BD8C-2D4F-1E42-AF30-E092AF2FE871}"/>
              </a:ext>
            </a:extLst>
          </p:cNvPr>
          <p:cNvSpPr>
            <a:spLocks noGrp="1"/>
          </p:cNvSpPr>
          <p:nvPr>
            <p:ph sz="half" idx="1" hasCustomPrompt="1"/>
          </p:nvPr>
        </p:nvSpPr>
        <p:spPr>
          <a:xfrm>
            <a:off x="1243766" y="3406775"/>
            <a:ext cx="8638421" cy="5976000"/>
          </a:xfrm>
        </p:spPr>
        <p:txBody>
          <a:bodyPr>
            <a:noAutofit/>
          </a:bodyPr>
          <a:lstStyle/>
          <a:p>
            <a:pPr marL="0" indent="0">
              <a:buNone/>
            </a:pPr>
            <a:r>
              <a:rPr lang="sv-SE" sz="3200" dirty="0"/>
              <a:t>Nästkommande sida innehåller våra illustrationer. </a:t>
            </a:r>
            <a:br>
              <a:rPr lang="sv-SE" sz="3200" dirty="0"/>
            </a:br>
            <a:r>
              <a:rPr lang="sv-SE" sz="3200" dirty="0"/>
              <a:t>Följ dessa steg för att använda någon av dem.</a:t>
            </a:r>
          </a:p>
          <a:p>
            <a:r>
              <a:rPr lang="sv-SE" sz="3200" dirty="0"/>
              <a:t>Markera önskad illustration</a:t>
            </a:r>
          </a:p>
          <a:p>
            <a:r>
              <a:rPr lang="sv-SE" sz="3200" dirty="0"/>
              <a:t>Kopiera genom att högerklicka och välj </a:t>
            </a:r>
            <a:r>
              <a:rPr lang="sv-SE" sz="3200" i="1" dirty="0"/>
              <a:t>kopiera</a:t>
            </a:r>
            <a:r>
              <a:rPr lang="sv-SE" sz="3200" dirty="0"/>
              <a:t>, alternativt </a:t>
            </a:r>
            <a:r>
              <a:rPr lang="sv-SE" sz="3200" dirty="0" err="1"/>
              <a:t>ctrl</a:t>
            </a:r>
            <a:r>
              <a:rPr lang="sv-SE" sz="3200" dirty="0"/>
              <a:t> + C (PC) eller </a:t>
            </a:r>
            <a:r>
              <a:rPr lang="sv-SE" sz="3200" dirty="0" err="1"/>
              <a:t>cmd</a:t>
            </a:r>
            <a:r>
              <a:rPr lang="sv-SE" sz="3200" dirty="0"/>
              <a:t> + C (Mac)</a:t>
            </a:r>
          </a:p>
          <a:p>
            <a:r>
              <a:rPr lang="sv-SE" sz="3200" dirty="0"/>
              <a:t>Klistra in på önskad sida genom att högerklicka och välj </a:t>
            </a:r>
            <a:r>
              <a:rPr lang="sv-SE" sz="3200" i="1" dirty="0"/>
              <a:t>klistra in</a:t>
            </a:r>
            <a:r>
              <a:rPr lang="sv-SE" sz="3200" dirty="0"/>
              <a:t>, alternativt </a:t>
            </a:r>
            <a:r>
              <a:rPr lang="sv-SE" sz="3200" dirty="0" err="1"/>
              <a:t>ctrl</a:t>
            </a:r>
            <a:r>
              <a:rPr lang="sv-SE" sz="3200" dirty="0"/>
              <a:t> + V (PC) eller </a:t>
            </a:r>
            <a:r>
              <a:rPr lang="sv-SE" sz="3200" dirty="0" err="1"/>
              <a:t>cmd</a:t>
            </a:r>
            <a:r>
              <a:rPr lang="sv-SE" sz="3200" dirty="0"/>
              <a:t> + V (Mac)</a:t>
            </a:r>
          </a:p>
          <a:p>
            <a:r>
              <a:rPr lang="sv-SE" sz="3200" dirty="0"/>
              <a:t>När du är klar med din presentation radera dessa två sidor från presentationen.</a:t>
            </a:r>
          </a:p>
          <a:p>
            <a:endParaRPr lang="sv-SE" sz="3200" dirty="0"/>
          </a:p>
          <a:p>
            <a:pPr marL="0" indent="0">
              <a:buNone/>
            </a:pPr>
            <a:endParaRPr lang="sv-SE" sz="3200" dirty="0"/>
          </a:p>
        </p:txBody>
      </p:sp>
      <p:sp>
        <p:nvSpPr>
          <p:cNvPr id="25" name="Rubrik 2">
            <a:extLst>
              <a:ext uri="{FF2B5EF4-FFF2-40B4-BE49-F238E27FC236}">
                <a16:creationId xmlns:a16="http://schemas.microsoft.com/office/drawing/2014/main" id="{25D11DB4-F685-5ADD-528A-F97CFE9933BD}"/>
              </a:ext>
            </a:extLst>
          </p:cNvPr>
          <p:cNvSpPr txBox="1">
            <a:spLocks/>
          </p:cNvSpPr>
          <p:nvPr userDrawn="1"/>
        </p:nvSpPr>
        <p:spPr>
          <a:xfrm>
            <a:off x="1243766" y="1227047"/>
            <a:ext cx="17616567" cy="2043642"/>
          </a:xfrm>
          <a:prstGeom prst="rect">
            <a:avLst/>
          </a:prstGeom>
        </p:spPr>
        <p:txBody>
          <a:bodyPr vert="horz" lIns="0" tIns="0" rIns="0" bIns="72000" rtlCol="0" anchor="b" anchorCtr="0">
            <a:noAutofit/>
          </a:bodyPr>
          <a:lstStyle>
            <a:lvl1pPr eaLnBrk="1" hangingPunct="1">
              <a:lnSpc>
                <a:spcPct val="85000"/>
              </a:lnSpc>
              <a:defRPr sz="6450" b="1" spc="-280" baseline="0">
                <a:solidFill>
                  <a:schemeClr val="accent1"/>
                </a:solidFill>
                <a:latin typeface="+mj-lt"/>
                <a:ea typeface="+mj-ea"/>
                <a:cs typeface="+mj-cs"/>
              </a:defRPr>
            </a:lvl1pPr>
          </a:lstStyle>
          <a:p>
            <a:r>
              <a:rPr lang="sv-SE" kern="0" dirty="0"/>
              <a:t>Illustrationer</a:t>
            </a:r>
          </a:p>
        </p:txBody>
      </p:sp>
      <p:sp>
        <p:nvSpPr>
          <p:cNvPr id="26" name="Platshållare för innehåll 3">
            <a:extLst>
              <a:ext uri="{FF2B5EF4-FFF2-40B4-BE49-F238E27FC236}">
                <a16:creationId xmlns:a16="http://schemas.microsoft.com/office/drawing/2014/main" id="{1386ADB5-5E0F-1BE1-C572-81D023299F44}"/>
              </a:ext>
            </a:extLst>
          </p:cNvPr>
          <p:cNvSpPr>
            <a:spLocks noGrp="1"/>
          </p:cNvSpPr>
          <p:nvPr>
            <p:ph sz="half" idx="2" hasCustomPrompt="1"/>
          </p:nvPr>
        </p:nvSpPr>
        <p:spPr>
          <a:xfrm>
            <a:off x="10221911" y="3406775"/>
            <a:ext cx="8638421" cy="5976000"/>
          </a:xfrm>
        </p:spPr>
        <p:txBody>
          <a:bodyPr>
            <a:noAutofit/>
          </a:bodyPr>
          <a:lstStyle/>
          <a:p>
            <a:r>
              <a:rPr lang="sv-SE" sz="3200" dirty="0"/>
              <a:t>För att ändra färg på illustrationen markera önskad illustration, gå till fliken </a:t>
            </a:r>
            <a:r>
              <a:rPr lang="sv-SE" sz="3200" i="1" dirty="0"/>
              <a:t>Bildformat (1)</a:t>
            </a:r>
            <a:r>
              <a:rPr lang="sv-SE" sz="3200" dirty="0"/>
              <a:t> i menyn och välj att visa </a:t>
            </a:r>
            <a:r>
              <a:rPr lang="sv-SE" sz="3200" i="1" dirty="0"/>
              <a:t>Formatfönster (2)</a:t>
            </a:r>
            <a:r>
              <a:rPr lang="sv-SE" sz="3200" dirty="0"/>
              <a:t>. Klicka på bildikonen (3) och välj </a:t>
            </a:r>
            <a:r>
              <a:rPr lang="sv-SE" sz="3200" i="1" dirty="0"/>
              <a:t>Ändra färg.</a:t>
            </a:r>
          </a:p>
        </p:txBody>
      </p:sp>
      <p:pic>
        <p:nvPicPr>
          <p:cNvPr id="27" name="Bildobjekt 26">
            <a:extLst>
              <a:ext uri="{FF2B5EF4-FFF2-40B4-BE49-F238E27FC236}">
                <a16:creationId xmlns:a16="http://schemas.microsoft.com/office/drawing/2014/main" id="{3659AAAE-E1F4-4898-7608-AE340C3B43F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08"/>
          <a:stretch/>
        </p:blipFill>
        <p:spPr>
          <a:xfrm>
            <a:off x="10572262" y="5388581"/>
            <a:ext cx="7756244" cy="3984984"/>
          </a:xfrm>
          <a:prstGeom prst="rect">
            <a:avLst/>
          </a:prstGeom>
          <a:effectLst>
            <a:outerShdw blurRad="127000" dist="63500" dir="2700000" algn="tl" rotWithShape="0">
              <a:prstClr val="black">
                <a:alpha val="20000"/>
              </a:prstClr>
            </a:outerShdw>
          </a:effectLst>
        </p:spPr>
      </p:pic>
      <p:grpSp>
        <p:nvGrpSpPr>
          <p:cNvPr id="28" name="Grupp 27">
            <a:extLst>
              <a:ext uri="{FF2B5EF4-FFF2-40B4-BE49-F238E27FC236}">
                <a16:creationId xmlns:a16="http://schemas.microsoft.com/office/drawing/2014/main" id="{E21B6ECB-A26F-6835-6E0A-B7E2D67DEB0C}"/>
              </a:ext>
            </a:extLst>
          </p:cNvPr>
          <p:cNvGrpSpPr/>
          <p:nvPr userDrawn="1"/>
        </p:nvGrpSpPr>
        <p:grpSpPr>
          <a:xfrm>
            <a:off x="17597310" y="6028207"/>
            <a:ext cx="1229317" cy="468143"/>
            <a:chOff x="17597310" y="6028207"/>
            <a:chExt cx="1229317" cy="468143"/>
          </a:xfrm>
        </p:grpSpPr>
        <p:sp>
          <p:nvSpPr>
            <p:cNvPr id="29" name="Ellips 28">
              <a:extLst>
                <a:ext uri="{FF2B5EF4-FFF2-40B4-BE49-F238E27FC236}">
                  <a16:creationId xmlns:a16="http://schemas.microsoft.com/office/drawing/2014/main" id="{156EA171-C7BB-31A1-0A8A-DA7D4ABD745D}"/>
                </a:ext>
              </a:extLst>
            </p:cNvPr>
            <p:cNvSpPr/>
            <p:nvPr/>
          </p:nvSpPr>
          <p:spPr>
            <a:xfrm>
              <a:off x="17597310" y="602820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0" name="Rak 29">
              <a:extLst>
                <a:ext uri="{FF2B5EF4-FFF2-40B4-BE49-F238E27FC236}">
                  <a16:creationId xmlns:a16="http://schemas.microsoft.com/office/drawing/2014/main" id="{57C479BD-925E-A2BB-4DF6-D2BA660FCF25}"/>
                </a:ext>
              </a:extLst>
            </p:cNvPr>
            <p:cNvCxnSpPr>
              <a:cxnSpLocks/>
            </p:cNvCxnSpPr>
            <p:nvPr/>
          </p:nvCxnSpPr>
          <p:spPr>
            <a:xfrm>
              <a:off x="18065453" y="6262278"/>
              <a:ext cx="478827"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Ellips 30">
              <a:extLst>
                <a:ext uri="{FF2B5EF4-FFF2-40B4-BE49-F238E27FC236}">
                  <a16:creationId xmlns:a16="http://schemas.microsoft.com/office/drawing/2014/main" id="{A2D4A7AE-2B8B-4CCC-58A1-450717AE8E23}"/>
                </a:ext>
              </a:extLst>
            </p:cNvPr>
            <p:cNvSpPr/>
            <p:nvPr/>
          </p:nvSpPr>
          <p:spPr>
            <a:xfrm>
              <a:off x="18503091" y="6100510"/>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3</a:t>
              </a:r>
            </a:p>
          </p:txBody>
        </p:sp>
      </p:grpSp>
      <p:grpSp>
        <p:nvGrpSpPr>
          <p:cNvPr id="32" name="Grupp 31">
            <a:extLst>
              <a:ext uri="{FF2B5EF4-FFF2-40B4-BE49-F238E27FC236}">
                <a16:creationId xmlns:a16="http://schemas.microsoft.com/office/drawing/2014/main" id="{C4CCB5C1-35AB-6C0C-52AD-984CB456A80E}"/>
              </a:ext>
            </a:extLst>
          </p:cNvPr>
          <p:cNvGrpSpPr/>
          <p:nvPr userDrawn="1"/>
        </p:nvGrpSpPr>
        <p:grpSpPr>
          <a:xfrm>
            <a:off x="17377322" y="4938618"/>
            <a:ext cx="468143" cy="1070052"/>
            <a:chOff x="17377322" y="4938618"/>
            <a:chExt cx="468143" cy="1070052"/>
          </a:xfrm>
        </p:grpSpPr>
        <p:grpSp>
          <p:nvGrpSpPr>
            <p:cNvPr id="33" name="Grupp 32">
              <a:extLst>
                <a:ext uri="{FF2B5EF4-FFF2-40B4-BE49-F238E27FC236}">
                  <a16:creationId xmlns:a16="http://schemas.microsoft.com/office/drawing/2014/main" id="{D334538E-A401-C6D7-C46F-2582881C9233}"/>
                </a:ext>
              </a:extLst>
            </p:cNvPr>
            <p:cNvGrpSpPr/>
            <p:nvPr/>
          </p:nvGrpSpPr>
          <p:grpSpPr>
            <a:xfrm>
              <a:off x="17377322" y="5150619"/>
              <a:ext cx="468143" cy="858051"/>
              <a:chOff x="17377322" y="5150619"/>
              <a:chExt cx="468143" cy="858051"/>
            </a:xfrm>
          </p:grpSpPr>
          <p:sp>
            <p:nvSpPr>
              <p:cNvPr id="35" name="Ellips 34">
                <a:extLst>
                  <a:ext uri="{FF2B5EF4-FFF2-40B4-BE49-F238E27FC236}">
                    <a16:creationId xmlns:a16="http://schemas.microsoft.com/office/drawing/2014/main" id="{30E78345-734E-326B-9A77-2D62028EC4DC}"/>
                  </a:ext>
                </a:extLst>
              </p:cNvPr>
              <p:cNvSpPr/>
              <p:nvPr/>
            </p:nvSpPr>
            <p:spPr>
              <a:xfrm>
                <a:off x="17377322" y="554052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6" name="Rak 35">
                <a:extLst>
                  <a:ext uri="{FF2B5EF4-FFF2-40B4-BE49-F238E27FC236}">
                    <a16:creationId xmlns:a16="http://schemas.microsoft.com/office/drawing/2014/main" id="{1E2E6DE6-D067-B718-E7A0-A53CCF52B353}"/>
                  </a:ext>
                </a:extLst>
              </p:cNvPr>
              <p:cNvCxnSpPr>
                <a:cxnSpLocks/>
              </p:cNvCxnSpPr>
              <p:nvPr/>
            </p:nvCxnSpPr>
            <p:spPr>
              <a:xfrm flipV="1">
                <a:off x="17611393" y="5150619"/>
                <a:ext cx="0" cy="38990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34" name="Ellips 33">
              <a:extLst>
                <a:ext uri="{FF2B5EF4-FFF2-40B4-BE49-F238E27FC236}">
                  <a16:creationId xmlns:a16="http://schemas.microsoft.com/office/drawing/2014/main" id="{A51F1848-F037-B838-4A6E-AB0A86D91158}"/>
                </a:ext>
              </a:extLst>
            </p:cNvPr>
            <p:cNvSpPr/>
            <p:nvPr/>
          </p:nvSpPr>
          <p:spPr>
            <a:xfrm>
              <a:off x="17449625" y="4938618"/>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2</a:t>
              </a:r>
            </a:p>
          </p:txBody>
        </p:sp>
      </p:grpSp>
      <p:grpSp>
        <p:nvGrpSpPr>
          <p:cNvPr id="37" name="Grupp 36">
            <a:extLst>
              <a:ext uri="{FF2B5EF4-FFF2-40B4-BE49-F238E27FC236}">
                <a16:creationId xmlns:a16="http://schemas.microsoft.com/office/drawing/2014/main" id="{E4948501-C99C-6717-9C7B-C2D97D67AC4D}"/>
              </a:ext>
            </a:extLst>
          </p:cNvPr>
          <p:cNvGrpSpPr/>
          <p:nvPr userDrawn="1"/>
        </p:nvGrpSpPr>
        <p:grpSpPr>
          <a:xfrm>
            <a:off x="9981795" y="5322087"/>
            <a:ext cx="975190" cy="468143"/>
            <a:chOff x="9981795" y="5322087"/>
            <a:chExt cx="975190" cy="468143"/>
          </a:xfrm>
        </p:grpSpPr>
        <p:sp>
          <p:nvSpPr>
            <p:cNvPr id="38" name="Ellips 37">
              <a:extLst>
                <a:ext uri="{FF2B5EF4-FFF2-40B4-BE49-F238E27FC236}">
                  <a16:creationId xmlns:a16="http://schemas.microsoft.com/office/drawing/2014/main" id="{434E6A03-AB85-C33E-4C06-D15DED3B5628}"/>
                </a:ext>
              </a:extLst>
            </p:cNvPr>
            <p:cNvSpPr/>
            <p:nvPr/>
          </p:nvSpPr>
          <p:spPr>
            <a:xfrm>
              <a:off x="10488842" y="532208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9" name="Rak 38">
              <a:extLst>
                <a:ext uri="{FF2B5EF4-FFF2-40B4-BE49-F238E27FC236}">
                  <a16:creationId xmlns:a16="http://schemas.microsoft.com/office/drawing/2014/main" id="{B9674A31-B122-CF10-1475-95F17413B0D3}"/>
                </a:ext>
              </a:extLst>
            </p:cNvPr>
            <p:cNvCxnSpPr>
              <a:cxnSpLocks/>
            </p:cNvCxnSpPr>
            <p:nvPr/>
          </p:nvCxnSpPr>
          <p:spPr>
            <a:xfrm flipH="1">
              <a:off x="10279201" y="5556158"/>
              <a:ext cx="209641"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0" name="Ellips 39">
              <a:extLst>
                <a:ext uri="{FF2B5EF4-FFF2-40B4-BE49-F238E27FC236}">
                  <a16:creationId xmlns:a16="http://schemas.microsoft.com/office/drawing/2014/main" id="{9EAC4323-B557-A10D-E766-46B8CC85A79D}"/>
                </a:ext>
              </a:extLst>
            </p:cNvPr>
            <p:cNvSpPr/>
            <p:nvPr/>
          </p:nvSpPr>
          <p:spPr>
            <a:xfrm>
              <a:off x="9981795" y="5392841"/>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1</a:t>
              </a:r>
            </a:p>
          </p:txBody>
        </p:sp>
      </p:grpSp>
    </p:spTree>
    <p:extLst>
      <p:ext uri="{BB962C8B-B14F-4D97-AF65-F5344CB8AC3E}">
        <p14:creationId xmlns:p14="http://schemas.microsoft.com/office/powerpoint/2010/main" val="129296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2023-11-27</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emf"/><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8.emf"/><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3.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slideLayout" Target="../slideLayouts/slideLayout20.xml"/><Relationship Id="rId7"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2023-11-27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2023-11-27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36916173"/>
      </p:ext>
    </p:extLst>
  </p:cSld>
  <p:clrMap bg1="lt1" tx1="dk1" bg2="lt2" tx2="dk2" accent1="accent1" accent2="accent2" accent3="accent3" accent4="accent4" accent5="accent5" accent6="accent6" hlink="hlink" folHlink="folHlink"/>
  <p:sldLayoutIdLst>
    <p:sldLayoutId id="2147483755" r:id="rId1"/>
    <p:sldLayoutId id="2147483756" r:id="rId2"/>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5"/>
        </a:buBlip>
        <a:tabLst/>
        <a:defRPr sz="4250" spc="-110" baseline="0">
          <a:latin typeface="+mn-lt"/>
          <a:ea typeface="+mn-ea"/>
          <a:cs typeface="+mn-cs"/>
        </a:defRPr>
      </a:lvl1pPr>
      <a:lvl2pPr marL="756000" indent="-324000" eaLnBrk="1" hangingPunct="1">
        <a:lnSpc>
          <a:spcPct val="84000"/>
        </a:lnSpc>
        <a:spcAft>
          <a:spcPts val="2400"/>
        </a:spcAft>
        <a:buFontTx/>
        <a:buBlip>
          <a:blip r:embed="rId5"/>
        </a:buBlip>
        <a:defRPr sz="3850" spc="-110" baseline="0">
          <a:latin typeface="+mn-lt"/>
          <a:ea typeface="+mn-ea"/>
          <a:cs typeface="+mn-cs"/>
        </a:defRPr>
      </a:lvl2pPr>
      <a:lvl3pPr marL="1116000" indent="-288000" eaLnBrk="1" hangingPunct="1">
        <a:lnSpc>
          <a:spcPct val="84000"/>
        </a:lnSpc>
        <a:spcAft>
          <a:spcPts val="2500"/>
        </a:spcAft>
        <a:buFontTx/>
        <a:buBlip>
          <a:blip r:embed="rId5"/>
        </a:buBlip>
        <a:defRPr sz="3400" spc="-110" baseline="0">
          <a:latin typeface="+mn-lt"/>
          <a:ea typeface="+mn-ea"/>
          <a:cs typeface="+mn-cs"/>
        </a:defRPr>
      </a:lvl3pPr>
      <a:lvl4pPr marL="1458000" indent="-259200" eaLnBrk="1" hangingPunct="1">
        <a:lnSpc>
          <a:spcPct val="84000"/>
        </a:lnSpc>
        <a:spcAft>
          <a:spcPts val="2600"/>
        </a:spcAft>
        <a:buFontTx/>
        <a:buBlip>
          <a:blip r:embed="rId5"/>
        </a:buBlip>
        <a:defRPr sz="3000" spc="-110" baseline="0">
          <a:latin typeface="+mn-lt"/>
          <a:ea typeface="+mn-ea"/>
          <a:cs typeface="+mn-cs"/>
        </a:defRPr>
      </a:lvl4pPr>
      <a:lvl5pPr marL="1764000" indent="-252000" eaLnBrk="1" hangingPunct="1">
        <a:lnSpc>
          <a:spcPct val="86000"/>
        </a:lnSpc>
        <a:spcAft>
          <a:spcPts val="1500"/>
        </a:spcAft>
        <a:buFontTx/>
        <a:buBlip>
          <a:blip r:embed="rId5"/>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2023-11-27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12"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 id="2147483702" r:id="rId6"/>
    <p:sldLayoutId id="2147483742" r:id="rId7"/>
    <p:sldLayoutId id="2147483743" r:id="rId8"/>
    <p:sldLayoutId id="2147483744" r:id="rId9"/>
    <p:sldLayoutId id="2147483745" r:id="rId10"/>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3"/>
        </a:buBlip>
        <a:tabLst/>
        <a:defRPr sz="4250" spc="-110" baseline="0">
          <a:latin typeface="+mn-lt"/>
          <a:ea typeface="+mn-ea"/>
          <a:cs typeface="+mn-cs"/>
        </a:defRPr>
      </a:lvl1pPr>
      <a:lvl2pPr marL="756000" indent="-324000">
        <a:lnSpc>
          <a:spcPct val="84000"/>
        </a:lnSpc>
        <a:spcAft>
          <a:spcPts val="2400"/>
        </a:spcAft>
        <a:buFontTx/>
        <a:buBlip>
          <a:blip r:embed="rId13"/>
        </a:buBlip>
        <a:defRPr sz="3850" spc="-110" baseline="0">
          <a:latin typeface="+mn-lt"/>
          <a:ea typeface="+mn-ea"/>
          <a:cs typeface="+mn-cs"/>
        </a:defRPr>
      </a:lvl2pPr>
      <a:lvl3pPr marL="1116000" indent="-288000">
        <a:lnSpc>
          <a:spcPct val="84000"/>
        </a:lnSpc>
        <a:spcAft>
          <a:spcPts val="2500"/>
        </a:spcAft>
        <a:buFontTx/>
        <a:buBlip>
          <a:blip r:embed="rId13"/>
        </a:buBlip>
        <a:defRPr sz="3400" spc="-110" baseline="0">
          <a:latin typeface="+mn-lt"/>
          <a:ea typeface="+mn-ea"/>
          <a:cs typeface="+mn-cs"/>
        </a:defRPr>
      </a:lvl3pPr>
      <a:lvl4pPr marL="1458000" indent="-259200">
        <a:lnSpc>
          <a:spcPct val="84000"/>
        </a:lnSpc>
        <a:spcAft>
          <a:spcPts val="2600"/>
        </a:spcAft>
        <a:buFontTx/>
        <a:buBlip>
          <a:blip r:embed="rId13"/>
        </a:buBlip>
        <a:defRPr sz="3000" spc="-110" baseline="0">
          <a:latin typeface="+mn-lt"/>
          <a:ea typeface="+mn-ea"/>
          <a:cs typeface="+mn-cs"/>
        </a:defRPr>
      </a:lvl4pPr>
      <a:lvl5pPr marL="1764000" indent="-252000">
        <a:lnSpc>
          <a:spcPct val="86000"/>
        </a:lnSpc>
        <a:spcAft>
          <a:spcPts val="1500"/>
        </a:spcAft>
        <a:buFontTx/>
        <a:buBlip>
          <a:blip r:embed="rId13"/>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2023-11-27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do.se/diskriminering/diskrimineringsgrunder/konsdiskriminering-ar-forbjude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do.se/diskriminering/diskrimineringsgrunder/konsidentitet-eller-konsuttryck-en-av-diskrimineringsgrunderna"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do.se/diskriminering/diskrimineringsgrunder/etnisk-tillhorighet-en-av-diskrimineringsgrunderna"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do.se/diskriminering/diskrimineringsgrunder/religion-eller-annan-trosuppfattning-som-diskrimineringsgrund"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do.se/diskriminering/diskrimineringsgrunder/funktionsnedsattning-en-av-diskrimineringsgrunderna"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do.se/diskriminering/diskrimineringsgrunder/sexuell-laggning-en-av-de-sju-diskrimineringsgrunderna"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do.se/diskriminering/diskrimineringsgrunder/aldersdiskriminering-ar-forbjude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2FCA61-763E-A2F7-748C-0BB5C6E6DB5F}"/>
              </a:ext>
            </a:extLst>
          </p:cNvPr>
          <p:cNvSpPr>
            <a:spLocks noGrp="1"/>
          </p:cNvSpPr>
          <p:nvPr>
            <p:ph type="ctrTitle"/>
          </p:nvPr>
        </p:nvSpPr>
        <p:spPr>
          <a:xfrm>
            <a:off x="2177653" y="2964805"/>
            <a:ext cx="15363229" cy="3409950"/>
          </a:xfrm>
        </p:spPr>
        <p:txBody>
          <a:bodyPr/>
          <a:lstStyle/>
          <a:p>
            <a:r>
              <a:rPr lang="sv-SE" dirty="0"/>
              <a:t>De sju diskrimineringsgrunderna</a:t>
            </a:r>
          </a:p>
        </p:txBody>
      </p:sp>
      <p:sp>
        <p:nvSpPr>
          <p:cNvPr id="3" name="Underrubrik 2">
            <a:extLst>
              <a:ext uri="{FF2B5EF4-FFF2-40B4-BE49-F238E27FC236}">
                <a16:creationId xmlns:a16="http://schemas.microsoft.com/office/drawing/2014/main" id="{0ABC96C7-13F8-556D-1E81-76CB533C3C46}"/>
              </a:ext>
            </a:extLst>
          </p:cNvPr>
          <p:cNvSpPr>
            <a:spLocks noGrp="1"/>
          </p:cNvSpPr>
          <p:nvPr>
            <p:ph type="subTitle" idx="1"/>
          </p:nvPr>
        </p:nvSpPr>
        <p:spPr>
          <a:xfrm>
            <a:off x="2249661" y="6279773"/>
            <a:ext cx="13635037" cy="2406650"/>
          </a:xfrm>
        </p:spPr>
        <p:txBody>
          <a:bodyPr/>
          <a:lstStyle/>
          <a:p>
            <a:endParaRPr lang="sv-SE" dirty="0"/>
          </a:p>
        </p:txBody>
      </p:sp>
    </p:spTree>
    <p:extLst>
      <p:ext uri="{BB962C8B-B14F-4D97-AF65-F5344CB8AC3E}">
        <p14:creationId xmlns:p14="http://schemas.microsoft.com/office/powerpoint/2010/main" val="228681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r>
              <a:rPr lang="sv-SE" dirty="0"/>
              <a:t>De sju diskrimineringsgrunderna</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a:xfrm>
            <a:off x="1243767" y="3406775"/>
            <a:ext cx="17616566" cy="5976000"/>
          </a:xfrm>
        </p:spPr>
        <p:txBody>
          <a:bodyPr/>
          <a:lstStyle/>
          <a:p>
            <a:r>
              <a:rPr lang="sv-SE" dirty="0"/>
              <a:t>Kön</a:t>
            </a:r>
          </a:p>
          <a:p>
            <a:r>
              <a:rPr lang="sv-SE" dirty="0"/>
              <a:t>Könsöverskridande identitet eller uttryck</a:t>
            </a:r>
          </a:p>
          <a:p>
            <a:r>
              <a:rPr lang="sv-SE" dirty="0"/>
              <a:t>Etnisk tillhörighet</a:t>
            </a:r>
          </a:p>
          <a:p>
            <a:r>
              <a:rPr lang="sv-SE" dirty="0"/>
              <a:t>Religion eller annan trosuppfattning</a:t>
            </a:r>
          </a:p>
          <a:p>
            <a:r>
              <a:rPr lang="sv-SE" dirty="0"/>
              <a:t>Funktionsnedsättning</a:t>
            </a:r>
          </a:p>
          <a:p>
            <a:r>
              <a:rPr lang="sv-SE" dirty="0"/>
              <a:t>Sexuell läggning</a:t>
            </a:r>
          </a:p>
          <a:p>
            <a:r>
              <a:rPr lang="sv-SE" dirty="0"/>
              <a:t>Ålder</a:t>
            </a:r>
          </a:p>
          <a:p>
            <a:endParaRPr lang="sv-SE" dirty="0"/>
          </a:p>
          <a:p>
            <a:endParaRPr lang="sv-SE" dirty="0"/>
          </a:p>
          <a:p>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2</a:t>
            </a:fld>
            <a:endParaRPr lang="sv-SE"/>
          </a:p>
        </p:txBody>
      </p:sp>
    </p:spTree>
    <p:extLst>
      <p:ext uri="{BB962C8B-B14F-4D97-AF65-F5344CB8AC3E}">
        <p14:creationId xmlns:p14="http://schemas.microsoft.com/office/powerpoint/2010/main" val="248287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b="0" i="0" dirty="0">
                <a:solidFill>
                  <a:srgbClr val="545759"/>
                </a:solidFill>
                <a:effectLst/>
                <a:latin typeface="circular"/>
              </a:rPr>
              <a:t>Begreppet kön innebär att någon är kvinna eller man. Förbudet mot könsdiskriminering omfattar också personer som planerar att ändra eller har ändrat sin könstillhörighet.</a:t>
            </a:r>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r>
              <a:rPr lang="sv-SE" dirty="0"/>
              <a:t>Kön</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b="0" i="0" u="none" strike="noStrike" dirty="0">
                <a:effectLst/>
                <a:latin typeface="Circular"/>
                <a:hlinkClick r:id="rId2"/>
              </a:rPr>
              <a:t>Diskriminering som har samband med kön och hur det kan yttra sig</a:t>
            </a:r>
            <a:endParaRPr lang="sv-SE" dirty="0"/>
          </a:p>
          <a:p>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3</a:t>
            </a:fld>
            <a:endParaRPr lang="sv-SE"/>
          </a:p>
        </p:txBody>
      </p:sp>
    </p:spTree>
    <p:extLst>
      <p:ext uri="{BB962C8B-B14F-4D97-AF65-F5344CB8AC3E}">
        <p14:creationId xmlns:p14="http://schemas.microsoft.com/office/powerpoint/2010/main" val="15647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lgn="l">
              <a:buNone/>
            </a:pPr>
            <a:r>
              <a:rPr lang="sv-SE" dirty="0"/>
              <a:t>Med könsidentitet och könsuttryck avses i lagen att någon inte definierar sig som kvinna eller man eller genom sin klädsel (eller på annat sätt) ger uttryck för att tillhöra ett annat kön än det som registrerats för hen vid födelsen. Begreppen omfattar dels en persons mentala eller självupplevda könsbild, dels hur någon uttrycker det som kan kallas personens sociala kön, till exempel genom kläder, kroppsspråk, smink eller frisyr.</a:t>
            </a:r>
          </a:p>
          <a:p>
            <a:pPr marL="0" indent="0">
              <a:buNone/>
            </a:pPr>
            <a:endParaRPr lang="sv-SE" dirty="0"/>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pPr marL="0" indent="0">
              <a:buNone/>
            </a:pPr>
            <a:r>
              <a:rPr lang="sv-SE" dirty="0"/>
              <a:t>Könsöverskridande identitet eller uttryck</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lgn="l">
              <a:buNone/>
            </a:pPr>
            <a:r>
              <a:rPr lang="sv-SE" b="0" i="0" u="none" strike="noStrike" dirty="0">
                <a:solidFill>
                  <a:srgbClr val="1D1D1B"/>
                </a:solidFill>
                <a:effectLst/>
                <a:latin typeface="Circular"/>
                <a:hlinkClick r:id="rId2"/>
              </a:rPr>
              <a:t>Diskriminering som har samband med könsöverskridande identitet och hur det kan yttra sig</a:t>
            </a:r>
            <a:endParaRPr lang="sv-SE" b="0" i="0" dirty="0">
              <a:solidFill>
                <a:srgbClr val="1D1D1B"/>
              </a:solidFill>
              <a:effectLst/>
              <a:latin typeface="circular"/>
            </a:endParaRPr>
          </a:p>
          <a:p>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4</a:t>
            </a:fld>
            <a:endParaRPr lang="sv-SE"/>
          </a:p>
        </p:txBody>
      </p:sp>
    </p:spTree>
    <p:extLst>
      <p:ext uri="{BB962C8B-B14F-4D97-AF65-F5344CB8AC3E}">
        <p14:creationId xmlns:p14="http://schemas.microsoft.com/office/powerpoint/2010/main" val="359111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dirty="0"/>
              <a:t>Med etnisk tillhörighet menas en individs nationella och etniska ursprung, hudfärg eller annat liknande förhållande. Nationellt ursprung betyder att personer har samma nationstillhörighet, som till exempel finländare, polacker eller svenskar. Etniskt ursprung innebär att personer har ett relativt enhetligt kulturmönster. Som exempel kan nämnas att en person tillhör någon av de nationella minoriteterna såsom samer och romer.</a:t>
            </a:r>
          </a:p>
          <a:p>
            <a:endParaRPr lang="sv-SE" b="0" i="0" dirty="0">
              <a:solidFill>
                <a:srgbClr val="545759"/>
              </a:solidFill>
              <a:effectLst/>
              <a:latin typeface="circular"/>
            </a:endParaRPr>
          </a:p>
          <a:p>
            <a:endParaRPr lang="sv-SE" b="0" i="0" dirty="0">
              <a:solidFill>
                <a:srgbClr val="545759"/>
              </a:solidFill>
              <a:effectLst/>
              <a:latin typeface="circular"/>
            </a:endParaRPr>
          </a:p>
          <a:p>
            <a:pPr marL="0" indent="0">
              <a:buNone/>
            </a:pPr>
            <a:endParaRPr lang="sv-SE" b="0" i="0" dirty="0">
              <a:solidFill>
                <a:srgbClr val="545759"/>
              </a:solidFill>
              <a:effectLst/>
              <a:latin typeface="circular"/>
            </a:endParaRPr>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pPr marL="0" indent="0">
              <a:buNone/>
            </a:pPr>
            <a:r>
              <a:rPr lang="sv-SE" dirty="0"/>
              <a:t>Etnisk tillhörighet</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b="0" i="0" u="none" strike="noStrike" dirty="0">
                <a:effectLst/>
                <a:latin typeface="Circular"/>
                <a:hlinkClick r:id="rId2"/>
              </a:rPr>
              <a:t>Diskriminering som har samband med etnisk tillhörighet och hur det kan yttra sig</a:t>
            </a:r>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5</a:t>
            </a:fld>
            <a:endParaRPr lang="sv-SE"/>
          </a:p>
        </p:txBody>
      </p:sp>
    </p:spTree>
    <p:extLst>
      <p:ext uri="{BB962C8B-B14F-4D97-AF65-F5344CB8AC3E}">
        <p14:creationId xmlns:p14="http://schemas.microsoft.com/office/powerpoint/2010/main" val="233098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dirty="0"/>
              <a:t>Med religion avses religiösa åskådningar som exempelvis hinduism, judendom, kristendom och islam. Annan trosuppfattning innefattar sådana övertygelser som har sin grund i eller samband med en religiös åskådning, till exempel buddism, ateism och agnosticism.</a:t>
            </a:r>
          </a:p>
          <a:p>
            <a:pPr marL="0" indent="0">
              <a:buNone/>
            </a:pPr>
            <a:r>
              <a:rPr lang="sv-SE" dirty="0"/>
              <a:t>Politiska åskådningar och etiska eller filosofiska värderingar som inte har samband med religion omfattas inte av diskrimineringslagens skydd.</a:t>
            </a:r>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pPr marL="0" indent="0">
              <a:buNone/>
            </a:pPr>
            <a:r>
              <a:rPr lang="sv-SE" dirty="0"/>
              <a:t>Religion eller annan trosuppfattning</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b="0" i="0" u="sng" dirty="0">
                <a:effectLst/>
                <a:latin typeface="Circular"/>
                <a:hlinkClick r:id="rId2"/>
              </a:rPr>
              <a:t>Diskriminering som har samband med religion eller annan trosuppfattning och hur det kan yttra sig</a:t>
            </a:r>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6</a:t>
            </a:fld>
            <a:endParaRPr lang="sv-SE"/>
          </a:p>
        </p:txBody>
      </p:sp>
    </p:spTree>
    <p:extLst>
      <p:ext uri="{BB962C8B-B14F-4D97-AF65-F5344CB8AC3E}">
        <p14:creationId xmlns:p14="http://schemas.microsoft.com/office/powerpoint/2010/main" val="276718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dirty="0"/>
              <a:t>Med funktionsnedsättning menas varaktiga fysiska, psykiska eller begåvningsmässiga begränsningar av en persons funktionsförmåga. Det kan vara till följd av en skada eller en sjukdom fanns vid födseln, har uppstått därefter eller kan förväntas uppstå. Tillfälliga begränsningar av en persons funktionsförmåga är inte en funktionsnedsättning i diskrimineringslagens mening.</a:t>
            </a:r>
          </a:p>
          <a:p>
            <a:pPr marL="0" indent="0">
              <a:buNone/>
            </a:pPr>
            <a:endParaRPr lang="sv-SE" dirty="0"/>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r>
              <a:rPr lang="sv-SE" dirty="0"/>
              <a:t>Funktionsnedsättning</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dirty="0"/>
              <a:t>Funktionsnedsättning innebär en nedsättning av fysisk, psykisk eller intellektuell funktionsförmåga. Det är alltså något som en person har, inte något som en person är. En funktionsnedsättning kan märkas mer eller mindre i olika situationer som till exempel allergier, dyslexi, hörsel- och synskador med mera.</a:t>
            </a:r>
          </a:p>
          <a:p>
            <a:pPr marL="0" indent="0">
              <a:buNone/>
            </a:pPr>
            <a:r>
              <a:rPr lang="sv-SE" b="0" i="0" u="sng" dirty="0">
                <a:effectLst/>
                <a:latin typeface="Circular"/>
                <a:hlinkClick r:id="rId2"/>
              </a:rPr>
              <a:t>Diskriminering som har samband med funktionsnedsättning och hur det kan yttra sig</a:t>
            </a:r>
            <a:endParaRPr lang="sv-SE" dirty="0"/>
          </a:p>
          <a:p>
            <a:pPr marL="0" indent="0">
              <a:buNone/>
            </a:pPr>
            <a:endParaRPr lang="sv-SE" dirty="0">
              <a:latin typeface="Circular"/>
            </a:endParaRPr>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7</a:t>
            </a:fld>
            <a:endParaRPr lang="sv-SE"/>
          </a:p>
        </p:txBody>
      </p:sp>
    </p:spTree>
    <p:extLst>
      <p:ext uri="{BB962C8B-B14F-4D97-AF65-F5344CB8AC3E}">
        <p14:creationId xmlns:p14="http://schemas.microsoft.com/office/powerpoint/2010/main" val="182988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dirty="0"/>
              <a:t>Lagen definierar sexuell läggning som homosexuell, heterosexuell och bisexuell läggning.</a:t>
            </a:r>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r>
              <a:rPr lang="sv-SE" dirty="0"/>
              <a:t>Sexuell läggning</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b="0" i="0" u="sng" dirty="0">
                <a:effectLst/>
                <a:latin typeface="Circular"/>
                <a:hlinkClick r:id="rId2"/>
              </a:rPr>
              <a:t>Diskriminering som har samband med sexuell läggning och hur det kan yttra sig</a:t>
            </a:r>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8</a:t>
            </a:fld>
            <a:endParaRPr lang="sv-SE"/>
          </a:p>
        </p:txBody>
      </p:sp>
    </p:spTree>
    <p:extLst>
      <p:ext uri="{BB962C8B-B14F-4D97-AF65-F5344CB8AC3E}">
        <p14:creationId xmlns:p14="http://schemas.microsoft.com/office/powerpoint/2010/main" val="382388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83099A-B60A-4254-F72F-A3B7F7620C34}"/>
              </a:ext>
            </a:extLst>
          </p:cNvPr>
          <p:cNvSpPr>
            <a:spLocks noGrp="1"/>
          </p:cNvSpPr>
          <p:nvPr>
            <p:ph sz="half" idx="1"/>
          </p:nvPr>
        </p:nvSpPr>
        <p:spPr/>
        <p:txBody>
          <a:bodyPr/>
          <a:lstStyle/>
          <a:p>
            <a:pPr marL="0" indent="0">
              <a:buNone/>
            </a:pPr>
            <a:r>
              <a:rPr lang="sv-SE" dirty="0"/>
              <a:t>Ålder innebär uppnådd levnadslängd. Alla människor, oavsett ålder omfattas av lagens skydd mot diskriminering.</a:t>
            </a:r>
          </a:p>
        </p:txBody>
      </p:sp>
      <p:sp>
        <p:nvSpPr>
          <p:cNvPr id="3" name="Rubrik 2">
            <a:extLst>
              <a:ext uri="{FF2B5EF4-FFF2-40B4-BE49-F238E27FC236}">
                <a16:creationId xmlns:a16="http://schemas.microsoft.com/office/drawing/2014/main" id="{8507F481-5021-5607-2F06-3667E2924D97}"/>
              </a:ext>
            </a:extLst>
          </p:cNvPr>
          <p:cNvSpPr>
            <a:spLocks noGrp="1"/>
          </p:cNvSpPr>
          <p:nvPr>
            <p:ph type="title"/>
          </p:nvPr>
        </p:nvSpPr>
        <p:spPr/>
        <p:txBody>
          <a:bodyPr/>
          <a:lstStyle/>
          <a:p>
            <a:r>
              <a:rPr lang="sv-SE" dirty="0"/>
              <a:t>Ålder</a:t>
            </a:r>
          </a:p>
        </p:txBody>
      </p:sp>
      <p:sp>
        <p:nvSpPr>
          <p:cNvPr id="4" name="Platshållare för innehåll 3">
            <a:extLst>
              <a:ext uri="{FF2B5EF4-FFF2-40B4-BE49-F238E27FC236}">
                <a16:creationId xmlns:a16="http://schemas.microsoft.com/office/drawing/2014/main" id="{2ED6479D-4F1D-C0B5-7EAE-2D5BEED27701}"/>
              </a:ext>
            </a:extLst>
          </p:cNvPr>
          <p:cNvSpPr>
            <a:spLocks noGrp="1"/>
          </p:cNvSpPr>
          <p:nvPr>
            <p:ph sz="half" idx="2"/>
          </p:nvPr>
        </p:nvSpPr>
        <p:spPr/>
        <p:txBody>
          <a:bodyPr/>
          <a:lstStyle/>
          <a:p>
            <a:pPr marL="0" indent="0">
              <a:buNone/>
            </a:pPr>
            <a:r>
              <a:rPr lang="sv-SE" b="0" i="0" u="sng" dirty="0">
                <a:effectLst/>
                <a:latin typeface="Circular"/>
                <a:hlinkClick r:id="rId2"/>
              </a:rPr>
              <a:t>Diskriminering som har samband med ålder och hur det kan yttra sig</a:t>
            </a:r>
            <a:endParaRPr lang="sv-SE" dirty="0"/>
          </a:p>
        </p:txBody>
      </p:sp>
      <p:sp>
        <p:nvSpPr>
          <p:cNvPr id="5" name="Platshållare för datum 4">
            <a:extLst>
              <a:ext uri="{FF2B5EF4-FFF2-40B4-BE49-F238E27FC236}">
                <a16:creationId xmlns:a16="http://schemas.microsoft.com/office/drawing/2014/main" id="{87456C30-9638-507A-A8B8-054280336CF2}"/>
              </a:ext>
            </a:extLst>
          </p:cNvPr>
          <p:cNvSpPr>
            <a:spLocks noGrp="1"/>
          </p:cNvSpPr>
          <p:nvPr>
            <p:ph type="dt" sz="half" idx="10"/>
          </p:nvPr>
        </p:nvSpPr>
        <p:spPr/>
        <p:txBody>
          <a:bodyPr/>
          <a:lstStyle/>
          <a:p>
            <a:fld id="{37F15F43-7351-4340-AB7C-1EB441B903A0}" type="datetime1">
              <a:rPr lang="sv-SE" smtClean="0"/>
              <a:t>2023-11-27</a:t>
            </a:fld>
            <a:endParaRPr lang="sv-SE"/>
          </a:p>
        </p:txBody>
      </p:sp>
      <p:sp>
        <p:nvSpPr>
          <p:cNvPr id="6" name="Platshållare för bildnummer 5">
            <a:extLst>
              <a:ext uri="{FF2B5EF4-FFF2-40B4-BE49-F238E27FC236}">
                <a16:creationId xmlns:a16="http://schemas.microsoft.com/office/drawing/2014/main" id="{4690147F-2D91-1CBA-BA40-2D210F7EFF1A}"/>
              </a:ext>
            </a:extLst>
          </p:cNvPr>
          <p:cNvSpPr>
            <a:spLocks noGrp="1"/>
          </p:cNvSpPr>
          <p:nvPr>
            <p:ph type="sldNum" sz="quarter" idx="12"/>
          </p:nvPr>
        </p:nvSpPr>
        <p:spPr/>
        <p:txBody>
          <a:bodyPr/>
          <a:lstStyle/>
          <a:p>
            <a:fld id="{38480145-259A-47DA-A30D-C906B9DB5C99}" type="slidenum">
              <a:rPr lang="sv-SE" smtClean="0"/>
              <a:t>9</a:t>
            </a:fld>
            <a:endParaRPr lang="sv-SE"/>
          </a:p>
        </p:txBody>
      </p:sp>
    </p:spTree>
    <p:extLst>
      <p:ext uri="{BB962C8B-B14F-4D97-AF65-F5344CB8AC3E}">
        <p14:creationId xmlns:p14="http://schemas.microsoft.com/office/powerpoint/2010/main" val="1889914954"/>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owerpointmall_RV_221103_v1" id="{E1367F60-1A97-6C46-B29C-413ADFCD4EE6}" vid="{8A52BC0C-180B-B94F-B66C-19578CCCCA2B}"/>
    </a:ext>
  </a:extLst>
</a:theme>
</file>

<file path=ppt/theme/theme2.xml><?xml version="1.0" encoding="utf-8"?>
<a:theme xmlns:a="http://schemas.openxmlformats.org/drawingml/2006/main" name="1_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owerpointmall_RV_221103_v1" id="{E1367F60-1A97-6C46-B29C-413ADFCD4EE6}" vid="{170FAC92-FBF3-894F-B5AF-3E7789AD676C}"/>
    </a:ext>
  </a:extLst>
</a:theme>
</file>

<file path=ppt/theme/theme3.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owerpointmall_RV_221103_v1" id="{E1367F60-1A97-6C46-B29C-413ADFCD4EE6}" vid="{235CE997-4548-B343-BFA3-1BC0952C09E1}"/>
    </a:ext>
  </a:extLst>
</a:theme>
</file>

<file path=ppt/theme/theme4.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owerpointmall_RV_221103_v1" id="{E1367F60-1A97-6C46-B29C-413ADFCD4EE6}" vid="{C65B36D0-C5C5-054A-A6E7-1CAE776398A3}"/>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1DFD5B49DF39E44833AD0D4F29574A8" ma:contentTypeVersion="15" ma:contentTypeDescription="Skapa ett nytt dokument." ma:contentTypeScope="" ma:versionID="8b661781b9c80644dfb8efd270c75a69">
  <xsd:schema xmlns:xsd="http://www.w3.org/2001/XMLSchema" xmlns:xs="http://www.w3.org/2001/XMLSchema" xmlns:p="http://schemas.microsoft.com/office/2006/metadata/properties" xmlns:ns1="http://schemas.microsoft.com/sharepoint/v3" xmlns:ns2="4eef37af-d196-4c77-8e83-69dd09245f3f" xmlns:ns3="24c22658-24ca-408a-8e20-e0a64f4d13bf" targetNamespace="http://schemas.microsoft.com/office/2006/metadata/properties" ma:root="true" ma:fieldsID="4b72571abcb8330bbda284644ca06ee7" ns1:_="" ns2:_="" ns3:_="">
    <xsd:import namespace="http://schemas.microsoft.com/sharepoint/v3"/>
    <xsd:import namespace="4eef37af-d196-4c77-8e83-69dd09245f3f"/>
    <xsd:import namespace="24c22658-24ca-408a-8e20-e0a64f4d13bf"/>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LengthInSeconds" minOccurs="0"/>
                <xsd:element ref="ns3:MediaServiceDateTaken" minOccurs="0"/>
                <xsd:element ref="ns3:MediaServiceAutoTags" minOccurs="0"/>
                <xsd:element ref="ns3:lcf76f155ced4ddcb4097134ff3c332f" minOccurs="0"/>
                <xsd:element ref="ns2:TaxCatchAll"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hidden="true" ma:internalName="PublishingStartDat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ef37af-d196-4c77-8e83-69dd09245f3f"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element name="LastSharedByUser" ma:index="12" nillable="true" ma:displayName="Senast delad per användare" ma:description="" ma:internalName="LastSharedByUser" ma:readOnly="true">
      <xsd:simpleType>
        <xsd:restriction base="dms:Note">
          <xsd:maxLength value="255"/>
        </xsd:restriction>
      </xsd:simpleType>
    </xsd:element>
    <xsd:element name="LastSharedByTime" ma:index="13" nillable="true" ma:displayName="Senast delad per tid" ma:description="" ma:internalName="LastSharedByTime" ma:readOnly="true">
      <xsd:simpleType>
        <xsd:restriction base="dms:DateTime"/>
      </xsd:simpleType>
    </xsd:element>
    <xsd:element name="TaxCatchAll" ma:index="21" nillable="true" ma:displayName="Taxonomy Catch All Column" ma:hidden="true" ma:list="{325a9667-f816-4d00-9a6f-ebaa15f34944}" ma:internalName="TaxCatchAll" ma:showField="CatchAllData" ma:web="4eef37af-d196-4c77-8e83-69dd09245f3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4c22658-24ca-408a-8e20-e0a64f4d13bf"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LengthInSeconds" ma:index="16" nillable="true" ma:displayName="Length (seconds)"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e12c2e29-3876-4f0c-ba25-f8f57cb655d6"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4eef37af-d196-4c77-8e83-69dd09245f3f" xsi:nil="true"/>
    <lcf76f155ced4ddcb4097134ff3c332f xmlns="24c22658-24ca-408a-8e20-e0a64f4d13b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7151A5-58EB-418E-849C-086220E94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ef37af-d196-4c77-8e83-69dd09245f3f"/>
    <ds:schemaRef ds:uri="24c22658-24ca-408a-8e20-e0a64f4d13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298639-A577-4F3F-91F2-8D6ABE55571D}">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sharepoint/v3"/>
    <ds:schemaRef ds:uri="http://purl.org/dc/terms/"/>
    <ds:schemaRef ds:uri="24c22658-24ca-408a-8e20-e0a64f4d13bf"/>
    <ds:schemaRef ds:uri="4eef37af-d196-4c77-8e83-69dd09245f3f"/>
    <ds:schemaRef ds:uri="http://www.w3.org/XML/1998/namespace"/>
    <ds:schemaRef ds:uri="http://purl.org/dc/dcmitype/"/>
  </ds:schemaRefs>
</ds:datastoreItem>
</file>

<file path=customXml/itemProps3.xml><?xml version="1.0" encoding="utf-8"?>
<ds:datastoreItem xmlns:ds="http://schemas.openxmlformats.org/officeDocument/2006/customXml" ds:itemID="{D041836F-050D-448E-A7B6-564A2A1A1F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Västmanland</Template>
  <TotalTime>9856</TotalTime>
  <Words>517</Words>
  <Application>Microsoft Office PowerPoint</Application>
  <PresentationFormat>Anpassad</PresentationFormat>
  <Paragraphs>52</Paragraphs>
  <Slides>9</Slides>
  <Notes>1</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9</vt:i4>
      </vt:variant>
    </vt:vector>
  </HeadingPairs>
  <TitlesOfParts>
    <vt:vector size="17" baseType="lpstr">
      <vt:lpstr>Calibri</vt:lpstr>
      <vt:lpstr>Calibri Light</vt:lpstr>
      <vt:lpstr>circular</vt:lpstr>
      <vt:lpstr>circular</vt:lpstr>
      <vt:lpstr>Region Västmanland Rosa</vt:lpstr>
      <vt:lpstr>1_Region Västmanland Rosa</vt:lpstr>
      <vt:lpstr>Region Västmanland Blå</vt:lpstr>
      <vt:lpstr>Region Västmanland Grön</vt:lpstr>
      <vt:lpstr>De sju diskrimineringsgrunderna</vt:lpstr>
      <vt:lpstr>De sju diskrimineringsgrunderna</vt:lpstr>
      <vt:lpstr>Kön</vt:lpstr>
      <vt:lpstr>Könsöverskridande identitet eller uttryck</vt:lpstr>
      <vt:lpstr>Etnisk tillhörighet</vt:lpstr>
      <vt:lpstr>Religion eller annan trosuppfattning</vt:lpstr>
      <vt:lpstr>Funktionsnedsättning</vt:lpstr>
      <vt:lpstr>Sexuell läggning</vt:lpstr>
      <vt:lpstr>Ålder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Arbetsmiljö</dc:title>
  <dc:creator>Helena Enstedt</dc:creator>
  <cp:lastModifiedBy>Caroline Andersson</cp:lastModifiedBy>
  <cp:revision>23</cp:revision>
  <dcterms:created xsi:type="dcterms:W3CDTF">2023-05-02T05:22:35Z</dcterms:created>
  <dcterms:modified xsi:type="dcterms:W3CDTF">2023-11-27T14:43:23Z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0x01010001DFD5B49DF39E44833AD0D4F29574A8</vt:lpwstr>
  </property>
</Properties>
</file>