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746" r:id="rId5"/>
    <p:sldMasterId id="2147483648" r:id="rId6"/>
    <p:sldMasterId id="2147483703" r:id="rId7"/>
  </p:sldMasterIdLst>
  <p:notesMasterIdLst>
    <p:notesMasterId r:id="rId13"/>
  </p:notesMasterIdLst>
  <p:sldIdLst>
    <p:sldId id="277" r:id="rId8"/>
    <p:sldId id="278" r:id="rId9"/>
    <p:sldId id="279" r:id="rId10"/>
    <p:sldId id="280" r:id="rId11"/>
    <p:sldId id="288" r:id="rId12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27" autoAdjust="0"/>
  </p:normalViewPr>
  <p:slideViewPr>
    <p:cSldViewPr>
      <p:cViewPr varScale="1">
        <p:scale>
          <a:sx n="65" d="100"/>
          <a:sy n="65" d="100"/>
        </p:scale>
        <p:origin x="744" y="72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ktiva-atgarder.do.se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hlinkClick r:id="rId3"/>
              </a:rPr>
              <a:t>Guide till aktiva åtgärder - Din guide till aktiva åtgärder mot diskriminering (do.se)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3DB10-64AD-4478-BAF2-10592BD0BA8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93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2023-11-27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561005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2023-11-27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4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2023-11-27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2023-11-27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24" name="Platshållare för innehåll 1">
            <a:extLst>
              <a:ext uri="{FF2B5EF4-FFF2-40B4-BE49-F238E27FC236}">
                <a16:creationId xmlns:a16="http://schemas.microsoft.com/office/drawing/2014/main" id="{6349BD8C-2D4F-1E42-AF30-E092AF2FE8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43766" y="3406775"/>
            <a:ext cx="8638421" cy="597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200" dirty="0"/>
              <a:t>Nästkommande sida innehåller våra illustrationer. </a:t>
            </a:r>
            <a:br>
              <a:rPr lang="sv-SE" sz="3200" dirty="0"/>
            </a:br>
            <a:r>
              <a:rPr lang="sv-SE" sz="3200" dirty="0"/>
              <a:t>Följ dessa steg för att använda någon av dem.</a:t>
            </a:r>
          </a:p>
          <a:p>
            <a:r>
              <a:rPr lang="sv-SE" sz="3200" dirty="0"/>
              <a:t>Markera önskad illustration</a:t>
            </a:r>
          </a:p>
          <a:p>
            <a:r>
              <a:rPr lang="sv-SE" sz="3200" dirty="0"/>
              <a:t>Kopiera genom att högerklicka och välj </a:t>
            </a:r>
            <a:r>
              <a:rPr lang="sv-SE" sz="3200" i="1" dirty="0"/>
              <a:t>kopiera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C (PC) eller </a:t>
            </a:r>
            <a:r>
              <a:rPr lang="sv-SE" sz="3200" dirty="0" err="1"/>
              <a:t>cmd</a:t>
            </a:r>
            <a:r>
              <a:rPr lang="sv-SE" sz="3200" dirty="0"/>
              <a:t> + C (Mac)</a:t>
            </a:r>
          </a:p>
          <a:p>
            <a:r>
              <a:rPr lang="sv-SE" sz="3200" dirty="0"/>
              <a:t>Klistra in på önskad sida genom att högerklicka och välj </a:t>
            </a:r>
            <a:r>
              <a:rPr lang="sv-SE" sz="3200" i="1" dirty="0"/>
              <a:t>klistra in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V (PC) eller </a:t>
            </a:r>
            <a:r>
              <a:rPr lang="sv-SE" sz="3200" dirty="0" err="1"/>
              <a:t>cmd</a:t>
            </a:r>
            <a:r>
              <a:rPr lang="sv-SE" sz="3200" dirty="0"/>
              <a:t> + V (Mac)</a:t>
            </a:r>
          </a:p>
          <a:p>
            <a:r>
              <a:rPr lang="sv-SE" sz="3200" dirty="0"/>
              <a:t>När du är klar med din presentation radera dessa två sidor från presentationen.</a:t>
            </a:r>
          </a:p>
          <a:p>
            <a:endParaRPr lang="sv-SE" sz="3200" dirty="0"/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25" name="Rubrik 2">
            <a:extLst>
              <a:ext uri="{FF2B5EF4-FFF2-40B4-BE49-F238E27FC236}">
                <a16:creationId xmlns:a16="http://schemas.microsoft.com/office/drawing/2014/main" id="{25D11DB4-F685-5ADD-528A-F97CFE9933BD}"/>
              </a:ext>
            </a:extLst>
          </p:cNvPr>
          <p:cNvSpPr txBox="1">
            <a:spLocks/>
          </p:cNvSpPr>
          <p:nvPr userDrawn="1"/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eaLnBrk="1" hangingPunct="1"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kern="0" dirty="0"/>
              <a:t>Illustrationer</a:t>
            </a:r>
          </a:p>
        </p:txBody>
      </p:sp>
      <p:sp>
        <p:nvSpPr>
          <p:cNvPr id="26" name="Platshållare för innehåll 3">
            <a:extLst>
              <a:ext uri="{FF2B5EF4-FFF2-40B4-BE49-F238E27FC236}">
                <a16:creationId xmlns:a16="http://schemas.microsoft.com/office/drawing/2014/main" id="{1386ADB5-5E0F-1BE1-C572-81D023299F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221911" y="3406775"/>
            <a:ext cx="8638421" cy="5976000"/>
          </a:xfrm>
        </p:spPr>
        <p:txBody>
          <a:bodyPr>
            <a:noAutofit/>
          </a:bodyPr>
          <a:lstStyle/>
          <a:p>
            <a:r>
              <a:rPr lang="sv-SE" sz="3200" dirty="0"/>
              <a:t>För att ändra färg på illustrationen markera önskad illustration, gå till fliken </a:t>
            </a:r>
            <a:r>
              <a:rPr lang="sv-SE" sz="3200" i="1" dirty="0"/>
              <a:t>Bildformat (1)</a:t>
            </a:r>
            <a:r>
              <a:rPr lang="sv-SE" sz="3200" dirty="0"/>
              <a:t> i menyn och välj att visa </a:t>
            </a:r>
            <a:r>
              <a:rPr lang="sv-SE" sz="3200" i="1" dirty="0"/>
              <a:t>Formatfönster (2)</a:t>
            </a:r>
            <a:r>
              <a:rPr lang="sv-SE" sz="3200" dirty="0"/>
              <a:t>. Klicka på bildikonen (3) och välj </a:t>
            </a:r>
            <a:r>
              <a:rPr lang="sv-SE" sz="3200" i="1" dirty="0"/>
              <a:t>Ändra färg.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3659AAAE-E1F4-4898-7608-AE340C3B4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>
          <a:xfrm>
            <a:off x="10572262" y="5388581"/>
            <a:ext cx="7756244" cy="398498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upp 27">
            <a:extLst>
              <a:ext uri="{FF2B5EF4-FFF2-40B4-BE49-F238E27FC236}">
                <a16:creationId xmlns:a16="http://schemas.microsoft.com/office/drawing/2014/main" id="{E21B6ECB-A26F-6835-6E0A-B7E2D67DEB0C}"/>
              </a:ext>
            </a:extLst>
          </p:cNvPr>
          <p:cNvGrpSpPr/>
          <p:nvPr userDrawn="1"/>
        </p:nvGrpSpPr>
        <p:grpSpPr>
          <a:xfrm>
            <a:off x="17597310" y="6028207"/>
            <a:ext cx="1229317" cy="468143"/>
            <a:chOff x="17597310" y="6028207"/>
            <a:chExt cx="1229317" cy="468143"/>
          </a:xfrm>
        </p:grpSpPr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156EA171-C7BB-31A1-0A8A-DA7D4ABD745D}"/>
                </a:ext>
              </a:extLst>
            </p:cNvPr>
            <p:cNvSpPr/>
            <p:nvPr/>
          </p:nvSpPr>
          <p:spPr>
            <a:xfrm>
              <a:off x="17597310" y="602820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57C479BD-925E-A2BB-4DF6-D2BA660FCF25}"/>
                </a:ext>
              </a:extLst>
            </p:cNvPr>
            <p:cNvCxnSpPr>
              <a:cxnSpLocks/>
            </p:cNvCxnSpPr>
            <p:nvPr/>
          </p:nvCxnSpPr>
          <p:spPr>
            <a:xfrm>
              <a:off x="18065453" y="6262278"/>
              <a:ext cx="478827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 30">
              <a:extLst>
                <a:ext uri="{FF2B5EF4-FFF2-40B4-BE49-F238E27FC236}">
                  <a16:creationId xmlns:a16="http://schemas.microsoft.com/office/drawing/2014/main" id="{A2D4A7AE-2B8B-4CCC-58A1-450717AE8E23}"/>
                </a:ext>
              </a:extLst>
            </p:cNvPr>
            <p:cNvSpPr/>
            <p:nvPr/>
          </p:nvSpPr>
          <p:spPr>
            <a:xfrm>
              <a:off x="18503091" y="6100510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3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C4CCB5C1-35AB-6C0C-52AD-984CB456A80E}"/>
              </a:ext>
            </a:extLst>
          </p:cNvPr>
          <p:cNvGrpSpPr/>
          <p:nvPr userDrawn="1"/>
        </p:nvGrpSpPr>
        <p:grpSpPr>
          <a:xfrm>
            <a:off x="17377322" y="4938618"/>
            <a:ext cx="468143" cy="1070052"/>
            <a:chOff x="17377322" y="4938618"/>
            <a:chExt cx="468143" cy="1070052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D334538E-A401-C6D7-C46F-2582881C9233}"/>
                </a:ext>
              </a:extLst>
            </p:cNvPr>
            <p:cNvGrpSpPr/>
            <p:nvPr/>
          </p:nvGrpSpPr>
          <p:grpSpPr>
            <a:xfrm>
              <a:off x="17377322" y="5150619"/>
              <a:ext cx="468143" cy="858051"/>
              <a:chOff x="17377322" y="5150619"/>
              <a:chExt cx="468143" cy="858051"/>
            </a:xfrm>
          </p:grpSpPr>
          <p:sp>
            <p:nvSpPr>
              <p:cNvPr id="35" name="Ellips 34">
                <a:extLst>
                  <a:ext uri="{FF2B5EF4-FFF2-40B4-BE49-F238E27FC236}">
                    <a16:creationId xmlns:a16="http://schemas.microsoft.com/office/drawing/2014/main" id="{30E78345-734E-326B-9A77-2D62028EC4DC}"/>
                  </a:ext>
                </a:extLst>
              </p:cNvPr>
              <p:cNvSpPr/>
              <p:nvPr/>
            </p:nvSpPr>
            <p:spPr>
              <a:xfrm>
                <a:off x="17377322" y="5540527"/>
                <a:ext cx="468143" cy="468143"/>
              </a:xfrm>
              <a:prstGeom prst="ellipse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1E2E6DE6-D067-B718-E7A0-A53CCF52B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1393" y="5150619"/>
                <a:ext cx="0" cy="389908"/>
              </a:xfrm>
              <a:prstGeom prst="line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A51F1848-F037-B838-4A6E-AB0A86D91158}"/>
                </a:ext>
              </a:extLst>
            </p:cNvPr>
            <p:cNvSpPr/>
            <p:nvPr/>
          </p:nvSpPr>
          <p:spPr>
            <a:xfrm>
              <a:off x="17449625" y="4938618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2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E4948501-C99C-6717-9C7B-C2D97D67AC4D}"/>
              </a:ext>
            </a:extLst>
          </p:cNvPr>
          <p:cNvGrpSpPr/>
          <p:nvPr userDrawn="1"/>
        </p:nvGrpSpPr>
        <p:grpSpPr>
          <a:xfrm>
            <a:off x="9981795" y="5322087"/>
            <a:ext cx="975190" cy="468143"/>
            <a:chOff x="9981795" y="5322087"/>
            <a:chExt cx="975190" cy="468143"/>
          </a:xfrm>
        </p:grpSpPr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E6A03-AB85-C33E-4C06-D15DED3B5628}"/>
                </a:ext>
              </a:extLst>
            </p:cNvPr>
            <p:cNvSpPr/>
            <p:nvPr/>
          </p:nvSpPr>
          <p:spPr>
            <a:xfrm>
              <a:off x="10488842" y="532208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B9674A31-B122-CF10-1475-95F17413B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9201" y="5556158"/>
              <a:ext cx="20964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9EAC4323-B557-A10D-E766-46B8CC85A79D}"/>
                </a:ext>
              </a:extLst>
            </p:cNvPr>
            <p:cNvSpPr/>
            <p:nvPr/>
          </p:nvSpPr>
          <p:spPr>
            <a:xfrm>
              <a:off x="9981795" y="5392841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96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2023-11-27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2023-11-27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9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5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5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5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5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5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2" r:id="rId7"/>
    <p:sldLayoutId id="2147483743" r:id="rId8"/>
    <p:sldLayoutId id="2147483744" r:id="rId9"/>
    <p:sldLayoutId id="2147483745" r:id="rId10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3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3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3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3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3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A2B8544-5883-E94F-14EC-B03CEAC7C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3120" y="3431329"/>
            <a:ext cx="7191898" cy="71918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82FCA61-763E-A2F7-748C-0BB5C6E6D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7653" y="2964805"/>
            <a:ext cx="13635037" cy="3409950"/>
          </a:xfrm>
        </p:spPr>
        <p:txBody>
          <a:bodyPr/>
          <a:lstStyle/>
          <a:p>
            <a:r>
              <a:rPr lang="sv-SE" dirty="0"/>
              <a:t>Aktiva åtgärder mot diskriminering på arbetsplatsen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BC96C7-13F8-556D-1E81-76CB533C3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9661" y="6279773"/>
            <a:ext cx="13635037" cy="2406650"/>
          </a:xfrm>
        </p:spPr>
        <p:txBody>
          <a:bodyPr/>
          <a:lstStyle/>
          <a:p>
            <a:r>
              <a:rPr lang="sv-SE" dirty="0"/>
              <a:t>Inom ramen för det systematiska </a:t>
            </a:r>
          </a:p>
          <a:p>
            <a:r>
              <a:rPr lang="sv-SE" dirty="0"/>
              <a:t>arbetsmiljöarbetet</a:t>
            </a:r>
          </a:p>
        </p:txBody>
      </p:sp>
    </p:spTree>
    <p:extLst>
      <p:ext uri="{BB962C8B-B14F-4D97-AF65-F5344CB8AC3E}">
        <p14:creationId xmlns:p14="http://schemas.microsoft.com/office/powerpoint/2010/main" val="228681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2BFAB32-CCBE-845F-258F-D428DB9EFC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Arbetet med aktiva åtgärder omfattar fem områden och tre särskilda uppgifter:</a:t>
            </a:r>
          </a:p>
          <a:p>
            <a:pPr marL="0" indent="0">
              <a:buNone/>
            </a:pPr>
            <a:r>
              <a:rPr lang="sv-SE" dirty="0"/>
              <a:t>Fem områden:</a:t>
            </a:r>
          </a:p>
          <a:p>
            <a:r>
              <a:rPr lang="sv-SE" b="1" dirty="0"/>
              <a:t>Arbetsförhållanden</a:t>
            </a:r>
          </a:p>
          <a:p>
            <a:r>
              <a:rPr lang="sv-SE" dirty="0"/>
              <a:t>Löner och anställningsvillkor</a:t>
            </a:r>
          </a:p>
          <a:p>
            <a:r>
              <a:rPr lang="sv-SE" dirty="0"/>
              <a:t>Rekrytering och befordran</a:t>
            </a:r>
          </a:p>
          <a:p>
            <a:r>
              <a:rPr lang="sv-SE" dirty="0"/>
              <a:t>Kompetensutveckling och utbildning</a:t>
            </a:r>
          </a:p>
          <a:p>
            <a:r>
              <a:rPr lang="sv-SE" dirty="0"/>
              <a:t>Möjlighet att förena arbete och föräldraskap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A1A4F7D-32D8-AEFC-D1C4-E5EB43631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Aktiva åtgärder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D5A7A6-90BF-2C37-AA77-DD9511727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2846363"/>
            <a:ext cx="8638421" cy="5976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Tre särskilda uppgifter:</a:t>
            </a:r>
          </a:p>
          <a:p>
            <a:pPr lvl="1"/>
            <a:r>
              <a:rPr lang="sv-SE" dirty="0"/>
              <a:t>Förhindra trakasserier – genom riktlinjer för att förhindra trakasserier, sexuella trakasserier och repressalier. </a:t>
            </a:r>
          </a:p>
          <a:p>
            <a:pPr lvl="1"/>
            <a:r>
              <a:rPr lang="sv-SE" dirty="0"/>
              <a:t>Främja jämn könsfördelning – arbetsgivaren ska främja jämn könsfördelning i olika typer av arbeten, inom olika roller/yrken/funktioner samt på ledande positioner.</a:t>
            </a:r>
          </a:p>
          <a:p>
            <a:pPr lvl="1"/>
            <a:r>
              <a:rPr lang="sv-SE" dirty="0"/>
              <a:t>Årlig lönekartläggning – för att upptäcka, åtgärda och förhindra osakliga skillnader i lön mellan kvinnor och män.</a:t>
            </a:r>
          </a:p>
          <a:p>
            <a:r>
              <a:rPr lang="sv-SE" dirty="0"/>
              <a:t>De särskilda uppgifterna ska följas upp och utvärderas.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B7E8780-CAA2-F764-F764-7A229B9A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D3BD7B-96BF-A402-76D7-FDCCF183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450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C8D49F72-5E05-0273-EFFB-B29F10461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Riktlinjer mot kränkande särbehandling, sexuella trakasserier och repressalier.</a:t>
            </a:r>
          </a:p>
          <a:p>
            <a:r>
              <a:rPr lang="sv-SE" dirty="0"/>
              <a:t>Den fysiska arbetsmiljön ska vara anpassad för människors olika förutsättningar och behov.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069BECE-4B5C-8DF9-37A1-B6DC49119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Arbetsförhållanden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5B6FD8E-16C8-C44A-E135-66AD46D79C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Tillgänglighet - arbetsgivaren ska ta hänsyn till medarbetarnas behov och eventuella funktionsnedsättningar och anpassa lokalerna så att alla kan delta i verksamheten.</a:t>
            </a:r>
          </a:p>
          <a:p>
            <a:pPr marL="0" indent="0">
              <a:buNone/>
            </a:pPr>
            <a:r>
              <a:rPr lang="sv-SE" b="1" i="1" dirty="0"/>
              <a:t>Du som chef ska ta hänsyn till detta i samband med ditt systematiska arbetsmiljöarbete.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F5CC4F-AD7A-8EC1-6D38-469FB360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59E6E1A-1DFC-E41D-88E9-D68D4D1D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125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1D5F0B7A-50E6-A0BC-41D7-7C61004A0A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Som chef ska du se till att arbetsförhållandena passar alla medarbetare.</a:t>
            </a:r>
          </a:p>
          <a:p>
            <a:pPr marL="0" indent="0">
              <a:buNone/>
            </a:pPr>
            <a:r>
              <a:rPr lang="sv-SE" b="1" i="1" dirty="0"/>
              <a:t>Du ska undersöka och analysera fysiska, sociala och organisatoriska arbetsförhållanden på arbetsplatsen utifrån samtliga sju diskrimineringsgrunder.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0519D93-513B-00D2-D51B-77C981EBC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Aktiva åtgärder är en del av det systematiska arbetsmiljöarbetet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18D953-8259-9EB1-66B3-BA1597CD01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Fysiska arbetsförhållanden: exempelvis utformning av lokaler, möbler, arbetskläder, verktyg och tekniska hjälpmedel.</a:t>
            </a:r>
          </a:p>
          <a:p>
            <a:r>
              <a:rPr lang="sv-SE" dirty="0"/>
              <a:t>Sociala arbetsförhållanden: exempelvis normer och föreställningar som finns i verksamheten inklusive jargong.</a:t>
            </a:r>
          </a:p>
          <a:p>
            <a:r>
              <a:rPr lang="sv-SE" dirty="0"/>
              <a:t>Organisatoriska arbetsförhållanden: exempelvis hur arbete fördelas och organiseras, inklusive fördelning av heltids- och deltidsarbeten och av visstids- och tillsvidareanställningar.</a:t>
            </a:r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E660AB-6CD2-B2E4-AD40-85F2ED95E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012964-DF43-3BE1-6C78-9339F8D34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099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507F481-5021-5607-2F06-3667E2924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sju diskrimineringsgrunderna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D6479D-4F1D-C0B5-7EAE-2D5BEED27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767" y="3406775"/>
            <a:ext cx="17616566" cy="5976000"/>
          </a:xfrm>
        </p:spPr>
        <p:txBody>
          <a:bodyPr/>
          <a:lstStyle/>
          <a:p>
            <a:r>
              <a:rPr lang="sv-SE" dirty="0"/>
              <a:t>Kön</a:t>
            </a:r>
          </a:p>
          <a:p>
            <a:r>
              <a:rPr lang="sv-SE" dirty="0"/>
              <a:t>Könsöverskridande identitet eller uttryck</a:t>
            </a:r>
          </a:p>
          <a:p>
            <a:r>
              <a:rPr lang="sv-SE" dirty="0"/>
              <a:t>Etnisk tillhörighet</a:t>
            </a:r>
          </a:p>
          <a:p>
            <a:r>
              <a:rPr lang="sv-SE" dirty="0"/>
              <a:t>Religion eller annan trosuppfattning</a:t>
            </a:r>
          </a:p>
          <a:p>
            <a:r>
              <a:rPr lang="sv-SE" dirty="0"/>
              <a:t>Funktionsnedsättning</a:t>
            </a:r>
          </a:p>
          <a:p>
            <a:r>
              <a:rPr lang="sv-SE" dirty="0"/>
              <a:t>Sexuell läggning</a:t>
            </a:r>
          </a:p>
          <a:p>
            <a:r>
              <a:rPr lang="sv-SE" dirty="0"/>
              <a:t>Ålder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7456C30-9638-507A-A8B8-054280336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90147F-2D91-1CBA-BA40-2D210F7E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2873030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8A52BC0C-180B-B94F-B66C-19578CCCCA2B}"/>
    </a:ext>
  </a:extLst>
</a:theme>
</file>

<file path=ppt/theme/theme2.xml><?xml version="1.0" encoding="utf-8"?>
<a:theme xmlns:a="http://schemas.openxmlformats.org/drawingml/2006/main" name="1_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170FAC92-FBF3-894F-B5AF-3E7789AD676C}"/>
    </a:ext>
  </a:extLst>
</a:theme>
</file>

<file path=ppt/theme/theme3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235CE997-4548-B343-BFA3-1BC0952C09E1}"/>
    </a:ext>
  </a:extLst>
</a:theme>
</file>

<file path=ppt/theme/theme4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C65B36D0-C5C5-054A-A6E7-1CAE776398A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4eef37af-d196-4c77-8e83-69dd09245f3f" xsi:nil="true"/>
    <lcf76f155ced4ddcb4097134ff3c332f xmlns="24c22658-24ca-408a-8e20-e0a64f4d13b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15" ma:contentTypeDescription="Skapa ett nytt dokument." ma:contentTypeScope="" ma:versionID="8b661781b9c80644dfb8efd270c75a6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4b72571abcb8330bbda284644ca06ee7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  <xsd:element name="TaxCatchAll" ma:index="21" nillable="true" ma:displayName="Taxonomy Catch All Column" ma:hidden="true" ma:list="{325a9667-f816-4d00-9a6f-ebaa15f34944}" ma:internalName="TaxCatchAll" ma:showField="CatchAllData" ma:web="4eef37af-d196-4c77-8e83-69dd09245f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298639-A577-4F3F-91F2-8D6ABE55571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24c22658-24ca-408a-8e20-e0a64f4d13bf"/>
    <ds:schemaRef ds:uri="4eef37af-d196-4c77-8e83-69dd09245f3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B7151A5-58EB-418E-849C-086220E94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</Template>
  <TotalTime>9858</TotalTime>
  <Words>317</Words>
  <Application>Microsoft Office PowerPoint</Application>
  <PresentationFormat>Anpassad</PresentationFormat>
  <Paragraphs>46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Region Västmanland Rosa</vt:lpstr>
      <vt:lpstr>1_Region Västmanland Rosa</vt:lpstr>
      <vt:lpstr>Region Västmanland Blå</vt:lpstr>
      <vt:lpstr>Region Västmanland Grön</vt:lpstr>
      <vt:lpstr>Aktiva åtgärder mot diskriminering på arbetsplatsen</vt:lpstr>
      <vt:lpstr>Aktiva åtgärder</vt:lpstr>
      <vt:lpstr>Arbetsförhållanden</vt:lpstr>
      <vt:lpstr>Aktiva åtgärder är en del av det systematiska arbetsmiljöarbetet</vt:lpstr>
      <vt:lpstr>De sju diskrimineringsgrunderna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Arbetsmiljö</dc:title>
  <dc:creator>Helena Enstedt</dc:creator>
  <cp:lastModifiedBy>Caroline Andersson</cp:lastModifiedBy>
  <cp:revision>24</cp:revision>
  <dcterms:created xsi:type="dcterms:W3CDTF">2023-05-02T05:22:35Z</dcterms:created>
  <dcterms:modified xsi:type="dcterms:W3CDTF">2023-11-27T14:43:36Z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0x01010001DFD5B49DF39E44833AD0D4F29574A8</vt:lpwstr>
  </property>
</Properties>
</file>