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5" r:id="rId4"/>
    <p:sldMasterId id="2147483753" r:id="rId5"/>
    <p:sldMasterId id="2147483759" r:id="rId6"/>
  </p:sldMasterIdLst>
  <p:notesMasterIdLst>
    <p:notesMasterId r:id="rId16"/>
  </p:notesMasterIdLst>
  <p:sldIdLst>
    <p:sldId id="1074" r:id="rId7"/>
    <p:sldId id="10125" r:id="rId8"/>
    <p:sldId id="995" r:id="rId9"/>
    <p:sldId id="10126" r:id="rId10"/>
    <p:sldId id="10124" r:id="rId11"/>
    <p:sldId id="1072" r:id="rId12"/>
    <p:sldId id="10123" r:id="rId13"/>
    <p:sldId id="318" r:id="rId14"/>
    <p:sldId id="905" r:id="rId15"/>
  </p:sldIdLst>
  <p:sldSz cx="20104100" cy="11309350"/>
  <p:notesSz cx="20104100" cy="11309350"/>
  <p:custDataLst>
    <p:tags r:id="rId1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1" userDrawn="1">
          <p15:clr>
            <a:srgbClr val="A4A3A4"/>
          </p15:clr>
        </p15:guide>
        <p15:guide id="2" pos="7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925812-B4D6-7C7D-2CD4-5DBFA9CBB10A}" name="Karin Maingourd" initials="KM" userId="S::karin.maingourd@regionvastmanland.se::36d0d03f-2fba-4afa-b896-bf220c3d89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gin Vedad" initials="NV" lastIdx="1" clrIdx="0">
    <p:extLst>
      <p:ext uri="{19B8F6BF-5375-455C-9EA6-DF929625EA0E}">
        <p15:presenceInfo xmlns:p15="http://schemas.microsoft.com/office/powerpoint/2012/main" userId="S::negin.vedad@regionvastmanland.se::6fad7b7e-dcd8-436b-9fe5-69296c9afa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99"/>
    <a:srgbClr val="9ECEC8"/>
    <a:srgbClr val="339D94"/>
    <a:srgbClr val="7ABCB4"/>
    <a:srgbClr val="DA860B"/>
    <a:srgbClr val="F5163E"/>
    <a:srgbClr val="CC00FF"/>
    <a:srgbClr val="00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3792" autoAdjust="0"/>
  </p:normalViewPr>
  <p:slideViewPr>
    <p:cSldViewPr>
      <p:cViewPr varScale="1">
        <p:scale>
          <a:sx n="40" d="100"/>
          <a:sy n="40" d="100"/>
        </p:scale>
        <p:origin x="656" y="48"/>
      </p:cViewPr>
      <p:guideLst>
        <p:guide orient="horz" pos="931"/>
        <p:guide pos="7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3DB10-64AD-4478-BAF2-10592BD0BA8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64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1974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2024-12-19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92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565262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22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1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0601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025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276743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0085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074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3921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3506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861788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030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144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4296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456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A90D26-33BA-4A56-8160-7202727430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650253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2021-10-06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B5E1A61-1436-4C4C-A6D3-4F6C3B9B29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80239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65" r:id="rId6"/>
    <p:sldLayoutId id="2147483766" r:id="rId7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3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3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3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3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3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E413B2D-4104-416B-9828-B0AF3BE84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48428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1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1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1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1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F3DF9D4-4166-4227-B5FA-411C458EB3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938203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19460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23367C4-A4DE-44E3-A6E9-4B3A55087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4252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29239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3567F9F-6508-454A-8802-5D7313CD98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516746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093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vastmanland.se/arbeten" TargetMode="External"/><Relationship Id="rId2" Type="http://schemas.openxmlformats.org/officeDocument/2006/relationships/hyperlink" Target="mailto:nytt.akutsjukhus@regionvastmanland.s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hyperlink" Target="http://www.regionvastmanland.se/akutsjukhusetvaster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E0C29AE-B300-10AB-257B-4BCBC6C29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2378075"/>
            <a:ext cx="13635037" cy="4500736"/>
          </a:xfrm>
        </p:spPr>
        <p:txBody>
          <a:bodyPr>
            <a:normAutofit/>
          </a:bodyPr>
          <a:lstStyle/>
          <a:p>
            <a:br>
              <a:rPr lang="sv-SE" sz="9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9600" dirty="0">
                <a:solidFill>
                  <a:schemeClr val="accent1">
                    <a:lumMod val="75000"/>
                  </a:schemeClr>
                </a:solidFill>
              </a:rPr>
              <a:t>APT-kit - Kvartal 4, 2024</a:t>
            </a:r>
            <a:br>
              <a:rPr lang="sv-SE" sz="9600" dirty="0">
                <a:solidFill>
                  <a:schemeClr val="accent1">
                    <a:lumMod val="75000"/>
                  </a:schemeClr>
                </a:solidFill>
              </a:rPr>
            </a:br>
            <a:endParaRPr lang="sv-SE" sz="7000" dirty="0"/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2C27266D-3864-0A2A-AABD-D9FE366FC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4800" dirty="0">
                <a:solidFill>
                  <a:schemeClr val="accent1">
                    <a:lumMod val="75000"/>
                  </a:schemeClr>
                </a:solidFill>
              </a:rPr>
              <a:t>Region Västmanlands nya akutsjukhus i Västerås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020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 descr="En bild som visar utomhus, himmel, träd, moln&#10;&#10;Automatiskt genererad beskrivning">
            <a:extLst>
              <a:ext uri="{FF2B5EF4-FFF2-40B4-BE49-F238E27FC236}">
                <a16:creationId xmlns:a16="http://schemas.microsoft.com/office/drawing/2014/main" id="{77C59586-F7A0-60B0-4148-00DACE5EDA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75" y="3393936"/>
            <a:ext cx="8639175" cy="5075515"/>
          </a:xfr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33D4FBA5-6DBB-232C-4024-D974D3C5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572217"/>
            <a:ext cx="17616567" cy="2043642"/>
          </a:xfrm>
        </p:spPr>
        <p:txBody>
          <a:bodyPr/>
          <a:lstStyle/>
          <a:p>
            <a:r>
              <a:rPr lang="sv-SE" dirty="0"/>
              <a:t>Ny tidplan – Det nya akutsjukhuset öppnar 2029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1292D1E-EFCC-D49D-097D-CB060541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0514" y="2918371"/>
            <a:ext cx="8598137" cy="7056784"/>
          </a:xfrm>
        </p:spPr>
        <p:txBody>
          <a:bodyPr>
            <a:noAutofit/>
          </a:bodyPr>
          <a:lstStyle/>
          <a:p>
            <a:r>
              <a:rPr lang="sv-SE" sz="4200" dirty="0"/>
              <a:t>Årets stora nyhet var att vi kommer öppna det nya akutsjukhuset lite tidigare än planerat. Det är möjligt genom strukturerat och noggrant arbete från alla inblandade. </a:t>
            </a:r>
          </a:p>
          <a:p>
            <a:r>
              <a:rPr lang="sv-SE" sz="4200" dirty="0"/>
              <a:t>Planeringen är nu att det nya akutsjukhuset kan öppna under våren 2029. Det medför att alla verksamheter som ska flytta in i de nya lokalerna påbörjat eller inom kort kommer att påbörja planeringen för att flytta in och börja jobba där. </a:t>
            </a:r>
          </a:p>
        </p:txBody>
      </p:sp>
    </p:spTree>
    <p:extLst>
      <p:ext uri="{BB962C8B-B14F-4D97-AF65-F5344CB8AC3E}">
        <p14:creationId xmlns:p14="http://schemas.microsoft.com/office/powerpoint/2010/main" val="279941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808EEF3-7938-8ED1-298E-3E31AF03AE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200" b="0" i="0" dirty="0">
                <a:solidFill>
                  <a:srgbClr val="000000"/>
                </a:solidFill>
                <a:effectLst/>
              </a:rPr>
              <a:t>Produktion pågår enligt plan. </a:t>
            </a:r>
          </a:p>
          <a:p>
            <a:pPr algn="l"/>
            <a:r>
              <a:rPr lang="sv-SE" sz="4200" b="0" i="0" dirty="0">
                <a:solidFill>
                  <a:srgbClr val="000000"/>
                </a:solidFill>
                <a:effectLst/>
              </a:rPr>
              <a:t>Stommontage pågår nu för alla husdelar.</a:t>
            </a:r>
          </a:p>
          <a:p>
            <a:pPr algn="l"/>
            <a:r>
              <a:rPr lang="sv-SE" sz="4200" b="0" i="0" dirty="0">
                <a:solidFill>
                  <a:srgbClr val="000000"/>
                </a:solidFill>
                <a:effectLst/>
              </a:rPr>
              <a:t>Fasadmontage hus 86-87 inlett. </a:t>
            </a:r>
          </a:p>
          <a:p>
            <a:pPr algn="l"/>
            <a:r>
              <a:rPr lang="sv-SE" sz="4200" b="0" i="0" dirty="0">
                <a:solidFill>
                  <a:srgbClr val="000000"/>
                </a:solidFill>
                <a:effectLst/>
              </a:rPr>
              <a:t>Tätt hus planeras till Q4 2025.</a:t>
            </a:r>
          </a:p>
          <a:p>
            <a:pPr algn="l"/>
            <a:r>
              <a:rPr lang="sv-SE" sz="4200" b="0" i="0" dirty="0">
                <a:solidFill>
                  <a:srgbClr val="000000"/>
                </a:solidFill>
                <a:effectLst/>
              </a:rPr>
              <a:t>Stomkompletteringsarbetet är inlett.</a:t>
            </a:r>
          </a:p>
          <a:p>
            <a:pPr algn="l"/>
            <a:endParaRPr lang="sv-SE" sz="4200" b="0" i="0" dirty="0">
              <a:solidFill>
                <a:srgbClr val="000000"/>
              </a:solidFill>
              <a:effectLst/>
            </a:endParaRPr>
          </a:p>
          <a:p>
            <a:pPr algn="l"/>
            <a:endParaRPr lang="sv-SE" sz="4200" b="0" i="0" dirty="0">
              <a:solidFill>
                <a:srgbClr val="000000"/>
              </a:solidFill>
              <a:effectLst/>
            </a:endParaRPr>
          </a:p>
          <a:p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9C2EE0A-B618-4001-E7BF-0F829B37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7000" dirty="0"/>
              <a:t>Projekt Vårdbyggnad			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74AB8A0-F76D-0358-583D-664B96FEBD26}"/>
              </a:ext>
            </a:extLst>
          </p:cNvPr>
          <p:cNvSpPr txBox="1"/>
          <p:nvPr/>
        </p:nvSpPr>
        <p:spPr>
          <a:xfrm>
            <a:off x="474986" y="10479211"/>
            <a:ext cx="106790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500" b="1" dirty="0"/>
              <a:t>Bild från 7 oktober 2024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5DBE93B-7A05-AE86-6C50-B4D86BCA89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innehåll 9" descr="En bild som visar utomhus, byggnad, himmel, mark&#10;&#10;Automatiskt genererad beskrivning">
            <a:extLst>
              <a:ext uri="{FF2B5EF4-FFF2-40B4-BE49-F238E27FC236}">
                <a16:creationId xmlns:a16="http://schemas.microsoft.com/office/drawing/2014/main" id="{FA96F817-97FC-BA5F-CE67-110F1191D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r="11009"/>
          <a:stretch/>
        </p:blipFill>
        <p:spPr>
          <a:xfrm>
            <a:off x="9475986" y="1227047"/>
            <a:ext cx="8638421" cy="9501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081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5F1CDCE-0D87-E5FD-2502-EA967E9BE2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4200" dirty="0"/>
              <a:t>Verksamhetsutveckling </a:t>
            </a:r>
          </a:p>
          <a:p>
            <a:pPr lvl="1"/>
            <a:r>
              <a:rPr lang="sv-SE" sz="4200" dirty="0"/>
              <a:t> </a:t>
            </a:r>
            <a:r>
              <a:rPr lang="sv-SE" sz="4200" dirty="0" err="1"/>
              <a:t>Avemballering</a:t>
            </a:r>
            <a:r>
              <a:rPr lang="sv-SE" sz="4200" dirty="0"/>
              <a:t> - Pågår </a:t>
            </a:r>
          </a:p>
          <a:p>
            <a:r>
              <a:rPr lang="sv-SE" sz="4200" dirty="0"/>
              <a:t> Försörjningsbyggnad  - Programarbetet startar Q1 2025.</a:t>
            </a:r>
          </a:p>
          <a:p>
            <a:pPr algn="l" rtl="0"/>
            <a:r>
              <a:rPr lang="sv-SE" sz="4200" dirty="0">
                <a:solidFill>
                  <a:srgbClr val="000000"/>
                </a:solidFill>
              </a:rPr>
              <a:t>Arbetet med d</a:t>
            </a:r>
            <a:r>
              <a:rPr lang="sv-SE" sz="4200" b="0" i="0" dirty="0">
                <a:solidFill>
                  <a:srgbClr val="000000"/>
                </a:solidFill>
                <a:effectLst/>
              </a:rPr>
              <a:t>riftsättningsplaner är inlett i några verksamheter.</a:t>
            </a:r>
          </a:p>
          <a:p>
            <a:endParaRPr lang="sv-SE" sz="4200" dirty="0"/>
          </a:p>
          <a:p>
            <a:endParaRPr lang="sv-SE" sz="4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178ADE1-F465-AAC5-F288-1B3CB0C4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verksamhetsstöd		Projekt vårdverksamhet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64B903-4083-49CA-8E02-24A7404060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4200" b="0" dirty="0">
                <a:solidFill>
                  <a:srgbClr val="000000"/>
                </a:solidFill>
                <a:effectLst/>
              </a:rPr>
              <a:t>Arbetet med allokering av vårdstödjande ytor pågår</a:t>
            </a:r>
            <a:r>
              <a:rPr lang="sv-SE" sz="4200" b="0" i="1" dirty="0">
                <a:solidFill>
                  <a:srgbClr val="000000"/>
                </a:solidFill>
                <a:effectLst/>
              </a:rPr>
              <a:t>. </a:t>
            </a:r>
          </a:p>
          <a:p>
            <a:r>
              <a:rPr lang="sv-SE" sz="4200" dirty="0"/>
              <a:t>Nu ökar fokus på den kliniska driftsättningen i planeringsarbetet.</a:t>
            </a:r>
          </a:p>
          <a:p>
            <a:r>
              <a:rPr lang="sv-SE" sz="4200" dirty="0"/>
              <a:t>Verksamhetsutveckling pågår i flera vårdverksamheter.</a:t>
            </a:r>
          </a:p>
          <a:p>
            <a:r>
              <a:rPr lang="sv-SE" sz="4200" dirty="0"/>
              <a:t>Virtuella visningar av de nya lokalerna pågår av flera vårdverksamheter.</a:t>
            </a:r>
          </a:p>
          <a:p>
            <a:endParaRPr lang="sv-SE" sz="4200" dirty="0"/>
          </a:p>
          <a:p>
            <a:endParaRPr lang="sv-SE" sz="4200" dirty="0"/>
          </a:p>
          <a:p>
            <a:endParaRPr lang="sv-SE" sz="4200" dirty="0"/>
          </a:p>
          <a:p>
            <a:endParaRPr lang="sv-SE" sz="4200" dirty="0"/>
          </a:p>
        </p:txBody>
      </p:sp>
    </p:spTree>
    <p:extLst>
      <p:ext uri="{BB962C8B-B14F-4D97-AF65-F5344CB8AC3E}">
        <p14:creationId xmlns:p14="http://schemas.microsoft.com/office/powerpoint/2010/main" val="236218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EF60882-03D0-7F6B-ED12-6477948EF4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v-SE" sz="4200" b="1" i="0" dirty="0">
                <a:solidFill>
                  <a:srgbClr val="000000"/>
                </a:solidFill>
                <a:effectLst/>
              </a:rPr>
              <a:t>Konst</a:t>
            </a:r>
            <a:r>
              <a:rPr lang="sv-SE" sz="4200" b="0" i="0" dirty="0">
                <a:solidFill>
                  <a:srgbClr val="000000"/>
                </a:solidFill>
                <a:effectLst/>
              </a:rPr>
              <a:t>: Projektet som ansvarar för konsten i de nya lokalerna har haft en upphandling av konst för de invändiga stora ytorna där fast konst kan placeras. Det arbetet kommer kunna beskrivas och presenteras ytterligare under våren 2025. </a:t>
            </a:r>
          </a:p>
          <a:p>
            <a:r>
              <a:rPr lang="sv-SE" sz="4200" b="1" dirty="0">
                <a:solidFill>
                  <a:srgbClr val="000000"/>
                </a:solidFill>
              </a:rPr>
              <a:t>Utrustning</a:t>
            </a:r>
            <a:r>
              <a:rPr lang="sv-SE" sz="4200" dirty="0">
                <a:solidFill>
                  <a:srgbClr val="000000"/>
                </a:solidFill>
              </a:rPr>
              <a:t>: Projektet som jobbar med utrustning har haft en intensiv period med upphandlingar under året. </a:t>
            </a:r>
            <a:endParaRPr lang="sv-SE" sz="4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609E860-5904-A87C-CE27-05B1F198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Projekten konst, utrustning och kommande etapper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0DDABA2-81B8-D210-D8A1-8A06018292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v-SE" sz="4200" dirty="0">
                <a:solidFill>
                  <a:srgbClr val="000000"/>
                </a:solidFill>
              </a:rPr>
              <a:t>Detta för att säkerställa att utrustning som ska köpas in hinner tillverkas och levereras i rätt tid. Samplanering sker för ordinarie inköp av utrustning inför flytten till de nya lokalerna.</a:t>
            </a:r>
          </a:p>
          <a:p>
            <a:r>
              <a:rPr lang="sv-SE" sz="4200" b="1" dirty="0">
                <a:solidFill>
                  <a:srgbClr val="000000"/>
                </a:solidFill>
              </a:rPr>
              <a:t>Kommande etapper</a:t>
            </a:r>
            <a:r>
              <a:rPr lang="sv-SE" sz="4200" dirty="0">
                <a:solidFill>
                  <a:srgbClr val="000000"/>
                </a:solidFill>
              </a:rPr>
              <a:t>: planeringen pågår av etapp 2, som är en byggnad för bland annat strålterapi, onkologi och diagnostik som planeras byggas intill det nya akutsjukhuset. Beslut om igångsättande planeras till juni 2025.</a:t>
            </a:r>
            <a:endParaRPr lang="sv-SE" sz="4200" dirty="0"/>
          </a:p>
        </p:txBody>
      </p:sp>
    </p:spTree>
    <p:extLst>
      <p:ext uri="{BB962C8B-B14F-4D97-AF65-F5344CB8AC3E}">
        <p14:creationId xmlns:p14="http://schemas.microsoft.com/office/powerpoint/2010/main" val="230464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4BACC4F-C6EE-7EC5-0ED7-C5E554DF80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Arbetet med att bygga kulverten under Adelsögatan fortsätter enligt plan. Kulverten ska ansluta nya akutsjukhuset med försörjningsbyggnaden </a:t>
            </a:r>
          </a:p>
          <a:p>
            <a:r>
              <a:rPr lang="sv-SE" dirty="0"/>
              <a:t>Aktuell karta och info om pågående arbeten finns alltid på webben: www.regionvastmanland.se/arbeten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A7869D1B-9214-D8A4-B167-A3FD7C04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Förberedande arbeten fortsätter på sjukhusområdet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B2CC8271-9042-863B-09CC-CD146E48F1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21916" y="3406774"/>
            <a:ext cx="7151810" cy="7544347"/>
          </a:xfrm>
        </p:spPr>
      </p:pic>
    </p:spTree>
    <p:extLst>
      <p:ext uri="{BB962C8B-B14F-4D97-AF65-F5344CB8AC3E}">
        <p14:creationId xmlns:p14="http://schemas.microsoft.com/office/powerpoint/2010/main" val="181355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53528630-6368-4835-8FF8-E42C0A07A1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53528630-6368-4835-8FF8-E42C0A07A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ubrik 2">
            <a:extLst>
              <a:ext uri="{FF2B5EF4-FFF2-40B4-BE49-F238E27FC236}">
                <a16:creationId xmlns:a16="http://schemas.microsoft.com/office/drawing/2014/main" id="{297267C0-A84D-4DA2-AEC6-561A015B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>
            <a:normAutofit/>
          </a:bodyPr>
          <a:lstStyle/>
          <a:p>
            <a:r>
              <a:rPr lang="sv-SE" sz="5400" dirty="0"/>
              <a:t>Skiss på hur den nya vårdbyggnaden förväntas se ut v 50. 2024 </a:t>
            </a:r>
            <a:r>
              <a:rPr kumimoji="0" lang="sv-SE" sz="5400" b="1" i="0" u="none" strike="noStrike" kern="0" cap="none" spc="-280" normalizeH="0" baseline="0" noProof="0" dirty="0">
                <a:ln>
                  <a:noFill/>
                </a:ln>
                <a:solidFill>
                  <a:srgbClr val="3C82A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(prognos)</a:t>
            </a:r>
            <a:endParaRPr lang="sv-SE" sz="5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1227C0-DBC1-49F4-A751-EB3CFCF41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62" y="422771"/>
            <a:ext cx="722004" cy="104090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AAC2EFC-D2D5-91F1-C122-A9DE2BC41227}"/>
              </a:ext>
            </a:extLst>
          </p:cNvPr>
          <p:cNvSpPr txBox="1"/>
          <p:nvPr/>
        </p:nvSpPr>
        <p:spPr>
          <a:xfrm>
            <a:off x="8748185" y="80496"/>
            <a:ext cx="195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Uppdaterad 2024-02-19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C30A97E-754D-639A-E46B-31C68F5F1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370" y="2486323"/>
            <a:ext cx="14041560" cy="84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3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4935C89-E53F-38E0-850A-9D6BD86434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7">
              <a:spcAft>
                <a:spcPts val="600"/>
              </a:spcAft>
            </a:pPr>
            <a:fld id="{B6F15528-21DE-4FAA-801E-634DDDAF4B2B}" type="slidenum">
              <a:rPr lang="sv-SE" smtClean="0"/>
              <a:pPr/>
              <a:t>8</a:t>
            </a:fld>
            <a:endParaRPr lang="sv-SE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6ED74A4C-E98A-0E5C-BD69-174DB468C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10355"/>
          <a:stretch/>
        </p:blipFill>
        <p:spPr>
          <a:xfrm>
            <a:off x="10403975" y="702348"/>
            <a:ext cx="9006568" cy="9906505"/>
          </a:xfrm>
          <a:noFill/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D277F98-B6C8-EB2E-B5CE-96176B112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4386" y="3408305"/>
            <a:ext cx="7828184" cy="7718594"/>
          </a:xfrm>
        </p:spPr>
        <p:txBody>
          <a:bodyPr>
            <a:normAutofit/>
          </a:bodyPr>
          <a:lstStyle/>
          <a:p>
            <a:r>
              <a:rPr lang="sv-SE" sz="4000" dirty="0"/>
              <a:t>Sara Gyldberg, </a:t>
            </a:r>
            <a:r>
              <a:rPr lang="sv-SE" sz="4000" dirty="0">
                <a:ea typeface="Calibri" panose="020F0502020204030204" pitchFamily="34" charset="0"/>
              </a:rPr>
              <a:t>Kommunikatör,  Centrum för kommunikation.</a:t>
            </a:r>
          </a:p>
          <a:p>
            <a:r>
              <a:rPr lang="sv-SE" sz="4000" dirty="0">
                <a:ea typeface="Calibri" panose="020F0502020204030204" pitchFamily="34" charset="0"/>
              </a:rPr>
              <a:t>Kommunikatör i regionen sedan 2020.</a:t>
            </a:r>
          </a:p>
          <a:p>
            <a:r>
              <a:rPr lang="sv-SE" sz="4000" dirty="0">
                <a:ea typeface="Calibri" panose="020F0502020204030204" pitchFamily="34" charset="0"/>
              </a:rPr>
              <a:t>Utveckla och förvalta regionens webbplatser.</a:t>
            </a:r>
          </a:p>
          <a:p>
            <a:r>
              <a:rPr lang="sv-SE" sz="4000" dirty="0">
                <a:ea typeface="Calibri" panose="020F0502020204030204" pitchFamily="34" charset="0"/>
              </a:rPr>
              <a:t>Pressfrågor.</a:t>
            </a:r>
          </a:p>
          <a:p>
            <a:r>
              <a:rPr lang="sv-SE" sz="4000" dirty="0">
                <a:ea typeface="Calibri" panose="020F0502020204030204" pitchFamily="34" charset="0"/>
              </a:rPr>
              <a:t>Medverkar i den interna utbildningen ”Att vara talesperson i media”. </a:t>
            </a:r>
          </a:p>
          <a:p>
            <a:endParaRPr lang="sv-SE" sz="40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ACDD87CD-7DC2-BD67-1D24-B532C14F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86" y="1227359"/>
            <a:ext cx="7828184" cy="2043498"/>
          </a:xfrm>
        </p:spPr>
        <p:txBody>
          <a:bodyPr anchor="b">
            <a:normAutofit/>
          </a:bodyPr>
          <a:lstStyle/>
          <a:p>
            <a:r>
              <a:rPr lang="sv-SE" dirty="0"/>
              <a:t>Ny kommunikatör från januari 2025</a:t>
            </a:r>
          </a:p>
        </p:txBody>
      </p:sp>
    </p:spTree>
    <p:extLst>
      <p:ext uri="{BB962C8B-B14F-4D97-AF65-F5344CB8AC3E}">
        <p14:creationId xmlns:p14="http://schemas.microsoft.com/office/powerpoint/2010/main" val="277820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40B839-3DE8-463C-8ACD-C0B4249D9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500" dirty="0"/>
              <a:t>Veckomöten om kommande arbeten på sjukhusområdet äger rum måndagar </a:t>
            </a:r>
            <a:br>
              <a:rPr lang="sv-SE" sz="3500" dirty="0"/>
            </a:br>
            <a:r>
              <a:rPr lang="sv-SE" sz="3500" dirty="0"/>
              <a:t>kl. 12.45-13.00. Alla berörda verksamheter är välkomna att medverka. Kontakta oss om du vill bli inbjuden: </a:t>
            </a:r>
            <a:r>
              <a:rPr lang="sv-SE" sz="3500" dirty="0">
                <a:hlinkClick r:id="rId2"/>
              </a:rPr>
              <a:t>nytt.akutsjukhus@regionvastmanland.se</a:t>
            </a:r>
            <a:endParaRPr lang="sv-SE" sz="3500" dirty="0"/>
          </a:p>
          <a:p>
            <a:pPr marL="0" indent="0">
              <a:buNone/>
            </a:pPr>
            <a:r>
              <a:rPr lang="sv-SE" sz="3500" dirty="0"/>
              <a:t>Pågående och planerade arbeten samt aktuell karta:</a:t>
            </a:r>
            <a:br>
              <a:rPr lang="sv-SE" sz="3500" dirty="0"/>
            </a:br>
            <a:r>
              <a:rPr lang="sv-SE" sz="3500" dirty="0">
                <a:hlinkClick r:id="rId3"/>
              </a:rPr>
              <a:t>www.regionvastmanland.se/arbeten</a:t>
            </a:r>
            <a:endParaRPr lang="sv-SE" sz="3500" dirty="0"/>
          </a:p>
          <a:p>
            <a:pPr marL="0" indent="0">
              <a:buNone/>
            </a:pPr>
            <a:r>
              <a:rPr lang="sv-SE" sz="3500" dirty="0"/>
              <a:t>Följ oss gärna på Linkedin! (sök: Region Västmanland)</a:t>
            </a:r>
          </a:p>
          <a:p>
            <a:pPr marL="0" indent="0">
              <a:buNone/>
            </a:pPr>
            <a:r>
              <a:rPr lang="sv-SE" sz="3500" dirty="0"/>
              <a:t>Vill du läsa mer om nya akutsjukhuset, följa oss via webbkameran och anmäla dig till nyhetsbrevet: </a:t>
            </a:r>
            <a:r>
              <a:rPr lang="sv-SE" sz="3500" dirty="0">
                <a:hlinkClick r:id="rId4"/>
              </a:rPr>
              <a:t>www.regionvastmanland.se/akutsjukhusetvasteras</a:t>
            </a:r>
            <a:endParaRPr lang="sv-SE" sz="3500" dirty="0"/>
          </a:p>
          <a:p>
            <a:pPr marL="0" indent="0">
              <a:buNone/>
            </a:pPr>
            <a:endParaRPr lang="sv-SE" sz="35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75171E0-99F2-4F24-AA44-46FBED85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Kontakt och mer information</a:t>
            </a:r>
          </a:p>
        </p:txBody>
      </p:sp>
      <p:pic>
        <p:nvPicPr>
          <p:cNvPr id="8" name="Platshållare för innehåll 7" descr="En bild som visar utomhus, byggnad, fotbeklädnader, träd&#10;&#10;Automatiskt genererad beskrivning">
            <a:extLst>
              <a:ext uri="{FF2B5EF4-FFF2-40B4-BE49-F238E27FC236}">
                <a16:creationId xmlns:a16="http://schemas.microsoft.com/office/drawing/2014/main" id="{F58BFCBB-AFA6-823B-8F53-EF76E74267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4251"/>
          <a:stretch/>
        </p:blipFill>
        <p:spPr>
          <a:xfrm>
            <a:off x="10221911" y="3406775"/>
            <a:ext cx="8638421" cy="5976000"/>
          </a:xfrm>
          <a:noFill/>
        </p:spPr>
      </p:pic>
    </p:spTree>
    <p:extLst>
      <p:ext uri="{BB962C8B-B14F-4D97-AF65-F5344CB8AC3E}">
        <p14:creationId xmlns:p14="http://schemas.microsoft.com/office/powerpoint/2010/main" val="246192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8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5.12579511000000032084E+00&quot;&gt;&lt;m_msothmcolidx val=&quot;0&quot;/&gt;&lt;m_rgb r=&quot;F5&quot; g=&quot;16&quot; b=&quot;3E&quot;/&gt;&lt;/elem&gt;&lt;elem m_fUsage=&quot;1.00000000000000000000E+00&quot;&gt;&lt;m_msothmcolidx val=&quot;0&quot;/&gt;&lt;m_rgb r=&quot;13&quot; g=&quot;7C&quot; b=&quot;AA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2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6.xml><?xml version="1.0" encoding="utf-8"?>
<a:theme xmlns:a="http://schemas.openxmlformats.org/drawingml/2006/main" name="3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Innehåll baspresentation</Template>
  <TotalTime>17432</TotalTime>
  <Words>523</Words>
  <Application>Microsoft Office PowerPoint</Application>
  <PresentationFormat>Anpassad</PresentationFormat>
  <Paragraphs>48</Paragraphs>
  <Slides>9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Calibri</vt:lpstr>
      <vt:lpstr>Calibri Light</vt:lpstr>
      <vt:lpstr>Region Västmanland Rosa</vt:lpstr>
      <vt:lpstr>Region Västmanland Blå</vt:lpstr>
      <vt:lpstr>Region Västmanland Grön</vt:lpstr>
      <vt:lpstr>1_Region Västmanland Blå</vt:lpstr>
      <vt:lpstr>2_Region Västmanland Blå</vt:lpstr>
      <vt:lpstr>3_Region Västmanland Blå</vt:lpstr>
      <vt:lpstr>think-cell Slide</vt:lpstr>
      <vt:lpstr> APT-kit - Kvartal 4, 2024 </vt:lpstr>
      <vt:lpstr>Ny tidplan – Det nya akutsjukhuset öppnar 2029</vt:lpstr>
      <vt:lpstr>Projekt Vårdbyggnad   </vt:lpstr>
      <vt:lpstr>Projekt verksamhetsstöd  Projekt vårdverksamhet</vt:lpstr>
      <vt:lpstr>Projekten konst, utrustning och kommande etapper</vt:lpstr>
      <vt:lpstr>Förberedande arbeten fortsätter på sjukhusområdet</vt:lpstr>
      <vt:lpstr>Skiss på hur den nya vårdbyggnaden förväntas se ut v 50. 2024 (prognos)</vt:lpstr>
      <vt:lpstr>Ny kommunikatör från januari 2025</vt:lpstr>
      <vt:lpstr>Kontakt och mer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Standardinställningar (bara för att förklara. Denna bild kan tas bort sedan)</dc:title>
  <dc:creator>Carina Sundqvist</dc:creator>
  <cp:lastModifiedBy>Carina Sundqvist</cp:lastModifiedBy>
  <cp:revision>1891</cp:revision>
  <dcterms:created xsi:type="dcterms:W3CDTF">2019-10-02T10:57:06Z</dcterms:created>
  <dcterms:modified xsi:type="dcterms:W3CDTF">2024-12-19T07:45:19Z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2019-05-29T00:00:00Z</vt:filetime>
  </property>
</Properties>
</file>