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1"/>
  </p:notesMasterIdLst>
  <p:sldIdLst>
    <p:sldId id="993" r:id="rId5"/>
    <p:sldId id="994" r:id="rId6"/>
    <p:sldId id="985" r:id="rId7"/>
    <p:sldId id="986" r:id="rId8"/>
    <p:sldId id="988" r:id="rId9"/>
    <p:sldId id="905" r:id="rId10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8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vastmanland.se/akutsjukhusetvastera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nytt.akutsjukhus@regionvastmanland.se" TargetMode="External"/><Relationship Id="rId4" Type="http://schemas.openxmlformats.org/officeDocument/2006/relationships/hyperlink" Target="http://www.regionvastmanland.se/arbe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C0C0010-0915-E36E-B776-1AA747F8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770"/>
            <a:ext cx="20104099" cy="117348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02" y="-226765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>
                <a:solidFill>
                  <a:schemeClr val="tx1"/>
                </a:solidFill>
              </a:rPr>
              <a:t>Aktuellt kvartal 3, 2023</a:t>
            </a:r>
            <a:br>
              <a:rPr lang="sv-SE" sz="9600" dirty="0">
                <a:solidFill>
                  <a:schemeClr val="tx1"/>
                </a:solidFill>
              </a:rPr>
            </a:br>
            <a:r>
              <a:rPr lang="sv-SE" sz="8000" dirty="0">
                <a:solidFill>
                  <a:schemeClr val="tx1"/>
                </a:solidFill>
              </a:rPr>
              <a:t>Program Nytt Akutsjukhus Västerås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2393" y="614114"/>
            <a:ext cx="1198729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C425C2-04B2-CCD4-9A8D-6965D6D52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Den övre kulverten på plan 1 mellan byggnad 17 (barn) och 37 (psykiatrin), som varit stängd sedan i somras, öppnar igenom 20 oktober. 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Rivning av byggnaden ingång 39 (tidigare kontor för programmet nytt akutsjukhus) är klar. </a:t>
            </a:r>
          </a:p>
          <a:p>
            <a:pPr algn="l" rtl="0"/>
            <a:r>
              <a:rPr lang="sv-SE" sz="4200" dirty="0"/>
              <a:t>Upphandlingar för utrustning och planering för etapp två är delvis klart.</a:t>
            </a:r>
          </a:p>
          <a:p>
            <a:pPr algn="l" rtl="0"/>
            <a:r>
              <a:rPr lang="sv-SE" sz="4200" dirty="0"/>
              <a:t>Markarbeten och sprängningar pågår enligt planeringen. </a:t>
            </a:r>
          </a:p>
          <a:p>
            <a:pPr algn="l" rtl="0"/>
            <a:r>
              <a:rPr lang="sv-SE" sz="4200" dirty="0"/>
              <a:t>Victoria Hörnedal, programchef, slutar den 15 oktober. </a:t>
            </a:r>
          </a:p>
          <a:p>
            <a:pPr algn="l" rtl="0"/>
            <a:r>
              <a:rPr lang="sv-SE" sz="4200" dirty="0"/>
              <a:t>Niklas Källman, projektchef vårdbyggnad och biträdande programchef blir tillförordnad programchef från 16 oktober. Rekrytering av ny programchef pågår. </a:t>
            </a:r>
          </a:p>
          <a:p>
            <a:pPr algn="l" rtl="0"/>
            <a:endParaRPr lang="sv-SE" sz="4200" dirty="0">
              <a:solidFill>
                <a:schemeClr val="tx1"/>
              </a:solidFill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sv-SE" sz="42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038A4C4-72CE-4CEB-8800-01EEC1EF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i korthet</a:t>
            </a:r>
          </a:p>
        </p:txBody>
      </p:sp>
    </p:spTree>
    <p:extLst>
      <p:ext uri="{BB962C8B-B14F-4D97-AF65-F5344CB8AC3E}">
        <p14:creationId xmlns:p14="http://schemas.microsoft.com/office/powerpoint/2010/main" val="30238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333B14-B4BD-4563-AABA-C7120FD65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061" y="3115729"/>
            <a:ext cx="8638421" cy="5976000"/>
          </a:xfrm>
        </p:spPr>
        <p:txBody>
          <a:bodyPr>
            <a:no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Produktion pågår enligt plan, schaktarbeten, sprängning, pålning, grundarbeten, gjutning av platta. Den andra tornkranen monteras i början av oktober. </a:t>
            </a:r>
          </a:p>
          <a:p>
            <a:pPr algn="l"/>
            <a:endParaRPr lang="sv-SE" sz="4100" b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dirty="0">
              <a:latin typeface="+mj-lt"/>
            </a:endParaRPr>
          </a:p>
          <a:p>
            <a:pPr algn="l" rtl="0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</a:rPr>
              <a:t>Kulverten som varit stängd sedan i somras öppnar igenom 20 oktober. </a:t>
            </a:r>
          </a:p>
          <a:p>
            <a:pPr algn="l"/>
            <a:r>
              <a:rPr lang="sv-SE" sz="41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Rivningen av</a:t>
            </a:r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program akutsjukhusets kontor är klart. (ingång 39).</a:t>
            </a:r>
            <a:endParaRPr lang="sv-SE" sz="4100" i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>
              <a:latin typeface="+mj-lt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A085001-5954-4BE0-82C8-83FB0B99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91" y="929275"/>
            <a:ext cx="17616567" cy="2043642"/>
          </a:xfrm>
        </p:spPr>
        <p:txBody>
          <a:bodyPr/>
          <a:lstStyle/>
          <a:p>
            <a:r>
              <a:rPr lang="sv-SE" dirty="0"/>
              <a:t>Projekt Vårdbyggnad</a:t>
            </a:r>
          </a:p>
        </p:txBody>
      </p:sp>
      <p:sp>
        <p:nvSpPr>
          <p:cNvPr id="5" name="Rubrik 5">
            <a:extLst>
              <a:ext uri="{FF2B5EF4-FFF2-40B4-BE49-F238E27FC236}">
                <a16:creationId xmlns:a16="http://schemas.microsoft.com/office/drawing/2014/main" id="{9AF8DBDB-F3D1-40AC-8CEF-37534FCE8C69}"/>
              </a:ext>
            </a:extLst>
          </p:cNvPr>
          <p:cNvSpPr txBox="1">
            <a:spLocks/>
          </p:cNvSpPr>
          <p:nvPr/>
        </p:nvSpPr>
        <p:spPr>
          <a:xfrm>
            <a:off x="1252391" y="5669643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>
            <a:lvl1pPr>
              <a:lnSpc>
                <a:spcPct val="85000"/>
              </a:lnSpc>
              <a:defRPr sz="6450" b="1" spc="-2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kern="0" dirty="0"/>
              <a:t>Projekt </a:t>
            </a:r>
            <a:br>
              <a:rPr lang="sv-SE" kern="0" dirty="0"/>
            </a:br>
            <a:r>
              <a:rPr lang="sv-SE" kern="0" dirty="0"/>
              <a:t>Förberedande arbeten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2D16B61-C3F3-EB90-6C5E-B5210C884FA9}"/>
              </a:ext>
            </a:extLst>
          </p:cNvPr>
          <p:cNvSpPr txBox="1"/>
          <p:nvPr/>
        </p:nvSpPr>
        <p:spPr>
          <a:xfrm>
            <a:off x="9896129" y="7919375"/>
            <a:ext cx="10219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i="1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Rivningen av</a:t>
            </a:r>
            <a:r>
              <a:rPr lang="sv-SE" sz="1800" b="1" i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program akutsjukhusets kontor blev klart under slutet av september. (ingång 39).</a:t>
            </a:r>
            <a:endParaRPr lang="sv-SE" sz="1800" b="1" i="1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2570A9-5934-FE65-F7DF-82B413A0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668" y="3115729"/>
            <a:ext cx="9963578" cy="4782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5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861" y="2452631"/>
            <a:ext cx="8638421" cy="79025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Utrustning 	</a:t>
            </a:r>
          </a:p>
          <a:p>
            <a:pPr algn="l"/>
            <a:r>
              <a:rPr lang="sv-SE" sz="45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Några upphandlingar av utrustning är nu klar. Flera upphandlingar pågår. Upphandlingarna sker i </a:t>
            </a:r>
            <a:r>
              <a:rPr lang="sv-SE" sz="4500" i="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dialog med verksamheterna, Inköp och </a:t>
            </a:r>
            <a:r>
              <a:rPr lang="sv-SE" sz="4500" dirty="0">
                <a:solidFill>
                  <a:schemeClr val="tx1"/>
                </a:solidFill>
                <a:ea typeface="Verdana" panose="020B0604030504040204" pitchFamily="34" charset="0"/>
              </a:rPr>
              <a:t>M</a:t>
            </a:r>
            <a:r>
              <a:rPr lang="sv-SE" sz="4500" i="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edicinsk Teknik.</a:t>
            </a:r>
          </a:p>
          <a:p>
            <a:pPr marL="0" indent="0" algn="l" rtl="0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Vårdverksamhet</a:t>
            </a:r>
          </a:p>
          <a:p>
            <a:pPr algn="l" rtl="0"/>
            <a:r>
              <a:rPr lang="sv-SE" sz="48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Förstudien på operation/intervention och sterilcentralen är klar och slutrapporten kommer att kommuniceras enligt plan.</a:t>
            </a:r>
            <a:endParaRPr lang="sv-SE" sz="480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/>
            <a:endParaRPr lang="sv-SE" sz="4500" dirty="0">
              <a:solidFill>
                <a:schemeClr val="tx1"/>
              </a:solidFill>
              <a:effectLst/>
              <a:ea typeface="Verdana" panose="020B0604030504040204" pitchFamily="34" charset="0"/>
            </a:endParaRPr>
          </a:p>
          <a:p>
            <a:pPr algn="l"/>
            <a:endParaRPr lang="sv-SE" sz="45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1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100" dirty="0">
              <a:latin typeface="+mj-lt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CE82BA3-80B3-C15D-F908-2936F5A5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2" y="2486323"/>
            <a:ext cx="8638421" cy="8512596"/>
          </a:xfrm>
        </p:spPr>
        <p:txBody>
          <a:bodyPr>
            <a:normAutofit/>
          </a:bodyPr>
          <a:lstStyle/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I höst startar</a:t>
            </a: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 verksamhetsutvecklings delprojekt  "kirurg, endoskopi, mag- tarmmottagningen" samt infektion. </a:t>
            </a:r>
          </a:p>
          <a:p>
            <a:pPr algn="l" rtl="0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Katarina Simert är ny projektledare för verksamhetsutveckling.</a:t>
            </a:r>
          </a:p>
          <a:p>
            <a:pPr algn="l" rtl="0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Ytterligare en projektledare för verksamhetsutveckling samt medicinsk sakkunnig ska tillsättas. </a:t>
            </a: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8A0904D-FBC8-6467-EC0A-391AE640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22323"/>
            <a:ext cx="17616567" cy="2043642"/>
          </a:xfrm>
        </p:spPr>
        <p:txBody>
          <a:bodyPr/>
          <a:lstStyle/>
          <a:p>
            <a:r>
              <a:rPr lang="sv-SE" dirty="0"/>
              <a:t>Aktuellt inom projekten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714E1-5653-4433-B42F-1B6A599E9F12}"/>
              </a:ext>
            </a:extLst>
          </p:cNvPr>
          <p:cNvSpPr txBox="1">
            <a:spLocks/>
          </p:cNvSpPr>
          <p:nvPr/>
        </p:nvSpPr>
        <p:spPr>
          <a:xfrm>
            <a:off x="10340081" y="3415919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sv-SE" sz="4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Verksamhetsstöd</a:t>
            </a:r>
            <a:endParaRPr lang="sv-SE" sz="40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r>
              <a:rPr lang="sv-SE" sz="4100" i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Driftsättningsplan elförsörjning –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Framtida flöden - Arbete med Projekt Vårdverksamhet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Förstudie operation - Deltar i arbetet som leds av Projekt Vårdverksamhet.</a:t>
            </a:r>
          </a:p>
          <a:p>
            <a:pPr algn="l" rtl="0"/>
            <a:endParaRPr lang="sv-SE" sz="41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indent="0" algn="l" rtl="0">
              <a:buNone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DAB3B-C12C-39A1-237D-BE7A3C1C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1" y="3406775"/>
            <a:ext cx="8808282" cy="72164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Etapp 2</a:t>
            </a:r>
            <a:endParaRPr lang="sv-SE" sz="40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r>
              <a:rPr lang="sv-SE" sz="4100" dirty="0"/>
              <a:t>Konsulter för arkitektur, VVS och konstruktion är klara. El-konsulter återstår.</a:t>
            </a:r>
          </a:p>
          <a:p>
            <a:r>
              <a:rPr lang="sv-SE" sz="4100" dirty="0"/>
              <a:t>Konsulternas uppdrag blir att i ett första skede till halvårsskiftet 2025 ta fram program- och systemhandlingar för etapp 2, som planeras bli en vårdbyggnad på ca 11000 kvm som planeras innehålla lokaler för bland annat onkologi (</a:t>
            </a:r>
            <a:r>
              <a:rPr lang="sv-SE" sz="4100" dirty="0" err="1"/>
              <a:t>inkl</a:t>
            </a:r>
            <a:r>
              <a:rPr lang="sv-SE" sz="4100" dirty="0"/>
              <a:t> strålnings-verksamheten) samt för klinisk fysiologi.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Aktuellt inom projekten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038F7C7-B077-EDAC-84A2-389E3BAF8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0" r="26530"/>
          <a:stretch/>
        </p:blipFill>
        <p:spPr>
          <a:xfrm>
            <a:off x="10404000" y="702000"/>
            <a:ext cx="9007200" cy="9907200"/>
          </a:xfrm>
          <a:prstGeom prst="rect">
            <a:avLst/>
          </a:prstGeom>
          <a:noFill/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978" y="3408147"/>
            <a:ext cx="9649071" cy="6674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700" dirty="0"/>
              <a:t>Vill du läsa mer om nya akutsjukhuset, följa oss via webbkameran och anmäla dig till nyhetsbrevet:</a:t>
            </a:r>
          </a:p>
          <a:p>
            <a:r>
              <a:rPr lang="sv-SE" sz="3700" dirty="0">
                <a:hlinkClick r:id="rId3"/>
              </a:rPr>
              <a:t>www.regionvastmanland.se/akutsjukhusetvasteras</a:t>
            </a:r>
            <a:endParaRPr lang="sv-SE" sz="3700" dirty="0"/>
          </a:p>
          <a:p>
            <a:r>
              <a:rPr lang="sv-SE" sz="3700" dirty="0"/>
              <a:t>Pågående och planerade arbeten:</a:t>
            </a:r>
            <a:br>
              <a:rPr lang="sv-SE" sz="3700" dirty="0"/>
            </a:br>
            <a:r>
              <a:rPr lang="sv-SE" sz="3700" dirty="0">
                <a:hlinkClick r:id="rId4"/>
              </a:rPr>
              <a:t>www.regionvastmanland.se/arbeten</a:t>
            </a:r>
            <a:endParaRPr lang="sv-SE" sz="3700" dirty="0"/>
          </a:p>
          <a:p>
            <a:r>
              <a:rPr lang="sv-SE" sz="3700" dirty="0"/>
              <a:t>E-post: </a:t>
            </a:r>
            <a:br>
              <a:rPr lang="sv-SE" sz="3700" dirty="0"/>
            </a:br>
            <a:r>
              <a:rPr lang="sv-SE" sz="3700" dirty="0">
                <a:hlinkClick r:id="rId5"/>
              </a:rPr>
              <a:t>nytt.akutsjukhus@regionvastmanland.se</a:t>
            </a:r>
            <a:endParaRPr lang="sv-SE" sz="3700" dirty="0"/>
          </a:p>
          <a:p>
            <a:pPr marL="0" indent="0">
              <a:buNone/>
            </a:pPr>
            <a:endParaRPr lang="sv-SE" sz="37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8" y="1227047"/>
            <a:ext cx="8669523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Kontakt och mer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31005</TotalTime>
  <Words>411</Words>
  <Application>Microsoft Office PowerPoint</Application>
  <PresentationFormat>Anpassad</PresentationFormat>
  <Paragraphs>52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Verdana</vt:lpstr>
      <vt:lpstr>Region Västmanland Rosa</vt:lpstr>
      <vt:lpstr>Region Västmanland Blå</vt:lpstr>
      <vt:lpstr>Region Västmanland Grön</vt:lpstr>
      <vt:lpstr>1_Region Västmanland Blå</vt:lpstr>
      <vt:lpstr>Aktuellt kvartal 3, 2023 Program Nytt Akutsjukhus Västerås</vt:lpstr>
      <vt:lpstr>Information i korthet</vt:lpstr>
      <vt:lpstr>Projekt Vårdbyggnad</vt:lpstr>
      <vt:lpstr>Aktuellt inom projekten</vt:lpstr>
      <vt:lpstr>Aktuellt inom projekten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275</cp:revision>
  <dcterms:created xsi:type="dcterms:W3CDTF">2020-10-09T15:46:35Z</dcterms:created>
  <dcterms:modified xsi:type="dcterms:W3CDTF">2023-10-05T11:17:46Z</dcterms:modified>
</cp:coreProperties>
</file>