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3"/>
  </p:notesMasterIdLst>
  <p:sldIdLst>
    <p:sldId id="2145709504" r:id="rId8"/>
    <p:sldId id="2145709505" r:id="rId9"/>
    <p:sldId id="2145709506" r:id="rId10"/>
    <p:sldId id="2145709566" r:id="rId11"/>
    <p:sldId id="2145709508" r:id="rId12"/>
    <p:sldId id="2145709509" r:id="rId13"/>
    <p:sldId id="2145709510" r:id="rId14"/>
    <p:sldId id="2145709511" r:id="rId15"/>
    <p:sldId id="2145709567" r:id="rId16"/>
    <p:sldId id="2145709513" r:id="rId17"/>
    <p:sldId id="2145709514" r:id="rId18"/>
    <p:sldId id="2145709515" r:id="rId19"/>
    <p:sldId id="2145709568" r:id="rId20"/>
    <p:sldId id="2145709562" r:id="rId21"/>
    <p:sldId id="325" r:id="rId22"/>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2145709504"/>
            <p14:sldId id="2145709505"/>
            <p14:sldId id="2145709506"/>
            <p14:sldId id="2145709566"/>
            <p14:sldId id="2145709508"/>
            <p14:sldId id="2145709509"/>
            <p14:sldId id="2145709510"/>
            <p14:sldId id="2145709511"/>
            <p14:sldId id="2145709567"/>
            <p14:sldId id="2145709513"/>
            <p14:sldId id="2145709514"/>
            <p14:sldId id="2145709515"/>
            <p14:sldId id="2145709568"/>
            <p14:sldId id="2145709562"/>
          </p14:sldIdLst>
        </p14:section>
        <p14:section name="Illustrationer" id="{28E61A5B-DA70-E541-AF34-B69FE8870C85}">
          <p14:sldIdLst>
            <p14:sldId id="32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3048" autoAdjust="0"/>
  </p:normalViewPr>
  <p:slideViewPr>
    <p:cSldViewPr snapToGrid="0">
      <p:cViewPr varScale="1">
        <p:scale>
          <a:sx n="32" d="100"/>
          <a:sy n="32" d="100"/>
        </p:scale>
        <p:origin x="1180" y="16"/>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klse.sharepoint.com/teams/Personalprognos2024/Delade%20dokument/General/Kommunikation/Underlag%20pp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https://sklse.sharepoint.com/teams/Personalprognos2024/Delade%20dokument/General/Diagramunderlag/Diagramunderlag_V&#228;lf&#228;rdens%20kompetensf&#246;rs&#246;rjning%202024.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ltvse.sharepoint.com/teams/CentrumfrHR/Shared%20Documents/01.%20Planering%20och%20uppf&#246;ljning/Sjukfr&#229;nvaro/Sjukfr&#229;nvaro%20RV%202018-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ltvse.sharepoint.com/teams/CentrumfrHR/Shared%20Documents/01.%20Planering%20och%20uppf&#246;ljning/Verksamhetsuppf&#246;ljning/2024/RV%20&#197;rsredovisning%202024/Statistik%20&#197;R%202024/Medarbetarstatistik%2020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23jr\AppData\Local\Microsoft\Windows\INetCache\Content.Outlook\SJP28C01\T&#229;rtor%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https://ltvse.sharepoint.com/teams/CentrumfrHR/Shared%20Documents/01.%20Planering%20och%20uppf&#246;ljning/Sjukfr&#229;nvaro/Sjukfr&#229;nvaro%20RV%202018-202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54821418901842E-2"/>
          <c:y val="0"/>
          <c:w val="0.83149318825166973"/>
          <c:h val="0.97239744946110318"/>
        </c:manualLayout>
      </c:layout>
      <c:pieChart>
        <c:varyColors val="1"/>
        <c:ser>
          <c:idx val="0"/>
          <c:order val="0"/>
          <c:tx>
            <c:strRef>
              <c:f>Blad1!$B$1</c:f>
              <c:strCache>
                <c:ptCount val="1"/>
                <c:pt idx="0">
                  <c:v>Kolumn1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D0-4504-946C-43D1D652A4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D0-4504-946C-43D1D652A4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D0-4504-946C-43D1D652A4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D0-4504-946C-43D1D652A48D}"/>
              </c:ext>
            </c:extLst>
          </c:dPt>
          <c:cat>
            <c:strRef>
              <c:f>Blad1!$A$2:$A$5</c:f>
              <c:strCache>
                <c:ptCount val="4"/>
                <c:pt idx="0">
                  <c:v>Finansiella itäkter</c:v>
                </c:pt>
                <c:pt idx="1">
                  <c:v>Skatter</c:v>
                </c:pt>
                <c:pt idx="2">
                  <c:v>Stadsbidrag m.m</c:v>
                </c:pt>
                <c:pt idx="3">
                  <c:v>Intäkter verksamhet</c:v>
                </c:pt>
              </c:strCache>
            </c:strRef>
          </c:cat>
          <c:val>
            <c:numRef>
              <c:f>Blad1!$B$2:$B$5</c:f>
              <c:numCache>
                <c:formatCode>General</c:formatCode>
                <c:ptCount val="4"/>
                <c:pt idx="0">
                  <c:v>61</c:v>
                </c:pt>
                <c:pt idx="1">
                  <c:v>21</c:v>
                </c:pt>
                <c:pt idx="2">
                  <c:v>17</c:v>
                </c:pt>
                <c:pt idx="3">
                  <c:v>1</c:v>
                </c:pt>
              </c:numCache>
            </c:numRef>
          </c:val>
          <c:extLst>
            <c:ext xmlns:c16="http://schemas.microsoft.com/office/drawing/2014/chart" uri="{C3380CC4-5D6E-409C-BE32-E72D297353CC}">
              <c16:uniqueId val="{00000008-4CD0-4504-946C-43D1D652A48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51271325459312"/>
          <c:y val="0.13457786526684165"/>
          <c:w val="0.41110000262175878"/>
          <c:h val="1"/>
        </c:manualLayout>
      </c:layout>
      <c:doughnutChart>
        <c:varyColors val="1"/>
        <c:dLbls>
          <c:showLegendKey val="0"/>
          <c:showVal val="1"/>
          <c:showCatName val="0"/>
          <c:showSerName val="0"/>
          <c:showPercent val="0"/>
          <c:showBubbleSize val="0"/>
          <c:showLeaderLines val="0"/>
        </c:dLbls>
        <c:firstSliceAng val="0"/>
        <c:holeSize val="50"/>
      </c:doughnutChart>
      <c:spPr>
        <a:noFill/>
        <a:ln w="25400">
          <a:noFill/>
        </a:ln>
        <a:effectLst/>
      </c:spPr>
    </c:plotArea>
    <c:plotVisOnly val="1"/>
    <c:dispBlanksAs val="gap"/>
    <c:showDLblsOverMax val="0"/>
    <c:extLst/>
  </c:chart>
  <c:spPr>
    <a:solidFill>
      <a:srgbClr val="F7F7F7"/>
    </a:solidFill>
    <a:ln w="9525" cap="flat" cmpd="sng" algn="ctr">
      <a:noFill/>
      <a:round/>
    </a:ln>
    <a:effectLst/>
  </c:spPr>
  <c:txPr>
    <a:bodyPr/>
    <a:lstStyle/>
    <a:p>
      <a:pPr>
        <a:defRPr sz="900">
          <a:solidFill>
            <a:sysClr val="windowText" lastClr="000000"/>
          </a:solidFill>
          <a:latin typeface="+mn-lt"/>
          <a:cs typeface="Arial" panose="020B0604020202020204" pitchFamily="34" charset="0"/>
        </a:defRPr>
      </a:pPr>
      <a:endParaRPr lang="sv-S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107723389938641"/>
          <c:y val="6.7285300747999446E-2"/>
          <c:w val="0.53298715267323205"/>
          <c:h val="0.9122569097498765"/>
        </c:manualLayout>
      </c:layout>
      <c:doughnutChart>
        <c:varyColors val="1"/>
        <c:ser>
          <c:idx val="0"/>
          <c:order val="0"/>
          <c:dPt>
            <c:idx val="0"/>
            <c:bubble3D val="0"/>
            <c:spPr>
              <a:solidFill>
                <a:srgbClr val="70969B"/>
              </a:solidFill>
              <a:ln w="19050">
                <a:solidFill>
                  <a:schemeClr val="lt1"/>
                </a:solidFill>
              </a:ln>
              <a:effectLst/>
            </c:spPr>
            <c:extLst>
              <c:ext xmlns:c16="http://schemas.microsoft.com/office/drawing/2014/chart" uri="{C3380CC4-5D6E-409C-BE32-E72D297353CC}">
                <c16:uniqueId val="{00000001-82F0-4B30-B0D7-FE895009876E}"/>
              </c:ext>
            </c:extLst>
          </c:dPt>
          <c:dPt>
            <c:idx val="1"/>
            <c:bubble3D val="0"/>
            <c:spPr>
              <a:solidFill>
                <a:srgbClr val="115E67">
                  <a:lumMod val="75000"/>
                </a:srgbClr>
              </a:solidFill>
              <a:ln w="19050">
                <a:solidFill>
                  <a:schemeClr val="lt1"/>
                </a:solidFill>
              </a:ln>
              <a:effectLst/>
            </c:spPr>
            <c:extLst>
              <c:ext xmlns:c16="http://schemas.microsoft.com/office/drawing/2014/chart" uri="{C3380CC4-5D6E-409C-BE32-E72D297353CC}">
                <c16:uniqueId val="{00000003-82F0-4B30-B0D7-FE895009876E}"/>
              </c:ext>
            </c:extLst>
          </c:dPt>
          <c:dPt>
            <c:idx val="2"/>
            <c:bubble3D val="0"/>
            <c:spPr>
              <a:solidFill>
                <a:srgbClr val="7D2B40">
                  <a:lumMod val="100000"/>
                </a:srgbClr>
              </a:solidFill>
              <a:ln w="19050">
                <a:solidFill>
                  <a:srgbClr val="F7F7F7"/>
                </a:solidFill>
              </a:ln>
              <a:effectLst/>
            </c:spPr>
            <c:extLst>
              <c:ext xmlns:c16="http://schemas.microsoft.com/office/drawing/2014/chart" uri="{C3380CC4-5D6E-409C-BE32-E72D297353CC}">
                <c16:uniqueId val="{00000005-82F0-4B30-B0D7-FE895009876E}"/>
              </c:ext>
            </c:extLst>
          </c:dPt>
          <c:dPt>
            <c:idx val="3"/>
            <c:bubble3D val="0"/>
            <c:spPr>
              <a:solidFill>
                <a:srgbClr val="0071A1">
                  <a:lumMod val="100000"/>
                </a:srgbClr>
              </a:solidFill>
              <a:ln w="19050">
                <a:solidFill>
                  <a:srgbClr val="F7F7F7"/>
                </a:solidFill>
              </a:ln>
              <a:effectLst/>
            </c:spPr>
            <c:extLst>
              <c:ext xmlns:c16="http://schemas.microsoft.com/office/drawing/2014/chart" uri="{C3380CC4-5D6E-409C-BE32-E72D297353CC}">
                <c16:uniqueId val="{00000007-82F0-4B30-B0D7-FE895009876E}"/>
              </c:ext>
            </c:extLst>
          </c:dPt>
          <c:dPt>
            <c:idx val="4"/>
            <c:bubble3D val="0"/>
            <c:spPr>
              <a:solidFill>
                <a:srgbClr val="7A5589">
                  <a:lumMod val="100000"/>
                </a:srgbClr>
              </a:solidFill>
              <a:ln w="19050">
                <a:solidFill>
                  <a:srgbClr val="F7F7F7"/>
                </a:solidFill>
              </a:ln>
              <a:effectLst/>
            </c:spPr>
            <c:extLst>
              <c:ext xmlns:c16="http://schemas.microsoft.com/office/drawing/2014/chart" uri="{C3380CC4-5D6E-409C-BE32-E72D297353CC}">
                <c16:uniqueId val="{00000009-82F0-4B30-B0D7-FE895009876E}"/>
              </c:ext>
            </c:extLst>
          </c:dPt>
          <c:dPt>
            <c:idx val="5"/>
            <c:bubble3D val="0"/>
            <c:spPr>
              <a:solidFill>
                <a:srgbClr val="3A6E31">
                  <a:lumMod val="100000"/>
                </a:srgbClr>
              </a:solidFill>
              <a:ln w="19050">
                <a:solidFill>
                  <a:srgbClr val="F7F7F7"/>
                </a:solidFill>
              </a:ln>
              <a:effectLst/>
            </c:spPr>
            <c:extLst>
              <c:ext xmlns:c16="http://schemas.microsoft.com/office/drawing/2014/chart" uri="{C3380CC4-5D6E-409C-BE32-E72D297353CC}">
                <c16:uniqueId val="{0000000B-82F0-4B30-B0D7-FE895009876E}"/>
              </c:ext>
            </c:extLst>
          </c:dPt>
          <c:dPt>
            <c:idx val="6"/>
            <c:bubble3D val="0"/>
            <c:spPr>
              <a:solidFill>
                <a:srgbClr val="7D5740">
                  <a:lumMod val="100000"/>
                </a:srgbClr>
              </a:solidFill>
              <a:ln w="19050">
                <a:solidFill>
                  <a:srgbClr val="F7F7F7"/>
                </a:solidFill>
              </a:ln>
              <a:effectLst/>
            </c:spPr>
            <c:extLst>
              <c:ext xmlns:c16="http://schemas.microsoft.com/office/drawing/2014/chart" uri="{C3380CC4-5D6E-409C-BE32-E72D297353CC}">
                <c16:uniqueId val="{0000000D-82F0-4B30-B0D7-FE895009876E}"/>
              </c:ext>
            </c:extLst>
          </c:dPt>
          <c:dPt>
            <c:idx val="7"/>
            <c:bubble3D val="0"/>
            <c:spPr>
              <a:solidFill>
                <a:srgbClr val="4F5859">
                  <a:lumMod val="100000"/>
                </a:srgbClr>
              </a:solidFill>
              <a:ln w="19050">
                <a:solidFill>
                  <a:srgbClr val="F7F7F7"/>
                </a:solidFill>
              </a:ln>
              <a:effectLst/>
            </c:spPr>
            <c:extLst>
              <c:ext xmlns:c16="http://schemas.microsoft.com/office/drawing/2014/chart" uri="{C3380CC4-5D6E-409C-BE32-E72D297353CC}">
                <c16:uniqueId val="{0000000F-82F0-4B30-B0D7-FE895009876E}"/>
              </c:ext>
            </c:extLst>
          </c:dPt>
          <c:dLbls>
            <c:dLbl>
              <c:idx val="0"/>
              <c:layout>
                <c:manualLayout>
                  <c:x val="0.21583910952054158"/>
                  <c:y val="-0.18319530593793165"/>
                </c:manualLayout>
              </c:layout>
              <c:tx>
                <c:rich>
                  <a:bodyPr/>
                  <a:lstStyle/>
                  <a:p>
                    <a:r>
                      <a:rPr lang="sv-SE" sz="3200" dirty="0">
                        <a:latin typeface="Avenir Next LT Pro" panose="020B0504020202020204" pitchFamily="34" charset="0"/>
                      </a:rPr>
                      <a:t>Behov till äldreomsorgen och hälso- &amp; sjukvården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2F0-4B30-B0D7-FE895009876E}"/>
                </c:ext>
              </c:extLst>
            </c:dLbl>
            <c:dLbl>
              <c:idx val="1"/>
              <c:layout>
                <c:manualLayout>
                  <c:x val="-0.26361643898671905"/>
                  <c:y val="-0.20899698269086495"/>
                </c:manualLayout>
              </c:layout>
              <c:tx>
                <c:rich>
                  <a:bodyPr/>
                  <a:lstStyle/>
                  <a:p>
                    <a:r>
                      <a:rPr lang="sv-SE" sz="3200" dirty="0">
                        <a:latin typeface="Avenir Next LT Pro" panose="020B0504020202020204" pitchFamily="34" charset="0"/>
                      </a:rPr>
                      <a:t>Kvar till övriga branscher på arbetsmarknaden</a:t>
                    </a:r>
                  </a:p>
                </c:rich>
              </c:tx>
              <c:showLegendKey val="0"/>
              <c:showVal val="1"/>
              <c:showCatName val="0"/>
              <c:showSerName val="0"/>
              <c:showPercent val="0"/>
              <c:showBubbleSize val="0"/>
              <c:extLst>
                <c:ext xmlns:c15="http://schemas.microsoft.com/office/drawing/2012/chart" uri="{CE6537A1-D6FC-4f65-9D91-7224C49458BB}">
                  <c15:layout>
                    <c:manualLayout>
                      <c:w val="0.24077116149445868"/>
                      <c:h val="0.23165624325576001"/>
                    </c:manualLayout>
                  </c15:layout>
                  <c15:showDataLabelsRange val="0"/>
                </c:ext>
                <c:ext xmlns:c16="http://schemas.microsoft.com/office/drawing/2014/chart" uri="{C3380CC4-5D6E-409C-BE32-E72D297353CC}">
                  <c16:uniqueId val="{00000003-82F0-4B30-B0D7-FE895009876E}"/>
                </c:ext>
              </c:extLst>
            </c:dLbl>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Arial" panose="020B0604020202020204" pitchFamily="34" charset="0"/>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'[Diagramunderlag_Välfärdens kompetensförsörjning 2024.xlsx]Dia 15'!$A$8:$A$9</c:f>
              <c:strCache>
                <c:ptCount val="2"/>
                <c:pt idx="0">
                  <c:v>Behov till äldreomsorgen och hälso- &amp; sjukvården</c:v>
                </c:pt>
                <c:pt idx="1">
                  <c:v>Kvar till övriga branscher på arbetsmarknaden</c:v>
                </c:pt>
              </c:strCache>
            </c:strRef>
          </c:cat>
          <c:val>
            <c:numRef>
              <c:f>'[Diagramunderlag_Välfärdens kompetensförsörjning 2024.xlsx]Dia 15'!$B$8:$B$9</c:f>
              <c:numCache>
                <c:formatCode>#,##0</c:formatCode>
                <c:ptCount val="2"/>
                <c:pt idx="0">
                  <c:v>83300</c:v>
                </c:pt>
                <c:pt idx="1">
                  <c:v>47700</c:v>
                </c:pt>
              </c:numCache>
            </c:numRef>
          </c:val>
          <c:extLst>
            <c:ext xmlns:c16="http://schemas.microsoft.com/office/drawing/2014/chart" uri="{C3380CC4-5D6E-409C-BE32-E72D297353CC}">
              <c16:uniqueId val="{00000010-77C2-44E6-AB45-E9B602F05C3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chart>
  <c:spPr>
    <a:solidFill>
      <a:srgbClr val="F7F7F7"/>
    </a:solidFill>
    <a:ln w="9525" cap="flat" cmpd="sng" algn="ctr">
      <a:noFill/>
      <a:round/>
    </a:ln>
    <a:effectLst/>
  </c:spPr>
  <c:txPr>
    <a:bodyPr/>
    <a:lstStyle/>
    <a:p>
      <a:pPr>
        <a:defRPr sz="2000">
          <a:solidFill>
            <a:sysClr val="windowText" lastClr="000000"/>
          </a:solidFill>
          <a:latin typeface="+mn-lt"/>
          <a:cs typeface="Arial" panose="020B0604020202020204" pitchFamily="34" charset="0"/>
        </a:defRPr>
      </a:pPr>
      <a:endParaRPr lang="sv-S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Blad1!$Z$72:$Z$75</c:f>
              <c:strCache>
                <c:ptCount val="4"/>
                <c:pt idx="0">
                  <c:v>0-19 år</c:v>
                </c:pt>
                <c:pt idx="1">
                  <c:v>20-66 år</c:v>
                </c:pt>
                <c:pt idx="2">
                  <c:v>67-79 år</c:v>
                </c:pt>
                <c:pt idx="3">
                  <c:v>80 år och äldre</c:v>
                </c:pt>
              </c:strCache>
            </c:strRef>
          </c:cat>
          <c:val>
            <c:numRef>
              <c:f>Blad1!$AA$72:$AA$75</c:f>
              <c:numCache>
                <c:formatCode>0.0%</c:formatCode>
                <c:ptCount val="4"/>
                <c:pt idx="0">
                  <c:v>-6.7000000000000004E-2</c:v>
                </c:pt>
                <c:pt idx="1">
                  <c:v>1.4999999999999999E-2</c:v>
                </c:pt>
                <c:pt idx="2">
                  <c:v>2.5999999999999999E-2</c:v>
                </c:pt>
                <c:pt idx="3">
                  <c:v>0.33700000000000002</c:v>
                </c:pt>
              </c:numCache>
            </c:numRef>
          </c:val>
          <c:extLst>
            <c:ext xmlns:c16="http://schemas.microsoft.com/office/drawing/2014/chart" uri="{C3380CC4-5D6E-409C-BE32-E72D297353CC}">
              <c16:uniqueId val="{00000000-0D6A-48FE-ABFF-CA53AD10C97B}"/>
            </c:ext>
          </c:extLst>
        </c:ser>
        <c:dLbls>
          <c:showLegendKey val="0"/>
          <c:showVal val="0"/>
          <c:showCatName val="0"/>
          <c:showSerName val="0"/>
          <c:showPercent val="0"/>
          <c:showBubbleSize val="0"/>
        </c:dLbls>
        <c:gapWidth val="219"/>
        <c:overlap val="-27"/>
        <c:axId val="1234272992"/>
        <c:axId val="1228587008"/>
      </c:barChart>
      <c:catAx>
        <c:axId val="123427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sv-SE"/>
          </a:p>
        </c:txPr>
        <c:crossAx val="1228587008"/>
        <c:crosses val="autoZero"/>
        <c:auto val="1"/>
        <c:lblAlgn val="ctr"/>
        <c:lblOffset val="100"/>
        <c:noMultiLvlLbl val="0"/>
      </c:catAx>
      <c:valAx>
        <c:axId val="12285870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sv-SE"/>
          </a:p>
        </c:txPr>
        <c:crossAx val="123427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86825457869706"/>
          <c:y val="8.2844660201432774E-2"/>
          <c:w val="0.42205941889030757"/>
          <c:h val="0.8451611828372805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DA-4168-B164-23A0745B262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DA-4168-B164-23A0745B26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DA-4168-B164-23A0745B26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DA-4168-B164-23A0745B26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EDA-4168-B164-23A0745B262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EDA-4168-B164-23A0745B262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EDA-4168-B164-23A0745B262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EDA-4168-B164-23A0745B262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EDA-4168-B164-23A0745B262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EDA-4168-B164-23A0745B262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1EDA-4168-B164-23A0745B2624}"/>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1EDA-4168-B164-23A0745B2624}"/>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1EDA-4168-B164-23A0745B2624}"/>
              </c:ext>
            </c:extLst>
          </c:dPt>
          <c:dLbls>
            <c:dLbl>
              <c:idx val="0"/>
              <c:layout>
                <c:manualLayout>
                  <c:x val="1.7603922099231444E-3"/>
                  <c:y val="3.032651577845790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fld id="{51D5DDEB-0271-4BB3-ACAC-D1878D35E926}" type="CATEGORYNAME">
                      <a:rPr lang="en-US" sz="3200"/>
                      <a:pPr>
                        <a:defRPr sz="2400" b="1"/>
                      </a:pPr>
                      <a:t>[KATEGORINAMN]</a:t>
                    </a:fld>
                    <a:r>
                      <a:rPr lang="en-US" baseline="0" dirty="0"/>
                      <a:t>; </a:t>
                    </a:r>
                    <a:fld id="{228B8702-A5EC-42E7-BDD3-334ECD662354}" type="VALUE">
                      <a:rPr lang="en-US" sz="3200" baseline="0"/>
                      <a:pPr>
                        <a:defRPr sz="2400" b="1"/>
                      </a:pPr>
                      <a:t>[VÄRDE]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DA-4168-B164-23A0745B2624}"/>
                </c:ext>
              </c:extLst>
            </c:dLbl>
            <c:dLbl>
              <c:idx val="1"/>
              <c:layout>
                <c:manualLayout>
                  <c:x val="1.5940594656093831E-2"/>
                  <c:y val="-7.4404976450884687E-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fld id="{218DB32C-7562-4F70-9492-7EC18922B20B}" type="CATEGORYNAME">
                      <a:rPr lang="sv-SE" sz="3200"/>
                      <a:pPr>
                        <a:defRPr sz="2400" b="1"/>
                      </a:pPr>
                      <a:t>[KATEGORINAMN]</a:t>
                    </a:fld>
                    <a:r>
                      <a:rPr lang="sv-SE" baseline="0" dirty="0"/>
                      <a:t>; </a:t>
                    </a:r>
                    <a:fld id="{FCBA2856-AA43-48AB-92C7-F25E75A8E32C}" type="VALUE">
                      <a:rPr lang="sv-SE" sz="3200" baseline="0"/>
                      <a:pPr>
                        <a:defRPr sz="2400" b="1"/>
                      </a:pPr>
                      <a:t>[VÄRDE]</a:t>
                    </a:fld>
                    <a:endParaRPr lang="sv-SE" baseline="0"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sv-SE"/>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DA-4168-B164-23A0745B2624}"/>
                </c:ext>
              </c:extLst>
            </c:dLbl>
            <c:dLbl>
              <c:idx val="2"/>
              <c:layout>
                <c:manualLayout>
                  <c:x val="-7.6873162002642648E-3"/>
                  <c:y val="-8.4481206575961303E-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fld id="{4D61B4B6-EF43-4DD3-885F-9130FE9EB258}" type="CATEGORYNAME">
                      <a:rPr lang="en-US" sz="3200" smtClean="0"/>
                      <a:pPr>
                        <a:defRPr sz="2400" b="1"/>
                      </a:pPr>
                      <a:t>[KATEGORINAMN]</a:t>
                    </a:fld>
                    <a:r>
                      <a:rPr lang="en-US" baseline="0" dirty="0"/>
                      <a:t> </a:t>
                    </a:r>
                    <a:fld id="{7D18916F-E61D-4F15-A312-6FB555084C8E}" type="VALUE">
                      <a:rPr lang="en-US" sz="3200" baseline="0"/>
                      <a:pPr>
                        <a:defRPr sz="2400" b="1"/>
                      </a:pPr>
                      <a:t>[VÄRDE]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EDA-4168-B164-23A0745B2624}"/>
                </c:ext>
              </c:extLst>
            </c:dLbl>
            <c:dLbl>
              <c:idx val="3"/>
              <c:layout>
                <c:manualLayout>
                  <c:x val="3.7452066938209795E-3"/>
                  <c:y val="-1.2206816145164454E-2"/>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r>
                      <a:rPr lang="en-US" sz="3200" baseline="0" dirty="0"/>
                      <a:t> </a:t>
                    </a:r>
                    <a:r>
                      <a:rPr lang="en-US" sz="3200" baseline="0" dirty="0" err="1"/>
                      <a:t>Läkare</a:t>
                    </a:r>
                    <a:r>
                      <a:rPr lang="en-US" sz="3200" baseline="0" dirty="0"/>
                      <a:t>  </a:t>
                    </a:r>
                    <a:fld id="{C0F55B6F-DFB4-4827-99F4-18221FDCC4A8}" type="VALUE">
                      <a:rPr lang="en-US" sz="3200" baseline="0"/>
                      <a:pPr>
                        <a:defRPr sz="2400" b="1"/>
                      </a:pPr>
                      <a:t>[VÄRDE]</a:t>
                    </a:fld>
                    <a:endParaRPr lang="en-US" sz="3200" baseline="0" dirty="0"/>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EDA-4168-B164-23A0745B2624}"/>
                </c:ext>
              </c:extLst>
            </c:dLbl>
            <c:dLbl>
              <c:idx val="4"/>
              <c:layout>
                <c:manualLayout>
                  <c:x val="6.8825475765819155E-2"/>
                  <c:y val="3.7430457266465079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mn-lt"/>
                        <a:ea typeface="+mn-ea"/>
                        <a:cs typeface="+mn-cs"/>
                      </a:defRPr>
                    </a:pPr>
                    <a:fld id="{6401CAA4-712A-4FA7-B791-5B1DD8CE695F}" type="CATEGORYNAME">
                      <a:rPr lang="en-US" sz="3200" smtClean="0"/>
                      <a:pPr>
                        <a:defRPr sz="2400" b="1"/>
                      </a:pPr>
                      <a:t>[KATEGORINAMN]</a:t>
                    </a:fld>
                    <a:r>
                      <a:rPr lang="en-US" sz="2400" baseline="0" dirty="0"/>
                      <a:t> </a:t>
                    </a:r>
                    <a:fld id="{68FF5E89-CF36-4709-A138-1A2D9AFC9156}" type="VALUE">
                      <a:rPr lang="en-US" sz="3200" baseline="0" smtClean="0"/>
                      <a:pPr>
                        <a:defRPr sz="2400" b="1"/>
                      </a:pPr>
                      <a:t>[VÄRDE]</a:t>
                    </a:fld>
                    <a:endParaRPr lang="en-US" sz="2400" baseline="0" dirty="0"/>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6769719932963448"/>
                      <c:h val="0.11326426975862643"/>
                    </c:manualLayout>
                  </c15:layout>
                  <c15:dlblFieldTable/>
                  <c15:showDataLabelsRange val="0"/>
                </c:ext>
                <c:ext xmlns:c16="http://schemas.microsoft.com/office/drawing/2014/chart" uri="{C3380CC4-5D6E-409C-BE32-E72D297353CC}">
                  <c16:uniqueId val="{00000009-1EDA-4168-B164-23A0745B2624}"/>
                </c:ext>
              </c:extLst>
            </c:dLbl>
            <c:dLbl>
              <c:idx val="5"/>
              <c:layout>
                <c:manualLayout>
                  <c:x val="1.6628314528456964E-2"/>
                  <c:y val="4.9367760613121758E-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fld id="{8467DF1E-AF67-4D2B-88F4-ECF7DD55B860}" type="CATEGORYNAME">
                      <a:rPr lang="en-US" sz="3200" b="1" smtClean="0"/>
                      <a:pPr>
                        <a:defRPr sz="2400"/>
                      </a:pPr>
                      <a:t>[KATEGORINAMN]</a:t>
                    </a:fld>
                    <a:r>
                      <a:rPr lang="en-US" sz="3200" b="1" dirty="0"/>
                      <a:t> 409</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EDA-4168-B164-23A0745B2624}"/>
                </c:ext>
              </c:extLst>
            </c:dLbl>
            <c:dLbl>
              <c:idx val="6"/>
              <c:delete val="1"/>
              <c:extLst>
                <c:ext xmlns:c15="http://schemas.microsoft.com/office/drawing/2012/chart" uri="{CE6537A1-D6FC-4f65-9D91-7224C49458BB}"/>
                <c:ext xmlns:c16="http://schemas.microsoft.com/office/drawing/2014/chart" uri="{C3380CC4-5D6E-409C-BE32-E72D297353CC}">
                  <c16:uniqueId val="{0000000D-1EDA-4168-B164-23A0745B2624}"/>
                </c:ext>
              </c:extLst>
            </c:dLbl>
            <c:dLbl>
              <c:idx val="7"/>
              <c:layout>
                <c:manualLayout>
                  <c:x val="1.6669913714222183E-2"/>
                  <c:y val="1.0428978276673091E-2"/>
                </c:manualLayout>
              </c:layout>
              <c:tx>
                <c:rich>
                  <a:bodyPr/>
                  <a:lstStyle/>
                  <a:p>
                    <a:fld id="{D82B7909-80FB-4B49-89B2-43102B5B3A11}" type="CATEGORYNAME">
                      <a:rPr lang="en-US" sz="3200" b="1" smtClean="0"/>
                      <a:pPr/>
                      <a:t>[KATEGORINAMN]</a:t>
                    </a:fld>
                    <a:r>
                      <a:rPr lang="en-US" b="1" dirty="0"/>
                      <a:t> </a:t>
                    </a:r>
                    <a:r>
                      <a:rPr lang="en-US" sz="3200" b="1" dirty="0"/>
                      <a:t>181</a:t>
                    </a:r>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EDA-4168-B164-23A0745B2624}"/>
                </c:ext>
              </c:extLst>
            </c:dLbl>
            <c:dLbl>
              <c:idx val="8"/>
              <c:delete val="1"/>
              <c:extLst>
                <c:ext xmlns:c15="http://schemas.microsoft.com/office/drawing/2012/chart" uri="{CE6537A1-D6FC-4f65-9D91-7224C49458BB}"/>
                <c:ext xmlns:c16="http://schemas.microsoft.com/office/drawing/2014/chart" uri="{C3380CC4-5D6E-409C-BE32-E72D297353CC}">
                  <c16:uniqueId val="{00000011-1EDA-4168-B164-23A0745B2624}"/>
                </c:ext>
              </c:extLst>
            </c:dLbl>
            <c:dLbl>
              <c:idx val="9"/>
              <c:delete val="1"/>
              <c:extLst>
                <c:ext xmlns:c15="http://schemas.microsoft.com/office/drawing/2012/chart" uri="{CE6537A1-D6FC-4f65-9D91-7224C49458BB}"/>
                <c:ext xmlns:c16="http://schemas.microsoft.com/office/drawing/2014/chart" uri="{C3380CC4-5D6E-409C-BE32-E72D297353CC}">
                  <c16:uniqueId val="{00000013-1EDA-4168-B164-23A0745B2624}"/>
                </c:ext>
              </c:extLst>
            </c:dLbl>
            <c:dLbl>
              <c:idx val="10"/>
              <c:layout>
                <c:manualLayout>
                  <c:x val="-0.33077302802803654"/>
                  <c:y val="2.206541793937954E-2"/>
                </c:manualLayout>
              </c:layout>
              <c:tx>
                <c:rich>
                  <a:bodyPr rot="0" spcFirstLastPara="1" vertOverflow="ellipsis" vert="horz" wrap="square" lIns="38100" tIns="19050" rIns="38100" bIns="19050" anchor="ctr" anchorCtr="0">
                    <a:noAutofit/>
                  </a:bodyPr>
                  <a:lstStyle/>
                  <a:p>
                    <a:pPr algn="l" rtl="0">
                      <a:defRPr lang="sv-SE" sz="2400" b="0" i="0" u="none" strike="noStrike" kern="1200" baseline="0" dirty="0" smtClean="0">
                        <a:solidFill>
                          <a:srgbClr val="000000">
                            <a:lumMod val="75000"/>
                            <a:lumOff val="25000"/>
                          </a:srgbClr>
                        </a:solidFill>
                        <a:latin typeface="+mn-lt"/>
                        <a:ea typeface="+mn-ea"/>
                        <a:cs typeface="+mn-cs"/>
                      </a:defRPr>
                    </a:pPr>
                    <a:br>
                      <a:rPr lang="sv-SE" sz="2400" b="0" i="0" u="none" strike="noStrike" kern="1200" baseline="0" dirty="0">
                        <a:solidFill>
                          <a:srgbClr val="000000">
                            <a:lumMod val="75000"/>
                            <a:lumOff val="25000"/>
                          </a:srgbClr>
                        </a:solidFill>
                        <a:latin typeface="+mn-lt"/>
                        <a:ea typeface="+mn-ea"/>
                        <a:cs typeface="+mn-cs"/>
                      </a:rPr>
                    </a:br>
                    <a:r>
                      <a:rPr lang="sv-SE" sz="2400" b="0" i="0" u="none" strike="noStrike" kern="1200" baseline="0" dirty="0">
                        <a:solidFill>
                          <a:srgbClr val="000000">
                            <a:lumMod val="75000"/>
                            <a:lumOff val="25000"/>
                          </a:srgbClr>
                        </a:solidFill>
                        <a:latin typeface="+mn-lt"/>
                        <a:ea typeface="+mn-ea"/>
                        <a:cs typeface="+mn-cs"/>
                      </a:rPr>
                      <a:t>Städ-, tvätt och förrådsarbete</a:t>
                    </a:r>
                  </a:p>
                  <a:p>
                    <a:pPr algn="l" rtl="0">
                      <a:defRPr lang="sv-SE" sz="2400" dirty="0" smtClean="0">
                        <a:solidFill>
                          <a:srgbClr val="000000">
                            <a:lumMod val="75000"/>
                            <a:lumOff val="25000"/>
                          </a:srgbClr>
                        </a:solidFill>
                      </a:defRPr>
                    </a:pPr>
                    <a:r>
                      <a:rPr lang="sv-SE" sz="2400" b="0" i="0" u="none" strike="noStrike" kern="1200" baseline="0" dirty="0">
                        <a:solidFill>
                          <a:srgbClr val="000000">
                            <a:lumMod val="75000"/>
                            <a:lumOff val="25000"/>
                          </a:srgbClr>
                        </a:solidFill>
                        <a:latin typeface="+mn-lt"/>
                        <a:ea typeface="+mn-ea"/>
                        <a:cs typeface="+mn-cs"/>
                      </a:rPr>
                      <a:t>Tandvård</a:t>
                    </a:r>
                  </a:p>
                  <a:p>
                    <a:pPr algn="l" rtl="0">
                      <a:defRPr lang="sv-SE" sz="2400" dirty="0" smtClean="0">
                        <a:solidFill>
                          <a:srgbClr val="000000">
                            <a:lumMod val="75000"/>
                            <a:lumOff val="25000"/>
                          </a:srgbClr>
                        </a:solidFill>
                      </a:defRPr>
                    </a:pPr>
                    <a:fld id="{8DEC3B0F-ED4B-416F-ABE5-024632CB4CD6}" type="CATEGORYNAME">
                      <a:rPr lang="sv-SE" sz="2400" b="0" i="0" u="none" strike="noStrike" kern="1200" baseline="0" dirty="0" smtClean="0">
                        <a:solidFill>
                          <a:srgbClr val="000000">
                            <a:lumMod val="75000"/>
                            <a:lumOff val="25000"/>
                          </a:srgbClr>
                        </a:solidFill>
                        <a:latin typeface="+mn-lt"/>
                        <a:ea typeface="+mn-ea"/>
                        <a:cs typeface="+mn-cs"/>
                      </a:rPr>
                      <a:pPr algn="l" rtl="0">
                        <a:defRPr lang="sv-SE" sz="2400" dirty="0" smtClean="0">
                          <a:solidFill>
                            <a:srgbClr val="000000">
                              <a:lumMod val="75000"/>
                              <a:lumOff val="25000"/>
                            </a:srgbClr>
                          </a:solidFill>
                        </a:defRPr>
                      </a:pPr>
                      <a:t>[KATEGORINAMN]</a:t>
                    </a:fld>
                    <a:br>
                      <a:rPr lang="sv-SE" sz="2400" b="0" i="0" u="none" strike="noStrike" kern="1200" baseline="0" dirty="0">
                        <a:solidFill>
                          <a:srgbClr val="000000">
                            <a:lumMod val="75000"/>
                            <a:lumOff val="25000"/>
                          </a:srgbClr>
                        </a:solidFill>
                        <a:latin typeface="+mn-lt"/>
                        <a:ea typeface="+mn-ea"/>
                        <a:cs typeface="+mn-cs"/>
                      </a:rPr>
                    </a:br>
                    <a:r>
                      <a:rPr lang="sv-SE" sz="2400" b="0" i="0" u="none" strike="noStrike" kern="1200" baseline="0" dirty="0">
                        <a:solidFill>
                          <a:srgbClr val="000000">
                            <a:lumMod val="75000"/>
                            <a:lumOff val="25000"/>
                          </a:srgbClr>
                        </a:solidFill>
                        <a:latin typeface="+mn-lt"/>
                        <a:ea typeface="+mn-ea"/>
                        <a:cs typeface="+mn-cs"/>
                      </a:rPr>
                      <a:t>Köks- och måltidspersonal</a:t>
                    </a:r>
                  </a:p>
                  <a:p>
                    <a:pPr algn="l" rtl="0">
                      <a:defRPr lang="sv-SE" sz="2400" dirty="0" smtClean="0">
                        <a:solidFill>
                          <a:srgbClr val="000000">
                            <a:lumMod val="75000"/>
                            <a:lumOff val="25000"/>
                          </a:srgbClr>
                        </a:solidFill>
                      </a:defRPr>
                    </a:pPr>
                    <a:r>
                      <a:rPr lang="sv-SE" sz="2400" b="0" i="0" u="none" strike="noStrike" kern="1200" baseline="0" dirty="0">
                        <a:solidFill>
                          <a:srgbClr val="000000">
                            <a:lumMod val="75000"/>
                            <a:lumOff val="25000"/>
                          </a:srgbClr>
                        </a:solidFill>
                        <a:latin typeface="+mn-lt"/>
                        <a:ea typeface="+mn-ea"/>
                        <a:cs typeface="+mn-cs"/>
                      </a:rPr>
                      <a:t>Vaktmästeri och hantverkspersonal</a:t>
                    </a:r>
                  </a:p>
                </c:rich>
              </c:tx>
              <c:spPr>
                <a:noFill/>
                <a:ln>
                  <a:noFill/>
                </a:ln>
                <a:effectLst/>
              </c:spPr>
              <c:txPr>
                <a:bodyPr rot="0" spcFirstLastPara="1" vertOverflow="ellipsis" vert="horz" wrap="square" lIns="38100" tIns="19050" rIns="38100" bIns="19050" anchor="ctr" anchorCtr="0">
                  <a:noAutofit/>
                </a:bodyPr>
                <a:lstStyle/>
                <a:p>
                  <a:pPr algn="l" rtl="0">
                    <a:defRPr lang="sv-SE" sz="2400" b="0" i="0" u="none" strike="noStrike" kern="1200" baseline="0" dirty="0" smtClean="0">
                      <a:solidFill>
                        <a:srgbClr val="000000">
                          <a:lumMod val="75000"/>
                          <a:lumOff val="25000"/>
                        </a:srgbClr>
                      </a:solidFill>
                      <a:latin typeface="+mn-lt"/>
                      <a:ea typeface="+mn-ea"/>
                      <a:cs typeface="+mn-cs"/>
                    </a:defRPr>
                  </a:pPr>
                  <a:endParaRPr lang="sv-SE"/>
                </a:p>
              </c:txPr>
              <c:dLblPos val="bestFit"/>
              <c:showLegendKey val="0"/>
              <c:showVal val="0"/>
              <c:showCatName val="1"/>
              <c:showSerName val="0"/>
              <c:showPercent val="0"/>
              <c:showBubbleSize val="0"/>
              <c:extLst>
                <c:ext xmlns:c15="http://schemas.microsoft.com/office/drawing/2012/chart" uri="{CE6537A1-D6FC-4f65-9D91-7224C49458BB}">
                  <c15:layout>
                    <c:manualLayout>
                      <c:w val="0.25945038835773182"/>
                      <c:h val="0.28963837814452337"/>
                    </c:manualLayout>
                  </c15:layout>
                  <c15:dlblFieldTable/>
                  <c15:showDataLabelsRange val="0"/>
                </c:ext>
                <c:ext xmlns:c16="http://schemas.microsoft.com/office/drawing/2014/chart" uri="{C3380CC4-5D6E-409C-BE32-E72D297353CC}">
                  <c16:uniqueId val="{00000015-1EDA-4168-B164-23A0745B2624}"/>
                </c:ext>
              </c:extLst>
            </c:dLbl>
            <c:dLbl>
              <c:idx val="11"/>
              <c:delete val="1"/>
              <c:extLst>
                <c:ext xmlns:c15="http://schemas.microsoft.com/office/drawing/2012/chart" uri="{CE6537A1-D6FC-4f65-9D91-7224C49458BB}"/>
                <c:ext xmlns:c16="http://schemas.microsoft.com/office/drawing/2014/chart" uri="{C3380CC4-5D6E-409C-BE32-E72D297353CC}">
                  <c16:uniqueId val="{00000017-1EDA-4168-B164-23A0745B2624}"/>
                </c:ext>
              </c:extLst>
            </c:dLbl>
            <c:dLbl>
              <c:idx val="12"/>
              <c:delete val="1"/>
              <c:extLst>
                <c:ext xmlns:c15="http://schemas.microsoft.com/office/drawing/2012/chart" uri="{CE6537A1-D6FC-4f65-9D91-7224C49458BB}"/>
                <c:ext xmlns:c16="http://schemas.microsoft.com/office/drawing/2014/chart" uri="{C3380CC4-5D6E-409C-BE32-E72D297353CC}">
                  <c16:uniqueId val="{00000019-1EDA-4168-B164-23A0745B262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'Diagram och tabeller'!$AR$168:$AR$180</c:f>
              <c:strCache>
                <c:ptCount val="13"/>
                <c:pt idx="0">
                  <c:v>Sjuksköterskor</c:v>
                </c:pt>
                <c:pt idx="1">
                  <c:v>Undersköterska, skötare m fl</c:v>
                </c:pt>
                <c:pt idx="2">
                  <c:v>Administrativ personal</c:v>
                </c:pt>
                <c:pt idx="3">
                  <c:v>Läkare</c:v>
                </c:pt>
                <c:pt idx="4">
                  <c:v>Paramedicinsk personal</c:v>
                </c:pt>
                <c:pt idx="5">
                  <c:v>Ledningspersonal</c:v>
                </c:pt>
                <c:pt idx="6">
                  <c:v>Teknisk personal</c:v>
                </c:pt>
                <c:pt idx="7">
                  <c:v>Övrig hälso-&amp; sjukvårdspersonal</c:v>
                </c:pt>
                <c:pt idx="8">
                  <c:v>Städ-, tvätt-, &amp; förrådsarbete</c:v>
                </c:pt>
                <c:pt idx="9">
                  <c:v>Tandvård</c:v>
                </c:pt>
                <c:pt idx="10">
                  <c:v>Kultur- &amp; utbildningspersonal</c:v>
                </c:pt>
                <c:pt idx="11">
                  <c:v>Köks- &amp; måltidspersonal</c:v>
                </c:pt>
                <c:pt idx="12">
                  <c:v>Vaktmästeri- &amp; hantverkspersonal</c:v>
                </c:pt>
              </c:strCache>
            </c:strRef>
          </c:cat>
          <c:val>
            <c:numRef>
              <c:f>'Diagram och tabeller'!$AS$168:$AS$180</c:f>
              <c:numCache>
                <c:formatCode>General</c:formatCode>
                <c:ptCount val="13"/>
                <c:pt idx="0">
                  <c:v>1939</c:v>
                </c:pt>
                <c:pt idx="1">
                  <c:v>1741</c:v>
                </c:pt>
                <c:pt idx="2">
                  <c:v>1032</c:v>
                </c:pt>
                <c:pt idx="3">
                  <c:v>850</c:v>
                </c:pt>
                <c:pt idx="4">
                  <c:v>699</c:v>
                </c:pt>
                <c:pt idx="5">
                  <c:v>409</c:v>
                </c:pt>
                <c:pt idx="6">
                  <c:v>219</c:v>
                </c:pt>
                <c:pt idx="7">
                  <c:v>181</c:v>
                </c:pt>
                <c:pt idx="8">
                  <c:v>96</c:v>
                </c:pt>
                <c:pt idx="9">
                  <c:v>76</c:v>
                </c:pt>
                <c:pt idx="10">
                  <c:v>60</c:v>
                </c:pt>
                <c:pt idx="11">
                  <c:v>59</c:v>
                </c:pt>
                <c:pt idx="12">
                  <c:v>54</c:v>
                </c:pt>
              </c:numCache>
            </c:numRef>
          </c:val>
          <c:extLst>
            <c:ext xmlns:c16="http://schemas.microsoft.com/office/drawing/2014/chart" uri="{C3380CC4-5D6E-409C-BE32-E72D297353CC}">
              <c16:uniqueId val="{0000001A-1EDA-4168-B164-23A0745B2624}"/>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59-4DD0-9568-5717145F5F6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259-4DD0-9568-5717145F5F6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59-4DD0-9568-5717145F5F6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259-4DD0-9568-5717145F5F6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259-4DD0-9568-5717145F5F6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259-4DD0-9568-5717145F5F6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259-4DD0-9568-5717145F5F69}"/>
              </c:ext>
            </c:extLst>
          </c:dPt>
          <c:cat>
            <c:strRef>
              <c:f>Blad1!$A$2:$A$8</c:f>
              <c:strCache>
                <c:ptCount val="7"/>
                <c:pt idx="0">
                  <c:v>Personalkostnader inkl. pension</c:v>
                </c:pt>
                <c:pt idx="1">
                  <c:v>Köpt vård och sjukvårdstjänster</c:v>
                </c:pt>
                <c:pt idx="2">
                  <c:v>Läkemedel</c:v>
                </c:pt>
                <c:pt idx="3">
                  <c:v>Trafikkostnader</c:v>
                </c:pt>
                <c:pt idx="4">
                  <c:v>Avskrivningar</c:v>
                </c:pt>
                <c:pt idx="5">
                  <c:v>Finansiella kostnader</c:v>
                </c:pt>
                <c:pt idx="6">
                  <c:v>Övrigt</c:v>
                </c:pt>
              </c:strCache>
            </c:strRef>
          </c:cat>
          <c:val>
            <c:numRef>
              <c:f>Blad1!$B$2:$B$8</c:f>
              <c:numCache>
                <c:formatCode>General</c:formatCode>
                <c:ptCount val="7"/>
                <c:pt idx="0">
                  <c:v>46</c:v>
                </c:pt>
                <c:pt idx="1">
                  <c:v>15</c:v>
                </c:pt>
                <c:pt idx="2">
                  <c:v>9</c:v>
                </c:pt>
                <c:pt idx="3">
                  <c:v>7</c:v>
                </c:pt>
                <c:pt idx="4">
                  <c:v>3</c:v>
                </c:pt>
                <c:pt idx="5">
                  <c:v>4</c:v>
                </c:pt>
                <c:pt idx="6">
                  <c:v>16</c:v>
                </c:pt>
              </c:numCache>
            </c:numRef>
          </c:val>
          <c:extLst>
            <c:ext xmlns:c16="http://schemas.microsoft.com/office/drawing/2014/chart" uri="{C3380CC4-5D6E-409C-BE32-E72D297353CC}">
              <c16:uniqueId val="{00000000-FFB5-48A4-AA75-943B237466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Blad1!$AP$86</c:f>
              <c:strCache>
                <c:ptCount val="1"/>
                <c:pt idx="0">
                  <c:v>Korttid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Blad1!$AQ$85:$AW$85</c:f>
              <c:strCache>
                <c:ptCount val="7"/>
                <c:pt idx="0">
                  <c:v>2018</c:v>
                </c:pt>
                <c:pt idx="1">
                  <c:v>2019</c:v>
                </c:pt>
                <c:pt idx="2">
                  <c:v>2020</c:v>
                </c:pt>
                <c:pt idx="3">
                  <c:v>2021</c:v>
                </c:pt>
                <c:pt idx="4">
                  <c:v>2022</c:v>
                </c:pt>
                <c:pt idx="5">
                  <c:v>2023</c:v>
                </c:pt>
                <c:pt idx="6">
                  <c:v>2024</c:v>
                </c:pt>
              </c:strCache>
            </c:strRef>
          </c:cat>
          <c:val>
            <c:numRef>
              <c:f>Blad1!$AQ$86:$AW$86</c:f>
              <c:numCache>
                <c:formatCode>0.0%</c:formatCode>
                <c:ptCount val="7"/>
                <c:pt idx="0">
                  <c:v>3.2000000000000001E-2</c:v>
                </c:pt>
                <c:pt idx="1">
                  <c:v>3.2000000000000001E-2</c:v>
                </c:pt>
                <c:pt idx="2">
                  <c:v>4.7E-2</c:v>
                </c:pt>
                <c:pt idx="3">
                  <c:v>3.7999999999999999E-2</c:v>
                </c:pt>
                <c:pt idx="4">
                  <c:v>4.3999999999999997E-2</c:v>
                </c:pt>
                <c:pt idx="5">
                  <c:v>3.6999999999999998E-2</c:v>
                </c:pt>
                <c:pt idx="6">
                  <c:v>3.5999999999999997E-2</c:v>
                </c:pt>
              </c:numCache>
            </c:numRef>
          </c:val>
          <c:extLst>
            <c:ext xmlns:c16="http://schemas.microsoft.com/office/drawing/2014/chart" uri="{C3380CC4-5D6E-409C-BE32-E72D297353CC}">
              <c16:uniqueId val="{00000000-CD72-4BCE-A685-BEB162C09458}"/>
            </c:ext>
          </c:extLst>
        </c:ser>
        <c:ser>
          <c:idx val="1"/>
          <c:order val="1"/>
          <c:tx>
            <c:strRef>
              <c:f>Blad1!$AP$87</c:f>
              <c:strCache>
                <c:ptCount val="1"/>
                <c:pt idx="0">
                  <c:v>Långtid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Blad1!$AQ$85:$AW$85</c:f>
              <c:strCache>
                <c:ptCount val="7"/>
                <c:pt idx="0">
                  <c:v>2018</c:v>
                </c:pt>
                <c:pt idx="1">
                  <c:v>2019</c:v>
                </c:pt>
                <c:pt idx="2">
                  <c:v>2020</c:v>
                </c:pt>
                <c:pt idx="3">
                  <c:v>2021</c:v>
                </c:pt>
                <c:pt idx="4">
                  <c:v>2022</c:v>
                </c:pt>
                <c:pt idx="5">
                  <c:v>2023</c:v>
                </c:pt>
                <c:pt idx="6">
                  <c:v>2024</c:v>
                </c:pt>
              </c:strCache>
            </c:strRef>
          </c:cat>
          <c:val>
            <c:numRef>
              <c:f>Blad1!$AQ$87:$AW$87</c:f>
              <c:numCache>
                <c:formatCode>0.0%</c:formatCode>
                <c:ptCount val="7"/>
                <c:pt idx="0">
                  <c:v>3.7999999999999999E-2</c:v>
                </c:pt>
                <c:pt idx="1">
                  <c:v>3.6999999999999998E-2</c:v>
                </c:pt>
                <c:pt idx="2">
                  <c:v>3.5000000000000003E-2</c:v>
                </c:pt>
                <c:pt idx="3">
                  <c:v>3.6000000000000004E-2</c:v>
                </c:pt>
                <c:pt idx="4">
                  <c:v>3.5000000000000003E-2</c:v>
                </c:pt>
                <c:pt idx="5">
                  <c:v>3.6000000000000004E-2</c:v>
                </c:pt>
                <c:pt idx="6">
                  <c:v>3.7999999999999999E-2</c:v>
                </c:pt>
              </c:numCache>
            </c:numRef>
          </c:val>
          <c:extLst>
            <c:ext xmlns:c16="http://schemas.microsoft.com/office/drawing/2014/chart" uri="{C3380CC4-5D6E-409C-BE32-E72D297353CC}">
              <c16:uniqueId val="{00000001-CD72-4BCE-A685-BEB162C09458}"/>
            </c:ext>
          </c:extLst>
        </c:ser>
        <c:dLbls>
          <c:dLblPos val="ctr"/>
          <c:showLegendKey val="0"/>
          <c:showVal val="1"/>
          <c:showCatName val="0"/>
          <c:showSerName val="0"/>
          <c:showPercent val="0"/>
          <c:showBubbleSize val="0"/>
        </c:dLbls>
        <c:gapWidth val="150"/>
        <c:overlap val="100"/>
        <c:axId val="1694132767"/>
        <c:axId val="510769263"/>
      </c:barChart>
      <c:catAx>
        <c:axId val="1694132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sv-SE"/>
          </a:p>
        </c:txPr>
        <c:crossAx val="510769263"/>
        <c:crosses val="autoZero"/>
        <c:auto val="1"/>
        <c:lblAlgn val="ctr"/>
        <c:lblOffset val="100"/>
        <c:noMultiLvlLbl val="0"/>
      </c:catAx>
      <c:valAx>
        <c:axId val="5107692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sv-SE"/>
          </a:p>
        </c:txPr>
        <c:crossAx val="1694132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0.40387</cdr:x>
      <cdr:y>0.45816</cdr:y>
    </cdr:from>
    <cdr:to>
      <cdr:x>0.62484</cdr:x>
      <cdr:y>0.73712</cdr:y>
    </cdr:to>
    <cdr:sp macro="" textlink="">
      <cdr:nvSpPr>
        <cdr:cNvPr id="4" name="Rektangel 3">
          <a:extLst xmlns:a="http://schemas.openxmlformats.org/drawingml/2006/main">
            <a:ext uri="{FF2B5EF4-FFF2-40B4-BE49-F238E27FC236}">
              <a16:creationId xmlns:a16="http://schemas.microsoft.com/office/drawing/2014/main" id="{5C1C3ACA-70EC-8932-7E42-50779A7A05A5}"/>
            </a:ext>
          </a:extLst>
        </cdr:cNvPr>
        <cdr:cNvSpPr/>
      </cdr:nvSpPr>
      <cdr:spPr>
        <a:xfrm xmlns:a="http://schemas.openxmlformats.org/drawingml/2006/main">
          <a:off x="4923927" y="3142086"/>
          <a:ext cx="2694067" cy="191310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sv-SE" sz="1800" b="1" dirty="0">
              <a:solidFill>
                <a:sysClr val="windowText" lastClr="000000"/>
              </a:solidFill>
            </a:rPr>
            <a:t>Ökning sysselsatta </a:t>
          </a:r>
        </a:p>
        <a:p xmlns:a="http://schemas.openxmlformats.org/drawingml/2006/main">
          <a:pPr algn="ctr"/>
          <a:r>
            <a:rPr lang="sv-SE" sz="1800" b="1" dirty="0">
              <a:solidFill>
                <a:sysClr val="windowText" lastClr="000000"/>
              </a:solidFill>
            </a:rPr>
            <a:t>131</a:t>
          </a:r>
          <a:r>
            <a:rPr lang="sv-SE" sz="1800" b="1" baseline="0" dirty="0">
              <a:solidFill>
                <a:sysClr val="windowText" lastClr="000000"/>
              </a:solidFill>
            </a:rPr>
            <a:t> 000</a:t>
          </a:r>
        </a:p>
        <a:p xmlns:a="http://schemas.openxmlformats.org/drawingml/2006/main">
          <a:pPr algn="ctr"/>
          <a:r>
            <a:rPr lang="sv-SE" sz="1600" dirty="0">
              <a:solidFill>
                <a:sysClr val="windowText" lastClr="000000"/>
              </a:solidFill>
            </a:rPr>
            <a:t>(20-66 år)</a:t>
          </a:r>
        </a:p>
      </cdr:txBody>
    </cdr:sp>
  </cdr:relSizeAnchor>
</c:userShapes>
</file>

<file path=ppt/drawings/drawing2.xml><?xml version="1.0" encoding="utf-8"?>
<c:userShapes xmlns:c="http://schemas.openxmlformats.org/drawingml/2006/chart">
  <cdr:relSizeAnchor xmlns:cdr="http://schemas.openxmlformats.org/drawingml/2006/chartDrawing">
    <cdr:from>
      <cdr:x>0.4037</cdr:x>
      <cdr:y>0.44509</cdr:y>
    </cdr:from>
    <cdr:to>
      <cdr:x>0.62467</cdr:x>
      <cdr:y>0.72405</cdr:y>
    </cdr:to>
    <cdr:sp macro="" textlink="">
      <cdr:nvSpPr>
        <cdr:cNvPr id="4" name="Rektangel 3">
          <a:extLst xmlns:a="http://schemas.openxmlformats.org/drawingml/2006/main">
            <a:ext uri="{FF2B5EF4-FFF2-40B4-BE49-F238E27FC236}">
              <a16:creationId xmlns:a16="http://schemas.microsoft.com/office/drawing/2014/main" id="{5C1C3ACA-70EC-8932-7E42-50779A7A05A5}"/>
            </a:ext>
          </a:extLst>
        </cdr:cNvPr>
        <cdr:cNvSpPr/>
      </cdr:nvSpPr>
      <cdr:spPr>
        <a:xfrm xmlns:a="http://schemas.openxmlformats.org/drawingml/2006/main">
          <a:off x="4525420" y="2440744"/>
          <a:ext cx="2477065" cy="152973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sv-SE" sz="2800" b="1" dirty="0">
              <a:solidFill>
                <a:sysClr val="windowText" lastClr="000000"/>
              </a:solidFill>
              <a:latin typeface="Avenir Next LT Pro" panose="020B0504020202020204" pitchFamily="34" charset="0"/>
            </a:rPr>
            <a:t>Ökning sysselsatta </a:t>
          </a:r>
        </a:p>
        <a:p xmlns:a="http://schemas.openxmlformats.org/drawingml/2006/main">
          <a:pPr algn="ctr"/>
          <a:r>
            <a:rPr lang="sv-SE" sz="2800" b="1" dirty="0">
              <a:solidFill>
                <a:sysClr val="windowText" lastClr="000000"/>
              </a:solidFill>
              <a:latin typeface="Avenir Next LT Pro" panose="020B0504020202020204" pitchFamily="34" charset="0"/>
            </a:rPr>
            <a:t>131</a:t>
          </a:r>
          <a:r>
            <a:rPr lang="sv-SE" sz="2800" b="1" baseline="0" dirty="0">
              <a:solidFill>
                <a:sysClr val="windowText" lastClr="000000"/>
              </a:solidFill>
              <a:latin typeface="Avenir Next LT Pro" panose="020B0504020202020204" pitchFamily="34" charset="0"/>
            </a:rPr>
            <a:t> 000</a:t>
          </a:r>
        </a:p>
        <a:p xmlns:a="http://schemas.openxmlformats.org/drawingml/2006/main">
          <a:pPr algn="ctr"/>
          <a:r>
            <a:rPr lang="sv-SE" sz="2800" dirty="0">
              <a:solidFill>
                <a:sysClr val="windowText" lastClr="000000"/>
              </a:solidFill>
              <a:latin typeface="Avenir Next LT Pro" panose="020B0504020202020204" pitchFamily="34" charset="0"/>
            </a:rPr>
            <a:t>(20-66 år)</a:t>
          </a:r>
          <a:endParaRPr lang="sv-SE" sz="2800" b="1" dirty="0">
            <a:solidFill>
              <a:sysClr val="windowText" lastClr="000000"/>
            </a:solidFill>
            <a:latin typeface="Avenir Next LT Pro" panose="020B0504020202020204" pitchFamily="34" charset="0"/>
          </a:endParaRPr>
        </a:p>
      </cdr:txBody>
    </cdr:sp>
  </cdr:relSizeAnchor>
  <cdr:relSizeAnchor xmlns:cdr="http://schemas.openxmlformats.org/drawingml/2006/chartDrawing">
    <cdr:from>
      <cdr:x>0.07665</cdr:x>
      <cdr:y>0.25741</cdr:y>
    </cdr:from>
    <cdr:to>
      <cdr:x>0.25271</cdr:x>
      <cdr:y>0.5167</cdr:y>
    </cdr:to>
    <cdr:sp macro="" textlink="">
      <cdr:nvSpPr>
        <cdr:cNvPr id="2" name="Rektangel 1">
          <a:extLst xmlns:a="http://schemas.openxmlformats.org/drawingml/2006/main">
            <a:ext uri="{FF2B5EF4-FFF2-40B4-BE49-F238E27FC236}">
              <a16:creationId xmlns:a16="http://schemas.microsoft.com/office/drawing/2014/main" id="{7E0565BB-CA89-197B-6AAB-CA248A70ED19}"/>
            </a:ext>
          </a:extLst>
        </cdr:cNvPr>
        <cdr:cNvSpPr/>
      </cdr:nvSpPr>
      <cdr:spPr>
        <a:xfrm xmlns:a="http://schemas.openxmlformats.org/drawingml/2006/main">
          <a:off x="859236" y="1411572"/>
          <a:ext cx="1973637" cy="142185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sv-SE" sz="3200" b="1" baseline="0" dirty="0">
              <a:solidFill>
                <a:schemeClr val="tx1"/>
              </a:solidFill>
              <a:latin typeface="Avenir Next LT Pro" panose="020B0504020202020204" pitchFamily="34" charset="0"/>
            </a:rPr>
            <a:t>47 700</a:t>
          </a:r>
          <a:endParaRPr lang="sv-SE" sz="3200" b="1" dirty="0">
            <a:solidFill>
              <a:schemeClr val="tx1"/>
            </a:solidFill>
            <a:latin typeface="Avenir Next LT Pro" panose="020B0504020202020204" pitchFamily="34" charset="0"/>
          </a:endParaRPr>
        </a:p>
      </cdr:txBody>
    </cdr:sp>
  </cdr:relSizeAnchor>
  <cdr:relSizeAnchor xmlns:cdr="http://schemas.openxmlformats.org/drawingml/2006/chartDrawing">
    <cdr:from>
      <cdr:x>0.82394</cdr:x>
      <cdr:y>0.60719</cdr:y>
    </cdr:from>
    <cdr:to>
      <cdr:x>1</cdr:x>
      <cdr:y>0.86648</cdr:y>
    </cdr:to>
    <cdr:sp macro="" textlink="">
      <cdr:nvSpPr>
        <cdr:cNvPr id="3" name="Rektangel 2">
          <a:extLst xmlns:a="http://schemas.openxmlformats.org/drawingml/2006/main">
            <a:ext uri="{FF2B5EF4-FFF2-40B4-BE49-F238E27FC236}">
              <a16:creationId xmlns:a16="http://schemas.microsoft.com/office/drawing/2014/main" id="{D2E60335-650A-9D30-272C-7B42737CDCA6}"/>
            </a:ext>
          </a:extLst>
        </cdr:cNvPr>
        <cdr:cNvSpPr/>
      </cdr:nvSpPr>
      <cdr:spPr>
        <a:xfrm xmlns:a="http://schemas.openxmlformats.org/drawingml/2006/main">
          <a:off x="15230332" y="5490446"/>
          <a:ext cx="3254427" cy="23445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sv-SE" sz="3200" b="1" baseline="0" dirty="0">
              <a:solidFill>
                <a:schemeClr val="tx1"/>
              </a:solidFill>
              <a:latin typeface="Avenir Next LT Pro" panose="020B0504020202020204" pitchFamily="34" charset="0"/>
            </a:rPr>
            <a:t>83 300</a:t>
          </a:r>
          <a:endParaRPr lang="sv-SE" sz="3200" b="1" dirty="0">
            <a:solidFill>
              <a:schemeClr val="tx1"/>
            </a:solidFill>
            <a:latin typeface="Avenir Next LT Pro" panose="020B05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0.23562</cdr:y>
    </cdr:from>
    <cdr:to>
      <cdr:x>0.36485</cdr:x>
      <cdr:y>0.29714</cdr:y>
    </cdr:to>
    <cdr:sp macro="" textlink="">
      <cdr:nvSpPr>
        <cdr:cNvPr id="2" name="textruta 8">
          <a:extLst xmlns:a="http://schemas.openxmlformats.org/drawingml/2006/main">
            <a:ext uri="{FF2B5EF4-FFF2-40B4-BE49-F238E27FC236}">
              <a16:creationId xmlns:a16="http://schemas.microsoft.com/office/drawing/2014/main" id="{2B101B4A-AD0A-B907-3C52-D3886BA271D9}"/>
            </a:ext>
          </a:extLst>
        </cdr:cNvPr>
        <cdr:cNvSpPr txBox="1"/>
      </cdr:nvSpPr>
      <cdr:spPr>
        <a:xfrm xmlns:a="http://schemas.openxmlformats.org/drawingml/2006/main">
          <a:off x="-2580391" y="2239713"/>
          <a:ext cx="5682650"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3200" b="1" dirty="0"/>
            <a:t>Finansiella kostnader 4 %</a:t>
          </a:r>
        </a:p>
      </cdr:txBody>
    </cdr:sp>
  </cdr:relSizeAnchor>
  <cdr:relSizeAnchor xmlns:cdr="http://schemas.openxmlformats.org/drawingml/2006/chartDrawing">
    <cdr:from>
      <cdr:x>0</cdr:x>
      <cdr:y>0.49613</cdr:y>
    </cdr:from>
    <cdr:to>
      <cdr:x>0.31396</cdr:x>
      <cdr:y>0.55765</cdr:y>
    </cdr:to>
    <cdr:sp macro="" textlink="">
      <cdr:nvSpPr>
        <cdr:cNvPr id="3" name="textruta 9">
          <a:extLst xmlns:a="http://schemas.openxmlformats.org/drawingml/2006/main">
            <a:ext uri="{FF2B5EF4-FFF2-40B4-BE49-F238E27FC236}">
              <a16:creationId xmlns:a16="http://schemas.microsoft.com/office/drawing/2014/main" id="{6AF31F26-40B6-D4C1-61B5-BEF4847A38FA}"/>
            </a:ext>
          </a:extLst>
        </cdr:cNvPr>
        <cdr:cNvSpPr txBox="1"/>
      </cdr:nvSpPr>
      <cdr:spPr>
        <a:xfrm xmlns:a="http://schemas.openxmlformats.org/drawingml/2006/main">
          <a:off x="-2580391" y="4715970"/>
          <a:ext cx="4890023"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3200" b="1" dirty="0"/>
            <a:t>Trafikkostnader 7 %</a:t>
          </a:r>
        </a:p>
      </cdr:txBody>
    </cdr:sp>
  </cdr:relSizeAnchor>
  <cdr:relSizeAnchor xmlns:cdr="http://schemas.openxmlformats.org/drawingml/2006/chartDrawing">
    <cdr:from>
      <cdr:x>0.06707</cdr:x>
      <cdr:y>0.73283</cdr:y>
    </cdr:from>
    <cdr:to>
      <cdr:x>0.38104</cdr:x>
      <cdr:y>0.79435</cdr:y>
    </cdr:to>
    <cdr:sp macro="" textlink="">
      <cdr:nvSpPr>
        <cdr:cNvPr id="4" name="textruta 9">
          <a:extLst xmlns:a="http://schemas.openxmlformats.org/drawingml/2006/main">
            <a:ext uri="{FF2B5EF4-FFF2-40B4-BE49-F238E27FC236}">
              <a16:creationId xmlns:a16="http://schemas.microsoft.com/office/drawing/2014/main" id="{97E2B1FA-A6EE-FB59-DC84-02DFC2D702EB}"/>
            </a:ext>
          </a:extLst>
        </cdr:cNvPr>
        <cdr:cNvSpPr txBox="1"/>
      </cdr:nvSpPr>
      <cdr:spPr>
        <a:xfrm xmlns:a="http://schemas.openxmlformats.org/drawingml/2006/main">
          <a:off x="1044636" y="6965910"/>
          <a:ext cx="4890179"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3200" b="1" dirty="0"/>
            <a:t>Läkemedel 9 %</a:t>
          </a:r>
        </a:p>
      </cdr:txBody>
    </cdr:sp>
  </cdr:relSizeAnchor>
  <cdr:relSizeAnchor xmlns:cdr="http://schemas.openxmlformats.org/drawingml/2006/chartDrawing">
    <cdr:from>
      <cdr:x>0</cdr:x>
      <cdr:y>0.90191</cdr:y>
    </cdr:from>
    <cdr:to>
      <cdr:x>0.4142</cdr:x>
      <cdr:y>0.96343</cdr:y>
    </cdr:to>
    <cdr:sp macro="" textlink="">
      <cdr:nvSpPr>
        <cdr:cNvPr id="5" name="textruta 9">
          <a:extLst xmlns:a="http://schemas.openxmlformats.org/drawingml/2006/main">
            <a:ext uri="{FF2B5EF4-FFF2-40B4-BE49-F238E27FC236}">
              <a16:creationId xmlns:a16="http://schemas.microsoft.com/office/drawing/2014/main" id="{16FF0A37-24BF-FBAF-417D-84DD04A62B71}"/>
            </a:ext>
          </a:extLst>
        </cdr:cNvPr>
        <cdr:cNvSpPr txBox="1"/>
      </cdr:nvSpPr>
      <cdr:spPr>
        <a:xfrm xmlns:a="http://schemas.openxmlformats.org/drawingml/2006/main">
          <a:off x="-2319130" y="8753353"/>
          <a:ext cx="6543040" cy="59707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3200" b="1" dirty="0"/>
            <a:t>Köpt vård och sjukvårdstjänster 15 %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2025-05-27</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29BB-6BDB-2D70-DD57-BD888469A3B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6B33B00-B3C9-12B5-87D0-5D7342F4138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D11AE64-33D2-907E-7E35-9814B034B98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D7287B4-BDAD-FE2F-AC90-C95CBADA33FF}"/>
              </a:ext>
            </a:extLst>
          </p:cNvPr>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823854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028A-03E7-9B9E-384C-153A7C699EA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6ABEEC-91FE-0916-ECB4-4629FB79F15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3BFFA34-2C01-7BDC-EF8D-4B01AA6E725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851605E-D7C1-9C9F-F1F7-EB483DF67F67}"/>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1398670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FD7E-A9B3-6579-2790-38DF8B38CC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D02BC49-496F-6385-58F0-94052CF810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882DADD-1DEF-C469-CAD2-72BBDB8FE26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0C722C8-ED3D-D37A-0E0C-6487268E6241}"/>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308076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9DC9-1FFA-5A27-0C66-537578B66B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DBCA9C-3F68-D8B6-063C-CF0C0F19F0A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9F9177A-85A4-4BFC-C0E0-3221A3988FC6}"/>
              </a:ext>
            </a:extLst>
          </p:cNvPr>
          <p:cNvSpPr>
            <a:spLocks noGrp="1"/>
          </p:cNvSpPr>
          <p:nvPr>
            <p:ph type="body" idx="1"/>
          </p:nvPr>
        </p:nvSpPr>
        <p:spPr/>
        <p:txBody>
          <a:bodyPr/>
          <a:lstStyle/>
          <a:p>
            <a:r>
              <a:rPr lang="sv-SE" dirty="0"/>
              <a:t>115 mnkr räcker till att driva  Reumatologen eller Infektionskliniken i ett år</a:t>
            </a:r>
          </a:p>
          <a:p>
            <a:endParaRPr lang="sv-SE" dirty="0"/>
          </a:p>
        </p:txBody>
      </p:sp>
      <p:sp>
        <p:nvSpPr>
          <p:cNvPr id="4" name="Platshållare för bildnummer 3">
            <a:extLst>
              <a:ext uri="{FF2B5EF4-FFF2-40B4-BE49-F238E27FC236}">
                <a16:creationId xmlns:a16="http://schemas.microsoft.com/office/drawing/2014/main" id="{5877CA4D-9D51-2F7F-1828-FA809F27836A}"/>
              </a:ext>
            </a:extLst>
          </p:cNvPr>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831966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6D31-FDB8-0BE7-62F2-D3905CA04F6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42A6A2B-755E-6A73-D39E-D2EACFF3DD1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26D1E2-3AA8-5993-1AEE-BC6BEFD5AEF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E6AA094-DEE8-A599-92EB-D98CB7A1CBD2}"/>
              </a:ext>
            </a:extLst>
          </p:cNvPr>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22898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C066F-18BF-DDD1-9485-14EA557A61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054D4DF-9014-0287-49C6-BEE0C9B0A59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58C2075-0F97-2000-015C-E15BD6E0F356}"/>
              </a:ext>
            </a:extLst>
          </p:cNvPr>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60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Kommunallagen styr hur regionerna i Sverige ska fungera. Förutom att den reglerar regionens organisation, allt kring regionfullmäktige och regionstyrelsen,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slås där fast att regioner får ta ut skatt av invånarna för skötseln av sina uppgifter</a:t>
            </a:r>
            <a:r>
              <a:rPr lang="sv-SE"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Regionen ska alltså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använda alla pengar den har så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ändamålsenligt</a:t>
            </a:r>
            <a:r>
              <a:rPr lang="sv-SE" sz="1200" b="0" dirty="0">
                <a:effectLst/>
                <a:latin typeface="Calibri" panose="020F0502020204030204" pitchFamily="34" charset="0"/>
                <a:ea typeface="Calibri" panose="020F0502020204030204" pitchFamily="34" charset="0"/>
                <a:cs typeface="Times New Roman" panose="02020603050405020304" pitchFamily="18" charset="0"/>
              </a:rPr>
              <a:t> som möjligt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göra så mycket och så bra verksamhet som möjligt för invånarna.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Skatteintäkterna är alltså en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förutsättning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för att regionen ska kunna bedriva verksamhet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Samtidigt är det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reglerat i kommunallagen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att regioner (och kommuner) inte får göra av med mer pengar än den har , d v s</a:t>
            </a:r>
            <a:r>
              <a:rPr lang="sv-SE" sz="1200" b="1" dirty="0">
                <a:effectLst/>
                <a:latin typeface="Calibri" panose="020F0502020204030204" pitchFamily="34" charset="0"/>
                <a:ea typeface="Calibri" panose="020F0502020204030204" pitchFamily="34" charset="0"/>
                <a:cs typeface="Times New Roman" panose="02020603050405020304" pitchFamily="18" charset="0"/>
              </a:rPr>
              <a:t> kostnaderna får inte </a:t>
            </a:r>
            <a:r>
              <a:rPr lang="sv-SE" sz="1200" b="1" u="sng" dirty="0">
                <a:effectLst/>
                <a:latin typeface="Calibri" panose="020F0502020204030204" pitchFamily="34" charset="0"/>
                <a:ea typeface="Calibri" panose="020F0502020204030204" pitchFamily="34" charset="0"/>
                <a:cs typeface="Times New Roman" panose="02020603050405020304" pitchFamily="18" charset="0"/>
              </a:rPr>
              <a:t>enligt lag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var högre än intäkterna. </a:t>
            </a: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1" dirty="0">
                <a:effectLst/>
                <a:latin typeface="Calibri" panose="020F0502020204030204" pitchFamily="34" charset="0"/>
                <a:ea typeface="Calibri" panose="020F0502020204030204" pitchFamily="34" charset="0"/>
                <a:cs typeface="Times New Roman" panose="02020603050405020304" pitchFamily="18" charset="0"/>
              </a:rPr>
              <a:t>Just nu och de senaste åren är det precis det vi gör i Region Västmanland – vi gör av med mer pengar än vi har.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1" dirty="0">
                <a:effectLst/>
                <a:latin typeface="Calibri" panose="020F0502020204030204" pitchFamily="34" charset="0"/>
                <a:ea typeface="Calibri" panose="020F0502020204030204" pitchFamily="34" charset="0"/>
                <a:cs typeface="Times New Roman" panose="02020603050405020304" pitchFamily="18" charset="0"/>
              </a:rPr>
              <a:t>Beror det på att det är ekonomisk kris?</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De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yttre förutsättningarna de senaste två åren har varit extra svåra och därför skulle man kunna prata om en kri</a:t>
            </a:r>
            <a:r>
              <a:rPr lang="sv-SE" sz="1200" dirty="0">
                <a:effectLst/>
                <a:latin typeface="Calibri" panose="020F0502020204030204" pitchFamily="34" charset="0"/>
                <a:ea typeface="Calibri" panose="020F0502020204030204" pitchFamily="34" charset="0"/>
                <a:cs typeface="Times New Roman" panose="02020603050405020304" pitchFamily="18" charset="0"/>
              </a:rPr>
              <a:t>s. Den höga inflationen som en följd av pandemin och krigsutbrottet i Ukraina drev upp priserna på det mesta och dessa prisnivåer ligger i stort kvar, men mest steg regionens kostnader för pension. De ökade 80 % mellan 2022 och 2023 och sedan ytterligare mer till 2024. De ökade lika mycket som </a:t>
            </a:r>
            <a:r>
              <a:rPr lang="sv-SE" sz="12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kostanden för att driva kirurgkliniken i 1,5 år</a:t>
            </a:r>
            <a:r>
              <a:rPr lang="sv-SE" sz="1200" i="1" dirty="0">
                <a:effectLst/>
                <a:latin typeface="Calibri" panose="020F0502020204030204" pitchFamily="34" charset="0"/>
                <a:ea typeface="Calibri" panose="020F0502020204030204" pitchFamily="34" charset="0"/>
                <a:cs typeface="Times New Roman" panose="02020603050405020304" pitchFamily="18" charset="0"/>
              </a:rPr>
              <a:t>. </a:t>
            </a:r>
            <a:r>
              <a:rPr lang="sv-SE" sz="1200" dirty="0">
                <a:effectLst/>
                <a:latin typeface="Calibri" panose="020F0502020204030204" pitchFamily="34" charset="0"/>
                <a:ea typeface="Calibri" panose="020F0502020204030204" pitchFamily="34" charset="0"/>
                <a:cs typeface="Times New Roman" panose="02020603050405020304" pitchFamily="18" charset="0"/>
              </a:rPr>
              <a:t>En svår uppgift att effektivisera på ett år. Nu är inflationen lägre igen och pensionskostnadsökningen på en mer normal nivå, på så sätt är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förutsättningarna bättre 2025.</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Dock osäkert ekonomiska läge i världen, med tullar handelshinder risk för fortsatt lågkonjunktur, högre arbetslöshet och sänkta skatteintäkter.</a:t>
            </a:r>
          </a:p>
          <a:p>
            <a:pPr>
              <a:lnSpc>
                <a:spcPts val="1400"/>
              </a:lnSpc>
              <a:spcAft>
                <a:spcPts val="60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1" dirty="0">
                <a:effectLst/>
                <a:latin typeface="Calibri" panose="020F0502020204030204" pitchFamily="34" charset="0"/>
                <a:ea typeface="Calibri" panose="020F0502020204030204" pitchFamily="34" charset="0"/>
                <a:cs typeface="Times New Roman" panose="02020603050405020304" pitchFamily="18" charset="0"/>
              </a:rPr>
              <a:t>Samtidigt som Ekonomin är en förutsättning för att driva verksamhet är den en restriktion. </a:t>
            </a:r>
          </a:p>
          <a:p>
            <a:pPr>
              <a:lnSpc>
                <a:spcPts val="1400"/>
              </a:lnSpc>
              <a:spcAft>
                <a:spcPts val="600"/>
              </a:spcAft>
            </a:pPr>
            <a:endParaRPr lang="sv-SE" sz="1200" b="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0" dirty="0">
                <a:effectLst/>
                <a:latin typeface="Calibri" panose="020F0502020204030204" pitchFamily="34" charset="0"/>
                <a:ea typeface="Calibri" panose="020F0502020204030204" pitchFamily="34" charset="0"/>
                <a:cs typeface="Times New Roman" panose="02020603050405020304" pitchFamily="18" charset="0"/>
              </a:rPr>
              <a:t>Det kommer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aldrig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att finnas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oändligt med pengar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i regionen. Känslan kommer alltid vara att det</a:t>
            </a:r>
            <a:r>
              <a:rPr lang="sv-SE" sz="1200" b="1" dirty="0">
                <a:effectLst/>
                <a:latin typeface="Calibri" panose="020F0502020204030204" pitchFamily="34" charset="0"/>
                <a:ea typeface="Calibri" panose="020F0502020204030204" pitchFamily="34" charset="0"/>
                <a:cs typeface="Times New Roman" panose="02020603050405020304" pitchFamily="18" charset="0"/>
              </a:rPr>
              <a:t> inte finns tillräckligt för att göra allt som vi skulle vilja göra eller allt som vi kan göra.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Vi kommer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alltid att behöva anpassa kostnaderna </a:t>
            </a:r>
            <a:r>
              <a:rPr lang="sv-SE" sz="1200" b="0" dirty="0">
                <a:effectLst/>
                <a:latin typeface="Calibri" panose="020F0502020204030204" pitchFamily="34" charset="0"/>
                <a:ea typeface="Calibri" panose="020F0502020204030204" pitchFamily="34" charset="0"/>
                <a:cs typeface="Times New Roman" panose="02020603050405020304" pitchFamily="18" charset="0"/>
              </a:rPr>
              <a:t>till de tillgängliga medlen</a:t>
            </a:r>
            <a:r>
              <a:rPr lang="sv-SE" sz="1200" b="1" dirty="0">
                <a:effectLst/>
                <a:latin typeface="Calibri" panose="020F0502020204030204" pitchFamily="34" charset="0"/>
                <a:ea typeface="Calibri" panose="020F0502020204030204" pitchFamily="34" charset="0"/>
                <a:cs typeface="Times New Roman" panose="02020603050405020304" pitchFamily="18" charset="0"/>
              </a:rPr>
              <a:t>. Både vi  i verksamheterna och inom politiken. Precis som hemma. Vår lön kommer aldrig räcka till att resa överallt och att köpa allt vi vill ha, utan vi måste välja och prioritera. </a:t>
            </a: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D71E5CA0-94A8-2ACB-0688-D57ED60F995A}"/>
              </a:ext>
            </a:extLst>
          </p:cNvPr>
          <p:cNvSpPr>
            <a:spLocks noGrp="1"/>
          </p:cNvSpPr>
          <p:nvPr>
            <p:ph type="sldNum" sz="quarter" idx="5"/>
          </p:nvPr>
        </p:nvSpPr>
        <p:spPr/>
        <p:txBody>
          <a:bodyPr/>
          <a:lstStyle/>
          <a:p>
            <a:fld id="{B733DB10-64AD-4478-BAF2-10592BD0BA82}" type="slidenum">
              <a:rPr lang="sv-SE" smtClean="0"/>
              <a:t>3</a:t>
            </a:fld>
            <a:endParaRPr lang="sv-SE"/>
          </a:p>
        </p:txBody>
      </p:sp>
    </p:spTree>
    <p:extLst>
      <p:ext uri="{BB962C8B-B14F-4D97-AF65-F5344CB8AC3E}">
        <p14:creationId xmlns:p14="http://schemas.microsoft.com/office/powerpoint/2010/main" val="379667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07BE-86A4-5145-B08C-E47CC1A77E1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F3680A-AC1C-EB34-3219-A6E8864AC5A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EFFF5E2-7ED8-19DC-6AA3-5C943F61BB3D}"/>
              </a:ext>
            </a:extLst>
          </p:cNvPr>
          <p:cNvSpPr>
            <a:spLocks noGrp="1"/>
          </p:cNvSpPr>
          <p:nvPr>
            <p:ph type="body" idx="1"/>
          </p:nvPr>
        </p:nvSpPr>
        <p:spPr/>
        <p:txBody>
          <a:bodyPr/>
          <a:lstStyle/>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Men vi ska komma ihåg att det är inte lite pengar regionen har till sitt förfogande. För 2026 budgeterar vi hela 13, 8 mdkr</a:t>
            </a: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Vid sidan av skatten är statliga bidrag och regional utjämning den största inkomstkällan</a:t>
            </a:r>
          </a:p>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För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2026 13,8 mdkr</a:t>
            </a:r>
            <a:r>
              <a:rPr lang="sv-SE" sz="1200" dirty="0">
                <a:effectLst/>
                <a:latin typeface="Calibri" panose="020F0502020204030204" pitchFamily="34" charset="0"/>
                <a:ea typeface="Calibri" panose="020F0502020204030204" pitchFamily="34" charset="0"/>
                <a:cs typeface="Times New Roman" panose="02020603050405020304" pitchFamily="18" charset="0"/>
              </a:rPr>
              <a:t> där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skatteintäkterna står för drygt 60 % (nästan 8,5 mdkr)</a:t>
            </a:r>
            <a:r>
              <a:rPr lang="sv-SE" sz="1200" dirty="0">
                <a:effectLst/>
                <a:latin typeface="Calibri" panose="020F0502020204030204" pitchFamily="34" charset="0"/>
                <a:ea typeface="Calibri" panose="020F0502020204030204" pitchFamily="34" charset="0"/>
                <a:cs typeface="Times New Roman" panose="02020603050405020304" pitchFamily="18" charset="0"/>
              </a:rPr>
              <a:t> och generella statsbidrag och utjämning utgör </a:t>
            </a:r>
            <a:r>
              <a:rPr lang="sv-SE" sz="1200" b="1" dirty="0">
                <a:effectLst/>
                <a:latin typeface="Calibri" panose="020F0502020204030204" pitchFamily="34" charset="0"/>
                <a:ea typeface="Calibri" panose="020F0502020204030204" pitchFamily="34" charset="0"/>
                <a:cs typeface="Times New Roman" panose="02020603050405020304" pitchFamily="18" charset="0"/>
              </a:rPr>
              <a:t>drygt 20% (nästan 3 mdkr)</a:t>
            </a:r>
          </a:p>
          <a:p>
            <a:pPr>
              <a:lnSpc>
                <a:spcPts val="1400"/>
              </a:lnSpc>
              <a:spcAft>
                <a:spcPts val="60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b="1" dirty="0">
                <a:effectLst/>
                <a:latin typeface="Calibri" panose="020F0502020204030204" pitchFamily="34" charset="0"/>
                <a:ea typeface="Calibri" panose="020F0502020204030204" pitchFamily="34" charset="0"/>
                <a:cs typeface="Times New Roman" panose="02020603050405020304" pitchFamily="18" charset="0"/>
              </a:rPr>
              <a:t>Hur mycket är 13,8 mdkr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6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13,8 mdkr =13 800 miljoner</a:t>
            </a:r>
          </a:p>
          <a:p>
            <a:pPr marL="0" marR="0" lvl="0" indent="0" algn="l" defTabSz="914400" rtl="0" eaLnBrk="1" fontAlgn="auto" latinLnBrk="0" hangingPunct="1">
              <a:lnSpc>
                <a:spcPts val="1400"/>
              </a:lnSpc>
              <a:spcBef>
                <a:spcPts val="0"/>
              </a:spcBef>
              <a:spcAft>
                <a:spcPts val="60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Lika mycket som om alla just nu levande människor i hela världen skulle ge region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västmanland</a:t>
            </a:r>
            <a:r>
              <a:rPr lang="sv-SE" sz="1200" dirty="0">
                <a:effectLst/>
                <a:latin typeface="Calibri" panose="020F0502020204030204" pitchFamily="34" charset="0"/>
                <a:ea typeface="Calibri" panose="020F0502020204030204" pitchFamily="34" charset="0"/>
                <a:cs typeface="Times New Roman" panose="02020603050405020304" pitchFamily="18" charset="0"/>
              </a:rPr>
              <a:t> 1 kr 68 öre att bedriva verksamhet för i ett år</a:t>
            </a:r>
          </a:p>
          <a:p>
            <a:pPr>
              <a:lnSpc>
                <a:spcPts val="1400"/>
              </a:lnSpc>
              <a:spcAft>
                <a:spcPts val="6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Ekonomi är alltså en sak som vi behöver ta hänsyn till en annan är medarbetarperspektivet och kompetensförsörjningen . Eller hur </a:t>
            </a:r>
            <a:r>
              <a:rPr lang="sv-SE" sz="1000" b="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annika</a:t>
            </a:r>
            <a:r>
              <a:rPr lang="sv-SE" sz="1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-&gt; ANNIKA</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Calibri" panose="020F0502020204030204" pitchFamily="34" charset="0"/>
                <a:cs typeface="Times New Roman" panose="02020603050405020304" pitchFamily="18" charset="0"/>
              </a:rPr>
              <a:t>Prognosen för året -365 och enligt kommunallagen behöver det återställas inom 3 år</a:t>
            </a:r>
          </a:p>
          <a:p>
            <a:endParaRPr lang="sv-SE" dirty="0"/>
          </a:p>
        </p:txBody>
      </p:sp>
      <p:sp>
        <p:nvSpPr>
          <p:cNvPr id="4" name="Platshållare för bildnummer 3">
            <a:extLst>
              <a:ext uri="{FF2B5EF4-FFF2-40B4-BE49-F238E27FC236}">
                <a16:creationId xmlns:a16="http://schemas.microsoft.com/office/drawing/2014/main" id="{27E1AC0F-DCE9-9A5C-D275-0B87BDAF23AC}"/>
              </a:ext>
            </a:extLst>
          </p:cNvPr>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47715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A823-A8AA-425F-725D-0FD1DD4925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494EF9-DD77-FE0C-EEE1-45822789924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BFC700C-4D6F-AC77-62E6-9CE2769560C8}"/>
              </a:ext>
            </a:extLst>
          </p:cNvPr>
          <p:cNvSpPr>
            <a:spLocks noGrp="1"/>
          </p:cNvSpPr>
          <p:nvPr>
            <p:ph type="body" idx="1"/>
          </p:nvPr>
        </p:nvSpPr>
        <p:spPr/>
        <p:txBody>
          <a:bodyPr/>
          <a:lstStyle/>
          <a:p>
            <a:r>
              <a:rPr lang="sv-SE" dirty="0"/>
              <a:t>Region Västmanland har under många år haft fokus på arbetet med att attrahera och rekrytera, vi som organisation är starka i detta och utvecklar ständigt utifrån omvärldens förväntningar och krav samt vad den tekniska utvecklingen ger för möjligheter.</a:t>
            </a:r>
          </a:p>
          <a:p>
            <a:endParaRPr lang="sv-SE" dirty="0"/>
          </a:p>
          <a:p>
            <a:r>
              <a:rPr lang="sv-SE" dirty="0"/>
              <a:t>Organisationen behöver ha fokus på hur vi utvecklar våra medarbetare och på så vis får dem att stanna (vi behåller resurser och kompetens). Gjort mycket och framåt behöver vi som organisation stärka ytterligare delar, kommer till det på nästa </a:t>
            </a:r>
            <a:r>
              <a:rPr lang="sv-SE" dirty="0" err="1"/>
              <a:t>slide</a:t>
            </a:r>
            <a:r>
              <a:rPr lang="sv-SE" dirty="0"/>
              <a:t>.</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Avveckla är ett komplext ord, majoriteten av alla medarbetare som slutar vill vi gärna se åter och vi behöver tänka </a:t>
            </a:r>
            <a:r>
              <a:rPr lang="sv-SE" sz="1200" dirty="0"/>
              <a:t>tack och välkommen tillbaka! Detta kommer vi stärka framåt som en del av arbetet med kompetensförsörjning.</a:t>
            </a:r>
          </a:p>
          <a:p>
            <a:endParaRPr lang="sv-SE" dirty="0"/>
          </a:p>
        </p:txBody>
      </p:sp>
      <p:sp>
        <p:nvSpPr>
          <p:cNvPr id="4" name="Platshållare för bildnummer 3">
            <a:extLst>
              <a:ext uri="{FF2B5EF4-FFF2-40B4-BE49-F238E27FC236}">
                <a16:creationId xmlns:a16="http://schemas.microsoft.com/office/drawing/2014/main" id="{AF5E714C-4052-9F09-29BB-A7958B9C455C}"/>
              </a:ext>
            </a:extLst>
          </p:cNvPr>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125668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3BE6-60DD-026E-5241-E3D27C085D5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B9406C-6F27-4040-ED97-941D189AA2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CBAF0A7-188F-BAF5-3491-682F3C6F0293}"/>
              </a:ext>
            </a:extLst>
          </p:cNvPr>
          <p:cNvSpPr>
            <a:spLocks noGrp="1"/>
          </p:cNvSpPr>
          <p:nvPr>
            <p:ph type="body" idx="1"/>
          </p:nvPr>
        </p:nvSpPr>
        <p:spPr/>
        <p:txBody>
          <a:bodyPr/>
          <a:lstStyle/>
          <a:p>
            <a:r>
              <a:rPr lang="sv-SE" b="1" dirty="0"/>
              <a:t>Äldreomsorg + hälso- och sjukvård 63 %</a:t>
            </a:r>
          </a:p>
          <a:p>
            <a:endParaRPr lang="sv-SE" dirty="0"/>
          </a:p>
          <a:p>
            <a:r>
              <a:rPr lang="sv-SE" dirty="0"/>
              <a:t>Det ökade behovet av anställda i äldreomsorgen och hälso- och sjukvård på 83 300 personer kan sättas i relation till den prognosticerade ökningen av sysselsatta på arbetsmarknaden under samma period. Av ökningen på 131 000 sysselsatta skulle ungefär 63 % behövas inom äldreomsorgen och hälso- och sjukvården för att möta de ökade behoven som följer av demografin. Det är inte särskilt troligt, då kommuner och regioner tillsammans utgör en fjärdedel av samtliga anställda på svensk arbetsmarknad. Dessutom är konkurrensen om de sysselsatta redan idag hård både inom privat och offentlig sektor. Svenskt Näringsliv noterar tydliga tecken på arbetskraftsbrist inom flertalet branscher och inom staten finns ökade behov av personal, bland annat till följd av stora resursförstärkningar inom rättsväsendet och försvaret. </a:t>
            </a:r>
          </a:p>
          <a:p>
            <a:endParaRPr lang="sv-SE" dirty="0"/>
          </a:p>
        </p:txBody>
      </p:sp>
      <p:sp>
        <p:nvSpPr>
          <p:cNvPr id="4" name="Platshållare för bildnummer 3">
            <a:extLst>
              <a:ext uri="{FF2B5EF4-FFF2-40B4-BE49-F238E27FC236}">
                <a16:creationId xmlns:a16="http://schemas.microsoft.com/office/drawing/2014/main" id="{6D3A8D74-E8AF-6006-49D5-8625B697530F}"/>
              </a:ext>
            </a:extLst>
          </p:cNvPr>
          <p:cNvSpPr>
            <a:spLocks noGrp="1"/>
          </p:cNvSpPr>
          <p:nvPr>
            <p:ph type="sldNum" sz="quarter" idx="5"/>
          </p:nvPr>
        </p:nvSpPr>
        <p:spPr/>
        <p:txBody>
          <a:bodyPr/>
          <a:lstStyle/>
          <a:p>
            <a:fld id="{DAB2E522-5C93-BF40-98CD-1781DF6C162C}" type="slidenum">
              <a:rPr lang="sv-SE" smtClean="0"/>
              <a:t>6</a:t>
            </a:fld>
            <a:endParaRPr lang="sv-SE"/>
          </a:p>
        </p:txBody>
      </p:sp>
    </p:spTree>
    <p:extLst>
      <p:ext uri="{BB962C8B-B14F-4D97-AF65-F5344CB8AC3E}">
        <p14:creationId xmlns:p14="http://schemas.microsoft.com/office/powerpoint/2010/main" val="371302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250A7-841A-3960-97EB-F7E6F04767E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999CE3-801F-819E-9B8D-90B3292A73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E9C554-1E28-0F69-04B7-49CACC5A340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60044803-B542-B331-B85E-3289A483C460}"/>
              </a:ext>
            </a:extLst>
          </p:cNvPr>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93428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B258-073A-B802-9BB2-08035C70677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7AF5A70-06EC-9DE8-4865-CD393D28B30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B33FA44-D31A-B161-83E2-C6D03DF6C888}"/>
              </a:ext>
            </a:extLst>
          </p:cNvPr>
          <p:cNvSpPr>
            <a:spLocks noGrp="1"/>
          </p:cNvSpPr>
          <p:nvPr>
            <p:ph type="body" idx="1"/>
          </p:nvPr>
        </p:nvSpPr>
        <p:spPr/>
        <p:txBody>
          <a:bodyPr/>
          <a:lstStyle/>
          <a:p>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5B937051-35C6-064A-7E2C-6979CA27889B}"/>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109234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BDEA-8697-13CD-CCC8-BC8BE1649F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ED3CB2A-E1EF-4E7B-0F2C-0B77C710E8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BFC6465-0253-1B5C-AE0A-11B4683D50BC}"/>
              </a:ext>
            </a:extLst>
          </p:cNvPr>
          <p:cNvSpPr>
            <a:spLocks noGrp="1"/>
          </p:cNvSpPr>
          <p:nvPr>
            <p:ph type="body" idx="1"/>
          </p:nvPr>
        </p:nvSpPr>
        <p:spPr/>
        <p:txBody>
          <a:bodyPr/>
          <a:lstStyle/>
          <a:p>
            <a:r>
              <a:rPr lang="sv-SE" dirty="0"/>
              <a:t>Sjukfrånvarokostnad	2022 (Ackumulerat tom vald period)		2023 (Ackumulerat tom vald period)	2024 (Ackumulerat tom vald period)	</a:t>
            </a:r>
          </a:p>
          <a:p>
            <a:r>
              <a:rPr lang="sv-SE" dirty="0"/>
              <a:t>Sjuklönekostnad </a:t>
            </a:r>
            <a:r>
              <a:rPr lang="sv-SE" dirty="0" err="1"/>
              <a:t>inkl</a:t>
            </a:r>
            <a:r>
              <a:rPr lang="sv-SE" dirty="0"/>
              <a:t> sociala avgifter dag 1-14	113 105 720		99 465 237			102 468 316	</a:t>
            </a:r>
          </a:p>
          <a:p>
            <a:r>
              <a:rPr lang="sv-SE" dirty="0"/>
              <a:t>Sjuklönekostnad </a:t>
            </a:r>
            <a:r>
              <a:rPr lang="sv-SE" dirty="0" err="1"/>
              <a:t>inkl</a:t>
            </a:r>
            <a:r>
              <a:rPr lang="sv-SE" dirty="0"/>
              <a:t> sociala avgifter från dag 15 -	13 574 236		12 973 043			13 457 598	</a:t>
            </a:r>
          </a:p>
          <a:p>
            <a:r>
              <a:rPr lang="sv-SE" dirty="0"/>
              <a:t>Semesterersättning </a:t>
            </a:r>
            <a:r>
              <a:rPr lang="sv-SE" dirty="0" err="1"/>
              <a:t>inkl</a:t>
            </a:r>
            <a:r>
              <a:rPr lang="sv-SE" dirty="0"/>
              <a:t> sociala avgifter dag 1-14	28 421 420		25 765 384			26 859 350	</a:t>
            </a:r>
          </a:p>
          <a:p>
            <a:r>
              <a:rPr lang="sv-SE" dirty="0"/>
              <a:t>Semesterersättning </a:t>
            </a:r>
            <a:r>
              <a:rPr lang="sv-SE" dirty="0" err="1"/>
              <a:t>inkl</a:t>
            </a:r>
            <a:r>
              <a:rPr lang="sv-SE" dirty="0"/>
              <a:t> sociala avgifter dag 15-180	12 838 438		13 911 453			15 470 443	</a:t>
            </a:r>
          </a:p>
          <a:p>
            <a:r>
              <a:rPr lang="sv-SE" dirty="0"/>
              <a:t>Total sjukfrånvarokostnad:			167 939 815 kr		152 115 117 kr			158 255 707 kr	</a:t>
            </a:r>
          </a:p>
          <a:p>
            <a:endParaRPr lang="sv-SE" dirty="0"/>
          </a:p>
        </p:txBody>
      </p:sp>
      <p:sp>
        <p:nvSpPr>
          <p:cNvPr id="4" name="Platshållare för bildnummer 3">
            <a:extLst>
              <a:ext uri="{FF2B5EF4-FFF2-40B4-BE49-F238E27FC236}">
                <a16:creationId xmlns:a16="http://schemas.microsoft.com/office/drawing/2014/main" id="{89F7BE11-9EF1-0C6F-F5FB-2675BCE7D647}"/>
              </a:ext>
            </a:extLst>
          </p:cNvPr>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17121815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8.sv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svg"/><Relationship Id="rId7" Type="http://schemas.openxmlformats.org/officeDocument/2006/relationships/image" Target="../media/image2.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4.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4.svg"/><Relationship Id="rId7" Type="http://schemas.openxmlformats.org/officeDocument/2006/relationships/image" Target="../media/image25.jpe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sv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6.svg"/><Relationship Id="rId7" Type="http://schemas.openxmlformats.org/officeDocument/2006/relationships/image" Target="../media/image27.jpe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sv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8.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8.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2025-05-27</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2025-05-27</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Utfallande bild med textruta, beige">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20104100" cy="11309350"/>
          </a:xfrm>
        </p:spPr>
        <p:txBody>
          <a:bodyPr/>
          <a:lstStyle>
            <a:lvl1pPr marL="0" indent="0" algn="ctr">
              <a:buNone/>
              <a:defRPr sz="2968">
                <a:solidFill>
                  <a:schemeClr val="tx1"/>
                </a:solidFill>
              </a:defRPr>
            </a:lvl1pPr>
          </a:lstStyle>
          <a:p>
            <a:r>
              <a:rPr lang="sv-SE"/>
              <a:t>Klicka på ikonen för att </a:t>
            </a:r>
          </a:p>
          <a:p>
            <a:r>
              <a:rPr lang="sv-SE"/>
              <a:t>lägga till en bild.</a:t>
            </a:r>
          </a:p>
          <a:p>
            <a:r>
              <a:rPr lang="sv-SE"/>
              <a:t>Tänk på att bilden behöver vara </a:t>
            </a:r>
          </a:p>
          <a:p>
            <a:r>
              <a:rPr lang="sv-SE"/>
              <a:t>ljus så att loggan syns.</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23E830D1-9B43-4A41-B3A1-206CB98018A1}" type="datetime1">
              <a:rPr lang="sv-SE" smtClean="0"/>
              <a:pPr/>
              <a:t>2025-05-27</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val="1"/>
              </a:ext>
            </a:extLst>
          </p:cNvPr>
          <p:cNvSpPr>
            <a:spLocks noGrp="1"/>
          </p:cNvSpPr>
          <p:nvPr>
            <p:ph type="body" sz="quarter" idx="14" hasCustomPrompt="1"/>
          </p:nvPr>
        </p:nvSpPr>
        <p:spPr>
          <a:xfrm>
            <a:off x="672597" y="513248"/>
            <a:ext cx="2196413" cy="909474"/>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12669498" y="0"/>
            <a:ext cx="6956718" cy="10901471"/>
          </a:xfrm>
          <a:solidFill>
            <a:schemeClr val="accent4"/>
          </a:solidFill>
        </p:spPr>
        <p:txBody>
          <a:bodyPr/>
          <a:lstStyle>
            <a:lvl1pPr marL="0" indent="0">
              <a:buNone/>
              <a:defRPr sz="3298">
                <a:solidFill>
                  <a:srgbClr val="FFCEC6"/>
                </a:solidFill>
              </a:defRPr>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endParaRPr lang="sv-SE"/>
          </a:p>
        </p:txBody>
      </p:sp>
      <p:sp>
        <p:nvSpPr>
          <p:cNvPr id="7" name="Platshållare för text 14">
            <a:extLst>
              <a:ext uri="{FF2B5EF4-FFF2-40B4-BE49-F238E27FC236}">
                <a16:creationId xmlns:a16="http://schemas.microsoft.com/office/drawing/2014/main" id="{DC0972F1-48ED-8211-5A08-9A3500CD2AD4}"/>
              </a:ext>
            </a:extLst>
          </p:cNvPr>
          <p:cNvSpPr>
            <a:spLocks noGrp="1"/>
          </p:cNvSpPr>
          <p:nvPr>
            <p:ph type="body" sz="quarter" idx="15" hasCustomPrompt="1"/>
          </p:nvPr>
        </p:nvSpPr>
        <p:spPr>
          <a:xfrm>
            <a:off x="12876573" y="4573851"/>
            <a:ext cx="6570481" cy="6117671"/>
          </a:xfrm>
        </p:spPr>
        <p:txBody>
          <a:bodyPr>
            <a:noAutofit/>
          </a:bodyPr>
          <a:lstStyle>
            <a:lvl1pPr>
              <a:defRPr sz="3958">
                <a:solidFill>
                  <a:schemeClr val="tx1"/>
                </a:solidFill>
              </a:defRPr>
            </a:lvl1pPr>
            <a:lvl2pPr>
              <a:defRPr>
                <a:solidFill>
                  <a:schemeClr val="tx1"/>
                </a:solidFill>
              </a:defRPr>
            </a:lvl2pPr>
            <a:lvl3pPr>
              <a:defRPr sz="3958">
                <a:solidFill>
                  <a:schemeClr val="tx1"/>
                </a:solidFill>
              </a:defRPr>
            </a:lvl3pPr>
            <a:lvl4pPr>
              <a:defRPr sz="3958">
                <a:solidFill>
                  <a:schemeClr val="tx1"/>
                </a:solidFill>
              </a:defRPr>
            </a:lvl4pPr>
            <a:lvl5pPr>
              <a:defRPr sz="3958">
                <a:solidFill>
                  <a:schemeClr val="tx1"/>
                </a:solidFill>
              </a:defRPr>
            </a:lvl5pPr>
            <a:lvl6pPr>
              <a:defRPr sz="3958">
                <a:solidFill>
                  <a:schemeClr val="tx1"/>
                </a:solidFill>
              </a:defRPr>
            </a:lvl6pPr>
            <a:lvl7pPr>
              <a:defRPr sz="3958">
                <a:solidFill>
                  <a:schemeClr val="tx1"/>
                </a:solidFill>
              </a:defRPr>
            </a:lvl7pPr>
            <a:lvl8pPr>
              <a:defRPr sz="3958">
                <a:solidFill>
                  <a:schemeClr val="tx1"/>
                </a:solidFill>
              </a:defRPr>
            </a:lvl8pPr>
            <a:lvl9pPr>
              <a:defRPr sz="3958">
                <a:solidFill>
                  <a:schemeClr val="tx1"/>
                </a:solidFill>
              </a:defRPr>
            </a:lvl9pPr>
          </a:lstStyle>
          <a:p>
            <a:pPr lvl="0"/>
            <a:r>
              <a:rPr lang="sv-SE"/>
              <a:t>Text</a:t>
            </a:r>
          </a:p>
        </p:txBody>
      </p:sp>
      <p:sp>
        <p:nvSpPr>
          <p:cNvPr id="8" name="Platshållare för text 14">
            <a:extLst>
              <a:ext uri="{FF2B5EF4-FFF2-40B4-BE49-F238E27FC236}">
                <a16:creationId xmlns:a16="http://schemas.microsoft.com/office/drawing/2014/main" id="{A822C0C4-8729-E31C-23C6-769DCB46A878}"/>
              </a:ext>
            </a:extLst>
          </p:cNvPr>
          <p:cNvSpPr>
            <a:spLocks noGrp="1"/>
          </p:cNvSpPr>
          <p:nvPr>
            <p:ph type="body" sz="quarter" idx="16" hasCustomPrompt="1"/>
          </p:nvPr>
        </p:nvSpPr>
        <p:spPr>
          <a:xfrm>
            <a:off x="12893176" y="2085347"/>
            <a:ext cx="6570481" cy="2288049"/>
          </a:xfrm>
        </p:spPr>
        <p:txBody>
          <a:bodyPr anchor="b">
            <a:noAutofit/>
          </a:bodyPr>
          <a:lstStyle>
            <a:lvl1pPr marL="0" indent="0">
              <a:buNone/>
              <a:defRPr sz="7256">
                <a:solidFill>
                  <a:schemeClr val="tx1"/>
                </a:solidFill>
                <a:latin typeface="+mj-lt"/>
              </a:defRPr>
            </a:lvl1pPr>
          </a:lstStyle>
          <a:p>
            <a:pPr lvl="0"/>
            <a:r>
              <a:rPr lang="sv-SE"/>
              <a:t>Text</a:t>
            </a:r>
          </a:p>
        </p:txBody>
      </p:sp>
    </p:spTree>
    <p:extLst>
      <p:ext uri="{BB962C8B-B14F-4D97-AF65-F5344CB8AC3E}">
        <p14:creationId xmlns:p14="http://schemas.microsoft.com/office/powerpoint/2010/main" val="3510522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2025-05-27</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p:nvPr>
        </p:nvSpPr>
        <p:spPr>
          <a:xfrm>
            <a:off x="1243766" y="3399671"/>
            <a:ext cx="17616566"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82331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2025-05-27</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55362981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2025-05-27</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2025-05-27</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2025-05-27</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2025-05-27</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2025-05-27</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2025-05-27</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2025-05-27</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2025-05-27</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2025-05-27</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2.sv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heme" Target="../theme/theme3.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image" Target="../media/image2.sv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3.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image" Target="../media/image2.sv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2025-05-27</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2">
              <a:extLst>
                <a:ext uri="{96DAC541-7B7A-43D3-8B79-37D633B846F1}">
                  <asvg:svgBlip xmlns:asvg="http://schemas.microsoft.com/office/drawing/2016/SVG/main" r:embed="rId3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3" r:id="rId26"/>
    <p:sldLayoutId id="2147484104" r:id="rId27"/>
    <p:sldLayoutId id="2147484105" r:id="rId28"/>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2025-05-27</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2025-05-27</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2025-05-27</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6" Type="http://schemas.openxmlformats.org/officeDocument/2006/relationships/image" Target="../media/image89.png"/><Relationship Id="rId117" Type="http://schemas.openxmlformats.org/officeDocument/2006/relationships/image" Target="../media/image4.svg"/><Relationship Id="rId21" Type="http://schemas.openxmlformats.org/officeDocument/2006/relationships/image" Target="../media/image84.svg"/><Relationship Id="rId42" Type="http://schemas.openxmlformats.org/officeDocument/2006/relationships/image" Target="../media/image105.png"/><Relationship Id="rId47" Type="http://schemas.openxmlformats.org/officeDocument/2006/relationships/image" Target="../media/image110.svg"/><Relationship Id="rId63" Type="http://schemas.openxmlformats.org/officeDocument/2006/relationships/image" Target="../media/image126.svg"/><Relationship Id="rId68" Type="http://schemas.openxmlformats.org/officeDocument/2006/relationships/image" Target="../media/image131.png"/><Relationship Id="rId84" Type="http://schemas.openxmlformats.org/officeDocument/2006/relationships/image" Target="../media/image147.png"/><Relationship Id="rId89" Type="http://schemas.openxmlformats.org/officeDocument/2006/relationships/image" Target="../media/image152.svg"/><Relationship Id="rId112" Type="http://schemas.openxmlformats.org/officeDocument/2006/relationships/image" Target="../media/image175.png"/><Relationship Id="rId16" Type="http://schemas.openxmlformats.org/officeDocument/2006/relationships/image" Target="../media/image79.png"/><Relationship Id="rId107" Type="http://schemas.openxmlformats.org/officeDocument/2006/relationships/image" Target="../media/image170.svg"/><Relationship Id="rId11" Type="http://schemas.openxmlformats.org/officeDocument/2006/relationships/image" Target="../media/image66.svg"/><Relationship Id="rId32" Type="http://schemas.openxmlformats.org/officeDocument/2006/relationships/image" Target="../media/image95.png"/><Relationship Id="rId37" Type="http://schemas.openxmlformats.org/officeDocument/2006/relationships/image" Target="../media/image100.svg"/><Relationship Id="rId53" Type="http://schemas.openxmlformats.org/officeDocument/2006/relationships/image" Target="../media/image116.svg"/><Relationship Id="rId58" Type="http://schemas.openxmlformats.org/officeDocument/2006/relationships/image" Target="../media/image121.png"/><Relationship Id="rId74" Type="http://schemas.openxmlformats.org/officeDocument/2006/relationships/image" Target="../media/image137.png"/><Relationship Id="rId79" Type="http://schemas.openxmlformats.org/officeDocument/2006/relationships/image" Target="../media/image142.svg"/><Relationship Id="rId102" Type="http://schemas.openxmlformats.org/officeDocument/2006/relationships/image" Target="../media/image165.png"/><Relationship Id="rId5" Type="http://schemas.openxmlformats.org/officeDocument/2006/relationships/image" Target="../media/image70.svg"/><Relationship Id="rId90" Type="http://schemas.openxmlformats.org/officeDocument/2006/relationships/image" Target="../media/image153.png"/><Relationship Id="rId95" Type="http://schemas.openxmlformats.org/officeDocument/2006/relationships/image" Target="../media/image158.svg"/><Relationship Id="rId22" Type="http://schemas.openxmlformats.org/officeDocument/2006/relationships/image" Target="../media/image85.png"/><Relationship Id="rId27" Type="http://schemas.openxmlformats.org/officeDocument/2006/relationships/image" Target="../media/image90.svg"/><Relationship Id="rId43" Type="http://schemas.openxmlformats.org/officeDocument/2006/relationships/image" Target="../media/image106.svg"/><Relationship Id="rId48" Type="http://schemas.openxmlformats.org/officeDocument/2006/relationships/image" Target="../media/image111.png"/><Relationship Id="rId64" Type="http://schemas.openxmlformats.org/officeDocument/2006/relationships/image" Target="../media/image127.png"/><Relationship Id="rId69" Type="http://schemas.openxmlformats.org/officeDocument/2006/relationships/image" Target="../media/image132.svg"/><Relationship Id="rId113" Type="http://schemas.openxmlformats.org/officeDocument/2006/relationships/image" Target="../media/image176.svg"/><Relationship Id="rId80" Type="http://schemas.openxmlformats.org/officeDocument/2006/relationships/image" Target="../media/image143.png"/><Relationship Id="rId85" Type="http://schemas.openxmlformats.org/officeDocument/2006/relationships/image" Target="../media/image148.svg"/><Relationship Id="rId12" Type="http://schemas.openxmlformats.org/officeDocument/2006/relationships/image" Target="../media/image75.png"/><Relationship Id="rId17" Type="http://schemas.openxmlformats.org/officeDocument/2006/relationships/image" Target="../media/image80.svg"/><Relationship Id="rId33" Type="http://schemas.openxmlformats.org/officeDocument/2006/relationships/image" Target="../media/image96.svg"/><Relationship Id="rId38" Type="http://schemas.openxmlformats.org/officeDocument/2006/relationships/image" Target="../media/image101.png"/><Relationship Id="rId59" Type="http://schemas.openxmlformats.org/officeDocument/2006/relationships/image" Target="../media/image122.svg"/><Relationship Id="rId103" Type="http://schemas.openxmlformats.org/officeDocument/2006/relationships/image" Target="../media/image166.svg"/><Relationship Id="rId108" Type="http://schemas.openxmlformats.org/officeDocument/2006/relationships/image" Target="../media/image171.png"/><Relationship Id="rId54" Type="http://schemas.openxmlformats.org/officeDocument/2006/relationships/image" Target="../media/image117.png"/><Relationship Id="rId70" Type="http://schemas.openxmlformats.org/officeDocument/2006/relationships/image" Target="../media/image133.png"/><Relationship Id="rId75" Type="http://schemas.openxmlformats.org/officeDocument/2006/relationships/image" Target="../media/image138.svg"/><Relationship Id="rId91" Type="http://schemas.openxmlformats.org/officeDocument/2006/relationships/image" Target="../media/image154.svg"/><Relationship Id="rId96" Type="http://schemas.openxmlformats.org/officeDocument/2006/relationships/image" Target="../media/image159.png"/><Relationship Id="rId1" Type="http://schemas.openxmlformats.org/officeDocument/2006/relationships/slideLayout" Target="../slideLayouts/slideLayout47.xml"/><Relationship Id="rId6" Type="http://schemas.openxmlformats.org/officeDocument/2006/relationships/image" Target="../media/image71.png"/><Relationship Id="rId23" Type="http://schemas.openxmlformats.org/officeDocument/2006/relationships/image" Target="../media/image86.svg"/><Relationship Id="rId28" Type="http://schemas.openxmlformats.org/officeDocument/2006/relationships/image" Target="../media/image91.png"/><Relationship Id="rId49" Type="http://schemas.openxmlformats.org/officeDocument/2006/relationships/image" Target="../media/image112.svg"/><Relationship Id="rId114" Type="http://schemas.openxmlformats.org/officeDocument/2006/relationships/image" Target="../media/image1.png"/><Relationship Id="rId10" Type="http://schemas.openxmlformats.org/officeDocument/2006/relationships/image" Target="../media/image65.png"/><Relationship Id="rId31" Type="http://schemas.openxmlformats.org/officeDocument/2006/relationships/image" Target="../media/image94.svg"/><Relationship Id="rId44" Type="http://schemas.openxmlformats.org/officeDocument/2006/relationships/image" Target="../media/image107.png"/><Relationship Id="rId52" Type="http://schemas.openxmlformats.org/officeDocument/2006/relationships/image" Target="../media/image115.png"/><Relationship Id="rId60" Type="http://schemas.openxmlformats.org/officeDocument/2006/relationships/image" Target="../media/image123.png"/><Relationship Id="rId65" Type="http://schemas.openxmlformats.org/officeDocument/2006/relationships/image" Target="../media/image128.svg"/><Relationship Id="rId73" Type="http://schemas.openxmlformats.org/officeDocument/2006/relationships/image" Target="../media/image136.svg"/><Relationship Id="rId78" Type="http://schemas.openxmlformats.org/officeDocument/2006/relationships/image" Target="../media/image141.png"/><Relationship Id="rId81" Type="http://schemas.openxmlformats.org/officeDocument/2006/relationships/image" Target="../media/image144.svg"/><Relationship Id="rId86" Type="http://schemas.openxmlformats.org/officeDocument/2006/relationships/image" Target="../media/image149.png"/><Relationship Id="rId94" Type="http://schemas.openxmlformats.org/officeDocument/2006/relationships/image" Target="../media/image157.png"/><Relationship Id="rId99" Type="http://schemas.openxmlformats.org/officeDocument/2006/relationships/image" Target="../media/image162.svg"/><Relationship Id="rId101" Type="http://schemas.openxmlformats.org/officeDocument/2006/relationships/image" Target="../media/image164.svg"/><Relationship Id="rId4" Type="http://schemas.openxmlformats.org/officeDocument/2006/relationships/image" Target="../media/image69.png"/><Relationship Id="rId9" Type="http://schemas.openxmlformats.org/officeDocument/2006/relationships/image" Target="../media/image74.svg"/><Relationship Id="rId13" Type="http://schemas.openxmlformats.org/officeDocument/2006/relationships/image" Target="../media/image76.svg"/><Relationship Id="rId18" Type="http://schemas.openxmlformats.org/officeDocument/2006/relationships/image" Target="../media/image81.png"/><Relationship Id="rId39" Type="http://schemas.openxmlformats.org/officeDocument/2006/relationships/image" Target="../media/image102.svg"/><Relationship Id="rId109" Type="http://schemas.openxmlformats.org/officeDocument/2006/relationships/image" Target="../media/image172.svg"/><Relationship Id="rId34" Type="http://schemas.openxmlformats.org/officeDocument/2006/relationships/image" Target="../media/image97.png"/><Relationship Id="rId50" Type="http://schemas.openxmlformats.org/officeDocument/2006/relationships/image" Target="../media/image113.png"/><Relationship Id="rId55" Type="http://schemas.openxmlformats.org/officeDocument/2006/relationships/image" Target="../media/image118.svg"/><Relationship Id="rId76" Type="http://schemas.openxmlformats.org/officeDocument/2006/relationships/image" Target="../media/image139.png"/><Relationship Id="rId97" Type="http://schemas.openxmlformats.org/officeDocument/2006/relationships/image" Target="../media/image160.svg"/><Relationship Id="rId104" Type="http://schemas.openxmlformats.org/officeDocument/2006/relationships/image" Target="../media/image167.png"/><Relationship Id="rId7" Type="http://schemas.openxmlformats.org/officeDocument/2006/relationships/image" Target="../media/image72.svg"/><Relationship Id="rId71" Type="http://schemas.openxmlformats.org/officeDocument/2006/relationships/image" Target="../media/image134.svg"/><Relationship Id="rId92" Type="http://schemas.openxmlformats.org/officeDocument/2006/relationships/image" Target="../media/image155.png"/><Relationship Id="rId2" Type="http://schemas.openxmlformats.org/officeDocument/2006/relationships/image" Target="../media/image43.png"/><Relationship Id="rId29" Type="http://schemas.openxmlformats.org/officeDocument/2006/relationships/image" Target="../media/image92.svg"/><Relationship Id="rId24" Type="http://schemas.openxmlformats.org/officeDocument/2006/relationships/image" Target="../media/image87.png"/><Relationship Id="rId40" Type="http://schemas.openxmlformats.org/officeDocument/2006/relationships/image" Target="../media/image103.png"/><Relationship Id="rId45" Type="http://schemas.openxmlformats.org/officeDocument/2006/relationships/image" Target="../media/image108.svg"/><Relationship Id="rId66" Type="http://schemas.openxmlformats.org/officeDocument/2006/relationships/image" Target="../media/image129.png"/><Relationship Id="rId87" Type="http://schemas.openxmlformats.org/officeDocument/2006/relationships/image" Target="../media/image150.svg"/><Relationship Id="rId110" Type="http://schemas.openxmlformats.org/officeDocument/2006/relationships/image" Target="../media/image173.png"/><Relationship Id="rId115" Type="http://schemas.openxmlformats.org/officeDocument/2006/relationships/image" Target="../media/image2.svg"/><Relationship Id="rId61" Type="http://schemas.openxmlformats.org/officeDocument/2006/relationships/image" Target="../media/image124.svg"/><Relationship Id="rId82" Type="http://schemas.openxmlformats.org/officeDocument/2006/relationships/image" Target="../media/image145.png"/><Relationship Id="rId19" Type="http://schemas.openxmlformats.org/officeDocument/2006/relationships/image" Target="../media/image82.svg"/><Relationship Id="rId14" Type="http://schemas.openxmlformats.org/officeDocument/2006/relationships/image" Target="../media/image77.png"/><Relationship Id="rId30" Type="http://schemas.openxmlformats.org/officeDocument/2006/relationships/image" Target="../media/image93.png"/><Relationship Id="rId35" Type="http://schemas.openxmlformats.org/officeDocument/2006/relationships/image" Target="../media/image98.svg"/><Relationship Id="rId56" Type="http://schemas.openxmlformats.org/officeDocument/2006/relationships/image" Target="../media/image119.png"/><Relationship Id="rId77" Type="http://schemas.openxmlformats.org/officeDocument/2006/relationships/image" Target="../media/image140.svg"/><Relationship Id="rId100" Type="http://schemas.openxmlformats.org/officeDocument/2006/relationships/image" Target="../media/image163.png"/><Relationship Id="rId105" Type="http://schemas.openxmlformats.org/officeDocument/2006/relationships/image" Target="../media/image168.svg"/><Relationship Id="rId8" Type="http://schemas.openxmlformats.org/officeDocument/2006/relationships/image" Target="../media/image73.png"/><Relationship Id="rId51" Type="http://schemas.openxmlformats.org/officeDocument/2006/relationships/image" Target="../media/image114.svg"/><Relationship Id="rId72" Type="http://schemas.openxmlformats.org/officeDocument/2006/relationships/image" Target="../media/image135.png"/><Relationship Id="rId93" Type="http://schemas.openxmlformats.org/officeDocument/2006/relationships/image" Target="../media/image156.svg"/><Relationship Id="rId98" Type="http://schemas.openxmlformats.org/officeDocument/2006/relationships/image" Target="../media/image161.png"/><Relationship Id="rId3" Type="http://schemas.openxmlformats.org/officeDocument/2006/relationships/image" Target="../media/image44.svg"/><Relationship Id="rId25" Type="http://schemas.openxmlformats.org/officeDocument/2006/relationships/image" Target="../media/image88.svg"/><Relationship Id="rId46" Type="http://schemas.openxmlformats.org/officeDocument/2006/relationships/image" Target="../media/image109.png"/><Relationship Id="rId67" Type="http://schemas.openxmlformats.org/officeDocument/2006/relationships/image" Target="../media/image130.svg"/><Relationship Id="rId116" Type="http://schemas.openxmlformats.org/officeDocument/2006/relationships/image" Target="../media/image3.png"/><Relationship Id="rId20" Type="http://schemas.openxmlformats.org/officeDocument/2006/relationships/image" Target="../media/image83.png"/><Relationship Id="rId41" Type="http://schemas.openxmlformats.org/officeDocument/2006/relationships/image" Target="../media/image104.svg"/><Relationship Id="rId62" Type="http://schemas.openxmlformats.org/officeDocument/2006/relationships/image" Target="../media/image125.png"/><Relationship Id="rId83" Type="http://schemas.openxmlformats.org/officeDocument/2006/relationships/image" Target="../media/image146.svg"/><Relationship Id="rId88" Type="http://schemas.openxmlformats.org/officeDocument/2006/relationships/image" Target="../media/image151.png"/><Relationship Id="rId111" Type="http://schemas.openxmlformats.org/officeDocument/2006/relationships/image" Target="../media/image174.svg"/><Relationship Id="rId15" Type="http://schemas.openxmlformats.org/officeDocument/2006/relationships/image" Target="../media/image78.svg"/><Relationship Id="rId36" Type="http://schemas.openxmlformats.org/officeDocument/2006/relationships/image" Target="../media/image99.png"/><Relationship Id="rId57" Type="http://schemas.openxmlformats.org/officeDocument/2006/relationships/image" Target="../media/image120.svg"/><Relationship Id="rId106" Type="http://schemas.openxmlformats.org/officeDocument/2006/relationships/image" Target="../media/image169.png"/></Relationships>
</file>

<file path=ppt/slides/_rels/slide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3" Type="http://schemas.microsoft.com/office/2007/relationships/hdphoto" Target="../media/hdphoto1.wdp"/><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chart" Target="../charts/chart4.xml"/><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E541-4BE4-8977-DADF-0BFD54F448F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F0476E4-7FAE-5E0A-140C-6B135917AD81}"/>
              </a:ext>
            </a:extLst>
          </p:cNvPr>
          <p:cNvSpPr>
            <a:spLocks noGrp="1"/>
          </p:cNvSpPr>
          <p:nvPr>
            <p:ph type="ctrTitle"/>
          </p:nvPr>
        </p:nvSpPr>
        <p:spPr>
          <a:xfrm>
            <a:off x="1858226" y="1818843"/>
            <a:ext cx="10260000" cy="4525838"/>
          </a:xfrm>
        </p:spPr>
        <p:txBody>
          <a:bodyPr/>
          <a:lstStyle/>
          <a:p>
            <a:r>
              <a:rPr lang="sv-SE" b="1" dirty="0"/>
              <a:t>Pengar, personal och plan</a:t>
            </a:r>
          </a:p>
        </p:txBody>
      </p:sp>
    </p:spTree>
    <p:extLst>
      <p:ext uri="{BB962C8B-B14F-4D97-AF65-F5344CB8AC3E}">
        <p14:creationId xmlns:p14="http://schemas.microsoft.com/office/powerpoint/2010/main" val="1256094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C1BB-5365-3B72-D622-DAC8CF23D6D7}"/>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467DD389-2274-1875-558F-2F92E9A07128}"/>
              </a:ext>
            </a:extLst>
          </p:cNvPr>
          <p:cNvSpPr>
            <a:spLocks noGrp="1"/>
          </p:cNvSpPr>
          <p:nvPr>
            <p:ph type="title"/>
          </p:nvPr>
        </p:nvSpPr>
        <p:spPr/>
        <p:txBody>
          <a:bodyPr/>
          <a:lstStyle/>
          <a:p>
            <a:r>
              <a:rPr lang="sv-SE"/>
              <a:t>Region Västmanland - Sjukfrånvaro 2018-2024</a:t>
            </a:r>
          </a:p>
        </p:txBody>
      </p:sp>
      <p:graphicFrame>
        <p:nvGraphicFramePr>
          <p:cNvPr id="11" name="Platshållare för innehåll 10">
            <a:extLst>
              <a:ext uri="{FF2B5EF4-FFF2-40B4-BE49-F238E27FC236}">
                <a16:creationId xmlns:a16="http://schemas.microsoft.com/office/drawing/2014/main" id="{8D1E2DFD-244C-8088-DEFF-3728E73C1C46}"/>
              </a:ext>
            </a:extLst>
          </p:cNvPr>
          <p:cNvGraphicFramePr>
            <a:graphicFrameLocks noGrp="1"/>
          </p:cNvGraphicFramePr>
          <p:nvPr>
            <p:ph idx="1"/>
          </p:nvPr>
        </p:nvGraphicFramePr>
        <p:xfrm>
          <a:off x="1246188" y="2490788"/>
          <a:ext cx="17618075" cy="792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822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26A91-F8FF-EA6A-DE41-2DD7C25C295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3F1EACD-ED67-25B0-906D-1DDA38AEABBF}"/>
              </a:ext>
            </a:extLst>
          </p:cNvPr>
          <p:cNvSpPr>
            <a:spLocks noGrp="1"/>
          </p:cNvSpPr>
          <p:nvPr>
            <p:ph type="title"/>
          </p:nvPr>
        </p:nvSpPr>
        <p:spPr/>
        <p:txBody>
          <a:bodyPr/>
          <a:lstStyle/>
          <a:p>
            <a:r>
              <a:rPr lang="sv-SE" b="1" dirty="0"/>
              <a:t>Sjukfrånvaro fördelat på ålder</a:t>
            </a:r>
          </a:p>
        </p:txBody>
      </p:sp>
      <p:pic>
        <p:nvPicPr>
          <p:cNvPr id="6" name="Platshållare för innehåll 5">
            <a:extLst>
              <a:ext uri="{FF2B5EF4-FFF2-40B4-BE49-F238E27FC236}">
                <a16:creationId xmlns:a16="http://schemas.microsoft.com/office/drawing/2014/main" id="{CC2E93E0-9839-E421-6551-7118EB7717B7}"/>
              </a:ext>
            </a:extLst>
          </p:cNvPr>
          <p:cNvPicPr>
            <a:picLocks noGrp="1" noChangeAspect="1"/>
          </p:cNvPicPr>
          <p:nvPr>
            <p:ph sz="quarter" idx="14"/>
          </p:nvPr>
        </p:nvPicPr>
        <p:blipFill>
          <a:blip r:embed="rId3"/>
          <a:stretch>
            <a:fillRect/>
          </a:stretch>
        </p:blipFill>
        <p:spPr>
          <a:xfrm>
            <a:off x="1561156" y="3238500"/>
            <a:ext cx="15200612" cy="6840538"/>
          </a:xfrm>
          <a:prstGeom prst="rect">
            <a:avLst/>
          </a:prstGeom>
          <a:noFill/>
        </p:spPr>
      </p:pic>
    </p:spTree>
    <p:extLst>
      <p:ext uri="{BB962C8B-B14F-4D97-AF65-F5344CB8AC3E}">
        <p14:creationId xmlns:p14="http://schemas.microsoft.com/office/powerpoint/2010/main" val="269478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4396-62D3-A5A4-3748-644EE230D620}"/>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D8501C3-1289-3ED8-1706-BA40954A8604}"/>
              </a:ext>
            </a:extLst>
          </p:cNvPr>
          <p:cNvSpPr>
            <a:spLocks noGrp="1"/>
          </p:cNvSpPr>
          <p:nvPr>
            <p:ph type="body" sz="quarter" idx="13"/>
          </p:nvPr>
        </p:nvSpPr>
        <p:spPr>
          <a:xfrm>
            <a:off x="9826090" y="3240000"/>
            <a:ext cx="8290855" cy="6840000"/>
          </a:xfrm>
        </p:spPr>
        <p:txBody>
          <a:bodyPr/>
          <a:lstStyle/>
          <a:p>
            <a:pPr marL="432000" lvl="1" indent="0">
              <a:lnSpc>
                <a:spcPct val="100000"/>
              </a:lnSpc>
              <a:spcAft>
                <a:spcPts val="1200"/>
              </a:spcAft>
              <a:buNone/>
            </a:pPr>
            <a:endParaRPr lang="sv-SE" dirty="0"/>
          </a:p>
          <a:p>
            <a:r>
              <a:rPr lang="sv-SE" b="1" dirty="0"/>
              <a:t>500</a:t>
            </a:r>
            <a:r>
              <a:rPr lang="sv-SE" dirty="0"/>
              <a:t> personer </a:t>
            </a:r>
          </a:p>
          <a:p>
            <a:pPr lvl="1"/>
            <a:r>
              <a:rPr lang="sv-SE" b="1" dirty="0"/>
              <a:t>125</a:t>
            </a:r>
            <a:r>
              <a:rPr lang="sv-SE" dirty="0"/>
              <a:t> barnmorskor, specialistsjuksköterskor, allmän sjuksköterskor och röntgensjuksköterskor </a:t>
            </a:r>
          </a:p>
          <a:p>
            <a:pPr lvl="1"/>
            <a:r>
              <a:rPr lang="sv-SE" b="1" dirty="0"/>
              <a:t>165</a:t>
            </a:r>
            <a:r>
              <a:rPr lang="sv-SE" dirty="0"/>
              <a:t> undersköterskor, skötare, ambulanssjukvårdare</a:t>
            </a:r>
          </a:p>
          <a:p>
            <a:pPr marL="0" indent="0">
              <a:buNone/>
            </a:pPr>
            <a:r>
              <a:rPr lang="sv-SE" dirty="0"/>
              <a:t>Om sjukfrånvaron sänks från 7,4 % till 6,0 % = </a:t>
            </a:r>
            <a:r>
              <a:rPr lang="sv-SE" b="1" dirty="0"/>
              <a:t>95</a:t>
            </a:r>
            <a:r>
              <a:rPr lang="sv-SE" dirty="0"/>
              <a:t> medarbetare åter</a:t>
            </a:r>
          </a:p>
          <a:p>
            <a:pPr lvl="1">
              <a:lnSpc>
                <a:spcPct val="100000"/>
              </a:lnSpc>
              <a:spcAft>
                <a:spcPts val="1200"/>
              </a:spcAft>
            </a:pPr>
            <a:endParaRPr lang="en-US" dirty="0"/>
          </a:p>
        </p:txBody>
      </p:sp>
      <p:sp>
        <p:nvSpPr>
          <p:cNvPr id="5" name="Rubrik 4">
            <a:extLst>
              <a:ext uri="{FF2B5EF4-FFF2-40B4-BE49-F238E27FC236}">
                <a16:creationId xmlns:a16="http://schemas.microsoft.com/office/drawing/2014/main" id="{72A9C24F-FE18-11C4-20DA-4E229D5C9E65}"/>
              </a:ext>
            </a:extLst>
          </p:cNvPr>
          <p:cNvSpPr>
            <a:spLocks noGrp="1"/>
          </p:cNvSpPr>
          <p:nvPr>
            <p:ph type="title"/>
          </p:nvPr>
        </p:nvSpPr>
        <p:spPr/>
        <p:txBody>
          <a:bodyPr/>
          <a:lstStyle/>
          <a:p>
            <a:r>
              <a:rPr lang="sv-SE" b="1" dirty="0"/>
              <a:t>Tiden för sjukfrånvaro 2024 motsvarar:</a:t>
            </a:r>
            <a:endParaRPr lang="en-US" b="1" dirty="0"/>
          </a:p>
        </p:txBody>
      </p:sp>
      <p:sp>
        <p:nvSpPr>
          <p:cNvPr id="9" name="textruta 8">
            <a:extLst>
              <a:ext uri="{FF2B5EF4-FFF2-40B4-BE49-F238E27FC236}">
                <a16:creationId xmlns:a16="http://schemas.microsoft.com/office/drawing/2014/main" id="{D2BEE8EB-ABC3-A70F-DDC5-A28D0FB5FB72}"/>
              </a:ext>
            </a:extLst>
          </p:cNvPr>
          <p:cNvSpPr txBox="1"/>
          <p:nvPr/>
        </p:nvSpPr>
        <p:spPr>
          <a:xfrm>
            <a:off x="16182109" y="12219709"/>
            <a:ext cx="184731" cy="369332"/>
          </a:xfrm>
          <a:prstGeom prst="rect">
            <a:avLst/>
          </a:prstGeom>
          <a:noFill/>
        </p:spPr>
        <p:txBody>
          <a:bodyPr wrap="none" rtlCol="0">
            <a:spAutoFit/>
          </a:bodyPr>
          <a:lstStyle/>
          <a:p>
            <a:endParaRPr lang="en-US"/>
          </a:p>
        </p:txBody>
      </p:sp>
      <p:sp>
        <p:nvSpPr>
          <p:cNvPr id="14" name="textruta 13">
            <a:extLst>
              <a:ext uri="{FF2B5EF4-FFF2-40B4-BE49-F238E27FC236}">
                <a16:creationId xmlns:a16="http://schemas.microsoft.com/office/drawing/2014/main" id="{E702D58E-376B-AFDB-B1E3-7AD44BBD3712}"/>
              </a:ext>
            </a:extLst>
          </p:cNvPr>
          <p:cNvSpPr txBox="1"/>
          <p:nvPr/>
        </p:nvSpPr>
        <p:spPr>
          <a:xfrm>
            <a:off x="6705600" y="13161818"/>
            <a:ext cx="184731" cy="369332"/>
          </a:xfrm>
          <a:prstGeom prst="rect">
            <a:avLst/>
          </a:prstGeom>
          <a:noFill/>
        </p:spPr>
        <p:txBody>
          <a:bodyPr wrap="none" rtlCol="0">
            <a:spAutoFit/>
          </a:bodyPr>
          <a:lstStyle/>
          <a:p>
            <a:endParaRPr lang="en-US"/>
          </a:p>
        </p:txBody>
      </p:sp>
      <p:pic>
        <p:nvPicPr>
          <p:cNvPr id="11" name="Platshållare för bild 10" descr="En bild som visar klädsel, person, fotbeklädnader, person&#10;&#10;AI-genererat innehåll kan vara felaktigt.">
            <a:extLst>
              <a:ext uri="{FF2B5EF4-FFF2-40B4-BE49-F238E27FC236}">
                <a16:creationId xmlns:a16="http://schemas.microsoft.com/office/drawing/2014/main" id="{1A08C949-8B56-2F1C-0961-DAE1AAD3DD3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3374" r="23580"/>
          <a:stretch/>
        </p:blipFill>
        <p:spPr>
          <a:xfrm>
            <a:off x="0" y="-1907"/>
            <a:ext cx="9000000" cy="11311257"/>
          </a:xfrm>
        </p:spPr>
      </p:pic>
    </p:spTree>
    <p:extLst>
      <p:ext uri="{BB962C8B-B14F-4D97-AF65-F5344CB8AC3E}">
        <p14:creationId xmlns:p14="http://schemas.microsoft.com/office/powerpoint/2010/main" val="423875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6121A-7B86-6715-4FFA-3EB456D34E42}"/>
            </a:ext>
          </a:extLst>
        </p:cNvPr>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899BD4E8-4B70-78BE-5126-BE9952017E20}"/>
              </a:ext>
            </a:extLst>
          </p:cNvPr>
          <p:cNvSpPr>
            <a:spLocks noGrp="1"/>
          </p:cNvSpPr>
          <p:nvPr>
            <p:ph type="body" sz="quarter" idx="13"/>
          </p:nvPr>
        </p:nvSpPr>
        <p:spPr>
          <a:xfrm>
            <a:off x="1018748" y="5654675"/>
            <a:ext cx="9448726" cy="1395830"/>
          </a:xfrm>
        </p:spPr>
        <p:txBody>
          <a:bodyPr/>
          <a:lstStyle/>
          <a:p>
            <a:pPr marL="345405" indent="-345405"/>
            <a:r>
              <a:rPr lang="sv-SE" dirty="0"/>
              <a:t>Totalt 115 miljoner kronor</a:t>
            </a:r>
          </a:p>
          <a:p>
            <a:pPr marL="345405" indent="-345405"/>
            <a:r>
              <a:rPr lang="sv-SE" dirty="0"/>
              <a:t>Varav korttidssjukfrånvaro 102 miljoner kronor</a:t>
            </a:r>
          </a:p>
        </p:txBody>
      </p:sp>
      <p:sp>
        <p:nvSpPr>
          <p:cNvPr id="19" name="Rubrik 18">
            <a:extLst>
              <a:ext uri="{FF2B5EF4-FFF2-40B4-BE49-F238E27FC236}">
                <a16:creationId xmlns:a16="http://schemas.microsoft.com/office/drawing/2014/main" id="{5ADA0967-9788-EBB5-8F3E-4839820D92CB}"/>
              </a:ext>
            </a:extLst>
          </p:cNvPr>
          <p:cNvSpPr>
            <a:spLocks noGrp="1"/>
          </p:cNvSpPr>
          <p:nvPr>
            <p:ph type="title"/>
          </p:nvPr>
        </p:nvSpPr>
        <p:spPr>
          <a:xfrm>
            <a:off x="1018748" y="2708980"/>
            <a:ext cx="8280000" cy="2052000"/>
          </a:xfrm>
        </p:spPr>
        <p:txBody>
          <a:bodyPr/>
          <a:lstStyle/>
          <a:p>
            <a:pPr algn="ctr"/>
            <a:r>
              <a:rPr lang="sv-SE" sz="8000" b="1" dirty="0"/>
              <a:t>Kostnad för </a:t>
            </a:r>
            <a:br>
              <a:rPr lang="sv-SE" sz="8000" b="1" dirty="0"/>
            </a:br>
            <a:r>
              <a:rPr lang="sv-SE" sz="8000" b="1" dirty="0"/>
              <a:t>sjukfrånvaro 2024</a:t>
            </a:r>
            <a:endParaRPr lang="en-US" sz="8000" b="1" dirty="0"/>
          </a:p>
        </p:txBody>
      </p:sp>
      <p:sp>
        <p:nvSpPr>
          <p:cNvPr id="21" name="textruta 20">
            <a:extLst>
              <a:ext uri="{FF2B5EF4-FFF2-40B4-BE49-F238E27FC236}">
                <a16:creationId xmlns:a16="http://schemas.microsoft.com/office/drawing/2014/main" id="{BE47C4BC-E505-521E-650E-9C5C01FE9F57}"/>
              </a:ext>
            </a:extLst>
          </p:cNvPr>
          <p:cNvSpPr txBox="1"/>
          <p:nvPr/>
        </p:nvSpPr>
        <p:spPr>
          <a:xfrm>
            <a:off x="-1316182" y="5181600"/>
            <a:ext cx="184731" cy="369332"/>
          </a:xfrm>
          <a:prstGeom prst="rect">
            <a:avLst/>
          </a:prstGeom>
          <a:noFill/>
        </p:spPr>
        <p:txBody>
          <a:bodyPr wrap="none" rtlCol="0">
            <a:spAutoFit/>
          </a:bodyPr>
          <a:lstStyle/>
          <a:p>
            <a:endParaRPr lang="en-US"/>
          </a:p>
        </p:txBody>
      </p:sp>
      <p:sp>
        <p:nvSpPr>
          <p:cNvPr id="24" name="Platshållare för bild 23">
            <a:extLst>
              <a:ext uri="{FF2B5EF4-FFF2-40B4-BE49-F238E27FC236}">
                <a16:creationId xmlns:a16="http://schemas.microsoft.com/office/drawing/2014/main" id="{44C7156D-44CC-9C1F-B720-0E1E904E93F8}"/>
              </a:ext>
            </a:extLst>
          </p:cNvPr>
          <p:cNvSpPr>
            <a:spLocks noGrp="1"/>
          </p:cNvSpPr>
          <p:nvPr>
            <p:ph type="pic" sz="quarter" idx="20"/>
          </p:nvPr>
        </p:nvSpPr>
        <p:spPr>
          <a:solidFill>
            <a:srgbClr val="F4DEE6"/>
          </a:solidFill>
        </p:spPr>
        <p:txBody>
          <a:bodyPr/>
          <a:lstStyle/>
          <a:p>
            <a:r>
              <a:rPr lang="en-US" dirty="0"/>
              <a:t> </a:t>
            </a:r>
          </a:p>
        </p:txBody>
      </p:sp>
      <p:pic>
        <p:nvPicPr>
          <p:cNvPr id="3" name="Bild 2">
            <a:extLst>
              <a:ext uri="{FF2B5EF4-FFF2-40B4-BE49-F238E27FC236}">
                <a16:creationId xmlns:a16="http://schemas.microsoft.com/office/drawing/2014/main" id="{A2C6DDA4-0C9D-DAED-290E-48D68C6EA3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70542" y="3400219"/>
            <a:ext cx="5795968" cy="5274330"/>
          </a:xfrm>
          <a:prstGeom prst="rect">
            <a:avLst/>
          </a:prstGeom>
        </p:spPr>
      </p:pic>
    </p:spTree>
    <p:extLst>
      <p:ext uri="{BB962C8B-B14F-4D97-AF65-F5344CB8AC3E}">
        <p14:creationId xmlns:p14="http://schemas.microsoft.com/office/powerpoint/2010/main" val="201854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204C1-A61C-1E76-6868-66A2F99DB4B8}"/>
              </a:ext>
            </a:extLst>
          </p:cNvPr>
          <p:cNvSpPr>
            <a:spLocks noGrp="1"/>
          </p:cNvSpPr>
          <p:nvPr>
            <p:ph type="title"/>
          </p:nvPr>
        </p:nvSpPr>
        <p:spPr/>
        <p:txBody>
          <a:bodyPr/>
          <a:lstStyle/>
          <a:p>
            <a:endParaRPr lang="sv-SE"/>
          </a:p>
        </p:txBody>
      </p:sp>
      <p:sp>
        <p:nvSpPr>
          <p:cNvPr id="3" name="Platshållare för datum 2">
            <a:extLst>
              <a:ext uri="{FF2B5EF4-FFF2-40B4-BE49-F238E27FC236}">
                <a16:creationId xmlns:a16="http://schemas.microsoft.com/office/drawing/2014/main" id="{92AFD4E9-DE80-F3EA-9AF6-3CBE2F5B958A}"/>
              </a:ext>
            </a:extLst>
          </p:cNvPr>
          <p:cNvSpPr>
            <a:spLocks noGrp="1"/>
          </p:cNvSpPr>
          <p:nvPr>
            <p:ph type="dt" sz="half" idx="10"/>
          </p:nvPr>
        </p:nvSpPr>
        <p:spPr/>
        <p:txBody>
          <a:bodyPr/>
          <a:lstStyle/>
          <a:p>
            <a:fld id="{22A7701B-8AEB-47E6-B4CC-5A851E887FD1}" type="datetime1">
              <a:rPr lang="sv-SE" smtClean="0"/>
              <a:t>2025-05-27</a:t>
            </a:fld>
            <a:endParaRPr lang="sv-SE"/>
          </a:p>
        </p:txBody>
      </p:sp>
      <p:sp>
        <p:nvSpPr>
          <p:cNvPr id="4" name="Platshållare för bildnummer 3">
            <a:extLst>
              <a:ext uri="{FF2B5EF4-FFF2-40B4-BE49-F238E27FC236}">
                <a16:creationId xmlns:a16="http://schemas.microsoft.com/office/drawing/2014/main" id="{B55FB43C-1A41-E1B9-D0E9-92C13CB7A6E5}"/>
              </a:ext>
            </a:extLst>
          </p:cNvPr>
          <p:cNvSpPr>
            <a:spLocks noGrp="1"/>
          </p:cNvSpPr>
          <p:nvPr>
            <p:ph type="sldNum" sz="quarter" idx="12"/>
          </p:nvPr>
        </p:nvSpPr>
        <p:spPr/>
        <p:txBody>
          <a:bodyPr/>
          <a:lstStyle/>
          <a:p>
            <a:fld id="{38480145-259A-47DA-A30D-C906B9DB5C99}" type="slidenum">
              <a:rPr lang="sv-SE" smtClean="0"/>
              <a:t>14</a:t>
            </a:fld>
            <a:endParaRPr lang="sv-SE"/>
          </a:p>
        </p:txBody>
      </p:sp>
      <p:sp>
        <p:nvSpPr>
          <p:cNvPr id="5" name="Platshållare för text 4">
            <a:extLst>
              <a:ext uri="{FF2B5EF4-FFF2-40B4-BE49-F238E27FC236}">
                <a16:creationId xmlns:a16="http://schemas.microsoft.com/office/drawing/2014/main" id="{92A0C3DE-30BB-F141-618E-0CE25831F9AE}"/>
              </a:ext>
            </a:extLst>
          </p:cNvPr>
          <p:cNvSpPr>
            <a:spLocks noGrp="1"/>
          </p:cNvSpPr>
          <p:nvPr>
            <p:ph type="body" sz="quarter" idx="13"/>
          </p:nvPr>
        </p:nvSpPr>
        <p:spPr/>
        <p:txBody>
          <a:bodyPr/>
          <a:lstStyle/>
          <a:p>
            <a:endParaRPr lang="sv-SE" dirty="0"/>
          </a:p>
        </p:txBody>
      </p:sp>
      <p:pic>
        <p:nvPicPr>
          <p:cNvPr id="7" name="Bildobjekt 6" descr="En bild som visar utomhus, vatten, sjö, horisont&#10;&#10;AI-genererat innehåll kan vara felaktigt.">
            <a:extLst>
              <a:ext uri="{FF2B5EF4-FFF2-40B4-BE49-F238E27FC236}">
                <a16:creationId xmlns:a16="http://schemas.microsoft.com/office/drawing/2014/main" id="{B50AFE4E-67A7-CC03-6886-B58EF6B59160}"/>
              </a:ext>
            </a:extLst>
          </p:cNvPr>
          <p:cNvPicPr>
            <a:picLocks noChangeAspect="1"/>
          </p:cNvPicPr>
          <p:nvPr/>
        </p:nvPicPr>
        <p:blipFill>
          <a:blip r:embed="rId2">
            <a:extLst>
              <a:ext uri="{28A0092B-C50C-407E-A947-70E740481C1C}">
                <a14:useLocalDpi xmlns:a14="http://schemas.microsoft.com/office/drawing/2010/main" val="0"/>
              </a:ext>
            </a:extLst>
          </a:blip>
          <a:srcRect t="29940" b="22327"/>
          <a:stretch/>
        </p:blipFill>
        <p:spPr>
          <a:xfrm>
            <a:off x="-1346721" y="-1357211"/>
            <a:ext cx="22320466" cy="12739206"/>
          </a:xfrm>
          <a:prstGeom prst="rect">
            <a:avLst/>
          </a:prstGeom>
        </p:spPr>
      </p:pic>
      <p:pic>
        <p:nvPicPr>
          <p:cNvPr id="9" name="Bildobjekt 8" descr="En bild som visar text, logotyp, Grafik, Teckensnitt&#10;&#10;AI-genererat innehåll kan vara felaktigt.">
            <a:extLst>
              <a:ext uri="{FF2B5EF4-FFF2-40B4-BE49-F238E27FC236}">
                <a16:creationId xmlns:a16="http://schemas.microsoft.com/office/drawing/2014/main" id="{0E1DFB8A-3FB5-5735-6591-68997A781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7301" y="8595924"/>
            <a:ext cx="1930446" cy="2731824"/>
          </a:xfrm>
          <a:prstGeom prst="rect">
            <a:avLst/>
          </a:prstGeom>
        </p:spPr>
      </p:pic>
    </p:spTree>
    <p:extLst>
      <p:ext uri="{BB962C8B-B14F-4D97-AF65-F5344CB8AC3E}">
        <p14:creationId xmlns:p14="http://schemas.microsoft.com/office/powerpoint/2010/main" val="421787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017501-6820-E9F4-C054-4D98BD505C8F}"/>
            </a:ext>
          </a:extLst>
        </p:cNvPr>
        <p:cNvGrpSpPr/>
        <p:nvPr/>
      </p:nvGrpSpPr>
      <p:grpSpPr>
        <a:xfrm>
          <a:off x="0" y="0"/>
          <a:ext cx="0" cy="0"/>
          <a:chOff x="0" y="0"/>
          <a:chExt cx="0" cy="0"/>
        </a:xfrm>
      </p:grpSpPr>
      <p:pic>
        <p:nvPicPr>
          <p:cNvPr id="69" name="Bild 68">
            <a:extLst>
              <a:ext uri="{FF2B5EF4-FFF2-40B4-BE49-F238E27FC236}">
                <a16:creationId xmlns:a16="http://schemas.microsoft.com/office/drawing/2014/main" id="{4B9358F8-9D49-9428-C863-602ABF6925D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Bild 5">
            <a:extLst>
              <a:ext uri="{FF2B5EF4-FFF2-40B4-BE49-F238E27FC236}">
                <a16:creationId xmlns:a16="http://schemas.microsoft.com/office/drawing/2014/main" id="{2A70E150-DDF7-2EFB-91CC-908AC43FED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8067" y="4013557"/>
            <a:ext cx="847885" cy="847885"/>
          </a:xfrm>
          <a:prstGeom prst="rect">
            <a:avLst/>
          </a:prstGeom>
        </p:spPr>
      </p:pic>
      <p:pic>
        <p:nvPicPr>
          <p:cNvPr id="7" name="Bild 6">
            <a:extLst>
              <a:ext uri="{FF2B5EF4-FFF2-40B4-BE49-F238E27FC236}">
                <a16:creationId xmlns:a16="http://schemas.microsoft.com/office/drawing/2014/main" id="{5090C872-E242-D69B-BCE1-97F9A308B0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4060" y="4078147"/>
            <a:ext cx="714009" cy="718706"/>
          </a:xfrm>
          <a:prstGeom prst="rect">
            <a:avLst/>
          </a:prstGeom>
        </p:spPr>
      </p:pic>
      <p:pic>
        <p:nvPicPr>
          <p:cNvPr id="8" name="Bild 7">
            <a:extLst>
              <a:ext uri="{FF2B5EF4-FFF2-40B4-BE49-F238E27FC236}">
                <a16:creationId xmlns:a16="http://schemas.microsoft.com/office/drawing/2014/main" id="{D129474C-F85E-1DDB-F4DB-5106240BE6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37199" y="5399044"/>
            <a:ext cx="852582" cy="751587"/>
          </a:xfrm>
          <a:prstGeom prst="rect">
            <a:avLst/>
          </a:prstGeom>
        </p:spPr>
      </p:pic>
      <p:pic>
        <p:nvPicPr>
          <p:cNvPr id="9" name="Bild 8">
            <a:extLst>
              <a:ext uri="{FF2B5EF4-FFF2-40B4-BE49-F238E27FC236}">
                <a16:creationId xmlns:a16="http://schemas.microsoft.com/office/drawing/2014/main" id="{66F3A71F-97E5-BB7D-A890-882963778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84438" y="2880697"/>
            <a:ext cx="704613" cy="641198"/>
          </a:xfrm>
          <a:prstGeom prst="rect">
            <a:avLst/>
          </a:prstGeom>
        </p:spPr>
      </p:pic>
      <p:pic>
        <p:nvPicPr>
          <p:cNvPr id="10" name="Bild 9">
            <a:extLst>
              <a:ext uri="{FF2B5EF4-FFF2-40B4-BE49-F238E27FC236}">
                <a16:creationId xmlns:a16="http://schemas.microsoft.com/office/drawing/2014/main" id="{10D1914B-32E8-9C8E-068B-0AA9E6D355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59611" y="5444190"/>
            <a:ext cx="710022" cy="661295"/>
          </a:xfrm>
          <a:prstGeom prst="rect">
            <a:avLst/>
          </a:prstGeom>
        </p:spPr>
      </p:pic>
      <p:pic>
        <p:nvPicPr>
          <p:cNvPr id="11" name="Bild 10">
            <a:extLst>
              <a:ext uri="{FF2B5EF4-FFF2-40B4-BE49-F238E27FC236}">
                <a16:creationId xmlns:a16="http://schemas.microsoft.com/office/drawing/2014/main" id="{AAAF6041-8593-01E1-DD97-5C8A23F6AF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294649" y="4053485"/>
            <a:ext cx="772671" cy="768031"/>
          </a:xfrm>
          <a:prstGeom prst="rect">
            <a:avLst/>
          </a:prstGeom>
        </p:spPr>
      </p:pic>
      <p:pic>
        <p:nvPicPr>
          <p:cNvPr id="12" name="Bild 11">
            <a:extLst>
              <a:ext uri="{FF2B5EF4-FFF2-40B4-BE49-F238E27FC236}">
                <a16:creationId xmlns:a16="http://schemas.microsoft.com/office/drawing/2014/main" id="{87B48731-EFAD-B26B-1245-89204DBD53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840023" y="2841644"/>
            <a:ext cx="584724" cy="719304"/>
          </a:xfrm>
          <a:prstGeom prst="rect">
            <a:avLst/>
          </a:prstGeom>
        </p:spPr>
      </p:pic>
      <p:pic>
        <p:nvPicPr>
          <p:cNvPr id="13" name="Bild 12">
            <a:extLst>
              <a:ext uri="{FF2B5EF4-FFF2-40B4-BE49-F238E27FC236}">
                <a16:creationId xmlns:a16="http://schemas.microsoft.com/office/drawing/2014/main" id="{73EAADB7-9D77-1527-13C7-5E954B8EF09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177408" y="2715186"/>
            <a:ext cx="791234" cy="972220"/>
          </a:xfrm>
          <a:prstGeom prst="rect">
            <a:avLst/>
          </a:prstGeom>
        </p:spPr>
      </p:pic>
      <p:pic>
        <p:nvPicPr>
          <p:cNvPr id="14" name="Bild 13">
            <a:extLst>
              <a:ext uri="{FF2B5EF4-FFF2-40B4-BE49-F238E27FC236}">
                <a16:creationId xmlns:a16="http://schemas.microsoft.com/office/drawing/2014/main" id="{4B3D9A08-D886-F05F-3AB0-48AC3C870BA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06555" y="6722425"/>
            <a:ext cx="624757" cy="624757"/>
          </a:xfrm>
          <a:prstGeom prst="rect">
            <a:avLst/>
          </a:prstGeom>
        </p:spPr>
      </p:pic>
      <p:pic>
        <p:nvPicPr>
          <p:cNvPr id="15" name="Bild 14">
            <a:extLst>
              <a:ext uri="{FF2B5EF4-FFF2-40B4-BE49-F238E27FC236}">
                <a16:creationId xmlns:a16="http://schemas.microsoft.com/office/drawing/2014/main" id="{2FD43A69-F39A-4C28-75A2-5A1454C0701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312599" y="2702347"/>
            <a:ext cx="972220" cy="1201933"/>
          </a:xfrm>
          <a:prstGeom prst="rect">
            <a:avLst/>
          </a:prstGeom>
        </p:spPr>
      </p:pic>
      <p:pic>
        <p:nvPicPr>
          <p:cNvPr id="16" name="Bild 15">
            <a:extLst>
              <a:ext uri="{FF2B5EF4-FFF2-40B4-BE49-F238E27FC236}">
                <a16:creationId xmlns:a16="http://schemas.microsoft.com/office/drawing/2014/main" id="{F618ADDF-0CE6-D15C-6472-0C635F27DA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809950" y="6722425"/>
            <a:ext cx="624757" cy="624757"/>
          </a:xfrm>
          <a:prstGeom prst="rect">
            <a:avLst/>
          </a:prstGeom>
        </p:spPr>
      </p:pic>
      <p:pic>
        <p:nvPicPr>
          <p:cNvPr id="17" name="Bild 16">
            <a:extLst>
              <a:ext uri="{FF2B5EF4-FFF2-40B4-BE49-F238E27FC236}">
                <a16:creationId xmlns:a16="http://schemas.microsoft.com/office/drawing/2014/main" id="{3B6D56F7-2388-AECC-7846-A9C94A54494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7581385" y="3987355"/>
            <a:ext cx="392137" cy="900290"/>
          </a:xfrm>
          <a:prstGeom prst="rect">
            <a:avLst/>
          </a:prstGeom>
        </p:spPr>
      </p:pic>
      <p:pic>
        <p:nvPicPr>
          <p:cNvPr id="18" name="Bild 17">
            <a:extLst>
              <a:ext uri="{FF2B5EF4-FFF2-40B4-BE49-F238E27FC236}">
                <a16:creationId xmlns:a16="http://schemas.microsoft.com/office/drawing/2014/main" id="{A8486D98-5F55-59A3-74B3-FF2909A035C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686919" y="2800924"/>
            <a:ext cx="706963" cy="706963"/>
          </a:xfrm>
          <a:prstGeom prst="rect">
            <a:avLst/>
          </a:prstGeom>
        </p:spPr>
      </p:pic>
      <p:pic>
        <p:nvPicPr>
          <p:cNvPr id="19" name="Bild 18">
            <a:extLst>
              <a:ext uri="{FF2B5EF4-FFF2-40B4-BE49-F238E27FC236}">
                <a16:creationId xmlns:a16="http://schemas.microsoft.com/office/drawing/2014/main" id="{7DB2456F-9AEC-21A1-09C7-0C09292509C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24605" y="6616733"/>
            <a:ext cx="676429" cy="836141"/>
          </a:xfrm>
          <a:prstGeom prst="rect">
            <a:avLst/>
          </a:prstGeom>
        </p:spPr>
      </p:pic>
      <p:pic>
        <p:nvPicPr>
          <p:cNvPr id="20" name="Bild 19">
            <a:extLst>
              <a:ext uri="{FF2B5EF4-FFF2-40B4-BE49-F238E27FC236}">
                <a16:creationId xmlns:a16="http://schemas.microsoft.com/office/drawing/2014/main" id="{80935B27-7C8C-041E-BFC1-60F3E686BB1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872882" y="6816373"/>
            <a:ext cx="735148" cy="436861"/>
          </a:xfrm>
          <a:prstGeom prst="rect">
            <a:avLst/>
          </a:prstGeom>
        </p:spPr>
      </p:pic>
      <p:pic>
        <p:nvPicPr>
          <p:cNvPr id="21" name="Bild 20">
            <a:extLst>
              <a:ext uri="{FF2B5EF4-FFF2-40B4-BE49-F238E27FC236}">
                <a16:creationId xmlns:a16="http://schemas.microsoft.com/office/drawing/2014/main" id="{7055676B-65A7-AF9F-E717-FB688505735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057416" y="2773194"/>
            <a:ext cx="891008" cy="856203"/>
          </a:xfrm>
          <a:prstGeom prst="rect">
            <a:avLst/>
          </a:prstGeom>
        </p:spPr>
      </p:pic>
      <p:pic>
        <p:nvPicPr>
          <p:cNvPr id="22" name="Bild 21">
            <a:extLst>
              <a:ext uri="{FF2B5EF4-FFF2-40B4-BE49-F238E27FC236}">
                <a16:creationId xmlns:a16="http://schemas.microsoft.com/office/drawing/2014/main" id="{C4A79F38-A586-DFF0-4EC2-6DDA4AD611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322816" y="5380253"/>
            <a:ext cx="446255" cy="789167"/>
          </a:xfrm>
          <a:prstGeom prst="rect">
            <a:avLst/>
          </a:prstGeom>
        </p:spPr>
      </p:pic>
      <p:pic>
        <p:nvPicPr>
          <p:cNvPr id="23" name="Bild 22">
            <a:extLst>
              <a:ext uri="{FF2B5EF4-FFF2-40B4-BE49-F238E27FC236}">
                <a16:creationId xmlns:a16="http://schemas.microsoft.com/office/drawing/2014/main" id="{8EE229D6-833A-AB9B-11BE-D972AEA3429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4094876" y="3976914"/>
            <a:ext cx="765710" cy="921173"/>
          </a:xfrm>
          <a:prstGeom prst="rect">
            <a:avLst/>
          </a:prstGeom>
        </p:spPr>
      </p:pic>
      <p:pic>
        <p:nvPicPr>
          <p:cNvPr id="24" name="Bild 23">
            <a:extLst>
              <a:ext uri="{FF2B5EF4-FFF2-40B4-BE49-F238E27FC236}">
                <a16:creationId xmlns:a16="http://schemas.microsoft.com/office/drawing/2014/main" id="{275AD7D1-059B-D5C3-F395-DCDD9E3F797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79878" y="6729471"/>
            <a:ext cx="843188" cy="610665"/>
          </a:xfrm>
          <a:prstGeom prst="rect">
            <a:avLst/>
          </a:prstGeom>
        </p:spPr>
      </p:pic>
      <p:pic>
        <p:nvPicPr>
          <p:cNvPr id="25" name="Bild 24">
            <a:extLst>
              <a:ext uri="{FF2B5EF4-FFF2-40B4-BE49-F238E27FC236}">
                <a16:creationId xmlns:a16="http://schemas.microsoft.com/office/drawing/2014/main" id="{5AD8330C-22B1-9974-39F7-3D4294C4FE8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794914" y="6729471"/>
            <a:ext cx="843188" cy="610665"/>
          </a:xfrm>
          <a:prstGeom prst="rect">
            <a:avLst/>
          </a:prstGeom>
        </p:spPr>
      </p:pic>
      <p:pic>
        <p:nvPicPr>
          <p:cNvPr id="26" name="Bild 25">
            <a:extLst>
              <a:ext uri="{FF2B5EF4-FFF2-40B4-BE49-F238E27FC236}">
                <a16:creationId xmlns:a16="http://schemas.microsoft.com/office/drawing/2014/main" id="{8598B604-EDE7-4AB8-366A-02A22273D7A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469752" y="2912414"/>
            <a:ext cx="698421" cy="577763"/>
          </a:xfrm>
          <a:prstGeom prst="rect">
            <a:avLst/>
          </a:prstGeom>
        </p:spPr>
      </p:pic>
      <p:pic>
        <p:nvPicPr>
          <p:cNvPr id="27" name="Bild 26">
            <a:extLst>
              <a:ext uri="{FF2B5EF4-FFF2-40B4-BE49-F238E27FC236}">
                <a16:creationId xmlns:a16="http://schemas.microsoft.com/office/drawing/2014/main" id="{5FB64D97-5134-941A-45D8-6B52DD10FA2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80533" y="5554058"/>
            <a:ext cx="519065" cy="441558"/>
          </a:xfrm>
          <a:prstGeom prst="rect">
            <a:avLst/>
          </a:prstGeom>
        </p:spPr>
      </p:pic>
      <p:pic>
        <p:nvPicPr>
          <p:cNvPr id="28" name="Bild 27">
            <a:extLst>
              <a:ext uri="{FF2B5EF4-FFF2-40B4-BE49-F238E27FC236}">
                <a16:creationId xmlns:a16="http://schemas.microsoft.com/office/drawing/2014/main" id="{F22483CF-F866-F66F-C6FA-17180E8E34A7}"/>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867727" y="5507083"/>
            <a:ext cx="629456" cy="535507"/>
          </a:xfrm>
          <a:prstGeom prst="rect">
            <a:avLst/>
          </a:prstGeom>
        </p:spPr>
      </p:pic>
      <p:pic>
        <p:nvPicPr>
          <p:cNvPr id="29" name="Bild 28">
            <a:extLst>
              <a:ext uri="{FF2B5EF4-FFF2-40B4-BE49-F238E27FC236}">
                <a16:creationId xmlns:a16="http://schemas.microsoft.com/office/drawing/2014/main" id="{2A753530-E499-B1CA-7643-2A5E8A2D53F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380533" y="2915927"/>
            <a:ext cx="1113291" cy="570738"/>
          </a:xfrm>
          <a:prstGeom prst="rect">
            <a:avLst/>
          </a:prstGeom>
        </p:spPr>
      </p:pic>
      <p:pic>
        <p:nvPicPr>
          <p:cNvPr id="30" name="Bild 29">
            <a:extLst>
              <a:ext uri="{FF2B5EF4-FFF2-40B4-BE49-F238E27FC236}">
                <a16:creationId xmlns:a16="http://schemas.microsoft.com/office/drawing/2014/main" id="{E7001E72-B5BA-66F7-3164-B81A3A14C366}"/>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3374525" y="2915927"/>
            <a:ext cx="1395136" cy="570738"/>
          </a:xfrm>
          <a:prstGeom prst="rect">
            <a:avLst/>
          </a:prstGeom>
        </p:spPr>
      </p:pic>
      <p:pic>
        <p:nvPicPr>
          <p:cNvPr id="31" name="Bild 30">
            <a:extLst>
              <a:ext uri="{FF2B5EF4-FFF2-40B4-BE49-F238E27FC236}">
                <a16:creationId xmlns:a16="http://schemas.microsoft.com/office/drawing/2014/main" id="{9CBED012-459F-913E-9EB8-6ECAC7EB5A0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719894" y="4124254"/>
            <a:ext cx="549919" cy="626490"/>
          </a:xfrm>
          <a:prstGeom prst="rect">
            <a:avLst/>
          </a:prstGeom>
        </p:spPr>
      </p:pic>
      <p:pic>
        <p:nvPicPr>
          <p:cNvPr id="32" name="Bild 31">
            <a:extLst>
              <a:ext uri="{FF2B5EF4-FFF2-40B4-BE49-F238E27FC236}">
                <a16:creationId xmlns:a16="http://schemas.microsoft.com/office/drawing/2014/main" id="{2AA411B8-A74F-D4A1-1144-F00EC03C27CA}"/>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896177" y="3977153"/>
            <a:ext cx="805609" cy="920695"/>
          </a:xfrm>
          <a:prstGeom prst="rect">
            <a:avLst/>
          </a:prstGeom>
        </p:spPr>
      </p:pic>
      <p:pic>
        <p:nvPicPr>
          <p:cNvPr id="33" name="Bild 32">
            <a:extLst>
              <a:ext uri="{FF2B5EF4-FFF2-40B4-BE49-F238E27FC236}">
                <a16:creationId xmlns:a16="http://schemas.microsoft.com/office/drawing/2014/main" id="{2CCDE357-FB9F-A108-F1D8-0F96FFF4D8CA}"/>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557910" y="5382700"/>
            <a:ext cx="835320" cy="784273"/>
          </a:xfrm>
          <a:prstGeom prst="rect">
            <a:avLst/>
          </a:prstGeom>
        </p:spPr>
      </p:pic>
      <p:pic>
        <p:nvPicPr>
          <p:cNvPr id="34" name="Bild 33">
            <a:extLst>
              <a:ext uri="{FF2B5EF4-FFF2-40B4-BE49-F238E27FC236}">
                <a16:creationId xmlns:a16="http://schemas.microsoft.com/office/drawing/2014/main" id="{D8351628-52E0-43D4-AC7A-5C6687A9C7FA}"/>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3371575" y="5453471"/>
            <a:ext cx="635772" cy="642733"/>
          </a:xfrm>
          <a:prstGeom prst="rect">
            <a:avLst/>
          </a:prstGeom>
        </p:spPr>
      </p:pic>
      <p:pic>
        <p:nvPicPr>
          <p:cNvPr id="35" name="Bild 34">
            <a:extLst>
              <a:ext uri="{FF2B5EF4-FFF2-40B4-BE49-F238E27FC236}">
                <a16:creationId xmlns:a16="http://schemas.microsoft.com/office/drawing/2014/main" id="{15ED537B-A644-2A9F-7F86-7316E6CD759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4465311" y="5462459"/>
            <a:ext cx="699916" cy="624757"/>
          </a:xfrm>
          <a:prstGeom prst="rect">
            <a:avLst/>
          </a:prstGeom>
        </p:spPr>
      </p:pic>
      <p:pic>
        <p:nvPicPr>
          <p:cNvPr id="36" name="Bild 35">
            <a:extLst>
              <a:ext uri="{FF2B5EF4-FFF2-40B4-BE49-F238E27FC236}">
                <a16:creationId xmlns:a16="http://schemas.microsoft.com/office/drawing/2014/main" id="{61175FBA-1B98-1A1E-F7FC-6632603856E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133356" y="5040050"/>
            <a:ext cx="1221331" cy="1183751"/>
          </a:xfrm>
          <a:prstGeom prst="rect">
            <a:avLst/>
          </a:prstGeom>
        </p:spPr>
      </p:pic>
      <p:pic>
        <p:nvPicPr>
          <p:cNvPr id="37" name="Bild 36">
            <a:extLst>
              <a:ext uri="{FF2B5EF4-FFF2-40B4-BE49-F238E27FC236}">
                <a16:creationId xmlns:a16="http://schemas.microsoft.com/office/drawing/2014/main" id="{146072CC-088B-6390-CF29-C02FC7A025A3}"/>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4983251" y="5446510"/>
            <a:ext cx="1292426" cy="656655"/>
          </a:xfrm>
          <a:prstGeom prst="rect">
            <a:avLst/>
          </a:prstGeom>
        </p:spPr>
      </p:pic>
      <p:pic>
        <p:nvPicPr>
          <p:cNvPr id="38" name="Bild 37">
            <a:extLst>
              <a:ext uri="{FF2B5EF4-FFF2-40B4-BE49-F238E27FC236}">
                <a16:creationId xmlns:a16="http://schemas.microsoft.com/office/drawing/2014/main" id="{51A04260-BDEF-A58F-693D-C163E85F55D5}"/>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380533" y="4159177"/>
            <a:ext cx="843186" cy="556644"/>
          </a:xfrm>
          <a:prstGeom prst="rect">
            <a:avLst/>
          </a:prstGeom>
        </p:spPr>
      </p:pic>
      <p:pic>
        <p:nvPicPr>
          <p:cNvPr id="39" name="Bild 38">
            <a:extLst>
              <a:ext uri="{FF2B5EF4-FFF2-40B4-BE49-F238E27FC236}">
                <a16:creationId xmlns:a16="http://schemas.microsoft.com/office/drawing/2014/main" id="{2369E8A0-94AA-5C98-3682-F85DAAF97DF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241828" y="4094587"/>
            <a:ext cx="1038131" cy="685824"/>
          </a:xfrm>
          <a:prstGeom prst="rect">
            <a:avLst/>
          </a:prstGeom>
        </p:spPr>
      </p:pic>
      <p:pic>
        <p:nvPicPr>
          <p:cNvPr id="40" name="Bild 39">
            <a:extLst>
              <a:ext uri="{FF2B5EF4-FFF2-40B4-BE49-F238E27FC236}">
                <a16:creationId xmlns:a16="http://schemas.microsoft.com/office/drawing/2014/main" id="{C6187257-09AB-80AF-51B5-3A4655EF41C6}"/>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238027" y="2818440"/>
            <a:ext cx="765710" cy="765710"/>
          </a:xfrm>
          <a:prstGeom prst="rect">
            <a:avLst/>
          </a:prstGeom>
        </p:spPr>
      </p:pic>
      <p:pic>
        <p:nvPicPr>
          <p:cNvPr id="41" name="Bild 40">
            <a:extLst>
              <a:ext uri="{FF2B5EF4-FFF2-40B4-BE49-F238E27FC236}">
                <a16:creationId xmlns:a16="http://schemas.microsoft.com/office/drawing/2014/main" id="{EDB1DD8B-9459-0B46-872E-F89DD6FB2619}"/>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5888059" y="4103371"/>
            <a:ext cx="675217" cy="668256"/>
          </a:xfrm>
          <a:prstGeom prst="rect">
            <a:avLst/>
          </a:prstGeom>
        </p:spPr>
      </p:pic>
      <p:pic>
        <p:nvPicPr>
          <p:cNvPr id="42" name="Bild 41">
            <a:extLst>
              <a:ext uri="{FF2B5EF4-FFF2-40B4-BE49-F238E27FC236}">
                <a16:creationId xmlns:a16="http://schemas.microsoft.com/office/drawing/2014/main" id="{D8EFE2A6-8DCB-DDFD-325B-94B39166A1B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5953222" y="6989558"/>
            <a:ext cx="236674" cy="90493"/>
          </a:xfrm>
          <a:prstGeom prst="rect">
            <a:avLst/>
          </a:prstGeom>
        </p:spPr>
      </p:pic>
      <p:pic>
        <p:nvPicPr>
          <p:cNvPr id="43" name="Bild 42">
            <a:extLst>
              <a:ext uri="{FF2B5EF4-FFF2-40B4-BE49-F238E27FC236}">
                <a16:creationId xmlns:a16="http://schemas.microsoft.com/office/drawing/2014/main" id="{CD189B59-555D-919C-C65B-455B36CEC589}"/>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4900845" y="7905317"/>
            <a:ext cx="526716" cy="522075"/>
          </a:xfrm>
          <a:prstGeom prst="rect">
            <a:avLst/>
          </a:prstGeom>
        </p:spPr>
      </p:pic>
      <p:pic>
        <p:nvPicPr>
          <p:cNvPr id="44" name="Bild 43">
            <a:extLst>
              <a:ext uri="{FF2B5EF4-FFF2-40B4-BE49-F238E27FC236}">
                <a16:creationId xmlns:a16="http://schemas.microsoft.com/office/drawing/2014/main" id="{63331CC3-3ABD-2BCA-AAFA-6DB8792CAEB8}"/>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6875977" y="7936641"/>
            <a:ext cx="422301" cy="459426"/>
          </a:xfrm>
          <a:prstGeom prst="rect">
            <a:avLst/>
          </a:prstGeom>
        </p:spPr>
      </p:pic>
      <p:pic>
        <p:nvPicPr>
          <p:cNvPr id="45" name="Bild 44">
            <a:extLst>
              <a:ext uri="{FF2B5EF4-FFF2-40B4-BE49-F238E27FC236}">
                <a16:creationId xmlns:a16="http://schemas.microsoft.com/office/drawing/2014/main" id="{5E2DC9CF-0112-FD2D-C050-6BBF5D039A09}"/>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7361741" y="6795809"/>
            <a:ext cx="529036" cy="477989"/>
          </a:xfrm>
          <a:prstGeom prst="rect">
            <a:avLst/>
          </a:prstGeom>
        </p:spPr>
      </p:pic>
      <p:pic>
        <p:nvPicPr>
          <p:cNvPr id="46" name="Bild 45">
            <a:extLst>
              <a:ext uri="{FF2B5EF4-FFF2-40B4-BE49-F238E27FC236}">
                <a16:creationId xmlns:a16="http://schemas.microsoft.com/office/drawing/2014/main" id="{6A465178-ABA3-E710-6C25-2090CEB80FE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507461" y="7905317"/>
            <a:ext cx="392137" cy="487270"/>
          </a:xfrm>
          <a:prstGeom prst="rect">
            <a:avLst/>
          </a:prstGeom>
        </p:spPr>
      </p:pic>
      <p:pic>
        <p:nvPicPr>
          <p:cNvPr id="47" name="Bild 46">
            <a:extLst>
              <a:ext uri="{FF2B5EF4-FFF2-40B4-BE49-F238E27FC236}">
                <a16:creationId xmlns:a16="http://schemas.microsoft.com/office/drawing/2014/main" id="{6CBE8FBA-5973-D202-E14E-A9A9E5A82638}"/>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746694" y="7927360"/>
            <a:ext cx="306284" cy="477989"/>
          </a:xfrm>
          <a:prstGeom prst="rect">
            <a:avLst/>
          </a:prstGeom>
        </p:spPr>
      </p:pic>
      <p:pic>
        <p:nvPicPr>
          <p:cNvPr id="48" name="Bild 47">
            <a:extLst>
              <a:ext uri="{FF2B5EF4-FFF2-40B4-BE49-F238E27FC236}">
                <a16:creationId xmlns:a16="http://schemas.microsoft.com/office/drawing/2014/main" id="{85E1205D-AFA8-5B0C-DB35-92DA128911C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3348014" y="7933161"/>
            <a:ext cx="104415" cy="466387"/>
          </a:xfrm>
          <a:prstGeom prst="rect">
            <a:avLst/>
          </a:prstGeom>
        </p:spPr>
      </p:pic>
      <p:pic>
        <p:nvPicPr>
          <p:cNvPr id="49" name="Bild 48">
            <a:extLst>
              <a:ext uri="{FF2B5EF4-FFF2-40B4-BE49-F238E27FC236}">
                <a16:creationId xmlns:a16="http://schemas.microsoft.com/office/drawing/2014/main" id="{2BEF631D-025B-A351-8FE5-EC613FC6D913}"/>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8810408" y="8864253"/>
            <a:ext cx="327167" cy="473348"/>
          </a:xfrm>
          <a:prstGeom prst="rect">
            <a:avLst/>
          </a:prstGeom>
        </p:spPr>
      </p:pic>
      <p:pic>
        <p:nvPicPr>
          <p:cNvPr id="50" name="Bild 49">
            <a:extLst>
              <a:ext uri="{FF2B5EF4-FFF2-40B4-BE49-F238E27FC236}">
                <a16:creationId xmlns:a16="http://schemas.microsoft.com/office/drawing/2014/main" id="{BA4EC939-77BD-2FB0-3536-181115D7B344}"/>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904177" y="8864253"/>
            <a:ext cx="320206" cy="475669"/>
          </a:xfrm>
          <a:prstGeom prst="rect">
            <a:avLst/>
          </a:prstGeom>
        </p:spPr>
      </p:pic>
      <p:pic>
        <p:nvPicPr>
          <p:cNvPr id="51" name="Bild 50">
            <a:extLst>
              <a:ext uri="{FF2B5EF4-FFF2-40B4-BE49-F238E27FC236}">
                <a16:creationId xmlns:a16="http://schemas.microsoft.com/office/drawing/2014/main" id="{C9E9C3B8-79F5-6134-1631-7C62F8086F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5095139" y="8864253"/>
            <a:ext cx="331808" cy="459426"/>
          </a:xfrm>
          <a:prstGeom prst="rect">
            <a:avLst/>
          </a:prstGeom>
        </p:spPr>
      </p:pic>
      <p:pic>
        <p:nvPicPr>
          <p:cNvPr id="52" name="Bild 51">
            <a:extLst>
              <a:ext uri="{FF2B5EF4-FFF2-40B4-BE49-F238E27FC236}">
                <a16:creationId xmlns:a16="http://schemas.microsoft.com/office/drawing/2014/main" id="{03173EDE-316D-D91A-1496-E0DEB5E95244}"/>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3290742" y="8864253"/>
            <a:ext cx="327167" cy="473348"/>
          </a:xfrm>
          <a:prstGeom prst="rect">
            <a:avLst/>
          </a:prstGeom>
        </p:spPr>
      </p:pic>
      <p:pic>
        <p:nvPicPr>
          <p:cNvPr id="53" name="Bild 52">
            <a:extLst>
              <a:ext uri="{FF2B5EF4-FFF2-40B4-BE49-F238E27FC236}">
                <a16:creationId xmlns:a16="http://schemas.microsoft.com/office/drawing/2014/main" id="{A281E141-C1A3-FCFC-63C9-A7509CD7AB94}"/>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495626" y="8864253"/>
            <a:ext cx="317886" cy="466387"/>
          </a:xfrm>
          <a:prstGeom prst="rect">
            <a:avLst/>
          </a:prstGeom>
        </p:spPr>
      </p:pic>
      <p:pic>
        <p:nvPicPr>
          <p:cNvPr id="54" name="Bild 53">
            <a:extLst>
              <a:ext uri="{FF2B5EF4-FFF2-40B4-BE49-F238E27FC236}">
                <a16:creationId xmlns:a16="http://schemas.microsoft.com/office/drawing/2014/main" id="{2E95A71B-8087-05A0-FD5F-06889EEF9DF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7429705" y="7933161"/>
            <a:ext cx="350370" cy="466387"/>
          </a:xfrm>
          <a:prstGeom prst="rect">
            <a:avLst/>
          </a:prstGeom>
        </p:spPr>
      </p:pic>
      <p:pic>
        <p:nvPicPr>
          <p:cNvPr id="55" name="Bild 54">
            <a:extLst>
              <a:ext uri="{FF2B5EF4-FFF2-40B4-BE49-F238E27FC236}">
                <a16:creationId xmlns:a16="http://schemas.microsoft.com/office/drawing/2014/main" id="{9495C862-E23B-6316-64D2-1CED8C2C1AF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15668040" y="7929680"/>
            <a:ext cx="313245" cy="473348"/>
          </a:xfrm>
          <a:prstGeom prst="rect">
            <a:avLst/>
          </a:prstGeom>
        </p:spPr>
      </p:pic>
      <p:pic>
        <p:nvPicPr>
          <p:cNvPr id="56" name="Bild 55">
            <a:extLst>
              <a:ext uri="{FF2B5EF4-FFF2-40B4-BE49-F238E27FC236}">
                <a16:creationId xmlns:a16="http://schemas.microsoft.com/office/drawing/2014/main" id="{B58EEAD0-7462-5A75-5750-71CC7EE4E433}"/>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3920301" y="7933161"/>
            <a:ext cx="299323" cy="466387"/>
          </a:xfrm>
          <a:prstGeom prst="rect">
            <a:avLst/>
          </a:prstGeom>
        </p:spPr>
      </p:pic>
      <p:pic>
        <p:nvPicPr>
          <p:cNvPr id="57" name="Bild 56">
            <a:extLst>
              <a:ext uri="{FF2B5EF4-FFF2-40B4-BE49-F238E27FC236}">
                <a16:creationId xmlns:a16="http://schemas.microsoft.com/office/drawing/2014/main" id="{A7660335-194A-2668-7A4E-17B482AF5DEA}"/>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2276977" y="7936641"/>
            <a:ext cx="194908" cy="459426"/>
          </a:xfrm>
          <a:prstGeom prst="rect">
            <a:avLst/>
          </a:prstGeom>
        </p:spPr>
      </p:pic>
      <p:pic>
        <p:nvPicPr>
          <p:cNvPr id="58" name="Bild 57">
            <a:extLst>
              <a:ext uri="{FF2B5EF4-FFF2-40B4-BE49-F238E27FC236}">
                <a16:creationId xmlns:a16="http://schemas.microsoft.com/office/drawing/2014/main" id="{E9CDE44D-1321-E974-641B-030C79B4FAA9}"/>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0501394" y="7929680"/>
            <a:ext cx="327167" cy="473348"/>
          </a:xfrm>
          <a:prstGeom prst="rect">
            <a:avLst/>
          </a:prstGeom>
        </p:spPr>
      </p:pic>
      <p:pic>
        <p:nvPicPr>
          <p:cNvPr id="59" name="Bild 58">
            <a:extLst>
              <a:ext uri="{FF2B5EF4-FFF2-40B4-BE49-F238E27FC236}">
                <a16:creationId xmlns:a16="http://schemas.microsoft.com/office/drawing/2014/main" id="{89A91E8D-F085-379E-F123-33F83F0960C0}"/>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4403160" y="6838736"/>
            <a:ext cx="378214" cy="392136"/>
          </a:xfrm>
          <a:prstGeom prst="rect">
            <a:avLst/>
          </a:prstGeom>
        </p:spPr>
      </p:pic>
      <p:pic>
        <p:nvPicPr>
          <p:cNvPr id="60" name="Bild 59">
            <a:extLst>
              <a:ext uri="{FF2B5EF4-FFF2-40B4-BE49-F238E27FC236}">
                <a16:creationId xmlns:a16="http://schemas.microsoft.com/office/drawing/2014/main" id="{27111767-FF00-4666-7FC3-80E4034C2444}"/>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432997" y="6494918"/>
            <a:ext cx="571500" cy="1019556"/>
          </a:xfrm>
          <a:prstGeom prst="rect">
            <a:avLst/>
          </a:prstGeom>
        </p:spPr>
      </p:pic>
      <p:grpSp>
        <p:nvGrpSpPr>
          <p:cNvPr id="62" name="Grupp 61">
            <a:extLst>
              <a:ext uri="{FF2B5EF4-FFF2-40B4-BE49-F238E27FC236}">
                <a16:creationId xmlns:a16="http://schemas.microsoft.com/office/drawing/2014/main" id="{8B20B4F6-6AD3-A739-90E2-76E9C39A8565}"/>
              </a:ext>
            </a:extLst>
          </p:cNvPr>
          <p:cNvGrpSpPr/>
          <p:nvPr/>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3" name="Bild 62">
              <a:extLst>
                <a:ext uri="{FF2B5EF4-FFF2-40B4-BE49-F238E27FC236}">
                  <a16:creationId xmlns:a16="http://schemas.microsoft.com/office/drawing/2014/main" id="{4ED0D59F-18EC-8418-B944-EF9F1A1EF0CA}"/>
                </a:ext>
              </a:extLst>
            </p:cNvPr>
            <p:cNvPicPr>
              <a:picLocks noChangeAspect="1"/>
            </p:cNvPicPr>
            <p:nvPr userDrawn="1"/>
          </p:nvPicPr>
          <p:blipFill>
            <a:blip r:embed="rId114">
              <a:extLst>
                <a:ext uri="{96DAC541-7B7A-43D3-8B79-37D633B846F1}">
                  <asvg:svgBlip xmlns:asvg="http://schemas.microsoft.com/office/drawing/2016/SVG/main" r:embed="rId115"/>
                </a:ext>
              </a:extLst>
            </a:blip>
            <a:stretch>
              <a:fillRect/>
            </a:stretch>
          </p:blipFill>
          <p:spPr>
            <a:xfrm>
              <a:off x="17958809" y="9070148"/>
              <a:ext cx="2052001" cy="2052001"/>
            </a:xfrm>
            <a:prstGeom prst="rect">
              <a:avLst/>
            </a:prstGeom>
          </p:spPr>
        </p:pic>
        <p:pic>
          <p:nvPicPr>
            <p:cNvPr id="64" name="Bild 63">
              <a:extLst>
                <a:ext uri="{FF2B5EF4-FFF2-40B4-BE49-F238E27FC236}">
                  <a16:creationId xmlns:a16="http://schemas.microsoft.com/office/drawing/2014/main" id="{6D11938E-93F9-44FD-9C4E-9A09BE02B099}"/>
                </a:ext>
              </a:extLst>
            </p:cNvPr>
            <p:cNvPicPr>
              <a:picLocks noChangeAspect="1"/>
            </p:cNvPicPr>
            <p:nvPr userDrawn="1"/>
          </p:nvPicPr>
          <p:blipFill>
            <a:blip r:embed="rId116">
              <a:extLst>
                <a:ext uri="{96DAC541-7B7A-43D3-8B79-37D633B846F1}">
                  <asvg:svgBlip xmlns:asvg="http://schemas.microsoft.com/office/drawing/2016/SVG/main" r:embed="rId117"/>
                </a:ext>
              </a:extLst>
            </a:blip>
            <a:stretch>
              <a:fillRect/>
            </a:stretch>
          </p:blipFill>
          <p:spPr>
            <a:xfrm>
              <a:off x="18074003" y="9371886"/>
              <a:ext cx="1550353" cy="1474726"/>
            </a:xfrm>
            <a:prstGeom prst="rect">
              <a:avLst/>
            </a:prstGeom>
          </p:spPr>
        </p:pic>
      </p:grpSp>
      <p:sp>
        <p:nvSpPr>
          <p:cNvPr id="65" name="Rubrik 11">
            <a:extLst>
              <a:ext uri="{FF2B5EF4-FFF2-40B4-BE49-F238E27FC236}">
                <a16:creationId xmlns:a16="http://schemas.microsoft.com/office/drawing/2014/main" id="{526A1E64-E1FD-C9FE-BCD2-41D591B470BC}"/>
              </a:ext>
            </a:extLst>
          </p:cNvPr>
          <p:cNvSpPr txBox="1">
            <a:spLocks/>
          </p:cNvSpPr>
          <p:nvPr/>
        </p:nvSpPr>
        <p:spPr>
          <a:xfrm>
            <a:off x="1242000" y="1190179"/>
            <a:ext cx="8280000" cy="2052000"/>
          </a:xfrm>
          <a:prstGeom prst="rect">
            <a:avLst/>
          </a:prstGeom>
        </p:spPr>
        <p:txBody>
          <a:bodyPr/>
          <a:lstStyle>
            <a:lvl1pPr eaLnBrk="1" hangingPunct="1">
              <a:lnSpc>
                <a:spcPct val="85000"/>
              </a:lnSpc>
              <a:defRPr sz="6000" b="1" spc="-280" baseline="0">
                <a:solidFill>
                  <a:schemeClr val="accent1"/>
                </a:solidFill>
                <a:latin typeface="+mj-lt"/>
                <a:ea typeface="+mj-ea"/>
                <a:cs typeface="+mj-cs"/>
              </a:defRPr>
            </a:lvl1pPr>
          </a:lstStyle>
          <a:p>
            <a:r>
              <a:rPr lang="sv-SE" b="0" kern="0"/>
              <a:t>Illustrationer i </a:t>
            </a:r>
            <a:r>
              <a:rPr lang="sv-SE" b="0" kern="0" err="1"/>
              <a:t>svg</a:t>
            </a:r>
            <a:endParaRPr lang="en-US" b="0" kern="0"/>
          </a:p>
        </p:txBody>
      </p:sp>
    </p:spTree>
    <p:extLst>
      <p:ext uri="{BB962C8B-B14F-4D97-AF65-F5344CB8AC3E}">
        <p14:creationId xmlns:p14="http://schemas.microsoft.com/office/powerpoint/2010/main" val="26972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B0F4-C5AA-D1C1-E9B3-508A5E8EB4F8}"/>
            </a:ext>
          </a:extLst>
        </p:cNvPr>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22A6D9D9-73CB-AEBE-CEA5-80D1F54CED9B}"/>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898759" y="758131"/>
            <a:ext cx="8874937" cy="9240134"/>
          </a:xfrm>
        </p:spPr>
      </p:pic>
      <p:sp>
        <p:nvSpPr>
          <p:cNvPr id="5" name="Rubrik 4">
            <a:extLst>
              <a:ext uri="{FF2B5EF4-FFF2-40B4-BE49-F238E27FC236}">
                <a16:creationId xmlns:a16="http://schemas.microsoft.com/office/drawing/2014/main" id="{699AC827-6E23-99BC-C7DB-A7F2E2CB9355}"/>
              </a:ext>
            </a:extLst>
          </p:cNvPr>
          <p:cNvSpPr>
            <a:spLocks noGrp="1"/>
          </p:cNvSpPr>
          <p:nvPr>
            <p:ph type="title"/>
          </p:nvPr>
        </p:nvSpPr>
        <p:spPr>
          <a:xfrm>
            <a:off x="10626786" y="5654675"/>
            <a:ext cx="8280000" cy="2052000"/>
          </a:xfrm>
        </p:spPr>
        <p:txBody>
          <a:bodyPr/>
          <a:lstStyle/>
          <a:p>
            <a:r>
              <a:rPr lang="en-US" dirty="0" err="1"/>
              <a:t>Tillgodose</a:t>
            </a:r>
            <a:r>
              <a:rPr lang="en-US" dirty="0"/>
              <a:t> </a:t>
            </a:r>
            <a:r>
              <a:rPr lang="en-US" dirty="0" err="1"/>
              <a:t>invånarnas</a:t>
            </a:r>
            <a:r>
              <a:rPr lang="en-US" dirty="0"/>
              <a:t> </a:t>
            </a:r>
            <a:r>
              <a:rPr lang="en-US" dirty="0" err="1"/>
              <a:t>behov</a:t>
            </a:r>
            <a:r>
              <a:rPr lang="en-US" dirty="0"/>
              <a:t> av </a:t>
            </a:r>
            <a:r>
              <a:rPr lang="en-US" dirty="0" err="1"/>
              <a:t>vård</a:t>
            </a:r>
            <a:r>
              <a:rPr lang="en-US" dirty="0"/>
              <a:t>, </a:t>
            </a:r>
            <a:r>
              <a:rPr lang="en-US" dirty="0" err="1"/>
              <a:t>kollektivtrafik</a:t>
            </a:r>
            <a:r>
              <a:rPr lang="en-US" dirty="0"/>
              <a:t> och regional </a:t>
            </a:r>
            <a:r>
              <a:rPr lang="en-US" dirty="0" err="1"/>
              <a:t>utveckling</a:t>
            </a:r>
            <a:endParaRPr lang="en-US" dirty="0"/>
          </a:p>
        </p:txBody>
      </p:sp>
      <p:sp>
        <p:nvSpPr>
          <p:cNvPr id="11" name="textruta 10">
            <a:extLst>
              <a:ext uri="{FF2B5EF4-FFF2-40B4-BE49-F238E27FC236}">
                <a16:creationId xmlns:a16="http://schemas.microsoft.com/office/drawing/2014/main" id="{F53C2EA9-F33D-A76D-D5F0-5E59433DFC9E}"/>
              </a:ext>
            </a:extLst>
          </p:cNvPr>
          <p:cNvSpPr txBox="1"/>
          <p:nvPr/>
        </p:nvSpPr>
        <p:spPr>
          <a:xfrm>
            <a:off x="13965382" y="126076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6598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159B-A13B-5ACE-4AE8-752D4B7EA33B}"/>
            </a:ext>
          </a:extLst>
        </p:cNvPr>
        <p:cNvGrpSpPr/>
        <p:nvPr/>
      </p:nvGrpSpPr>
      <p:grpSpPr>
        <a:xfrm>
          <a:off x="0" y="0"/>
          <a:ext cx="0" cy="0"/>
          <a:chOff x="0" y="0"/>
          <a:chExt cx="0" cy="0"/>
        </a:xfrm>
      </p:grpSpPr>
      <p:sp>
        <p:nvSpPr>
          <p:cNvPr id="19" name="Rubrik 18">
            <a:extLst>
              <a:ext uri="{FF2B5EF4-FFF2-40B4-BE49-F238E27FC236}">
                <a16:creationId xmlns:a16="http://schemas.microsoft.com/office/drawing/2014/main" id="{D1018637-2FE4-C44A-8144-21F3233CB718}"/>
              </a:ext>
            </a:extLst>
          </p:cNvPr>
          <p:cNvSpPr>
            <a:spLocks noGrp="1"/>
          </p:cNvSpPr>
          <p:nvPr>
            <p:ph type="title"/>
          </p:nvPr>
        </p:nvSpPr>
        <p:spPr>
          <a:xfrm>
            <a:off x="1343367" y="3602675"/>
            <a:ext cx="8280000" cy="2052000"/>
          </a:xfrm>
        </p:spPr>
        <p:txBody>
          <a:bodyPr/>
          <a:lstStyle/>
          <a:p>
            <a:r>
              <a:rPr lang="en-US" dirty="0" err="1"/>
              <a:t>Kommunallagen</a:t>
            </a:r>
            <a:r>
              <a:rPr lang="en-US" dirty="0"/>
              <a:t> </a:t>
            </a:r>
            <a:r>
              <a:rPr lang="en-US" dirty="0" err="1"/>
              <a:t>styr</a:t>
            </a:r>
            <a:r>
              <a:rPr lang="en-US" dirty="0"/>
              <a:t>!</a:t>
            </a:r>
          </a:p>
        </p:txBody>
      </p:sp>
      <p:sp>
        <p:nvSpPr>
          <p:cNvPr id="6" name="Platshållare för datum 5">
            <a:extLst>
              <a:ext uri="{FF2B5EF4-FFF2-40B4-BE49-F238E27FC236}">
                <a16:creationId xmlns:a16="http://schemas.microsoft.com/office/drawing/2014/main" id="{86B8711E-9B07-2132-C991-106424F28277}"/>
              </a:ext>
            </a:extLst>
          </p:cNvPr>
          <p:cNvSpPr>
            <a:spLocks noGrp="1"/>
          </p:cNvSpPr>
          <p:nvPr>
            <p:ph type="dt" sz="half" idx="10"/>
          </p:nvPr>
        </p:nvSpPr>
        <p:spPr/>
        <p:txBody>
          <a:bodyPr/>
          <a:lstStyle/>
          <a:p>
            <a:fld id="{22A7701B-8AEB-47E6-B4CC-5A851E887FD1}" type="datetime1">
              <a:rPr lang="sv-SE" smtClean="0"/>
              <a:pPr/>
              <a:t>2025-05-27</a:t>
            </a:fld>
            <a:endParaRPr lang="sv-SE"/>
          </a:p>
        </p:txBody>
      </p:sp>
      <p:sp>
        <p:nvSpPr>
          <p:cNvPr id="7" name="Platshållare för bildnummer 6">
            <a:extLst>
              <a:ext uri="{FF2B5EF4-FFF2-40B4-BE49-F238E27FC236}">
                <a16:creationId xmlns:a16="http://schemas.microsoft.com/office/drawing/2014/main" id="{072217A7-9AEB-2AB9-985D-F7AF2167F508}"/>
              </a:ext>
            </a:extLst>
          </p:cNvPr>
          <p:cNvSpPr>
            <a:spLocks noGrp="1"/>
          </p:cNvSpPr>
          <p:nvPr>
            <p:ph type="sldNum" sz="quarter" idx="12"/>
          </p:nvPr>
        </p:nvSpPr>
        <p:spPr/>
        <p:txBody>
          <a:bodyPr/>
          <a:lstStyle/>
          <a:p>
            <a:fld id="{38480145-259A-47DA-A30D-C906B9DB5C99}" type="slidenum">
              <a:rPr lang="sv-SE" smtClean="0"/>
              <a:pPr/>
              <a:t>3</a:t>
            </a:fld>
            <a:endParaRPr lang="sv-SE"/>
          </a:p>
        </p:txBody>
      </p:sp>
      <p:sp>
        <p:nvSpPr>
          <p:cNvPr id="21" name="textruta 20">
            <a:extLst>
              <a:ext uri="{FF2B5EF4-FFF2-40B4-BE49-F238E27FC236}">
                <a16:creationId xmlns:a16="http://schemas.microsoft.com/office/drawing/2014/main" id="{72EE4577-BDB3-5492-AC51-06C2AB3A97D9}"/>
              </a:ext>
            </a:extLst>
          </p:cNvPr>
          <p:cNvSpPr txBox="1"/>
          <p:nvPr/>
        </p:nvSpPr>
        <p:spPr>
          <a:xfrm>
            <a:off x="-1316182" y="5181600"/>
            <a:ext cx="184731" cy="369332"/>
          </a:xfrm>
          <a:prstGeom prst="rect">
            <a:avLst/>
          </a:prstGeom>
          <a:noFill/>
        </p:spPr>
        <p:txBody>
          <a:bodyPr wrap="none" rtlCol="0">
            <a:spAutoFit/>
          </a:bodyPr>
          <a:lstStyle/>
          <a:p>
            <a:endParaRPr lang="en-US"/>
          </a:p>
        </p:txBody>
      </p:sp>
      <p:sp>
        <p:nvSpPr>
          <p:cNvPr id="24" name="Platshållare för bild 23">
            <a:extLst>
              <a:ext uri="{FF2B5EF4-FFF2-40B4-BE49-F238E27FC236}">
                <a16:creationId xmlns:a16="http://schemas.microsoft.com/office/drawing/2014/main" id="{CC212CF0-96EB-97BD-8DF0-48C1C32426B7}"/>
              </a:ext>
            </a:extLst>
          </p:cNvPr>
          <p:cNvSpPr>
            <a:spLocks noGrp="1"/>
          </p:cNvSpPr>
          <p:nvPr>
            <p:ph type="pic" sz="quarter" idx="20"/>
          </p:nvPr>
        </p:nvSpPr>
        <p:spPr>
          <a:solidFill>
            <a:srgbClr val="F4DEE6"/>
          </a:solidFill>
        </p:spPr>
        <p:txBody>
          <a:bodyPr/>
          <a:lstStyle/>
          <a:p>
            <a:r>
              <a:rPr lang="en-US"/>
              <a:t> </a:t>
            </a:r>
          </a:p>
        </p:txBody>
      </p:sp>
      <p:pic>
        <p:nvPicPr>
          <p:cNvPr id="4" name="Bildobjekt 3" descr="En bild som visar natt, rymden, mörker, svart&#10;&#10;AI-genererat innehåll kan vara felaktigt.">
            <a:extLst>
              <a:ext uri="{FF2B5EF4-FFF2-40B4-BE49-F238E27FC236}">
                <a16:creationId xmlns:a16="http://schemas.microsoft.com/office/drawing/2014/main" id="{7E93ACD4-6AD4-55AD-1DF3-33B474362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7988" y="1891023"/>
            <a:ext cx="3975255" cy="7527304"/>
          </a:xfrm>
          <a:prstGeom prst="rect">
            <a:avLst/>
          </a:prstGeom>
        </p:spPr>
      </p:pic>
    </p:spTree>
    <p:extLst>
      <p:ext uri="{BB962C8B-B14F-4D97-AF65-F5344CB8AC3E}">
        <p14:creationId xmlns:p14="http://schemas.microsoft.com/office/powerpoint/2010/main" val="333306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FD6AA-B7B6-655B-636B-4116E392048F}"/>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15D4010B-0945-D753-73A7-56A145E589B6}"/>
              </a:ext>
            </a:extLst>
          </p:cNvPr>
          <p:cNvSpPr txBox="1">
            <a:spLocks/>
          </p:cNvSpPr>
          <p:nvPr/>
        </p:nvSpPr>
        <p:spPr>
          <a:xfrm>
            <a:off x="14275491" y="6409665"/>
            <a:ext cx="3059908" cy="468759"/>
          </a:xfrm>
          <a:prstGeom prst="rect">
            <a:avLst/>
          </a:prstGeom>
        </p:spPr>
        <p:txBody>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buNone/>
            </a:pPr>
            <a:r>
              <a:rPr lang="sv-SE" b="1" kern="0" dirty="0">
                <a:solidFill>
                  <a:sysClr val="windowText" lastClr="000000"/>
                </a:solidFill>
              </a:rPr>
              <a:t>Skatter 61 %</a:t>
            </a:r>
          </a:p>
        </p:txBody>
      </p:sp>
      <p:graphicFrame>
        <p:nvGraphicFramePr>
          <p:cNvPr id="7" name="Diagram 6">
            <a:extLst>
              <a:ext uri="{FF2B5EF4-FFF2-40B4-BE49-F238E27FC236}">
                <a16:creationId xmlns:a16="http://schemas.microsoft.com/office/drawing/2014/main" id="{6D6E8A54-C7DC-8940-4CB4-938C9725B2AE}"/>
              </a:ext>
            </a:extLst>
          </p:cNvPr>
          <p:cNvGraphicFramePr/>
          <p:nvPr/>
        </p:nvGraphicFramePr>
        <p:xfrm>
          <a:off x="5083413" y="2968647"/>
          <a:ext cx="9937273" cy="7819554"/>
        </p:xfrm>
        <a:graphic>
          <a:graphicData uri="http://schemas.openxmlformats.org/drawingml/2006/chart">
            <c:chart xmlns:c="http://schemas.openxmlformats.org/drawingml/2006/chart" xmlns:r="http://schemas.openxmlformats.org/officeDocument/2006/relationships" r:id="rId3"/>
          </a:graphicData>
        </a:graphic>
      </p:graphicFrame>
      <p:sp>
        <p:nvSpPr>
          <p:cNvPr id="8" name="Platshållare för text 5">
            <a:extLst>
              <a:ext uri="{FF2B5EF4-FFF2-40B4-BE49-F238E27FC236}">
                <a16:creationId xmlns:a16="http://schemas.microsoft.com/office/drawing/2014/main" id="{ADF69C30-D0EF-8CBF-9B1C-5A340DF6E7A8}"/>
              </a:ext>
            </a:extLst>
          </p:cNvPr>
          <p:cNvSpPr txBox="1">
            <a:spLocks/>
          </p:cNvSpPr>
          <p:nvPr/>
        </p:nvSpPr>
        <p:spPr>
          <a:xfrm>
            <a:off x="1142608" y="7493381"/>
            <a:ext cx="5302245" cy="837848"/>
          </a:xfrm>
          <a:prstGeom prst="rect">
            <a:avLst/>
          </a:prstGeom>
        </p:spPr>
        <p:txBody>
          <a:bodyPr vert="horz" lIns="0" tIns="0" rIns="0" bIns="0" rtlCol="0">
            <a:noAutofit/>
          </a:bodyPr>
          <a:lstStyle>
            <a:lvl1pPr marL="0" indent="0" eaLnBrk="1" hangingPunct="1">
              <a:lnSpc>
                <a:spcPct val="84000"/>
              </a:lnSpc>
              <a:spcAft>
                <a:spcPts val="2300"/>
              </a:spcAft>
              <a:buClr>
                <a:schemeClr val="accent1"/>
              </a:buClr>
              <a:buSzPct val="100000"/>
              <a:buFont typeface="Arial" panose="020B0604020202020204" pitchFamily="34" charset="0"/>
              <a:buNone/>
              <a:tabLst/>
              <a:defRPr sz="4000" spc="-110" baseline="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sv-SE" b="1" kern="0" dirty="0"/>
              <a:t>Generella </a:t>
            </a:r>
            <a:r>
              <a:rPr lang="sv-SE" b="1" kern="0"/>
              <a:t>statsbidrag  21 </a:t>
            </a:r>
            <a:r>
              <a:rPr lang="sv-SE" b="1" kern="0" dirty="0"/>
              <a:t>%</a:t>
            </a:r>
          </a:p>
        </p:txBody>
      </p:sp>
      <p:sp>
        <p:nvSpPr>
          <p:cNvPr id="9" name="Platshållare för text 5">
            <a:extLst>
              <a:ext uri="{FF2B5EF4-FFF2-40B4-BE49-F238E27FC236}">
                <a16:creationId xmlns:a16="http://schemas.microsoft.com/office/drawing/2014/main" id="{512AB591-34F2-A152-1D27-0F982B0E9F60}"/>
              </a:ext>
            </a:extLst>
          </p:cNvPr>
          <p:cNvSpPr txBox="1">
            <a:spLocks/>
          </p:cNvSpPr>
          <p:nvPr/>
        </p:nvSpPr>
        <p:spPr>
          <a:xfrm>
            <a:off x="3329620" y="3387571"/>
            <a:ext cx="4113691" cy="837848"/>
          </a:xfrm>
          <a:prstGeom prst="rect">
            <a:avLst/>
          </a:prstGeom>
        </p:spPr>
        <p:txBody>
          <a:bodyPr vert="horz" lIns="0" tIns="0" rIns="0" bIns="0" rtlCol="0">
            <a:noAutofit/>
          </a:bodyPr>
          <a:lstStyle>
            <a:lvl1pPr marL="0" indent="0" eaLnBrk="1" hangingPunct="1">
              <a:lnSpc>
                <a:spcPct val="84000"/>
              </a:lnSpc>
              <a:spcAft>
                <a:spcPts val="2300"/>
              </a:spcAft>
              <a:buClr>
                <a:schemeClr val="accent1"/>
              </a:buClr>
              <a:buSzPct val="100000"/>
              <a:buFont typeface="Arial" panose="020B0604020202020204" pitchFamily="34" charset="0"/>
              <a:buNone/>
              <a:tabLst/>
              <a:defRPr sz="4000" spc="-110" baseline="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sv-SE" b="1" kern="0" dirty="0"/>
              <a:t>Verksamhetens intäkter 17 %</a:t>
            </a:r>
          </a:p>
        </p:txBody>
      </p:sp>
      <p:sp>
        <p:nvSpPr>
          <p:cNvPr id="10" name="Platshållare för text 5">
            <a:extLst>
              <a:ext uri="{FF2B5EF4-FFF2-40B4-BE49-F238E27FC236}">
                <a16:creationId xmlns:a16="http://schemas.microsoft.com/office/drawing/2014/main" id="{611ED6E7-B00E-EE0C-3C49-9851D862D63A}"/>
              </a:ext>
            </a:extLst>
          </p:cNvPr>
          <p:cNvSpPr txBox="1">
            <a:spLocks/>
          </p:cNvSpPr>
          <p:nvPr/>
        </p:nvSpPr>
        <p:spPr>
          <a:xfrm>
            <a:off x="7880633" y="2102900"/>
            <a:ext cx="4980463" cy="837848"/>
          </a:xfrm>
          <a:prstGeom prst="rect">
            <a:avLst/>
          </a:prstGeom>
        </p:spPr>
        <p:txBody>
          <a:bodyPr vert="horz" lIns="0" tIns="0" rIns="0" bIns="0" rtlCol="0">
            <a:noAutofit/>
          </a:bodyPr>
          <a:lstStyle>
            <a:lvl1pPr marL="0" indent="0" eaLnBrk="1" hangingPunct="1">
              <a:lnSpc>
                <a:spcPct val="84000"/>
              </a:lnSpc>
              <a:spcAft>
                <a:spcPts val="2300"/>
              </a:spcAft>
              <a:buClr>
                <a:schemeClr val="accent1"/>
              </a:buClr>
              <a:buSzPct val="100000"/>
              <a:buFont typeface="Arial" panose="020B0604020202020204" pitchFamily="34" charset="0"/>
              <a:buNone/>
              <a:tabLst/>
              <a:defRPr sz="4000" spc="-110" baseline="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sv-SE" b="1" kern="0" dirty="0"/>
              <a:t>Finansiella intäkter 1 %</a:t>
            </a:r>
          </a:p>
        </p:txBody>
      </p:sp>
      <p:sp>
        <p:nvSpPr>
          <p:cNvPr id="11" name="Rubrik 1">
            <a:extLst>
              <a:ext uri="{FF2B5EF4-FFF2-40B4-BE49-F238E27FC236}">
                <a16:creationId xmlns:a16="http://schemas.microsoft.com/office/drawing/2014/main" id="{5278706C-F4EB-4325-B5C9-E116FAA3B45E}"/>
              </a:ext>
            </a:extLst>
          </p:cNvPr>
          <p:cNvSpPr txBox="1">
            <a:spLocks/>
          </p:cNvSpPr>
          <p:nvPr/>
        </p:nvSpPr>
        <p:spPr>
          <a:xfrm>
            <a:off x="1142608" y="992527"/>
            <a:ext cx="15840000" cy="837848"/>
          </a:xfrm>
          <a:prstGeom prst="rect">
            <a:avLst/>
          </a:prstGeom>
        </p:spPr>
        <p:txBody>
          <a:bodyPr/>
          <a:lstStyle>
            <a:lvl1pPr eaLnBrk="1" hangingPunct="1">
              <a:lnSpc>
                <a:spcPct val="85000"/>
              </a:lnSpc>
              <a:defRPr sz="6000" b="1" spc="-280" baseline="0">
                <a:solidFill>
                  <a:schemeClr val="accent1"/>
                </a:solidFill>
                <a:latin typeface="+mn-lt"/>
                <a:ea typeface="+mj-ea"/>
                <a:cs typeface="+mj-cs"/>
              </a:defRPr>
            </a:lvl1pPr>
          </a:lstStyle>
          <a:p>
            <a:r>
              <a:rPr lang="sv-SE" kern="0" dirty="0"/>
              <a:t>Intäktsbudget 2026 – 13,8 miljarder kronor</a:t>
            </a:r>
          </a:p>
        </p:txBody>
      </p:sp>
    </p:spTree>
    <p:extLst>
      <p:ext uri="{BB962C8B-B14F-4D97-AF65-F5344CB8AC3E}">
        <p14:creationId xmlns:p14="http://schemas.microsoft.com/office/powerpoint/2010/main" val="14935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7938-3FD9-3DAF-46A5-0636C3084BA1}"/>
            </a:ext>
          </a:extLst>
        </p:cNvPr>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3989418-ACBF-DF85-B5C6-339572F704CD}"/>
              </a:ext>
            </a:extLst>
          </p:cNvPr>
          <p:cNvSpPr>
            <a:spLocks noGrp="1"/>
          </p:cNvSpPr>
          <p:nvPr>
            <p:ph type="body" sz="quarter" idx="13"/>
          </p:nvPr>
        </p:nvSpPr>
        <p:spPr>
          <a:xfrm>
            <a:off x="9826090" y="3240000"/>
            <a:ext cx="8290855" cy="6840000"/>
          </a:xfrm>
        </p:spPr>
        <p:txBody>
          <a:bodyPr/>
          <a:lstStyle/>
          <a:p>
            <a:pPr marL="0" indent="0">
              <a:buNone/>
            </a:pPr>
            <a:r>
              <a:rPr lang="sv-SE" sz="7200" dirty="0"/>
              <a:t>Attrahera </a:t>
            </a:r>
          </a:p>
          <a:p>
            <a:pPr marL="0" indent="0">
              <a:buNone/>
            </a:pPr>
            <a:r>
              <a:rPr lang="sv-SE" sz="7200" dirty="0"/>
              <a:t>Rekrytera </a:t>
            </a:r>
          </a:p>
          <a:p>
            <a:pPr marL="0" indent="0">
              <a:buNone/>
            </a:pPr>
            <a:r>
              <a:rPr lang="sv-SE" sz="7200" b="1" dirty="0"/>
              <a:t>Utveckla </a:t>
            </a:r>
          </a:p>
          <a:p>
            <a:pPr marL="0" indent="0">
              <a:buNone/>
            </a:pPr>
            <a:r>
              <a:rPr lang="sv-SE" sz="7200" b="1" dirty="0"/>
              <a:t>Stanna (Behålla)</a:t>
            </a:r>
          </a:p>
          <a:p>
            <a:pPr marL="0" indent="0">
              <a:buNone/>
            </a:pPr>
            <a:r>
              <a:rPr lang="sv-SE" sz="7200" dirty="0"/>
              <a:t>Avveckla</a:t>
            </a:r>
          </a:p>
        </p:txBody>
      </p:sp>
      <p:sp>
        <p:nvSpPr>
          <p:cNvPr id="5" name="Rubrik 4">
            <a:extLst>
              <a:ext uri="{FF2B5EF4-FFF2-40B4-BE49-F238E27FC236}">
                <a16:creationId xmlns:a16="http://schemas.microsoft.com/office/drawing/2014/main" id="{8399A572-502A-C4EA-C22D-16DFFEAB07EF}"/>
              </a:ext>
            </a:extLst>
          </p:cNvPr>
          <p:cNvSpPr>
            <a:spLocks noGrp="1"/>
          </p:cNvSpPr>
          <p:nvPr>
            <p:ph type="title"/>
          </p:nvPr>
        </p:nvSpPr>
        <p:spPr/>
        <p:txBody>
          <a:bodyPr/>
          <a:lstStyle/>
          <a:p>
            <a:r>
              <a:rPr lang="sv-SE" b="1" dirty="0"/>
              <a:t>Kompetensförsörjning</a:t>
            </a:r>
            <a:endParaRPr lang="en-US" b="1" dirty="0"/>
          </a:p>
        </p:txBody>
      </p:sp>
      <p:sp>
        <p:nvSpPr>
          <p:cNvPr id="9" name="textruta 8">
            <a:extLst>
              <a:ext uri="{FF2B5EF4-FFF2-40B4-BE49-F238E27FC236}">
                <a16:creationId xmlns:a16="http://schemas.microsoft.com/office/drawing/2014/main" id="{32F88325-B03A-4ADA-822C-1E1F8E3B274E}"/>
              </a:ext>
            </a:extLst>
          </p:cNvPr>
          <p:cNvSpPr txBox="1"/>
          <p:nvPr/>
        </p:nvSpPr>
        <p:spPr>
          <a:xfrm>
            <a:off x="16182109" y="12219709"/>
            <a:ext cx="184731" cy="369332"/>
          </a:xfrm>
          <a:prstGeom prst="rect">
            <a:avLst/>
          </a:prstGeom>
          <a:noFill/>
        </p:spPr>
        <p:txBody>
          <a:bodyPr wrap="none" rtlCol="0">
            <a:spAutoFit/>
          </a:bodyPr>
          <a:lstStyle/>
          <a:p>
            <a:endParaRPr lang="en-US"/>
          </a:p>
        </p:txBody>
      </p:sp>
      <p:sp>
        <p:nvSpPr>
          <p:cNvPr id="14" name="textruta 13">
            <a:extLst>
              <a:ext uri="{FF2B5EF4-FFF2-40B4-BE49-F238E27FC236}">
                <a16:creationId xmlns:a16="http://schemas.microsoft.com/office/drawing/2014/main" id="{2015A2AC-DAEB-C7A2-796D-34B944F00ADC}"/>
              </a:ext>
            </a:extLst>
          </p:cNvPr>
          <p:cNvSpPr txBox="1"/>
          <p:nvPr/>
        </p:nvSpPr>
        <p:spPr>
          <a:xfrm>
            <a:off x="6705600" y="13161818"/>
            <a:ext cx="184731" cy="369332"/>
          </a:xfrm>
          <a:prstGeom prst="rect">
            <a:avLst/>
          </a:prstGeom>
          <a:noFill/>
        </p:spPr>
        <p:txBody>
          <a:bodyPr wrap="none" rtlCol="0">
            <a:spAutoFit/>
          </a:bodyPr>
          <a:lstStyle/>
          <a:p>
            <a:endParaRPr lang="en-US"/>
          </a:p>
        </p:txBody>
      </p:sp>
      <p:pic>
        <p:nvPicPr>
          <p:cNvPr id="24" name="Platshållare för bild 23">
            <a:extLst>
              <a:ext uri="{FF2B5EF4-FFF2-40B4-BE49-F238E27FC236}">
                <a16:creationId xmlns:a16="http://schemas.microsoft.com/office/drawing/2014/main" id="{1864E771-13C9-0103-C50B-3BED3B5B87C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10824" t="17" r="36118" b="-17"/>
          <a:stretch/>
        </p:blipFill>
        <p:spPr>
          <a:xfrm>
            <a:off x="-620150" y="0"/>
            <a:ext cx="9000000" cy="11311257"/>
          </a:xfrm>
        </p:spPr>
      </p:pic>
      <p:sp>
        <p:nvSpPr>
          <p:cNvPr id="8" name="Ellips 7">
            <a:extLst>
              <a:ext uri="{FF2B5EF4-FFF2-40B4-BE49-F238E27FC236}">
                <a16:creationId xmlns:a16="http://schemas.microsoft.com/office/drawing/2014/main" id="{F7335DB4-0CA1-B0A7-44FB-C0CF20572690}"/>
              </a:ext>
            </a:extLst>
          </p:cNvPr>
          <p:cNvSpPr/>
          <p:nvPr/>
        </p:nvSpPr>
        <p:spPr>
          <a:xfrm>
            <a:off x="8936304" y="5191530"/>
            <a:ext cx="7245805" cy="2936939"/>
          </a:xfrm>
          <a:prstGeom prst="ellipse">
            <a:avLst/>
          </a:prstGeom>
          <a:noFill/>
          <a:ln w="762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b="1" dirty="0">
              <a:solidFill>
                <a:srgbClr val="C00000"/>
              </a:solidFill>
            </a:endParaRPr>
          </a:p>
        </p:txBody>
      </p:sp>
    </p:spTree>
    <p:extLst>
      <p:ext uri="{BB962C8B-B14F-4D97-AF65-F5344CB8AC3E}">
        <p14:creationId xmlns:p14="http://schemas.microsoft.com/office/powerpoint/2010/main" val="347883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A8BB-2975-7C1C-70E5-03A906BD4478}"/>
            </a:ext>
          </a:extLst>
        </p:cNvPr>
        <p:cNvGrpSpPr/>
        <p:nvPr/>
      </p:nvGrpSpPr>
      <p:grpSpPr>
        <a:xfrm>
          <a:off x="0" y="0"/>
          <a:ext cx="0" cy="0"/>
          <a:chOff x="0" y="0"/>
          <a:chExt cx="0" cy="0"/>
        </a:xfrm>
      </p:grpSpPr>
      <p:graphicFrame>
        <p:nvGraphicFramePr>
          <p:cNvPr id="9" name="\Templates\Excel standard_SKR_Cirkel m värde.crtx" descr="\Templates\Excel standard_SKR_Stapel.crtx">
            <a:extLst>
              <a:ext uri="{FF2B5EF4-FFF2-40B4-BE49-F238E27FC236}">
                <a16:creationId xmlns:a16="http://schemas.microsoft.com/office/drawing/2014/main" id="{4EDB2176-858D-E795-8A06-E2236953922B}"/>
              </a:ext>
            </a:extLst>
          </p:cNvPr>
          <p:cNvGraphicFramePr>
            <a:graphicFrameLocks noGrp="1"/>
          </p:cNvGraphicFramePr>
          <p:nvPr>
            <p:ph type="pic" sz="quarter" idx="13"/>
          </p:nvPr>
        </p:nvGraphicFramePr>
        <p:xfrm>
          <a:off x="0" y="397"/>
          <a:ext cx="20104100" cy="11308556"/>
        </p:xfrm>
        <a:graphic>
          <a:graphicData uri="http://schemas.openxmlformats.org/drawingml/2006/chart">
            <c:chart xmlns:c="http://schemas.openxmlformats.org/drawingml/2006/chart" xmlns:r="http://schemas.openxmlformats.org/officeDocument/2006/relationships" r:id="rId3"/>
          </a:graphicData>
        </a:graphic>
      </p:graphicFrame>
      <p:sp>
        <p:nvSpPr>
          <p:cNvPr id="4" name="Rubrik 3">
            <a:extLst>
              <a:ext uri="{FF2B5EF4-FFF2-40B4-BE49-F238E27FC236}">
                <a16:creationId xmlns:a16="http://schemas.microsoft.com/office/drawing/2014/main" id="{8B355CFF-993E-42EF-6050-78B589EBA0D5}"/>
              </a:ext>
            </a:extLst>
          </p:cNvPr>
          <p:cNvSpPr>
            <a:spLocks noGrp="1"/>
          </p:cNvSpPr>
          <p:nvPr>
            <p:ph type="title" idx="4294967295"/>
          </p:nvPr>
        </p:nvSpPr>
        <p:spPr>
          <a:xfrm>
            <a:off x="4783523" y="-738890"/>
            <a:ext cx="17339786" cy="2185798"/>
          </a:xfrm>
        </p:spPr>
        <p:txBody>
          <a:bodyPr/>
          <a:lstStyle/>
          <a:p>
            <a:r>
              <a:rPr lang="sv-SE" dirty="0">
                <a:solidFill>
                  <a:schemeClr val="tx1"/>
                </a:solidFill>
              </a:rPr>
              <a:t>Hård konkurrens om sysselsatta 2023-2033 </a:t>
            </a:r>
          </a:p>
        </p:txBody>
      </p:sp>
      <p:sp>
        <p:nvSpPr>
          <p:cNvPr id="13" name="Platshållare för text 12">
            <a:extLst>
              <a:ext uri="{FF2B5EF4-FFF2-40B4-BE49-F238E27FC236}">
                <a16:creationId xmlns:a16="http://schemas.microsoft.com/office/drawing/2014/main" id="{D63C5B0F-006A-D6DE-6B72-54DAC01353B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sv-SE"/>
          </a:p>
        </p:txBody>
      </p:sp>
      <p:graphicFrame>
        <p:nvGraphicFramePr>
          <p:cNvPr id="3" name="\Templates\Excel standard_SKR_Cirkel m värde.crtx" descr="\Templates\Excel standard_SKR_Stapel.crtx">
            <a:extLst>
              <a:ext uri="{FF2B5EF4-FFF2-40B4-BE49-F238E27FC236}">
                <a16:creationId xmlns:a16="http://schemas.microsoft.com/office/drawing/2014/main" id="{9939D015-E38E-8936-43B1-DC6A8A589B1C}"/>
              </a:ext>
            </a:extLst>
          </p:cNvPr>
          <p:cNvGraphicFramePr>
            <a:graphicFrameLocks/>
          </p:cNvGraphicFramePr>
          <p:nvPr/>
        </p:nvGraphicFramePr>
        <p:xfrm>
          <a:off x="1031978" y="1446908"/>
          <a:ext cx="18484759" cy="904238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ruta 1">
            <a:extLst>
              <a:ext uri="{FF2B5EF4-FFF2-40B4-BE49-F238E27FC236}">
                <a16:creationId xmlns:a16="http://schemas.microsoft.com/office/drawing/2014/main" id="{97A57E2A-F024-7279-DD36-3C4074CD9487}"/>
              </a:ext>
            </a:extLst>
          </p:cNvPr>
          <p:cNvSpPr txBox="1"/>
          <p:nvPr/>
        </p:nvSpPr>
        <p:spPr>
          <a:xfrm>
            <a:off x="9289829" y="10863327"/>
            <a:ext cx="3624829" cy="396904"/>
          </a:xfrm>
          <a:prstGeom prst="rect">
            <a:avLst/>
          </a:prstGeom>
          <a:noFill/>
        </p:spPr>
        <p:txBody>
          <a:bodyPr wrap="square" rtlCol="0">
            <a:spAutoFit/>
          </a:bodyPr>
          <a:lstStyle/>
          <a:p>
            <a:r>
              <a:rPr lang="sv-SE" sz="1979">
                <a:solidFill>
                  <a:schemeClr val="tx1">
                    <a:lumMod val="75000"/>
                    <a:lumOff val="25000"/>
                  </a:schemeClr>
                </a:solidFill>
              </a:rPr>
              <a:t>Källa: SKR och KI</a:t>
            </a:r>
          </a:p>
        </p:txBody>
      </p:sp>
    </p:spTree>
    <p:extLst>
      <p:ext uri="{BB962C8B-B14F-4D97-AF65-F5344CB8AC3E}">
        <p14:creationId xmlns:p14="http://schemas.microsoft.com/office/powerpoint/2010/main" val="422281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11C69-4735-CE9D-57FF-C8A8D7CE2406}"/>
            </a:ext>
          </a:extLst>
        </p:cNvPr>
        <p:cNvGrpSpPr/>
        <p:nvPr/>
      </p:nvGrpSpPr>
      <p:grpSpPr>
        <a:xfrm>
          <a:off x="0" y="0"/>
          <a:ext cx="0" cy="0"/>
          <a:chOff x="0" y="0"/>
          <a:chExt cx="0" cy="0"/>
        </a:xfrm>
      </p:grpSpPr>
      <p:pic>
        <p:nvPicPr>
          <p:cNvPr id="6" name="Platshållare för innehåll 7" descr="En bild som visar karta&#10;&#10;Automatiskt genererad beskrivning">
            <a:extLst>
              <a:ext uri="{FF2B5EF4-FFF2-40B4-BE49-F238E27FC236}">
                <a16:creationId xmlns:a16="http://schemas.microsoft.com/office/drawing/2014/main" id="{2335D3F0-36AD-F259-59B5-06F15BCEBAE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8637294" y="580270"/>
            <a:ext cx="10510540" cy="10142672"/>
          </a:xfrm>
          <a:prstGeom prst="rect">
            <a:avLst/>
          </a:prstGeom>
          <a:noFill/>
        </p:spPr>
      </p:pic>
      <p:sp>
        <p:nvSpPr>
          <p:cNvPr id="9" name="Platshållare för text 4">
            <a:extLst>
              <a:ext uri="{FF2B5EF4-FFF2-40B4-BE49-F238E27FC236}">
                <a16:creationId xmlns:a16="http://schemas.microsoft.com/office/drawing/2014/main" id="{4941DBA3-6F8F-7739-3954-103FE12D2A1B}"/>
              </a:ext>
            </a:extLst>
          </p:cNvPr>
          <p:cNvSpPr txBox="1">
            <a:spLocks/>
          </p:cNvSpPr>
          <p:nvPr/>
        </p:nvSpPr>
        <p:spPr>
          <a:xfrm>
            <a:off x="724223" y="3420175"/>
            <a:ext cx="9200139" cy="6380971"/>
          </a:xfrm>
          <a:prstGeom prst="rect">
            <a:avLst/>
          </a:prstGeom>
        </p:spPr>
        <p:txBody>
          <a:bodyPr>
            <a:normAutofit/>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1"/>
            <a:endParaRPr lang="sv-SE" sz="4287" kern="0">
              <a:solidFill>
                <a:sysClr val="windowText" lastClr="000000"/>
              </a:solidFill>
            </a:endParaRPr>
          </a:p>
          <a:p>
            <a:pPr marL="0" indent="0">
              <a:buFont typeface="Arial" panose="020B0604020202020204" pitchFamily="34" charset="0"/>
              <a:buNone/>
            </a:pPr>
            <a:endParaRPr lang="sv-SE" kern="0">
              <a:solidFill>
                <a:sysClr val="windowText" lastClr="000000"/>
              </a:solidFill>
            </a:endParaRPr>
          </a:p>
        </p:txBody>
      </p:sp>
      <p:sp>
        <p:nvSpPr>
          <p:cNvPr id="10" name="Rubrik 5">
            <a:extLst>
              <a:ext uri="{FF2B5EF4-FFF2-40B4-BE49-F238E27FC236}">
                <a16:creationId xmlns:a16="http://schemas.microsoft.com/office/drawing/2014/main" id="{2990D126-ACAE-39FE-845F-6AF43E9E6579}"/>
              </a:ext>
            </a:extLst>
          </p:cNvPr>
          <p:cNvSpPr>
            <a:spLocks noGrp="1"/>
          </p:cNvSpPr>
          <p:nvPr>
            <p:ph type="title"/>
          </p:nvPr>
        </p:nvSpPr>
        <p:spPr>
          <a:xfrm>
            <a:off x="1864617" y="1019272"/>
            <a:ext cx="16729163" cy="2043498"/>
          </a:xfrm>
        </p:spPr>
        <p:txBody>
          <a:bodyPr>
            <a:normAutofit/>
          </a:bodyPr>
          <a:lstStyle/>
          <a:p>
            <a:r>
              <a:rPr lang="sv-SE" sz="7256" b="1" dirty="0"/>
              <a:t>Befolkningsförändring i Västmanland 2033</a:t>
            </a:r>
          </a:p>
        </p:txBody>
      </p:sp>
      <p:grpSp>
        <p:nvGrpSpPr>
          <p:cNvPr id="11" name="Grupp 10">
            <a:extLst>
              <a:ext uri="{FF2B5EF4-FFF2-40B4-BE49-F238E27FC236}">
                <a16:creationId xmlns:a16="http://schemas.microsoft.com/office/drawing/2014/main" id="{23096922-3486-E479-297F-7F5CF81E8672}"/>
              </a:ext>
            </a:extLst>
          </p:cNvPr>
          <p:cNvGrpSpPr/>
          <p:nvPr/>
        </p:nvGrpSpPr>
        <p:grpSpPr>
          <a:xfrm>
            <a:off x="1657265" y="3501771"/>
            <a:ext cx="15187880" cy="6580220"/>
            <a:chOff x="3320355" y="4199783"/>
            <a:chExt cx="12928565" cy="5601363"/>
          </a:xfrm>
        </p:grpSpPr>
        <p:graphicFrame>
          <p:nvGraphicFramePr>
            <p:cNvPr id="12" name="Diagram 11">
              <a:extLst>
                <a:ext uri="{FF2B5EF4-FFF2-40B4-BE49-F238E27FC236}">
                  <a16:creationId xmlns:a16="http://schemas.microsoft.com/office/drawing/2014/main" id="{14EBB68E-803F-902B-A8DF-CA83E8E3BB5B}"/>
                </a:ext>
              </a:extLst>
            </p:cNvPr>
            <p:cNvGraphicFramePr>
              <a:graphicFrameLocks/>
            </p:cNvGraphicFramePr>
            <p:nvPr/>
          </p:nvGraphicFramePr>
          <p:xfrm>
            <a:off x="3320355" y="4199783"/>
            <a:ext cx="12928565" cy="5601363"/>
          </p:xfrm>
          <a:graphic>
            <a:graphicData uri="http://schemas.openxmlformats.org/drawingml/2006/chart">
              <c:chart xmlns:c="http://schemas.openxmlformats.org/drawingml/2006/chart" xmlns:r="http://schemas.openxmlformats.org/officeDocument/2006/relationships" r:id="rId4"/>
            </a:graphicData>
          </a:graphic>
        </p:graphicFrame>
        <p:pic>
          <p:nvPicPr>
            <p:cNvPr id="13" name="Bild 12" descr="Kvinna med käpp med hel fyllning">
              <a:extLst>
                <a:ext uri="{FF2B5EF4-FFF2-40B4-BE49-F238E27FC236}">
                  <a16:creationId xmlns:a16="http://schemas.microsoft.com/office/drawing/2014/main" id="{3FD9CF75-D0AB-A582-2F30-4DDA4E3DF1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00522" y="7526883"/>
              <a:ext cx="914336" cy="914336"/>
            </a:xfrm>
            <a:prstGeom prst="rect">
              <a:avLst/>
            </a:prstGeom>
          </p:spPr>
        </p:pic>
        <p:pic>
          <p:nvPicPr>
            <p:cNvPr id="14" name="Bild 13" descr="Universell åtkomst kontur">
              <a:extLst>
                <a:ext uri="{FF2B5EF4-FFF2-40B4-BE49-F238E27FC236}">
                  <a16:creationId xmlns:a16="http://schemas.microsoft.com/office/drawing/2014/main" id="{3C6FDBB4-66CD-20A7-7BAF-E4993DEEB4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68761" y="6681791"/>
              <a:ext cx="1376152" cy="1376152"/>
            </a:xfrm>
            <a:prstGeom prst="rect">
              <a:avLst/>
            </a:prstGeom>
          </p:spPr>
        </p:pic>
        <p:pic>
          <p:nvPicPr>
            <p:cNvPr id="15" name="Bild 14" descr="Barn med ballong med hel fyllning">
              <a:extLst>
                <a:ext uri="{FF2B5EF4-FFF2-40B4-BE49-F238E27FC236}">
                  <a16:creationId xmlns:a16="http://schemas.microsoft.com/office/drawing/2014/main" id="{BDEC3195-D555-A4CC-208F-1224E22904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2508" y="7526883"/>
              <a:ext cx="914400" cy="914400"/>
            </a:xfrm>
            <a:prstGeom prst="rect">
              <a:avLst/>
            </a:prstGeom>
          </p:spPr>
        </p:pic>
        <p:pic>
          <p:nvPicPr>
            <p:cNvPr id="16" name="Bild 15" descr="Gå kontur">
              <a:extLst>
                <a:ext uri="{FF2B5EF4-FFF2-40B4-BE49-F238E27FC236}">
                  <a16:creationId xmlns:a16="http://schemas.microsoft.com/office/drawing/2014/main" id="{C0E5E437-F5FC-209E-EB4B-60EF782D0A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47986" y="6917218"/>
              <a:ext cx="914400" cy="914400"/>
            </a:xfrm>
            <a:prstGeom prst="rect">
              <a:avLst/>
            </a:prstGeom>
          </p:spPr>
        </p:pic>
      </p:grpSp>
    </p:spTree>
    <p:extLst>
      <p:ext uri="{BB962C8B-B14F-4D97-AF65-F5344CB8AC3E}">
        <p14:creationId xmlns:p14="http://schemas.microsoft.com/office/powerpoint/2010/main" val="428982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C1D6B-D5F3-E117-BCBD-BC27E1401FF5}"/>
            </a:ext>
          </a:extLst>
        </p:cNvPr>
        <p:cNvGrpSpPr/>
        <p:nvPr/>
      </p:nvGrpSpPr>
      <p:grpSpPr>
        <a:xfrm>
          <a:off x="0" y="0"/>
          <a:ext cx="0" cy="0"/>
          <a:chOff x="0" y="0"/>
          <a:chExt cx="0" cy="0"/>
        </a:xfrm>
      </p:grpSpPr>
      <p:sp>
        <p:nvSpPr>
          <p:cNvPr id="6" name="Rubrik 4">
            <a:extLst>
              <a:ext uri="{FF2B5EF4-FFF2-40B4-BE49-F238E27FC236}">
                <a16:creationId xmlns:a16="http://schemas.microsoft.com/office/drawing/2014/main" id="{AF9EEE1A-E362-968A-55AF-3BA994575FBA}"/>
              </a:ext>
            </a:extLst>
          </p:cNvPr>
          <p:cNvSpPr>
            <a:spLocks noGrp="1"/>
          </p:cNvSpPr>
          <p:nvPr>
            <p:ph type="title"/>
          </p:nvPr>
        </p:nvSpPr>
        <p:spPr>
          <a:xfrm>
            <a:off x="676866" y="554251"/>
            <a:ext cx="17616567" cy="1043260"/>
          </a:xfrm>
        </p:spPr>
        <p:txBody>
          <a:bodyPr/>
          <a:lstStyle/>
          <a:p>
            <a:r>
              <a:rPr lang="sv-SE" b="1" dirty="0"/>
              <a:t>Region Västmanland - Våra yrkesgrupper</a:t>
            </a:r>
          </a:p>
        </p:txBody>
      </p:sp>
      <p:graphicFrame>
        <p:nvGraphicFramePr>
          <p:cNvPr id="7" name="Platshållare för innehåll 6">
            <a:extLst>
              <a:ext uri="{FF2B5EF4-FFF2-40B4-BE49-F238E27FC236}">
                <a16:creationId xmlns:a16="http://schemas.microsoft.com/office/drawing/2014/main" id="{BA3CC86B-6D26-D96E-7612-D1008F92D243}"/>
              </a:ext>
            </a:extLst>
          </p:cNvPr>
          <p:cNvGraphicFramePr>
            <a:graphicFrameLocks/>
          </p:cNvGraphicFramePr>
          <p:nvPr/>
        </p:nvGraphicFramePr>
        <p:xfrm>
          <a:off x="676866" y="1597511"/>
          <a:ext cx="18750368" cy="920900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ruta 7">
            <a:extLst>
              <a:ext uri="{FF2B5EF4-FFF2-40B4-BE49-F238E27FC236}">
                <a16:creationId xmlns:a16="http://schemas.microsoft.com/office/drawing/2014/main" id="{65D3C59A-5877-B164-E5BB-CF222734E899}"/>
              </a:ext>
            </a:extLst>
          </p:cNvPr>
          <p:cNvSpPr txBox="1"/>
          <p:nvPr/>
        </p:nvSpPr>
        <p:spPr>
          <a:xfrm>
            <a:off x="5029200" y="2640771"/>
            <a:ext cx="3816625" cy="584775"/>
          </a:xfrm>
          <a:prstGeom prst="rect">
            <a:avLst/>
          </a:prstGeom>
          <a:noFill/>
        </p:spPr>
        <p:txBody>
          <a:bodyPr wrap="square" rtlCol="0">
            <a:spAutoFit/>
          </a:bodyPr>
          <a:lstStyle/>
          <a:p>
            <a:r>
              <a:rPr lang="sv-SE" sz="3200" b="1" dirty="0"/>
              <a:t>Teknisk personal 219 </a:t>
            </a:r>
          </a:p>
        </p:txBody>
      </p:sp>
    </p:spTree>
    <p:extLst>
      <p:ext uri="{BB962C8B-B14F-4D97-AF65-F5344CB8AC3E}">
        <p14:creationId xmlns:p14="http://schemas.microsoft.com/office/powerpoint/2010/main" val="847874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8A68-8A46-D2F0-4ABA-7F06DC5792E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CE36334-9DE5-B347-F44B-957354C295CB}"/>
              </a:ext>
            </a:extLst>
          </p:cNvPr>
          <p:cNvSpPr>
            <a:spLocks noGrp="1"/>
          </p:cNvSpPr>
          <p:nvPr>
            <p:ph type="title"/>
          </p:nvPr>
        </p:nvSpPr>
        <p:spPr>
          <a:xfrm>
            <a:off x="1244461" y="-473244"/>
            <a:ext cx="17615176" cy="2043481"/>
          </a:xfrm>
        </p:spPr>
        <p:txBody>
          <a:bodyPr/>
          <a:lstStyle/>
          <a:p>
            <a:r>
              <a:rPr lang="sv-SE" dirty="0"/>
              <a:t>Regionens kostnader 2024 – 13, 7 miljarder kronor</a:t>
            </a:r>
          </a:p>
        </p:txBody>
      </p:sp>
      <p:graphicFrame>
        <p:nvGraphicFramePr>
          <p:cNvPr id="5" name="Diagram 4">
            <a:extLst>
              <a:ext uri="{FF2B5EF4-FFF2-40B4-BE49-F238E27FC236}">
                <a16:creationId xmlns:a16="http://schemas.microsoft.com/office/drawing/2014/main" id="{D5856786-B805-C3ED-7B04-C3FF1EC30139}"/>
              </a:ext>
            </a:extLst>
          </p:cNvPr>
          <p:cNvGraphicFramePr>
            <a:graphicFrameLocks/>
          </p:cNvGraphicFramePr>
          <p:nvPr/>
        </p:nvGraphicFramePr>
        <p:xfrm>
          <a:off x="4568242" y="2901585"/>
          <a:ext cx="13392430" cy="72002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 3">
            <a:extLst>
              <a:ext uri="{FF2B5EF4-FFF2-40B4-BE49-F238E27FC236}">
                <a16:creationId xmlns:a16="http://schemas.microsoft.com/office/drawing/2014/main" id="{F7366E9E-C65B-344D-BABD-F66DBC9C9BEE}"/>
              </a:ext>
            </a:extLst>
          </p:cNvPr>
          <p:cNvGraphicFramePr>
            <a:graphicFrameLocks/>
          </p:cNvGraphicFramePr>
          <p:nvPr/>
        </p:nvGraphicFramePr>
        <p:xfrm>
          <a:off x="1740272" y="2389083"/>
          <a:ext cx="12960417" cy="77127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a:extLst>
              <a:ext uri="{FF2B5EF4-FFF2-40B4-BE49-F238E27FC236}">
                <a16:creationId xmlns:a16="http://schemas.microsoft.com/office/drawing/2014/main" id="{A883DD1B-8A53-E10D-8726-03845CF7210C}"/>
              </a:ext>
            </a:extLst>
          </p:cNvPr>
          <p:cNvGraphicFramePr/>
          <p:nvPr/>
        </p:nvGraphicFramePr>
        <p:xfrm>
          <a:off x="1378226" y="1570237"/>
          <a:ext cx="16737714" cy="970538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ruta 8">
            <a:extLst>
              <a:ext uri="{FF2B5EF4-FFF2-40B4-BE49-F238E27FC236}">
                <a16:creationId xmlns:a16="http://schemas.microsoft.com/office/drawing/2014/main" id="{67EF86CF-365A-58A9-E22D-8F69985A80A8}"/>
              </a:ext>
            </a:extLst>
          </p:cNvPr>
          <p:cNvSpPr txBox="1"/>
          <p:nvPr/>
        </p:nvSpPr>
        <p:spPr>
          <a:xfrm>
            <a:off x="5258620" y="1804308"/>
            <a:ext cx="4890052" cy="584775"/>
          </a:xfrm>
          <a:prstGeom prst="rect">
            <a:avLst/>
          </a:prstGeom>
          <a:noFill/>
        </p:spPr>
        <p:txBody>
          <a:bodyPr wrap="square" rtlCol="0">
            <a:spAutoFit/>
          </a:bodyPr>
          <a:lstStyle/>
          <a:p>
            <a:r>
              <a:rPr lang="sv-SE" sz="3200" b="1" dirty="0"/>
              <a:t>Övrigt 16 %</a:t>
            </a:r>
          </a:p>
        </p:txBody>
      </p:sp>
      <p:sp>
        <p:nvSpPr>
          <p:cNvPr id="10" name="textruta 9">
            <a:extLst>
              <a:ext uri="{FF2B5EF4-FFF2-40B4-BE49-F238E27FC236}">
                <a16:creationId xmlns:a16="http://schemas.microsoft.com/office/drawing/2014/main" id="{EB376945-A68E-DDE9-4394-A130DC3ED70D}"/>
              </a:ext>
            </a:extLst>
          </p:cNvPr>
          <p:cNvSpPr txBox="1"/>
          <p:nvPr/>
        </p:nvSpPr>
        <p:spPr>
          <a:xfrm>
            <a:off x="1988160" y="5069900"/>
            <a:ext cx="4890052" cy="584775"/>
          </a:xfrm>
          <a:prstGeom prst="rect">
            <a:avLst/>
          </a:prstGeom>
          <a:noFill/>
        </p:spPr>
        <p:txBody>
          <a:bodyPr wrap="square" rtlCol="0">
            <a:spAutoFit/>
          </a:bodyPr>
          <a:lstStyle/>
          <a:p>
            <a:r>
              <a:rPr lang="sv-SE" sz="3200" b="1" dirty="0"/>
              <a:t>Avskrivningar 3 %</a:t>
            </a:r>
          </a:p>
        </p:txBody>
      </p:sp>
      <p:sp>
        <p:nvSpPr>
          <p:cNvPr id="11" name="textruta 9">
            <a:extLst>
              <a:ext uri="{FF2B5EF4-FFF2-40B4-BE49-F238E27FC236}">
                <a16:creationId xmlns:a16="http://schemas.microsoft.com/office/drawing/2014/main" id="{006C8B0D-7F2A-6852-BD39-2C512A4B5C63}"/>
              </a:ext>
            </a:extLst>
          </p:cNvPr>
          <p:cNvSpPr txBox="1"/>
          <p:nvPr/>
        </p:nvSpPr>
        <p:spPr>
          <a:xfrm>
            <a:off x="15112702" y="5423842"/>
            <a:ext cx="5695940" cy="1077218"/>
          </a:xfrm>
          <a:prstGeom prst="rect">
            <a:avLst/>
          </a:prstGeom>
          <a:noFill/>
        </p:spPr>
        <p:txBody>
          <a:bodyPr wrap="square" rtlCol="0">
            <a:spAutoFit/>
          </a:bodyPr>
          <a:lstStyle>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sv-SE" sz="3200" b="1" dirty="0"/>
              <a:t>Personal, </a:t>
            </a:r>
            <a:r>
              <a:rPr lang="sv-SE" sz="3200" b="1" dirty="0" err="1"/>
              <a:t>inkl</a:t>
            </a:r>
            <a:r>
              <a:rPr lang="sv-SE" sz="3200" b="1" dirty="0"/>
              <a:t> pension </a:t>
            </a:r>
          </a:p>
          <a:p>
            <a:r>
              <a:rPr lang="sv-SE" sz="3200" b="1" dirty="0"/>
              <a:t>46 %</a:t>
            </a:r>
          </a:p>
        </p:txBody>
      </p:sp>
    </p:spTree>
    <p:extLst>
      <p:ext uri="{BB962C8B-B14F-4D97-AF65-F5344CB8AC3E}">
        <p14:creationId xmlns:p14="http://schemas.microsoft.com/office/powerpoint/2010/main" val="1047012979"/>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KR">
    <a:dk1>
      <a:sysClr val="windowText" lastClr="000000"/>
    </a:dk1>
    <a:lt1>
      <a:sysClr val="window" lastClr="FFFFFF"/>
    </a:lt1>
    <a:dk2>
      <a:srgbClr val="44546A"/>
    </a:dk2>
    <a:lt2>
      <a:srgbClr val="E7E6E6"/>
    </a:lt2>
    <a:accent1>
      <a:srgbClr val="005A69"/>
    </a:accent1>
    <a:accent2>
      <a:srgbClr val="E06C00"/>
    </a:accent2>
    <a:accent3>
      <a:srgbClr val="7D2B40"/>
    </a:accent3>
    <a:accent4>
      <a:srgbClr val="0071A1"/>
    </a:accent4>
    <a:accent5>
      <a:srgbClr val="7A5589"/>
    </a:accent5>
    <a:accent6>
      <a:srgbClr val="3A6E3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b912acb-de3e-4f64-bf3c-82d24afba72b" xsi:nil="true"/>
    <lcf76f155ced4ddcb4097134ff3c332f xmlns="234703e7-9e48-4889-b458-e4f1ab235c03">
      <Terms xmlns="http://schemas.microsoft.com/office/infopath/2007/PartnerControls"/>
    </lcf76f155ced4ddcb4097134ff3c332f>
    <Val xmlns="234703e7-9e48-4889-b458-e4f1ab235c03" xsi:nil="true"/>
    <Valavbild xmlns="234703e7-9e48-4889-b458-e4f1ab235c03">true</Valavbild>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4DD9DDF3816EE4B8179876AA5AEC0A1" ma:contentTypeVersion="21" ma:contentTypeDescription="Skapa ett nytt dokument." ma:contentTypeScope="" ma:versionID="df711279890c1d2f6a6ea59bb94457e7">
  <xsd:schema xmlns:xsd="http://www.w3.org/2001/XMLSchema" xmlns:xs="http://www.w3.org/2001/XMLSchema" xmlns:p="http://schemas.microsoft.com/office/2006/metadata/properties" xmlns:ns2="234703e7-9e48-4889-b458-e4f1ab235c03" xmlns:ns3="eb912acb-de3e-4f64-bf3c-82d24afba72b" targetNamespace="http://schemas.microsoft.com/office/2006/metadata/properties" ma:root="true" ma:fieldsID="ce16b03458bb2b47fbbddf541bccafae" ns2:_="" ns3:_="">
    <xsd:import namespace="234703e7-9e48-4889-b458-e4f1ab235c03"/>
    <xsd:import namespace="eb912acb-de3e-4f64-bf3c-82d24afba7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Valavbild" minOccurs="0"/>
                <xsd:element ref="ns2:Val"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703e7-9e48-4889-b458-e4f1ab235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Valavbild" ma:index="21" nillable="true" ma:displayName="Val av bild" ma:default="1" ma:format="Dropdown" ma:internalName="Valavbild">
      <xsd:simpleType>
        <xsd:restriction base="dms:Boolean"/>
      </xsd:simpleType>
    </xsd:element>
    <xsd:element name="Val" ma:index="22" nillable="true" ma:displayName="Val" ma:format="Dropdown" ma:internalName="Val">
      <xsd:simpleType>
        <xsd:restriction base="dms:Choice">
          <xsd:enumeration value="Ja"/>
          <xsd:enumeration value="Nej"/>
        </xsd:restriction>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912acb-de3e-4f64-bf3c-82d24afba72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ea56b091-3052-43d1-a445-3a14152cd47a}" ma:internalName="TaxCatchAll" ma:showField="CatchAllData" ma:web="eb912acb-de3e-4f64-bf3c-82d24afba7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45D12D62-F2A9-4E61-90C4-1186D9EB7509}">
  <ds:schemaRefs>
    <ds:schemaRef ds:uri="http://www.w3.org/XML/1998/namespace"/>
    <ds:schemaRef ds:uri="http://purl.org/dc/terms/"/>
    <ds:schemaRef ds:uri="http://schemas.microsoft.com/office/2006/metadata/properties"/>
    <ds:schemaRef ds:uri="http://schemas.microsoft.com/office/infopath/2007/PartnerControls"/>
    <ds:schemaRef ds:uri="http://purl.org/dc/elements/1.1/"/>
    <ds:schemaRef ds:uri="234703e7-9e48-4889-b458-e4f1ab235c03"/>
    <ds:schemaRef ds:uri="http://schemas.microsoft.com/office/2006/documentManagement/types"/>
    <ds:schemaRef ds:uri="http://purl.org/dc/dcmitype/"/>
    <ds:schemaRef ds:uri="http://schemas.openxmlformats.org/package/2006/metadata/core-properties"/>
    <ds:schemaRef ds:uri="eb912acb-de3e-4f64-bf3c-82d24afba72b"/>
  </ds:schemaRefs>
</ds:datastoreItem>
</file>

<file path=customXml/itemProps3.xml><?xml version="1.0" encoding="utf-8"?>
<ds:datastoreItem xmlns:ds="http://schemas.openxmlformats.org/officeDocument/2006/customXml" ds:itemID="{A7AA895E-F32A-4A4F-8AFD-2A6372CF8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703e7-9e48-4889-b458-e4f1ab235c03"/>
    <ds:schemaRef ds:uri="eb912acb-de3e-4f64-bf3c-82d24afba7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21</TotalTime>
  <Words>1190</Words>
  <Application>Microsoft Office PowerPoint</Application>
  <PresentationFormat>Anpassad</PresentationFormat>
  <Paragraphs>120</Paragraphs>
  <Slides>15</Slides>
  <Notes>12</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15</vt:i4>
      </vt:variant>
    </vt:vector>
  </HeadingPairs>
  <TitlesOfParts>
    <vt:vector size="23" baseType="lpstr">
      <vt:lpstr>Arial</vt:lpstr>
      <vt:lpstr>Avenir Next LT Pro</vt:lpstr>
      <vt:lpstr>Calibri</vt:lpstr>
      <vt:lpstr>Calibri Light</vt:lpstr>
      <vt:lpstr>RV-Vinröd_mörk</vt:lpstr>
      <vt:lpstr>RV-Vinröd_ljus</vt:lpstr>
      <vt:lpstr>RV-Turkos_mörk</vt:lpstr>
      <vt:lpstr>RV-Turkos_ljus</vt:lpstr>
      <vt:lpstr>Pengar, personal och plan</vt:lpstr>
      <vt:lpstr>Tillgodose invånarnas behov av vård, kollektivtrafik och regional utveckling</vt:lpstr>
      <vt:lpstr>Kommunallagen styr!</vt:lpstr>
      <vt:lpstr>PowerPoint-presentation</vt:lpstr>
      <vt:lpstr>Kompetensförsörjning</vt:lpstr>
      <vt:lpstr>Hård konkurrens om sysselsatta 2023-2033 </vt:lpstr>
      <vt:lpstr>Befolkningsförändring i Västmanland 2033</vt:lpstr>
      <vt:lpstr>Region Västmanland - Våra yrkesgrupper</vt:lpstr>
      <vt:lpstr>Regionens kostnader 2024 – 13, 7 miljarder kronor</vt:lpstr>
      <vt:lpstr>Region Västmanland - Sjukfrånvaro 2018-2024</vt:lpstr>
      <vt:lpstr>Sjukfrånvaro fördelat på ålder</vt:lpstr>
      <vt:lpstr>Tiden för sjukfrånvaro 2024 motsvarar:</vt:lpstr>
      <vt:lpstr>Kostnad för  sjukfrånvaro 2024</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2</cp:revision>
  <dcterms:created xsi:type="dcterms:W3CDTF">2025-05-27T08:46:57Z</dcterms:created>
  <dcterms:modified xsi:type="dcterms:W3CDTF">2025-05-27T09:08:50Z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0x010100E4DD9DDF3816EE4B8179876AA5AEC0A1</vt:lpwstr>
  </property>
  <property fmtid="{D5CDD505-2E9C-101B-9397-08002B2CF9AE}" pid="6" name="MediaServiceImageTags">
    <vt:lpwstr/>
  </property>
</Properties>
</file>