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3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3984" r:id="rId5"/>
    <p:sldMasterId id="2147484010" r:id="rId6"/>
    <p:sldMasterId id="2147484039" r:id="rId7"/>
  </p:sldMasterIdLst>
  <p:notesMasterIdLst>
    <p:notesMasterId r:id="rId17"/>
  </p:notesMasterIdLst>
  <p:sldIdLst>
    <p:sldId id="2147376817" r:id="rId8"/>
    <p:sldId id="268" r:id="rId9"/>
    <p:sldId id="257" r:id="rId10"/>
    <p:sldId id="2147376816" r:id="rId11"/>
    <p:sldId id="2147376821" r:id="rId12"/>
    <p:sldId id="2147376820" r:id="rId13"/>
    <p:sldId id="2147376819" r:id="rId14"/>
    <p:sldId id="2147376774" r:id="rId15"/>
    <p:sldId id="2147376781" r:id="rId16"/>
  </p:sldIdLst>
  <p:sldSz cx="20104100" cy="11309350"/>
  <p:notesSz cx="20104100" cy="1130935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V-Vinröd_mörk" id="{796F5A41-4C26-E447-BB20-12394688469F}">
          <p14:sldIdLst>
            <p14:sldId id="2147376817"/>
            <p14:sldId id="268"/>
            <p14:sldId id="257"/>
            <p14:sldId id="2147376816"/>
            <p14:sldId id="2147376821"/>
            <p14:sldId id="2147376820"/>
            <p14:sldId id="2147376819"/>
            <p14:sldId id="2147376774"/>
            <p14:sldId id="2147376781"/>
          </p14:sldIdLst>
        </p14:section>
        <p14:section name="Illustrationer" id="{28E61A5B-DA70-E541-AF34-B69FE8870C8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2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EE6"/>
    <a:srgbClr val="FAEDF2"/>
    <a:srgbClr val="E1F6FF"/>
    <a:srgbClr val="DCEEEB"/>
    <a:srgbClr val="E8F5F5"/>
    <a:srgbClr val="DFECF9"/>
    <a:srgbClr val="E9F6F7"/>
    <a:srgbClr val="DFFFFF"/>
    <a:srgbClr val="D2E6F5"/>
    <a:srgbClr val="D1E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79609A-F130-44B5-BBF6-F80FDEC29379}" v="254" dt="2025-05-09T13:14:48.87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Format med tema 2 - dekorfärg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496" y="20"/>
      </p:cViewPr>
      <p:guideLst>
        <p:guide orient="horz" pos="2880"/>
        <p:guide pos="220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EA50A-7ED8-4297-A6D8-C39D2C596180}" type="datetimeFigureOut">
              <a:rPr lang="sv-SE" smtClean="0"/>
              <a:t>2025-05-13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3DB10-64AD-4478-BAF2-10592BD0BA8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7310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Invånare och patienter är aktiva medskapare till sin hälso- och sjukvård</a:t>
            </a:r>
            <a:r>
              <a:rPr lang="sv-SE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sv-SE" sz="1200"/>
              <a:t>Du kan göra mer själv för att främja din hälsa. Vid sjukdom har du koll och styr din uppföljning och behandling med hjälp av digitala verktyg och handledning från vården. </a:t>
            </a:r>
          </a:p>
          <a:p>
            <a:r>
              <a:rPr lang="sv-SE"/>
              <a:t>Egenvård, egenmonitorering, mobila insatser, sjukhus hemma</a:t>
            </a:r>
          </a:p>
          <a:p>
            <a:r>
              <a:rPr lang="sv-SE"/>
              <a:t>PV som nav, 1/1100</a:t>
            </a:r>
          </a:p>
          <a:p>
            <a:endParaRPr lang="sv-SE"/>
          </a:p>
          <a:p>
            <a:r>
              <a:rPr lang="sv-SE"/>
              <a:t>Koncentrerar sällanvård, vård som sker ofta ska ske nära</a:t>
            </a:r>
          </a:p>
          <a:p>
            <a:endParaRPr lang="sv-SE"/>
          </a:p>
          <a:p>
            <a:r>
              <a:rPr lang="sv-SE"/>
              <a:t>Nära vård berör hela systemet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05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/>
              <a:t>Brygga </a:t>
            </a:r>
            <a:r>
              <a:rPr lang="sv-SE" b="0"/>
              <a:t>dagens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/>
              <a:t>Nära vård samverkan Fagersta</a:t>
            </a:r>
            <a:r>
              <a:rPr lang="sv-SE" b="0"/>
              <a:t>: </a:t>
            </a:r>
            <a:r>
              <a:rPr lang="en-US" sz="1200" b="1" err="1"/>
              <a:t>Gemensamt</a:t>
            </a:r>
            <a:r>
              <a:rPr lang="en-US" sz="1200" b="1"/>
              <a:t> </a:t>
            </a:r>
            <a:r>
              <a:rPr lang="en-US" sz="1200" b="1" err="1"/>
              <a:t>ansvar</a:t>
            </a:r>
            <a:r>
              <a:rPr lang="en-US" sz="1200" b="1"/>
              <a:t> för </a:t>
            </a:r>
            <a:r>
              <a:rPr lang="en-US" sz="1200" b="1" err="1"/>
              <a:t>omställningen</a:t>
            </a:r>
            <a:r>
              <a:rPr lang="en-US" sz="1200" b="1"/>
              <a:t> till </a:t>
            </a:r>
            <a:r>
              <a:rPr lang="en-US" sz="1200" b="1" err="1"/>
              <a:t>Nära</a:t>
            </a:r>
            <a:r>
              <a:rPr lang="en-US" sz="1200" b="1"/>
              <a:t> </a:t>
            </a:r>
            <a:r>
              <a:rPr lang="en-US" sz="1200" b="1" err="1"/>
              <a:t>vård</a:t>
            </a:r>
            <a:r>
              <a:rPr lang="en-US" sz="1200" b="1"/>
              <a:t> </a:t>
            </a:r>
            <a:r>
              <a:rPr lang="en-US" sz="1200" b="0"/>
              <a:t>- </a:t>
            </a:r>
            <a:r>
              <a:rPr lang="en-US" sz="1200" b="0" err="1"/>
              <a:t>trygghet</a:t>
            </a:r>
            <a:r>
              <a:rPr lang="en-US" sz="1200" b="0"/>
              <a:t>, </a:t>
            </a:r>
            <a:r>
              <a:rPr lang="en-US" sz="1200" b="0" err="1"/>
              <a:t>delaktighet</a:t>
            </a:r>
            <a:r>
              <a:rPr lang="en-US" sz="1200" b="0"/>
              <a:t> och </a:t>
            </a:r>
            <a:r>
              <a:rPr lang="en-US" sz="1200" b="0" err="1"/>
              <a:t>sömlös</a:t>
            </a:r>
            <a:r>
              <a:rPr lang="en-US" sz="1200" b="0"/>
              <a:t> </a:t>
            </a:r>
            <a:r>
              <a:rPr lang="en-US" sz="1200" b="0" err="1"/>
              <a:t>vård</a:t>
            </a:r>
            <a:r>
              <a:rPr lang="en-US" sz="1200" b="0"/>
              <a:t> för </a:t>
            </a:r>
            <a:r>
              <a:rPr lang="en-US" sz="1200" b="0" err="1"/>
              <a:t>patienten</a:t>
            </a:r>
            <a:r>
              <a:rPr lang="en-US" sz="1200" b="0"/>
              <a:t>.</a:t>
            </a:r>
            <a:endParaRPr lang="sv-SE" b="0"/>
          </a:p>
          <a:p>
            <a:r>
              <a:rPr lang="sv-SE" b="0" u="none">
                <a:solidFill>
                  <a:srgbClr val="FF0000"/>
                </a:solidFill>
                <a:highlight>
                  <a:srgbClr val="FFFF00"/>
                </a:highlight>
              </a:rPr>
              <a:t>Närvårdsteam som möte komplext sjuka personers behov i hemmet i stället för på </a:t>
            </a:r>
            <a:r>
              <a:rPr lang="sv-SE" b="0" u="none" err="1">
                <a:solidFill>
                  <a:srgbClr val="FF0000"/>
                </a:solidFill>
                <a:highlight>
                  <a:srgbClr val="FFFF00"/>
                </a:highlight>
              </a:rPr>
              <a:t>sjukhsuet</a:t>
            </a:r>
            <a:endParaRPr lang="sv-SE" b="0" u="none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sv-SE" b="0" u="sng">
                <a:solidFill>
                  <a:srgbClr val="FF0000"/>
                </a:solidFill>
                <a:highlight>
                  <a:srgbClr val="FFFF00"/>
                </a:highlight>
              </a:rPr>
              <a:t>Närsjukvårdsavdelning Västerås</a:t>
            </a:r>
            <a:r>
              <a:rPr lang="sv-SE" b="0">
                <a:highlight>
                  <a:srgbClr val="FFFF00"/>
                </a:highlight>
              </a:rPr>
              <a:t>: </a:t>
            </a:r>
            <a:r>
              <a:rPr lang="sv-SE" b="0"/>
              <a:t>Behovet av </a:t>
            </a:r>
            <a:r>
              <a:rPr lang="sv-SE" b="0" u="sng"/>
              <a:t>flexibla arbetssätt </a:t>
            </a:r>
            <a:r>
              <a:rPr lang="sv-SE" b="0"/>
              <a:t>för att lyckas och strävan efter </a:t>
            </a:r>
            <a:r>
              <a:rPr lang="sv-SE" b="0" u="sng"/>
              <a:t>nära samverkan </a:t>
            </a:r>
            <a:r>
              <a:rPr lang="sv-SE" b="0"/>
              <a:t>med såväl patient, anhöriga som samverkanspartners.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/>
              <a:t>Hjärtsjukvård:</a:t>
            </a:r>
            <a:r>
              <a:rPr lang="sv-SE" b="0"/>
              <a:t> </a:t>
            </a:r>
            <a:r>
              <a:rPr lang="sv-SE" sz="1800" b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Hur hjärtsjukvården erbjuder </a:t>
            </a:r>
            <a:r>
              <a:rPr lang="sv-SE" sz="1800" b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alternativ till den ”gamla” vägen: Akutmottagning-slutenvård</a:t>
            </a:r>
            <a:r>
              <a:rPr lang="sv-SE" sz="1800" b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vid försämring av kronisk hjärtsjukdom.</a:t>
            </a:r>
            <a:endParaRPr lang="sv-SE" b="0"/>
          </a:p>
          <a:p>
            <a:r>
              <a:rPr lang="sv-SE" b="0" u="sng"/>
              <a:t>Läkemedelsförsörjning</a:t>
            </a:r>
            <a:r>
              <a:rPr lang="sv-SE" b="0"/>
              <a:t>: </a:t>
            </a:r>
            <a:r>
              <a:rPr lang="sv-SE" sz="1800" b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Regiondrivet sjukhusapotek borgar för en innovativ </a:t>
            </a:r>
            <a:r>
              <a:rPr lang="sv-SE" sz="1800" b="0" u="sng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läkemedelsförsörjning –pumpar frigör </a:t>
            </a:r>
            <a:r>
              <a:rPr lang="sv-SE" sz="1800" b="0" u="sng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vpl</a:t>
            </a:r>
            <a:endParaRPr lang="sv-SE" sz="1800" b="0" u="sng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sv-SE" sz="1800" b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Nuvarande läkemedelslagstiftning är en hämmande faktor och riskerar att i onödan öka belastningen på sjukhusen</a:t>
            </a:r>
          </a:p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3DB10-64AD-4478-BAF2-10592BD0BA82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3669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46.sv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2.svg"/><Relationship Id="rId7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4.sv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6.svg"/><Relationship Id="rId7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0.svg"/><Relationship Id="rId7" Type="http://schemas.openxmlformats.org/officeDocument/2006/relationships/image" Target="../media/image2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jpeg"/><Relationship Id="rId3" Type="http://schemas.openxmlformats.org/officeDocument/2006/relationships/image" Target="../media/image42.svg"/><Relationship Id="rId7" Type="http://schemas.openxmlformats.org/officeDocument/2006/relationships/image" Target="../media/image2.svg"/><Relationship Id="rId12" Type="http://schemas.openxmlformats.org/officeDocument/2006/relationships/image" Target="../media/image21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11" Type="http://schemas.openxmlformats.org/officeDocument/2006/relationships/image" Target="../media/image20.jpeg"/><Relationship Id="rId5" Type="http://schemas.openxmlformats.org/officeDocument/2006/relationships/image" Target="../media/image6.svg"/><Relationship Id="rId10" Type="http://schemas.openxmlformats.org/officeDocument/2006/relationships/image" Target="../media/image19.jpeg"/><Relationship Id="rId4" Type="http://schemas.openxmlformats.org/officeDocument/2006/relationships/image" Target="../media/image5.png"/><Relationship Id="rId9" Type="http://schemas.openxmlformats.org/officeDocument/2006/relationships/image" Target="../media/image4.svg"/><Relationship Id="rId14" Type="http://schemas.openxmlformats.org/officeDocument/2006/relationships/image" Target="../media/image23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2.svg"/><Relationship Id="rId7" Type="http://schemas.openxmlformats.org/officeDocument/2006/relationships/image" Target="../media/image25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6.svg"/><Relationship Id="rId10" Type="http://schemas.openxmlformats.org/officeDocument/2006/relationships/image" Target="../media/image28.jpeg"/><Relationship Id="rId4" Type="http://schemas.openxmlformats.org/officeDocument/2006/relationships/image" Target="../media/image5.png"/><Relationship Id="rId9" Type="http://schemas.openxmlformats.org/officeDocument/2006/relationships/image" Target="../media/image27.jpe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42.svg"/><Relationship Id="rId7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4.sv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4.svg"/><Relationship Id="rId7" Type="http://schemas.openxmlformats.org/officeDocument/2006/relationships/image" Target="../media/image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4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3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44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4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4.svg"/><Relationship Id="rId7" Type="http://schemas.openxmlformats.org/officeDocument/2006/relationships/image" Target="../media/image27.jpe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4.jpeg"/><Relationship Id="rId7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4.svg"/><Relationship Id="rId4" Type="http://schemas.openxmlformats.org/officeDocument/2006/relationships/image" Target="../media/image35.jpeg"/><Relationship Id="rId9" Type="http://schemas.openxmlformats.org/officeDocument/2006/relationships/image" Target="../media/image3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7.jpe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8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4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12" Type="http://schemas.openxmlformats.org/officeDocument/2006/relationships/image" Target="../media/image17.jpe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11" Type="http://schemas.openxmlformats.org/officeDocument/2006/relationships/image" Target="../media/image16.jpeg"/><Relationship Id="rId5" Type="http://schemas.openxmlformats.org/officeDocument/2006/relationships/image" Target="../media/image2.svg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12" Type="http://schemas.openxmlformats.org/officeDocument/2006/relationships/image" Target="../media/image23.jpe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11" Type="http://schemas.openxmlformats.org/officeDocument/2006/relationships/image" Target="../media/image22.jpeg"/><Relationship Id="rId5" Type="http://schemas.openxmlformats.org/officeDocument/2006/relationships/image" Target="../media/image2.svg"/><Relationship Id="rId10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20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bIns="0"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24" name="Bild 23">
            <a:extLst>
              <a:ext uri="{FF2B5EF4-FFF2-40B4-BE49-F238E27FC236}">
                <a16:creationId xmlns:a16="http://schemas.microsoft.com/office/drawing/2014/main" id="{011A2C97-DDA3-61C2-C188-6F40B1E326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04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2538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1CF70B55-9255-5A17-1D11-2DB2EC8C37F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698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74A0C3EF-CD6C-C917-67C6-FB273149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23799" y="0"/>
            <a:ext cx="20139816" cy="11309350"/>
          </a:xfrm>
          <a:prstGeom prst="rect">
            <a:avLst/>
          </a:prstGeom>
        </p:spPr>
      </p:pic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643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30614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0074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830139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8726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2392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0450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6604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73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10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19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5" name="Platshållare för innehåll 14">
            <a:extLst>
              <a:ext uri="{FF2B5EF4-FFF2-40B4-BE49-F238E27FC236}">
                <a16:creationId xmlns:a16="http://schemas.microsoft.com/office/drawing/2014/main" id="{307A1D44-EA5E-1575-1A33-242E4DC3E8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bg2">
              <a:lumMod val="95000"/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6942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130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85591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39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>
            <a:extLst>
              <a:ext uri="{FF2B5EF4-FFF2-40B4-BE49-F238E27FC236}">
                <a16:creationId xmlns:a16="http://schemas.microsoft.com/office/drawing/2014/main" id="{45D51169-EAA8-AA76-6DF2-0A0ADF0AEE84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51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3451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2515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024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2025-05-13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14280DC-5966-49BD-AB8E-60113DB5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4FA10E6-DC00-4A4C-A2EE-A3F53C17D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0" r="88999" b="40995"/>
          <a:stretch/>
        </p:blipFill>
        <p:spPr>
          <a:xfrm>
            <a:off x="19009056" y="1"/>
            <a:ext cx="1095044" cy="3216274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7A2CC002-8FB6-40A7-A6F3-C046623D47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3766" y="3399671"/>
            <a:ext cx="17616566" cy="5976000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sv-SE" dirty="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166318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D1E9C9-FDC0-EFAA-D585-52CA5C4D0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21C36AE-83AD-FCAF-E8E0-9A08186E3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1B04A05-F553-BDAF-6B16-51BB55EFB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79D4D-D400-4E93-A823-BACA0000CA77}" type="datetimeFigureOut">
              <a:rPr lang="sv-SE" smtClean="0"/>
              <a:t>2025-05-13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F05D808-3DC0-7D9A-41EF-A7CEE09BD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995C97A-40AD-23CB-F4B3-F0F02AEB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7AFAD-C7AA-4CB8-A932-E43D40ADF0E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4906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01FFB7-8841-DD45-94E1-A7CDE1057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41ECB73-C397-5D47-AA41-E78D9DDF1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0FF6A8D-5553-4A0E-C43E-19E3CDD0E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0E66-396C-4099-8BF1-9B19634C6D00}" type="datetimeFigureOut">
              <a:rPr lang="sv-SE" smtClean="0"/>
              <a:t>2025-05-13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D30E876-0D59-9333-2FDA-9FE9F2CD3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AF5BF50-AB3E-BF2C-5294-E63E95500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6533-5AC0-485D-A501-9D0B93039CC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8212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rgbClr val="F4DEE6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3A1B9BA9-65FC-FB0D-C6D0-2D99664DA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82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192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8832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07297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227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34157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74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6085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1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97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754546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67234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09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30685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88601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5937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34702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6957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44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5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Vinröd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65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innehåll 14">
            <a:extLst>
              <a:ext uri="{FF2B5EF4-FFF2-40B4-BE49-F238E27FC236}">
                <a16:creationId xmlns:a16="http://schemas.microsoft.com/office/drawing/2014/main" id="{CD130D5D-A6D0-3B8F-D78F-0D66842EA1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1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4706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75137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7CEA4433-F494-E53F-5852-0D7935106D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116684" y="152400"/>
            <a:ext cx="20139816" cy="1130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7168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Vinröd_mö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81032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0B7DA584-80E9-B4B8-B597-74072A14F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0" y="0"/>
            <a:ext cx="20139816" cy="11309350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45D51169-EAA8-AA76-6DF2-0A0ADF0AEE84}"/>
              </a:ext>
            </a:extLst>
          </p:cNvPr>
          <p:cNvPicPr/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805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74A0C3EF-CD6C-C917-67C6-FB273149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23799" y="0"/>
            <a:ext cx="20139816" cy="11309350"/>
          </a:xfrm>
          <a:prstGeom prst="rect">
            <a:avLst/>
          </a:prstGeom>
        </p:spPr>
      </p:pic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86437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02232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6-Vinröd_ljus">
    <p:bg>
      <p:bgPr>
        <a:solidFill>
          <a:srgbClr val="F4DEE6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77313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814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74179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9812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45698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5393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466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bIns="0"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1410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8895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441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36018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47146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30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0279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99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52016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05321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93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-10471"/>
            <a:ext cx="5178504" cy="6330938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8108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83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84000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03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4" name="Platshållare för innehåll 14">
            <a:extLst>
              <a:ext uri="{FF2B5EF4-FFF2-40B4-BE49-F238E27FC236}">
                <a16:creationId xmlns:a16="http://schemas.microsoft.com/office/drawing/2014/main" id="{9EB8307F-13DC-A5B9-FFB0-58CD993C5C6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bg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26BD7044-3A0C-0360-26A6-6F4A9E58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C5B364C0-16BC-3264-BEEF-314B8ECC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Platshållare för sidfot 5">
            <a:extLst>
              <a:ext uri="{FF2B5EF4-FFF2-40B4-BE49-F238E27FC236}">
                <a16:creationId xmlns:a16="http://schemas.microsoft.com/office/drawing/2014/main" id="{559A4CF1-D37E-27F6-F19A-164549C1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9155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B3143CA3-0821-089B-CCF5-C7D6A746E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56847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D3BA0D61-D649-89F9-A994-9F983A2AF4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54304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3_med_text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478CFBB-8C45-8B67-1DA5-497C3838D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pic>
        <p:nvPicPr>
          <p:cNvPr id="6" name="Platshållare för bild 11">
            <a:extLst>
              <a:ext uri="{FF2B5EF4-FFF2-40B4-BE49-F238E27FC236}">
                <a16:creationId xmlns:a16="http://schemas.microsoft.com/office/drawing/2014/main" id="{25DB1459-E399-C22C-F535-C6D8CBB761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7814955"/>
          </a:xfrm>
          <a:prstGeom prst="rect">
            <a:avLst/>
          </a:prstGeom>
        </p:spPr>
      </p:pic>
      <p:pic>
        <p:nvPicPr>
          <p:cNvPr id="7" name="Platshållare för bild 13">
            <a:extLst>
              <a:ext uri="{FF2B5EF4-FFF2-40B4-BE49-F238E27FC236}">
                <a16:creationId xmlns:a16="http://schemas.microsoft.com/office/drawing/2014/main" id="{B35CC5C6-7C8C-292C-EDB4-277F360703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9538100" cy="6552000"/>
          </a:xfrm>
          <a:prstGeom prst="rect">
            <a:avLst/>
          </a:prstGeom>
        </p:spPr>
      </p:pic>
      <p:pic>
        <p:nvPicPr>
          <p:cNvPr id="8" name="Platshållare för bild 17">
            <a:extLst>
              <a:ext uri="{FF2B5EF4-FFF2-40B4-BE49-F238E27FC236}">
                <a16:creationId xmlns:a16="http://schemas.microsoft.com/office/drawing/2014/main" id="{310E3AD1-0CA3-4FD4-3C0D-41075B533BE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180000"/>
            <a:ext cx="513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3C3820B6-0D0C-3EF6-87DA-CFB5561A47A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6913750"/>
            <a:ext cx="5310000" cy="4215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19">
            <a:extLst>
              <a:ext uri="{FF2B5EF4-FFF2-40B4-BE49-F238E27FC236}">
                <a16:creationId xmlns:a16="http://schemas.microsoft.com/office/drawing/2014/main" id="{86EFEDA4-1FC5-FF15-2073-E82E6AA688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3AFA1D3A-5DB6-E682-0A7F-1D263CC311E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8174955"/>
            <a:ext cx="4716000" cy="2954395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7FF95710-5EB0-71DB-1035-80836C2A49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001" y="7382867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600EFAFC-BE92-47F5-EADA-97C416EE19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10000" y="8318972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402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4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 descr="En bild som visar person, Människoansikte, inomhus, klädsel&#10;&#10;AI-genererat innehåll kan vara felaktigt.">
            <a:extLst>
              <a:ext uri="{FF2B5EF4-FFF2-40B4-BE49-F238E27FC236}">
                <a16:creationId xmlns:a16="http://schemas.microsoft.com/office/drawing/2014/main" id="{F1C1803F-DCE0-1160-6336-05899F754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49" descr="En bild som visar person, inomhus, klädsel, Människoansikte&#10;&#10;AI-genererat innehåll kan vara felaktigt.">
            <a:extLst>
              <a:ext uri="{FF2B5EF4-FFF2-40B4-BE49-F238E27FC236}">
                <a16:creationId xmlns:a16="http://schemas.microsoft.com/office/drawing/2014/main" id="{597A1890-60B6-EBBC-8CD2-E7C0D29C99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47" descr="En bild som visar person, Människoansikte, klädsel, inomhus&#10;&#10;AI-genererat innehåll kan vara felaktigt.">
            <a:extLst>
              <a:ext uri="{FF2B5EF4-FFF2-40B4-BE49-F238E27FC236}">
                <a16:creationId xmlns:a16="http://schemas.microsoft.com/office/drawing/2014/main" id="{D323FB9C-4144-D389-F727-4352AE6FB7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32497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5-Turkos_mö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45">
            <a:extLst>
              <a:ext uri="{FF2B5EF4-FFF2-40B4-BE49-F238E27FC236}">
                <a16:creationId xmlns:a16="http://schemas.microsoft.com/office/drawing/2014/main" id="{2A1EAE1D-D442-4285-FD12-0C877C5508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24" descr="En bild som visar Människoansikte, person, klädsel, leende&#10;&#10;AI-genererat innehåll kan vara felaktigt.">
            <a:extLst>
              <a:ext uri="{FF2B5EF4-FFF2-40B4-BE49-F238E27FC236}">
                <a16:creationId xmlns:a16="http://schemas.microsoft.com/office/drawing/2014/main" id="{D8C3F761-3781-C42F-193A-8CE3DBA462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0" y="180000"/>
            <a:ext cx="6436800" cy="10949350"/>
          </a:xfrm>
          <a:prstGeom prst="rect">
            <a:avLst/>
          </a:prstGeom>
        </p:spPr>
      </p:pic>
      <p:pic>
        <p:nvPicPr>
          <p:cNvPr id="4" name="Platshållare för bild 22" descr="En bild som visar klädsel, person, Människoansikte, inomhus&#10;&#10;AI-genererat innehåll kan vara felaktigt.">
            <a:extLst>
              <a:ext uri="{FF2B5EF4-FFF2-40B4-BE49-F238E27FC236}">
                <a16:creationId xmlns:a16="http://schemas.microsoft.com/office/drawing/2014/main" id="{E157707D-6750-4D5E-3E6F-A9B9BBB264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87300" y="180000"/>
            <a:ext cx="6436800" cy="1094935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24" name="Grupp 23">
            <a:extLst>
              <a:ext uri="{FF2B5EF4-FFF2-40B4-BE49-F238E27FC236}">
                <a16:creationId xmlns:a16="http://schemas.microsoft.com/office/drawing/2014/main" id="{36080757-1827-79AE-08EE-9E86E25BE3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5" name="Bild 24">
              <a:extLst>
                <a:ext uri="{FF2B5EF4-FFF2-40B4-BE49-F238E27FC236}">
                  <a16:creationId xmlns:a16="http://schemas.microsoft.com/office/drawing/2014/main" id="{5F083FF7-85BF-7EAE-1F71-ECDBB524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31D15F89-24FB-77F4-7CF3-368E6D9187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7640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ko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7E2F43E5-3711-9972-603C-B957D8EF4B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CD8BC74-CB05-F75D-4DA5-0A80BAEE188A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5E8ABFF-A049-3CC3-723D-CBFA3BE93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82540203-A0E1-AD3F-4C66-DCA08CC9C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2" name="Platshållare för bild 14" descr="En bild som visar landskap, utomhus, skogsmark, gräs&#10;&#10;AI-genererat innehåll kan vara felaktigt.">
            <a:extLst>
              <a:ext uri="{FF2B5EF4-FFF2-40B4-BE49-F238E27FC236}">
                <a16:creationId xmlns:a16="http://schemas.microsoft.com/office/drawing/2014/main" id="{01604C75-8FB2-C49F-459F-FC048AADC70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000" y="180000"/>
            <a:ext cx="6436800" cy="10949350"/>
          </a:xfrm>
          <a:prstGeom prst="rect">
            <a:avLst/>
          </a:prstGeom>
        </p:spPr>
      </p:pic>
      <p:pic>
        <p:nvPicPr>
          <p:cNvPr id="3" name="Platshållare för bild 12">
            <a:extLst>
              <a:ext uri="{FF2B5EF4-FFF2-40B4-BE49-F238E27FC236}">
                <a16:creationId xmlns:a16="http://schemas.microsoft.com/office/drawing/2014/main" id="{E48CEAB0-4A38-0F04-D93C-E59D1964FC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3652" y="180000"/>
            <a:ext cx="13090449" cy="10949350"/>
          </a:xfrm>
          <a:prstGeom prst="rect">
            <a:avLst/>
          </a:prstGeo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736BE387-CF9D-AA2B-B9C6-A4D1DEC1A202}"/>
              </a:ext>
            </a:extLst>
          </p:cNvPr>
          <p:cNvGrpSpPr/>
          <p:nvPr userDrawn="1"/>
        </p:nvGrpSpPr>
        <p:grpSpPr>
          <a:xfrm>
            <a:off x="177571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9AF85ED4-A15C-3B0A-08FD-6CF3A64EDD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259DB1C-B391-1972-93FB-8C253B77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80015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Grafik-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 49">
            <a:extLst>
              <a:ext uri="{FF2B5EF4-FFF2-40B4-BE49-F238E27FC236}">
                <a16:creationId xmlns:a16="http://schemas.microsoft.com/office/drawing/2014/main" id="{B5FC84A3-6718-98CF-9EE3-A8DB0F8F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538AC56-7E65-723C-776F-248CC678B0A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7A9E031A-CC55-2EE8-9EA6-B2600A90B4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6" name="Bild 45">
              <a:extLst>
                <a:ext uri="{FF2B5EF4-FFF2-40B4-BE49-F238E27FC236}">
                  <a16:creationId xmlns:a16="http://schemas.microsoft.com/office/drawing/2014/main" id="{C6584C1A-A6D5-74D4-62AF-595A0D83C8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4" name="Bild 3">
            <a:extLst>
              <a:ext uri="{FF2B5EF4-FFF2-40B4-BE49-F238E27FC236}">
                <a16:creationId xmlns:a16="http://schemas.microsoft.com/office/drawing/2014/main" id="{CD5ED3C4-0BE5-7CD7-24AB-E690E890CC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5231" t="28360" r="55508" b="23764"/>
          <a:stretch/>
        </p:blipFill>
        <p:spPr>
          <a:xfrm>
            <a:off x="10556106" y="-1"/>
            <a:ext cx="9547994" cy="113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830139"/>
            <a:ext cx="15840000" cy="2052000"/>
          </a:xfrm>
        </p:spPr>
        <p:txBody>
          <a:bodyPr bIns="0"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1pPr>
            <a:lvl2pPr marL="1174950" indent="-7429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2pPr>
            <a:lvl3pPr marL="13423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3pPr>
            <a:lvl4pPr marL="1713150" indent="-51435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4pPr>
            <a:lvl5pPr marL="1969200" indent="-457200">
              <a:buClr>
                <a:schemeClr val="bg1"/>
              </a:buClr>
              <a:buFont typeface="+mj-lt"/>
              <a:buAutoNum type="arabicPeriod"/>
              <a:defRPr lang="sv-SE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479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Natur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tshållare för bild 6">
            <a:extLst>
              <a:ext uri="{FF2B5EF4-FFF2-40B4-BE49-F238E27FC236}">
                <a16:creationId xmlns:a16="http://schemas.microsoft.com/office/drawing/2014/main" id="{FDB1E8E3-0398-7885-D376-40245EA59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982EEEB-EEFF-4548-C22A-451832359681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6000"/>
                </a:schemeClr>
              </a:gs>
              <a:gs pos="7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39850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KollektivT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F4770BB-5AE6-BD21-6DE2-45AE006AA8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C08F13-1514-3431-EB12-102215341C30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8086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_Bild(Vård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6">
            <a:extLst>
              <a:ext uri="{FF2B5EF4-FFF2-40B4-BE49-F238E27FC236}">
                <a16:creationId xmlns:a16="http://schemas.microsoft.com/office/drawing/2014/main" id="{635DABA6-B890-B21A-8232-4AD4157CC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20104100" cy="11343307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E6A1E8C-06B6-FE84-5F23-A8DE83F11630}"/>
              </a:ext>
            </a:extLst>
          </p:cNvPr>
          <p:cNvSpPr/>
          <p:nvPr userDrawn="1"/>
        </p:nvSpPr>
        <p:spPr>
          <a:xfrm>
            <a:off x="-6350" y="0"/>
            <a:ext cx="11924258" cy="11343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409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10AF6820-499B-E3FE-4D90-926C8CD06C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sp>
        <p:nvSpPr>
          <p:cNvPr id="54" name="textruta 53">
            <a:extLst>
              <a:ext uri="{FF2B5EF4-FFF2-40B4-BE49-F238E27FC236}">
                <a16:creationId xmlns:a16="http://schemas.microsoft.com/office/drawing/2014/main" id="{70A80DFD-2EF3-263F-E0D3-4F2A69095E29}"/>
              </a:ext>
            </a:extLst>
          </p:cNvPr>
          <p:cNvSpPr txBox="1"/>
          <p:nvPr userDrawn="1"/>
        </p:nvSpPr>
        <p:spPr>
          <a:xfrm>
            <a:off x="21497731" y="76324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1C913480-2908-8406-6E25-B7ECDA02D5E2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9" name="Bild 8">
              <a:extLst>
                <a:ext uri="{FF2B5EF4-FFF2-40B4-BE49-F238E27FC236}">
                  <a16:creationId xmlns:a16="http://schemas.microsoft.com/office/drawing/2014/main" id="{B92FEAB0-FE55-BBF5-A189-AB46908364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0" name="Bild 9">
              <a:extLst>
                <a:ext uri="{FF2B5EF4-FFF2-40B4-BE49-F238E27FC236}">
                  <a16:creationId xmlns:a16="http://schemas.microsoft.com/office/drawing/2014/main" id="{7DF4329B-88BE-F299-2070-02117A1F03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62111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_Bild(Kultur)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latshållare för bild 6">
            <a:extLst>
              <a:ext uri="{FF2B5EF4-FFF2-40B4-BE49-F238E27FC236}">
                <a16:creationId xmlns:a16="http://schemas.microsoft.com/office/drawing/2014/main" id="{97523C05-9FEA-71B0-C6A5-0A55A7F02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  <p:sp>
        <p:nvSpPr>
          <p:cNvPr id="22" name="Rektangel 21">
            <a:extLst>
              <a:ext uri="{FF2B5EF4-FFF2-40B4-BE49-F238E27FC236}">
                <a16:creationId xmlns:a16="http://schemas.microsoft.com/office/drawing/2014/main" id="{F2755CD6-1F95-27D4-A143-7970D17E1DB9}"/>
              </a:ext>
            </a:extLst>
          </p:cNvPr>
          <p:cNvSpPr/>
          <p:nvPr userDrawn="1"/>
        </p:nvSpPr>
        <p:spPr>
          <a:xfrm>
            <a:off x="0" y="0"/>
            <a:ext cx="11924258" cy="113093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4650"/>
                </a:schemeClr>
              </a:gs>
              <a:gs pos="98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Rubrik 1">
            <a:extLst>
              <a:ext uri="{FF2B5EF4-FFF2-40B4-BE49-F238E27FC236}">
                <a16:creationId xmlns:a16="http://schemas.microsoft.com/office/drawing/2014/main" id="{5A2AD45D-3CBE-7E24-0D04-955CF27A92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830139"/>
            <a:ext cx="10260000" cy="4525838"/>
          </a:xfrm>
        </p:spPr>
        <p:txBody>
          <a:bodyPr anchor="b">
            <a:noAutofit/>
          </a:bodyPr>
          <a:lstStyle>
            <a:lvl1pPr algn="l">
              <a:lnSpc>
                <a:spcPct val="75000"/>
              </a:lnSpc>
              <a:defRPr sz="12000" b="0" spc="-4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</a:t>
            </a:r>
            <a:br>
              <a:rPr lang="sv-SE"/>
            </a:br>
            <a:r>
              <a:rPr lang="sv-SE"/>
              <a:t>till tre rader</a:t>
            </a:r>
          </a:p>
        </p:txBody>
      </p:sp>
      <p:sp>
        <p:nvSpPr>
          <p:cNvPr id="24" name="Underrubrik 2">
            <a:extLst>
              <a:ext uri="{FF2B5EF4-FFF2-40B4-BE49-F238E27FC236}">
                <a16:creationId xmlns:a16="http://schemas.microsoft.com/office/drawing/2014/main" id="{3714B03F-50B6-E0F7-9AF4-BA382704BE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42000" y="5847725"/>
            <a:ext cx="10260000" cy="24066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4500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A5231550-3430-3FF1-4A7C-D7A9275B091D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6" name="Bild 25">
              <a:extLst>
                <a:ext uri="{FF2B5EF4-FFF2-40B4-BE49-F238E27FC236}">
                  <a16:creationId xmlns:a16="http://schemas.microsoft.com/office/drawing/2014/main" id="{BBB75C86-667E-18E3-B093-096D170A34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7" name="Bild 26">
              <a:extLst>
                <a:ext uri="{FF2B5EF4-FFF2-40B4-BE49-F238E27FC236}">
                  <a16:creationId xmlns:a16="http://schemas.microsoft.com/office/drawing/2014/main" id="{480FDF88-C836-F382-41A8-3F3AD5DBA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3492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sida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">
            <a:extLst>
              <a:ext uri="{FF2B5EF4-FFF2-40B4-BE49-F238E27FC236}">
                <a16:creationId xmlns:a16="http://schemas.microsoft.com/office/drawing/2014/main" id="{DAB45FCC-3155-3E2B-897C-05CB7E42DA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3061817"/>
            <a:ext cx="9360000" cy="6481290"/>
          </a:xfrm>
        </p:spPr>
        <p:txBody>
          <a:bodyPr anchor="t">
            <a:noAutofit/>
          </a:bodyPr>
          <a:lstStyle>
            <a:lvl1pPr algn="l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</a:defRPr>
            </a:lvl1pPr>
          </a:lstStyle>
          <a:p>
            <a:r>
              <a:rPr lang="sv-SE"/>
              <a:t>Kapitelrubrik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BC254AF-B658-492F-D6C4-A2541B9445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2001" y="902147"/>
            <a:ext cx="9360000" cy="1584325"/>
          </a:xfr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Överrubrik</a:t>
            </a:r>
            <a:r>
              <a:rPr lang="en-US"/>
              <a:t> </a:t>
            </a:r>
            <a:r>
              <a:rPr lang="en-US" err="1"/>
              <a:t>kapitel</a:t>
            </a:r>
            <a:endParaRPr lang="en-US"/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20115601-E846-C70A-34FF-AAB5D232C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3D07759-F15F-CAAA-555B-26CF5EB6BB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B0AE4E5-AAA5-A1D5-62A6-5D0510031524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603B9A82-E3B3-3832-2A3A-FCC367289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ACABBBEF-F890-549E-8572-9E899AA7EB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57757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sida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800A8904-65D5-F704-1F45-6639AF4C7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3" name="Bild 12">
            <a:extLst>
              <a:ext uri="{FF2B5EF4-FFF2-40B4-BE49-F238E27FC236}">
                <a16:creationId xmlns:a16="http://schemas.microsoft.com/office/drawing/2014/main" id="{51D9AC0B-9A28-EBC7-DE2D-75AA21BBB7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77628" t="-1566" r="-4596" b="83352"/>
          <a:stretch/>
        </p:blipFill>
        <p:spPr>
          <a:xfrm>
            <a:off x="-14479" y="7006840"/>
            <a:ext cx="5178504" cy="4302510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9E5B939A-F98F-E7E0-597B-386E1E870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7337" t="48723" r="80369" b="24476"/>
          <a:stretch/>
        </p:blipFill>
        <p:spPr>
          <a:xfrm>
            <a:off x="14925596" y="0"/>
            <a:ext cx="5178504" cy="6330938"/>
          </a:xfrm>
          <a:prstGeom prst="rect">
            <a:avLst/>
          </a:prstGeom>
        </p:spPr>
      </p:pic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4" name="Rubrik 1">
            <a:extLst>
              <a:ext uri="{FF2B5EF4-FFF2-40B4-BE49-F238E27FC236}">
                <a16:creationId xmlns:a16="http://schemas.microsoft.com/office/drawing/2014/main" id="{122500B5-D652-D912-9670-09854E1D46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4763" y="2414315"/>
            <a:ext cx="14560096" cy="6167560"/>
          </a:xfrm>
        </p:spPr>
        <p:txBody>
          <a:bodyPr anchor="ctr">
            <a:noAutofit/>
          </a:bodyPr>
          <a:lstStyle>
            <a:lvl1pPr algn="ctr">
              <a:defRPr sz="6000" b="0">
                <a:solidFill>
                  <a:schemeClr val="accent3"/>
                </a:solidFill>
              </a:defRPr>
            </a:lvl1pPr>
          </a:lstStyle>
          <a:p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adipiscing</a:t>
            </a:r>
            <a:r>
              <a:rPr lang="sv-SE"/>
              <a:t> elit.  </a:t>
            </a:r>
            <a:r>
              <a:rPr lang="sv-SE" err="1"/>
              <a:t>Curabitur</a:t>
            </a:r>
            <a:r>
              <a:rPr lang="sv-SE"/>
              <a:t> </a:t>
            </a:r>
            <a:r>
              <a:rPr lang="sv-SE" err="1"/>
              <a:t>vel</a:t>
            </a:r>
            <a:r>
              <a:rPr lang="sv-SE"/>
              <a:t> ante et </a:t>
            </a:r>
            <a:r>
              <a:rPr lang="sv-SE" err="1"/>
              <a:t>orci</a:t>
            </a:r>
            <a:r>
              <a:rPr lang="sv-SE"/>
              <a:t> </a:t>
            </a:r>
            <a:r>
              <a:rPr lang="sv-SE" err="1"/>
              <a:t>eleifend</a:t>
            </a:r>
            <a:r>
              <a:rPr lang="sv-SE"/>
              <a:t>. </a:t>
            </a:r>
            <a:br>
              <a:rPr lang="sv-SE"/>
            </a:br>
            <a:r>
              <a:rPr lang="sv-SE" err="1"/>
              <a:t>Suspendisse</a:t>
            </a:r>
            <a:r>
              <a:rPr lang="sv-SE"/>
              <a:t> </a:t>
            </a:r>
            <a:r>
              <a:rPr lang="sv-SE" err="1"/>
              <a:t>potenti</a:t>
            </a:r>
            <a:r>
              <a:rPr lang="sv-SE"/>
              <a:t>. </a:t>
            </a:r>
            <a:r>
              <a:rPr lang="sv-SE" err="1"/>
              <a:t>Aenean</a:t>
            </a:r>
            <a:r>
              <a:rPr lang="sv-SE"/>
              <a:t> </a:t>
            </a:r>
            <a:r>
              <a:rPr lang="sv-SE" err="1"/>
              <a:t>tincidunt</a:t>
            </a:r>
            <a:r>
              <a:rPr lang="sv-SE"/>
              <a:t>, </a:t>
            </a:r>
            <a:r>
              <a:rPr lang="sv-SE" err="1"/>
              <a:t>magna</a:t>
            </a:r>
            <a:r>
              <a:rPr lang="sv-SE"/>
              <a:t> at </a:t>
            </a:r>
            <a:br>
              <a:rPr lang="sv-SE"/>
            </a:br>
            <a:r>
              <a:rPr lang="sv-SE" err="1"/>
              <a:t>vulputate</a:t>
            </a:r>
            <a:r>
              <a:rPr lang="sv-SE"/>
              <a:t>, </a:t>
            </a:r>
            <a:r>
              <a:rPr lang="sv-SE" err="1"/>
              <a:t>nisl</a:t>
            </a:r>
            <a:r>
              <a:rPr lang="sv-SE"/>
              <a:t> elit </a:t>
            </a:r>
            <a:r>
              <a:rPr lang="sv-SE" err="1"/>
              <a:t>luctus</a:t>
            </a:r>
            <a:r>
              <a:rPr lang="sv-SE"/>
              <a:t> </a:t>
            </a:r>
            <a:r>
              <a:rPr lang="sv-SE" err="1"/>
              <a:t>lorem</a:t>
            </a:r>
            <a:r>
              <a:rPr lang="sv-SE"/>
              <a:t>.</a:t>
            </a:r>
          </a:p>
        </p:txBody>
      </p:sp>
      <p:sp>
        <p:nvSpPr>
          <p:cNvPr id="2" name="Platshållare för sidfot 5">
            <a:extLst>
              <a:ext uri="{FF2B5EF4-FFF2-40B4-BE49-F238E27FC236}">
                <a16:creationId xmlns:a16="http://schemas.microsoft.com/office/drawing/2014/main" id="{C3C233AC-CCB6-C6D3-557E-E229A5D2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13245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spaltsida_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45421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nehållsförteckning_Vinröd_mörk_Bakgrund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CC9BDD-2A63-4704-82E4-11575AE2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7763FE-5C0D-4543-80BD-2B9936FC6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E9CB98B-6CDA-4906-9342-37A4C0ABF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42000" y="3239092"/>
            <a:ext cx="7740000" cy="6840000"/>
          </a:xfrm>
        </p:spPr>
        <p:txBody>
          <a:bodyPr vert="horz" lIns="0" tIns="0" rIns="0" bIns="0" rtlCol="0">
            <a:noAutofit/>
          </a:bodyPr>
          <a:lstStyle>
            <a:lvl1pPr marL="742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1pPr>
            <a:lvl2pPr marL="1174950" indent="-7429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2pPr>
            <a:lvl3pPr marL="13423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3pPr>
            <a:lvl4pPr marL="1713150" indent="-51435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4pPr>
            <a:lvl5pPr marL="1969200" indent="-457200">
              <a:buClr>
                <a:schemeClr val="accent3"/>
              </a:buClr>
              <a:buFont typeface="+mj-lt"/>
              <a:buAutoNum type="arabicPeriod"/>
              <a:defRPr lang="sv-SE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1" name="Platshållare för datum 3">
            <a:extLst>
              <a:ext uri="{FF2B5EF4-FFF2-40B4-BE49-F238E27FC236}">
                <a16:creationId xmlns:a16="http://schemas.microsoft.com/office/drawing/2014/main" id="{1783EC63-79BB-77E8-2181-41E0C882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D1758E46-E2BA-B68B-6F52-E6C6CEAF6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3" name="Platshållare för sidfot 5">
            <a:extLst>
              <a:ext uri="{FF2B5EF4-FFF2-40B4-BE49-F238E27FC236}">
                <a16:creationId xmlns:a16="http://schemas.microsoft.com/office/drawing/2014/main" id="{F3FBF16E-2EBB-59D5-909D-2D594D131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288BB84D-8752-6D1B-89BF-B3A5CE23AE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5" name="Grupp 14">
            <a:extLst>
              <a:ext uri="{FF2B5EF4-FFF2-40B4-BE49-F238E27FC236}">
                <a16:creationId xmlns:a16="http://schemas.microsoft.com/office/drawing/2014/main" id="{018718AE-EF03-C6A8-4DF3-B1579BF0EE2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6" name="Bild 15">
              <a:extLst>
                <a:ext uri="{FF2B5EF4-FFF2-40B4-BE49-F238E27FC236}">
                  <a16:creationId xmlns:a16="http://schemas.microsoft.com/office/drawing/2014/main" id="{60DC6478-B658-B7D0-AE09-4EFBFD58B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F74FD982-7983-7D64-D405-41229F78FE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9734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48066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ida_med_bild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76C47-4FA5-4279-B7ED-1F6CD04E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18603" y="10548000"/>
            <a:ext cx="6084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8B261CB-FEFC-4868-A181-B9DE8D0E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53204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DD169D-E447-4789-8673-AFA93CC4C0FC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EC73F62-C798-47FE-A71E-BE7E86BC3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9804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36" name="Grupp 35">
            <a:extLst>
              <a:ext uri="{FF2B5EF4-FFF2-40B4-BE49-F238E27FC236}">
                <a16:creationId xmlns:a16="http://schemas.microsoft.com/office/drawing/2014/main" id="{0DB1CF83-948A-3C08-8F45-26B724985FBC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37" name="Bild 36">
              <a:extLst>
                <a:ext uri="{FF2B5EF4-FFF2-40B4-BE49-F238E27FC236}">
                  <a16:creationId xmlns:a16="http://schemas.microsoft.com/office/drawing/2014/main" id="{30D25779-0EE3-115C-0F10-EB3643FA9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38" name="Bild 37">
              <a:extLst>
                <a:ext uri="{FF2B5EF4-FFF2-40B4-BE49-F238E27FC236}">
                  <a16:creationId xmlns:a16="http://schemas.microsoft.com/office/drawing/2014/main" id="{E3E5DDCE-AC70-2774-BE28-F556695E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F026782C-3D7A-17F2-5918-28639A7693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091" y="3240000"/>
            <a:ext cx="756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4" name="Rubrik 106">
            <a:extLst>
              <a:ext uri="{FF2B5EF4-FFF2-40B4-BE49-F238E27FC236}">
                <a16:creationId xmlns:a16="http://schemas.microsoft.com/office/drawing/2014/main" id="{F9F80C19-D75E-41AA-A755-74DD2587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091" y="759600"/>
            <a:ext cx="756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5" name="Platshållare för bild 11">
            <a:extLst>
              <a:ext uri="{FF2B5EF4-FFF2-40B4-BE49-F238E27FC236}">
                <a16:creationId xmlns:a16="http://schemas.microsoft.com/office/drawing/2014/main" id="{BA18EB43-EC39-DEB1-4F75-6CDEE023D6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1907"/>
            <a:ext cx="9000000" cy="11311257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8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_och_innehåll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E90990-52D6-401D-B150-7B54C6580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9600"/>
            <a:ext cx="158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F10B09-3181-4055-A46D-459923080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409115-4960-4246-9D14-439564AD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9" name="Platshållare för innehåll 6">
            <a:extLst>
              <a:ext uri="{FF2B5EF4-FFF2-40B4-BE49-F238E27FC236}">
                <a16:creationId xmlns:a16="http://schemas.microsoft.com/office/drawing/2014/main" id="{5B488F52-9C4F-3F42-4B5D-100F22C708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42000" y="3239092"/>
            <a:ext cx="15840000" cy="6840000"/>
          </a:xfrm>
        </p:spPr>
        <p:txBody>
          <a:bodyPr>
            <a:noAutofit/>
          </a:bodyPr>
          <a:lstStyle>
            <a:lvl1pPr marL="345600" indent="-3456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756000" indent="-324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116000" indent="-288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458000" indent="-2592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764000" indent="-252000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grpSp>
        <p:nvGrpSpPr>
          <p:cNvPr id="43" name="Grupp 42">
            <a:extLst>
              <a:ext uri="{FF2B5EF4-FFF2-40B4-BE49-F238E27FC236}">
                <a16:creationId xmlns:a16="http://schemas.microsoft.com/office/drawing/2014/main" id="{7A23552D-3732-C0B5-E1B6-21C705E2F71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44" name="Bild 43">
              <a:extLst>
                <a:ext uri="{FF2B5EF4-FFF2-40B4-BE49-F238E27FC236}">
                  <a16:creationId xmlns:a16="http://schemas.microsoft.com/office/drawing/2014/main" id="{1CA7B898-59A2-533E-C977-928376442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45" name="Bild 44">
              <a:extLst>
                <a:ext uri="{FF2B5EF4-FFF2-40B4-BE49-F238E27FC236}">
                  <a16:creationId xmlns:a16="http://schemas.microsoft.com/office/drawing/2014/main" id="{02EA1F93-9F6F-99CC-EA7B-54D6359002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sidfot 5">
            <a:extLst>
              <a:ext uri="{FF2B5EF4-FFF2-40B4-BE49-F238E27FC236}">
                <a16:creationId xmlns:a16="http://schemas.microsoft.com/office/drawing/2014/main" id="{71137FAD-ABC3-9EB8-4D49-7CF66C27F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322839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03504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_med_bild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>
            <a:extLst>
              <a:ext uri="{FF2B5EF4-FFF2-40B4-BE49-F238E27FC236}">
                <a16:creationId xmlns:a16="http://schemas.microsoft.com/office/drawing/2014/main" id="{2371849D-5CFA-C47E-F676-A874570709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4BB72E08-77C3-8B82-913C-313B37DED6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104100" y="-1907"/>
            <a:ext cx="9000000" cy="11311257"/>
          </a:xfrm>
          <a:custGeom>
            <a:avLst/>
            <a:gdLst>
              <a:gd name="connsiteX0" fmla="*/ 7551786 w 9000000"/>
              <a:gd name="connsiteY0" fmla="*/ 8968950 h 11311257"/>
              <a:gd name="connsiteX1" fmla="*/ 6652806 w 9000000"/>
              <a:gd name="connsiteY1" fmla="*/ 9867930 h 11311257"/>
              <a:gd name="connsiteX2" fmla="*/ 6652806 w 9000000"/>
              <a:gd name="connsiteY2" fmla="*/ 10766911 h 11311257"/>
              <a:gd name="connsiteX3" fmla="*/ 7551786 w 9000000"/>
              <a:gd name="connsiteY3" fmla="*/ 10766911 h 11311257"/>
              <a:gd name="connsiteX4" fmla="*/ 8450768 w 9000000"/>
              <a:gd name="connsiteY4" fmla="*/ 9867930 h 11311257"/>
              <a:gd name="connsiteX5" fmla="*/ 7551786 w 9000000"/>
              <a:gd name="connsiteY5" fmla="*/ 8968950 h 11311257"/>
              <a:gd name="connsiteX6" fmla="*/ 0 w 9000000"/>
              <a:gd name="connsiteY6" fmla="*/ 0 h 11311257"/>
              <a:gd name="connsiteX7" fmla="*/ 9000000 w 9000000"/>
              <a:gd name="connsiteY7" fmla="*/ 0 h 11311257"/>
              <a:gd name="connsiteX8" fmla="*/ 9000000 w 9000000"/>
              <a:gd name="connsiteY8" fmla="*/ 11311257 h 11311257"/>
              <a:gd name="connsiteX9" fmla="*/ 0 w 9000000"/>
              <a:gd name="connsiteY9" fmla="*/ 11311257 h 1131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00000" h="11311257">
                <a:moveTo>
                  <a:pt x="7551786" y="8968950"/>
                </a:moveTo>
                <a:cubicBezTo>
                  <a:pt x="7055292" y="8968950"/>
                  <a:pt x="6652806" y="9371437"/>
                  <a:pt x="6652806" y="9867930"/>
                </a:cubicBezTo>
                <a:lnTo>
                  <a:pt x="6652806" y="10766911"/>
                </a:lnTo>
                <a:cubicBezTo>
                  <a:pt x="6652806" y="10766911"/>
                  <a:pt x="7551786" y="10766911"/>
                  <a:pt x="7551786" y="10766911"/>
                </a:cubicBezTo>
                <a:cubicBezTo>
                  <a:pt x="8048280" y="10766911"/>
                  <a:pt x="8450768" y="10364424"/>
                  <a:pt x="8450768" y="9867930"/>
                </a:cubicBezTo>
                <a:cubicBezTo>
                  <a:pt x="8450768" y="9371437"/>
                  <a:pt x="8048280" y="8968950"/>
                  <a:pt x="7551786" y="8968950"/>
                </a:cubicBezTo>
                <a:close/>
                <a:moveTo>
                  <a:pt x="0" y="0"/>
                </a:moveTo>
                <a:lnTo>
                  <a:pt x="9000000" y="0"/>
                </a:lnTo>
                <a:lnTo>
                  <a:pt x="9000000" y="11311257"/>
                </a:lnTo>
                <a:lnTo>
                  <a:pt x="0" y="11311257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6" name="Platshållare för bild 11">
            <a:extLst>
              <a:ext uri="{FF2B5EF4-FFF2-40B4-BE49-F238E27FC236}">
                <a16:creationId xmlns:a16="http://schemas.microsoft.com/office/drawing/2014/main" id="{1225C724-E477-1380-A934-93D3F53CB83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02522" y="0"/>
            <a:ext cx="9000000" cy="11309350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Clr>
                <a:schemeClr val="accent1"/>
              </a:buClr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err="1"/>
              <a:t>Infoga</a:t>
            </a:r>
            <a:r>
              <a:rPr lang="en-US"/>
              <a:t> </a:t>
            </a:r>
            <a:r>
              <a:rPr lang="en-US" err="1"/>
              <a:t>bild</a:t>
            </a:r>
            <a:endParaRPr lang="en-US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64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640000" cy="2052000"/>
          </a:xfrm>
        </p:spPr>
        <p:txBody>
          <a:bodyPr bIns="0"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4" name="Platshållare för sidfot 2">
            <a:extLst>
              <a:ext uri="{FF2B5EF4-FFF2-40B4-BE49-F238E27FC236}">
                <a16:creationId xmlns:a16="http://schemas.microsoft.com/office/drawing/2014/main" id="{0955F523-DC9C-9A33-971C-E2A5B3FD3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757600" y="10548000"/>
            <a:ext cx="71676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A8609803-2BD2-EE23-740E-802C47BF757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77503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16" name="Platshållare för bildnummer 4">
            <a:extLst>
              <a:ext uri="{FF2B5EF4-FFF2-40B4-BE49-F238E27FC236}">
                <a16:creationId xmlns:a16="http://schemas.microsoft.com/office/drawing/2014/main" id="{EEDEC0E0-F968-24BA-1865-501F4115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163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grpSp>
        <p:nvGrpSpPr>
          <p:cNvPr id="19" name="Grupp 18">
            <a:extLst>
              <a:ext uri="{FF2B5EF4-FFF2-40B4-BE49-F238E27FC236}">
                <a16:creationId xmlns:a16="http://schemas.microsoft.com/office/drawing/2014/main" id="{E2D06B91-E4F4-02B0-7B37-218258E307E9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20" name="Bild 19">
              <a:extLst>
                <a:ext uri="{FF2B5EF4-FFF2-40B4-BE49-F238E27FC236}">
                  <a16:creationId xmlns:a16="http://schemas.microsoft.com/office/drawing/2014/main" id="{7580A8A2-6AFE-4A23-58B1-D8184B5FF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79ED422F-7D66-F311-2B3F-533B72FF23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3516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sto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>
            <a:extLst>
              <a:ext uri="{FF2B5EF4-FFF2-40B4-BE49-F238E27FC236}">
                <a16:creationId xmlns:a16="http://schemas.microsoft.com/office/drawing/2014/main" id="{5FDFB973-E8EF-E17D-C0FB-867D393A7B0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2" name="Bild 11">
              <a:extLst>
                <a:ext uri="{FF2B5EF4-FFF2-40B4-BE49-F238E27FC236}">
                  <a16:creationId xmlns:a16="http://schemas.microsoft.com/office/drawing/2014/main" id="{97E4FEE6-0FF3-1C6D-1DF5-210CA699DD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15545271-AD95-D88B-2106-FED669C5B0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2" name="Platshållare för innehåll 2">
            <a:extLst>
              <a:ext uri="{FF2B5EF4-FFF2-40B4-BE49-F238E27FC236}">
                <a16:creationId xmlns:a16="http://schemas.microsoft.com/office/drawing/2014/main" id="{DFF8D528-3013-8A0C-4A04-9D1407F3E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42000" y="2089423"/>
            <a:ext cx="15840000" cy="7920000"/>
          </a:xfrm>
          <a:solidFill>
            <a:schemeClr val="bg1">
              <a:alpha val="0"/>
            </a:schemeClr>
          </a:solidFill>
        </p:spPr>
        <p:txBody>
          <a:bodyPr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sp>
        <p:nvSpPr>
          <p:cNvPr id="4" name="Rubrik 12">
            <a:extLst>
              <a:ext uri="{FF2B5EF4-FFF2-40B4-BE49-F238E27FC236}">
                <a16:creationId xmlns:a16="http://schemas.microsoft.com/office/drawing/2014/main" id="{945D2D78-6FA1-D3B3-6756-7DCAA2530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765" y="758131"/>
            <a:ext cx="15840000" cy="104326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F61C49C4-544E-06FF-D2D3-D6DBFB2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2BE2F662-9F9D-61DE-18A9-9D7AC61E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166C0C4C-8FE9-9A7B-C423-14C86646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7600" y="10548000"/>
            <a:ext cx="143244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47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hög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A12E0FAE-7077-6068-8382-A9095BF5B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000" y="3240000"/>
            <a:ext cx="8280000" cy="684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ubrik 106">
            <a:extLst>
              <a:ext uri="{FF2B5EF4-FFF2-40B4-BE49-F238E27FC236}">
                <a16:creationId xmlns:a16="http://schemas.microsoft.com/office/drawing/2014/main" id="{5069FD89-84A3-DA98-9D26-F0198B7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CA76D545-8EEB-9CD2-2DFC-67DFCD1B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91A99BA0-7BAE-145E-E53F-6FBBD86B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sidfot 5">
            <a:extLst>
              <a:ext uri="{FF2B5EF4-FFF2-40B4-BE49-F238E27FC236}">
                <a16:creationId xmlns:a16="http://schemas.microsoft.com/office/drawing/2014/main" id="{155DB2E7-956E-4BEC-C369-0056BCAF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66ADBD5-CC6E-EE18-4ADC-BFD204AF4A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231058" y="758131"/>
            <a:ext cx="8874937" cy="9240134"/>
          </a:xfrm>
          <a:custGeom>
            <a:avLst/>
            <a:gdLst>
              <a:gd name="connsiteX0" fmla="*/ 4434141 w 8874937"/>
              <a:gd name="connsiteY0" fmla="*/ 0 h 9240134"/>
              <a:gd name="connsiteX1" fmla="*/ 8868196 w 8874937"/>
              <a:gd name="connsiteY1" fmla="*/ 4434055 h 9240134"/>
              <a:gd name="connsiteX2" fmla="*/ 8868196 w 8874937"/>
              <a:gd name="connsiteY2" fmla="*/ 4767750 h 9240134"/>
              <a:gd name="connsiteX3" fmla="*/ 8863190 w 8874937"/>
              <a:gd name="connsiteY3" fmla="*/ 8214634 h 9240134"/>
              <a:gd name="connsiteX4" fmla="*/ 8860960 w 8874937"/>
              <a:gd name="connsiteY4" fmla="*/ 8326350 h 9240134"/>
              <a:gd name="connsiteX5" fmla="*/ 8774752 w 8874937"/>
              <a:gd name="connsiteY5" fmla="*/ 8279558 h 9240134"/>
              <a:gd name="connsiteX6" fmla="*/ 8424828 w 8874937"/>
              <a:gd name="connsiteY6" fmla="*/ 8208912 h 9240134"/>
              <a:gd name="connsiteX7" fmla="*/ 7525848 w 8874937"/>
              <a:gd name="connsiteY7" fmla="*/ 9107892 h 9240134"/>
              <a:gd name="connsiteX8" fmla="*/ 7525848 w 8874937"/>
              <a:gd name="connsiteY8" fmla="*/ 9236269 h 9240134"/>
              <a:gd name="connsiteX9" fmla="*/ 6773866 w 8874937"/>
              <a:gd name="connsiteY9" fmla="*/ 9240134 h 9240134"/>
              <a:gd name="connsiteX10" fmla="*/ 5038677 w 8874937"/>
              <a:gd name="connsiteY10" fmla="*/ 9229376 h 9240134"/>
              <a:gd name="connsiteX11" fmla="*/ 86 w 8874937"/>
              <a:gd name="connsiteY11" fmla="*/ 4434055 h 9240134"/>
              <a:gd name="connsiteX12" fmla="*/ 4434141 w 8874937"/>
              <a:gd name="connsiteY12" fmla="*/ 0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874937" h="9240134">
                <a:moveTo>
                  <a:pt x="4434141" y="0"/>
                </a:move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6757450"/>
                  <a:pt x="8886290" y="7014056"/>
                  <a:pt x="8863190" y="8214634"/>
                </a:cubicBezTo>
                <a:lnTo>
                  <a:pt x="8860960" y="8326350"/>
                </a:lnTo>
                <a:lnTo>
                  <a:pt x="8774752" y="8279558"/>
                </a:lnTo>
                <a:cubicBezTo>
                  <a:pt x="8667200" y="8234067"/>
                  <a:pt x="8548952" y="8208912"/>
                  <a:pt x="8424828" y="8208912"/>
                </a:cubicBezTo>
                <a:cubicBezTo>
                  <a:pt x="7928334" y="8208912"/>
                  <a:pt x="7525848" y="8611399"/>
                  <a:pt x="7525848" y="9107892"/>
                </a:cubicBezTo>
                <a:lnTo>
                  <a:pt x="7525848" y="9236269"/>
                </a:lnTo>
                <a:lnTo>
                  <a:pt x="6773866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ubicBezTo>
                  <a:pt x="86" y="1985194"/>
                  <a:pt x="1985280" y="0"/>
                  <a:pt x="4434141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D6A75E8D-F914-3186-0324-87748F393A58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B11B87CC-40C5-2FD9-F74C-9B92F2165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1EFB36D1-C788-1CA8-6D83-6A0315696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2596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ssida_med_bildbubbla_vänster-Vinröd_mö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upp 67">
            <a:extLst>
              <a:ext uri="{FF2B5EF4-FFF2-40B4-BE49-F238E27FC236}">
                <a16:creationId xmlns:a16="http://schemas.microsoft.com/office/drawing/2014/main" id="{ECA9E46C-A192-E66A-A053-2D035793388F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26DFF6B6-BCF3-4710-9653-A2D3401BE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0" name="Bild 69">
              <a:extLst>
                <a:ext uri="{FF2B5EF4-FFF2-40B4-BE49-F238E27FC236}">
                  <a16:creationId xmlns:a16="http://schemas.microsoft.com/office/drawing/2014/main" id="{2B9A62BA-B461-3208-3661-A04EC3701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3" name="Platshållare för bild 55">
            <a:extLst>
              <a:ext uri="{FF2B5EF4-FFF2-40B4-BE49-F238E27FC236}">
                <a16:creationId xmlns:a16="http://schemas.microsoft.com/office/drawing/2014/main" id="{89A43912-410F-9E93-0855-6EBEDBBD52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8759" y="758131"/>
            <a:ext cx="8874937" cy="9240134"/>
          </a:xfrm>
          <a:custGeom>
            <a:avLst/>
            <a:gdLst>
              <a:gd name="connsiteX0" fmla="*/ 0 w 8868110"/>
              <a:gd name="connsiteY0" fmla="*/ 4434055 h 9201805"/>
              <a:gd name="connsiteX1" fmla="*/ 4434055 w 8868110"/>
              <a:gd name="connsiteY1" fmla="*/ 0 h 9201805"/>
              <a:gd name="connsiteX2" fmla="*/ 4434055 w 8868110"/>
              <a:gd name="connsiteY2" fmla="*/ 0 h 9201805"/>
              <a:gd name="connsiteX3" fmla="*/ 8868110 w 8868110"/>
              <a:gd name="connsiteY3" fmla="*/ 4434055 h 9201805"/>
              <a:gd name="connsiteX4" fmla="*/ 8868110 w 8868110"/>
              <a:gd name="connsiteY4" fmla="*/ 4767750 h 9201805"/>
              <a:gd name="connsiteX5" fmla="*/ 4434055 w 8868110"/>
              <a:gd name="connsiteY5" fmla="*/ 9201805 h 9201805"/>
              <a:gd name="connsiteX6" fmla="*/ 4434055 w 8868110"/>
              <a:gd name="connsiteY6" fmla="*/ 9201805 h 9201805"/>
              <a:gd name="connsiteX7" fmla="*/ 0 w 8868110"/>
              <a:gd name="connsiteY7" fmla="*/ 4767750 h 9201805"/>
              <a:gd name="connsiteX8" fmla="*/ 0 w 8868110"/>
              <a:gd name="connsiteY8" fmla="*/ 4434055 h 9201805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4434055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9874717"/>
              <a:gd name="connsiteY0" fmla="*/ 4434055 h 9284932"/>
              <a:gd name="connsiteX1" fmla="*/ 4434055 w 9874717"/>
              <a:gd name="connsiteY1" fmla="*/ 0 h 9284932"/>
              <a:gd name="connsiteX2" fmla="*/ 4434055 w 9874717"/>
              <a:gd name="connsiteY2" fmla="*/ 0 h 9284932"/>
              <a:gd name="connsiteX3" fmla="*/ 8868110 w 9874717"/>
              <a:gd name="connsiteY3" fmla="*/ 4434055 h 9284932"/>
              <a:gd name="connsiteX4" fmla="*/ 8868110 w 9874717"/>
              <a:gd name="connsiteY4" fmla="*/ 4767750 h 9284932"/>
              <a:gd name="connsiteX5" fmla="*/ 8756673 w 9874717"/>
              <a:gd name="connsiteY5" fmla="*/ 9146387 h 9284932"/>
              <a:gd name="connsiteX6" fmla="*/ 3270273 w 9874717"/>
              <a:gd name="connsiteY6" fmla="*/ 9284932 h 9284932"/>
              <a:gd name="connsiteX7" fmla="*/ 0 w 9874717"/>
              <a:gd name="connsiteY7" fmla="*/ 4767750 h 9284932"/>
              <a:gd name="connsiteX8" fmla="*/ 0 w 9874717"/>
              <a:gd name="connsiteY8" fmla="*/ 4434055 h 9284932"/>
              <a:gd name="connsiteX0" fmla="*/ 0 w 9100960"/>
              <a:gd name="connsiteY0" fmla="*/ 4434055 h 9284932"/>
              <a:gd name="connsiteX1" fmla="*/ 4434055 w 9100960"/>
              <a:gd name="connsiteY1" fmla="*/ 0 h 9284932"/>
              <a:gd name="connsiteX2" fmla="*/ 4434055 w 9100960"/>
              <a:gd name="connsiteY2" fmla="*/ 0 h 9284932"/>
              <a:gd name="connsiteX3" fmla="*/ 8868110 w 9100960"/>
              <a:gd name="connsiteY3" fmla="*/ 4434055 h 9284932"/>
              <a:gd name="connsiteX4" fmla="*/ 8868110 w 9100960"/>
              <a:gd name="connsiteY4" fmla="*/ 4767750 h 9284932"/>
              <a:gd name="connsiteX5" fmla="*/ 8756673 w 9100960"/>
              <a:gd name="connsiteY5" fmla="*/ 9146387 h 9284932"/>
              <a:gd name="connsiteX6" fmla="*/ 3270273 w 9100960"/>
              <a:gd name="connsiteY6" fmla="*/ 9284932 h 9284932"/>
              <a:gd name="connsiteX7" fmla="*/ 0 w 9100960"/>
              <a:gd name="connsiteY7" fmla="*/ 4767750 h 9284932"/>
              <a:gd name="connsiteX8" fmla="*/ 0 w 9100960"/>
              <a:gd name="connsiteY8" fmla="*/ 4434055 h 9284932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756673 w 8868110"/>
              <a:gd name="connsiteY5" fmla="*/ 9146387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963870"/>
              <a:gd name="connsiteY0" fmla="*/ 4434055 h 9284932"/>
              <a:gd name="connsiteX1" fmla="*/ 4434055 w 8963870"/>
              <a:gd name="connsiteY1" fmla="*/ 0 h 9284932"/>
              <a:gd name="connsiteX2" fmla="*/ 4434055 w 8963870"/>
              <a:gd name="connsiteY2" fmla="*/ 0 h 9284932"/>
              <a:gd name="connsiteX3" fmla="*/ 8868110 w 8963870"/>
              <a:gd name="connsiteY3" fmla="*/ 4434055 h 9284932"/>
              <a:gd name="connsiteX4" fmla="*/ 8868110 w 8963870"/>
              <a:gd name="connsiteY4" fmla="*/ 4767750 h 9284932"/>
              <a:gd name="connsiteX5" fmla="*/ 8950637 w 8963870"/>
              <a:gd name="connsiteY5" fmla="*/ 9201805 h 9284932"/>
              <a:gd name="connsiteX6" fmla="*/ 3270273 w 8963870"/>
              <a:gd name="connsiteY6" fmla="*/ 9284932 h 9284932"/>
              <a:gd name="connsiteX7" fmla="*/ 0 w 8963870"/>
              <a:gd name="connsiteY7" fmla="*/ 4767750 h 9284932"/>
              <a:gd name="connsiteX8" fmla="*/ 0 w 8963870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284932"/>
              <a:gd name="connsiteX1" fmla="*/ 4434055 w 8914489"/>
              <a:gd name="connsiteY1" fmla="*/ 0 h 9284932"/>
              <a:gd name="connsiteX2" fmla="*/ 4434055 w 8914489"/>
              <a:gd name="connsiteY2" fmla="*/ 0 h 9284932"/>
              <a:gd name="connsiteX3" fmla="*/ 8868110 w 8914489"/>
              <a:gd name="connsiteY3" fmla="*/ 4434055 h 9284932"/>
              <a:gd name="connsiteX4" fmla="*/ 8868110 w 8914489"/>
              <a:gd name="connsiteY4" fmla="*/ 4767750 h 9284932"/>
              <a:gd name="connsiteX5" fmla="*/ 8895219 w 8914489"/>
              <a:gd name="connsiteY5" fmla="*/ 9229514 h 9284932"/>
              <a:gd name="connsiteX6" fmla="*/ 3270273 w 8914489"/>
              <a:gd name="connsiteY6" fmla="*/ 9284932 h 9284932"/>
              <a:gd name="connsiteX7" fmla="*/ 0 w 8914489"/>
              <a:gd name="connsiteY7" fmla="*/ 4767750 h 9284932"/>
              <a:gd name="connsiteX8" fmla="*/ 0 w 8914489"/>
              <a:gd name="connsiteY8" fmla="*/ 4434055 h 9284932"/>
              <a:gd name="connsiteX0" fmla="*/ 0 w 8914489"/>
              <a:gd name="connsiteY0" fmla="*/ 4434055 h 9301964"/>
              <a:gd name="connsiteX1" fmla="*/ 4434055 w 8914489"/>
              <a:gd name="connsiteY1" fmla="*/ 0 h 9301964"/>
              <a:gd name="connsiteX2" fmla="*/ 4434055 w 8914489"/>
              <a:gd name="connsiteY2" fmla="*/ 0 h 9301964"/>
              <a:gd name="connsiteX3" fmla="*/ 8868110 w 8914489"/>
              <a:gd name="connsiteY3" fmla="*/ 4434055 h 9301964"/>
              <a:gd name="connsiteX4" fmla="*/ 8868110 w 8914489"/>
              <a:gd name="connsiteY4" fmla="*/ 4767750 h 9301964"/>
              <a:gd name="connsiteX5" fmla="*/ 8895219 w 8914489"/>
              <a:gd name="connsiteY5" fmla="*/ 9284932 h 9301964"/>
              <a:gd name="connsiteX6" fmla="*/ 3270273 w 8914489"/>
              <a:gd name="connsiteY6" fmla="*/ 9284932 h 9301964"/>
              <a:gd name="connsiteX7" fmla="*/ 0 w 8914489"/>
              <a:gd name="connsiteY7" fmla="*/ 4767750 h 9301964"/>
              <a:gd name="connsiteX8" fmla="*/ 0 w 8914489"/>
              <a:gd name="connsiteY8" fmla="*/ 4434055 h 9301964"/>
              <a:gd name="connsiteX0" fmla="*/ 0 w 8868110"/>
              <a:gd name="connsiteY0" fmla="*/ 4434055 h 9284932"/>
              <a:gd name="connsiteX1" fmla="*/ 4434055 w 8868110"/>
              <a:gd name="connsiteY1" fmla="*/ 0 h 9284932"/>
              <a:gd name="connsiteX2" fmla="*/ 4434055 w 8868110"/>
              <a:gd name="connsiteY2" fmla="*/ 0 h 9284932"/>
              <a:gd name="connsiteX3" fmla="*/ 8868110 w 8868110"/>
              <a:gd name="connsiteY3" fmla="*/ 4434055 h 9284932"/>
              <a:gd name="connsiteX4" fmla="*/ 8868110 w 8868110"/>
              <a:gd name="connsiteY4" fmla="*/ 4767750 h 9284932"/>
              <a:gd name="connsiteX5" fmla="*/ 8812092 w 8868110"/>
              <a:gd name="connsiteY5" fmla="*/ 9201805 h 9284932"/>
              <a:gd name="connsiteX6" fmla="*/ 3270273 w 8868110"/>
              <a:gd name="connsiteY6" fmla="*/ 9284932 h 9284932"/>
              <a:gd name="connsiteX7" fmla="*/ 0 w 8868110"/>
              <a:gd name="connsiteY7" fmla="*/ 4767750 h 9284932"/>
              <a:gd name="connsiteX8" fmla="*/ 0 w 8868110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3270273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0 w 8874851"/>
              <a:gd name="connsiteY7" fmla="*/ 4767750 h 9284932"/>
              <a:gd name="connsiteX8" fmla="*/ 0 w 8874851"/>
              <a:gd name="connsiteY8" fmla="*/ 4434055 h 9284932"/>
              <a:gd name="connsiteX0" fmla="*/ 0 w 8874851"/>
              <a:gd name="connsiteY0" fmla="*/ 4434055 h 10332012"/>
              <a:gd name="connsiteX1" fmla="*/ 4434055 w 8874851"/>
              <a:gd name="connsiteY1" fmla="*/ 0 h 10332012"/>
              <a:gd name="connsiteX2" fmla="*/ 4434055 w 8874851"/>
              <a:gd name="connsiteY2" fmla="*/ 0 h 10332012"/>
              <a:gd name="connsiteX3" fmla="*/ 8868110 w 8874851"/>
              <a:gd name="connsiteY3" fmla="*/ 4434055 h 10332012"/>
              <a:gd name="connsiteX4" fmla="*/ 8868110 w 8874851"/>
              <a:gd name="connsiteY4" fmla="*/ 4767750 h 10332012"/>
              <a:gd name="connsiteX5" fmla="*/ 8839801 w 8874851"/>
              <a:gd name="connsiteY5" fmla="*/ 9229514 h 10332012"/>
              <a:gd name="connsiteX6" fmla="*/ 4821982 w 8874851"/>
              <a:gd name="connsiteY6" fmla="*/ 9284932 h 10332012"/>
              <a:gd name="connsiteX7" fmla="*/ 2854037 w 8874851"/>
              <a:gd name="connsiteY7" fmla="*/ 9228914 h 10332012"/>
              <a:gd name="connsiteX8" fmla="*/ 0 w 8874851"/>
              <a:gd name="connsiteY8" fmla="*/ 4434055 h 10332012"/>
              <a:gd name="connsiteX0" fmla="*/ 0 w 8874851"/>
              <a:gd name="connsiteY0" fmla="*/ 4434055 h 9284932"/>
              <a:gd name="connsiteX1" fmla="*/ 4434055 w 8874851"/>
              <a:gd name="connsiteY1" fmla="*/ 0 h 9284932"/>
              <a:gd name="connsiteX2" fmla="*/ 4434055 w 8874851"/>
              <a:gd name="connsiteY2" fmla="*/ 0 h 9284932"/>
              <a:gd name="connsiteX3" fmla="*/ 8868110 w 8874851"/>
              <a:gd name="connsiteY3" fmla="*/ 4434055 h 9284932"/>
              <a:gd name="connsiteX4" fmla="*/ 8868110 w 8874851"/>
              <a:gd name="connsiteY4" fmla="*/ 4767750 h 9284932"/>
              <a:gd name="connsiteX5" fmla="*/ 8839801 w 8874851"/>
              <a:gd name="connsiteY5" fmla="*/ 9229514 h 9284932"/>
              <a:gd name="connsiteX6" fmla="*/ 4821982 w 8874851"/>
              <a:gd name="connsiteY6" fmla="*/ 9284932 h 9284932"/>
              <a:gd name="connsiteX7" fmla="*/ 2854037 w 8874851"/>
              <a:gd name="connsiteY7" fmla="*/ 9228914 h 9284932"/>
              <a:gd name="connsiteX8" fmla="*/ 0 w 8874851"/>
              <a:gd name="connsiteY8" fmla="*/ 4434055 h 9284932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3207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57223"/>
              <a:gd name="connsiteX1" fmla="*/ 4434055 w 8874851"/>
              <a:gd name="connsiteY1" fmla="*/ 0 h 9257223"/>
              <a:gd name="connsiteX2" fmla="*/ 4434055 w 8874851"/>
              <a:gd name="connsiteY2" fmla="*/ 0 h 9257223"/>
              <a:gd name="connsiteX3" fmla="*/ 8868110 w 8874851"/>
              <a:gd name="connsiteY3" fmla="*/ 4434055 h 9257223"/>
              <a:gd name="connsiteX4" fmla="*/ 8868110 w 8874851"/>
              <a:gd name="connsiteY4" fmla="*/ 4767750 h 9257223"/>
              <a:gd name="connsiteX5" fmla="*/ 8839801 w 8874851"/>
              <a:gd name="connsiteY5" fmla="*/ 9229514 h 9257223"/>
              <a:gd name="connsiteX6" fmla="*/ 5625546 w 8874851"/>
              <a:gd name="connsiteY6" fmla="*/ 9257223 h 9257223"/>
              <a:gd name="connsiteX7" fmla="*/ 2854037 w 8874851"/>
              <a:gd name="connsiteY7" fmla="*/ 9228914 h 9257223"/>
              <a:gd name="connsiteX8" fmla="*/ 0 w 8874851"/>
              <a:gd name="connsiteY8" fmla="*/ 4434055 h 9257223"/>
              <a:gd name="connsiteX0" fmla="*/ 0 w 8874851"/>
              <a:gd name="connsiteY0" fmla="*/ 4434055 h 9262733"/>
              <a:gd name="connsiteX1" fmla="*/ 4434055 w 8874851"/>
              <a:gd name="connsiteY1" fmla="*/ 0 h 9262733"/>
              <a:gd name="connsiteX2" fmla="*/ 4434055 w 8874851"/>
              <a:gd name="connsiteY2" fmla="*/ 0 h 9262733"/>
              <a:gd name="connsiteX3" fmla="*/ 8868110 w 8874851"/>
              <a:gd name="connsiteY3" fmla="*/ 4434055 h 9262733"/>
              <a:gd name="connsiteX4" fmla="*/ 8868110 w 8874851"/>
              <a:gd name="connsiteY4" fmla="*/ 4767750 h 9262733"/>
              <a:gd name="connsiteX5" fmla="*/ 8839801 w 8874851"/>
              <a:gd name="connsiteY5" fmla="*/ 9229514 h 9262733"/>
              <a:gd name="connsiteX6" fmla="*/ 5625546 w 8874851"/>
              <a:gd name="connsiteY6" fmla="*/ 9257223 h 9262733"/>
              <a:gd name="connsiteX7" fmla="*/ 2854037 w 8874851"/>
              <a:gd name="connsiteY7" fmla="*/ 9228914 h 9262733"/>
              <a:gd name="connsiteX8" fmla="*/ 0 w 8874851"/>
              <a:gd name="connsiteY8" fmla="*/ 4434055 h 9262733"/>
              <a:gd name="connsiteX0" fmla="*/ 0 w 8874851"/>
              <a:gd name="connsiteY0" fmla="*/ 4434055 h 9256267"/>
              <a:gd name="connsiteX1" fmla="*/ 4434055 w 8874851"/>
              <a:gd name="connsiteY1" fmla="*/ 0 h 9256267"/>
              <a:gd name="connsiteX2" fmla="*/ 4434055 w 8874851"/>
              <a:gd name="connsiteY2" fmla="*/ 0 h 9256267"/>
              <a:gd name="connsiteX3" fmla="*/ 8868110 w 8874851"/>
              <a:gd name="connsiteY3" fmla="*/ 4434055 h 9256267"/>
              <a:gd name="connsiteX4" fmla="*/ 8868110 w 8874851"/>
              <a:gd name="connsiteY4" fmla="*/ 4767750 h 9256267"/>
              <a:gd name="connsiteX5" fmla="*/ 8839801 w 8874851"/>
              <a:gd name="connsiteY5" fmla="*/ 9229514 h 9256267"/>
              <a:gd name="connsiteX6" fmla="*/ 5786412 w 8874851"/>
              <a:gd name="connsiteY6" fmla="*/ 9240289 h 9256267"/>
              <a:gd name="connsiteX7" fmla="*/ 2854037 w 8874851"/>
              <a:gd name="connsiteY7" fmla="*/ 9228914 h 9256267"/>
              <a:gd name="connsiteX8" fmla="*/ 0 w 8874851"/>
              <a:gd name="connsiteY8" fmla="*/ 4434055 h 9256267"/>
              <a:gd name="connsiteX0" fmla="*/ 0 w 8874851"/>
              <a:gd name="connsiteY0" fmla="*/ 4434055 h 9259340"/>
              <a:gd name="connsiteX1" fmla="*/ 4434055 w 8874851"/>
              <a:gd name="connsiteY1" fmla="*/ 0 h 9259340"/>
              <a:gd name="connsiteX2" fmla="*/ 4434055 w 8874851"/>
              <a:gd name="connsiteY2" fmla="*/ 0 h 9259340"/>
              <a:gd name="connsiteX3" fmla="*/ 8868110 w 8874851"/>
              <a:gd name="connsiteY3" fmla="*/ 4434055 h 9259340"/>
              <a:gd name="connsiteX4" fmla="*/ 8868110 w 8874851"/>
              <a:gd name="connsiteY4" fmla="*/ 4767750 h 9259340"/>
              <a:gd name="connsiteX5" fmla="*/ 8839801 w 8874851"/>
              <a:gd name="connsiteY5" fmla="*/ 9229514 h 9259340"/>
              <a:gd name="connsiteX6" fmla="*/ 5786412 w 8874851"/>
              <a:gd name="connsiteY6" fmla="*/ 9240289 h 9259340"/>
              <a:gd name="connsiteX7" fmla="*/ 2854037 w 8874851"/>
              <a:gd name="connsiteY7" fmla="*/ 9228914 h 9259340"/>
              <a:gd name="connsiteX8" fmla="*/ 0 w 8874851"/>
              <a:gd name="connsiteY8" fmla="*/ 4434055 h 9259340"/>
              <a:gd name="connsiteX0" fmla="*/ 0 w 8874851"/>
              <a:gd name="connsiteY0" fmla="*/ 4434055 h 9252922"/>
              <a:gd name="connsiteX1" fmla="*/ 4434055 w 8874851"/>
              <a:gd name="connsiteY1" fmla="*/ 0 h 9252922"/>
              <a:gd name="connsiteX2" fmla="*/ 4434055 w 8874851"/>
              <a:gd name="connsiteY2" fmla="*/ 0 h 9252922"/>
              <a:gd name="connsiteX3" fmla="*/ 8868110 w 8874851"/>
              <a:gd name="connsiteY3" fmla="*/ 4434055 h 9252922"/>
              <a:gd name="connsiteX4" fmla="*/ 8868110 w 8874851"/>
              <a:gd name="connsiteY4" fmla="*/ 4767750 h 9252922"/>
              <a:gd name="connsiteX5" fmla="*/ 8839801 w 8874851"/>
              <a:gd name="connsiteY5" fmla="*/ 9229514 h 9252922"/>
              <a:gd name="connsiteX6" fmla="*/ 5786412 w 8874851"/>
              <a:gd name="connsiteY6" fmla="*/ 9240289 h 9252922"/>
              <a:gd name="connsiteX7" fmla="*/ 2854037 w 8874851"/>
              <a:gd name="connsiteY7" fmla="*/ 9228914 h 9252922"/>
              <a:gd name="connsiteX8" fmla="*/ 0 w 8874851"/>
              <a:gd name="connsiteY8" fmla="*/ 4434055 h 9252922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54037 w 8874851"/>
              <a:gd name="connsiteY7" fmla="*/ 9228914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0 w 8874851"/>
              <a:gd name="connsiteY0" fmla="*/ 4434055 h 9240289"/>
              <a:gd name="connsiteX1" fmla="*/ 4434055 w 8874851"/>
              <a:gd name="connsiteY1" fmla="*/ 0 h 9240289"/>
              <a:gd name="connsiteX2" fmla="*/ 4434055 w 8874851"/>
              <a:gd name="connsiteY2" fmla="*/ 0 h 9240289"/>
              <a:gd name="connsiteX3" fmla="*/ 8868110 w 8874851"/>
              <a:gd name="connsiteY3" fmla="*/ 4434055 h 9240289"/>
              <a:gd name="connsiteX4" fmla="*/ 8868110 w 8874851"/>
              <a:gd name="connsiteY4" fmla="*/ 4767750 h 9240289"/>
              <a:gd name="connsiteX5" fmla="*/ 8839801 w 8874851"/>
              <a:gd name="connsiteY5" fmla="*/ 9229514 h 9240289"/>
              <a:gd name="connsiteX6" fmla="*/ 5786412 w 8874851"/>
              <a:gd name="connsiteY6" fmla="*/ 9240289 h 9240289"/>
              <a:gd name="connsiteX7" fmla="*/ 2828637 w 8874851"/>
              <a:gd name="connsiteY7" fmla="*/ 9237381 h 9240289"/>
              <a:gd name="connsiteX8" fmla="*/ 0 w 8874851"/>
              <a:gd name="connsiteY8" fmla="*/ 4434055 h 9240289"/>
              <a:gd name="connsiteX0" fmla="*/ 284 w 8875135"/>
              <a:gd name="connsiteY0" fmla="*/ 4434055 h 9240289"/>
              <a:gd name="connsiteX1" fmla="*/ 4434339 w 8875135"/>
              <a:gd name="connsiteY1" fmla="*/ 0 h 9240289"/>
              <a:gd name="connsiteX2" fmla="*/ 4434339 w 8875135"/>
              <a:gd name="connsiteY2" fmla="*/ 0 h 9240289"/>
              <a:gd name="connsiteX3" fmla="*/ 8868394 w 8875135"/>
              <a:gd name="connsiteY3" fmla="*/ 4434055 h 9240289"/>
              <a:gd name="connsiteX4" fmla="*/ 8868394 w 8875135"/>
              <a:gd name="connsiteY4" fmla="*/ 4767750 h 9240289"/>
              <a:gd name="connsiteX5" fmla="*/ 8840085 w 8875135"/>
              <a:gd name="connsiteY5" fmla="*/ 9229514 h 9240289"/>
              <a:gd name="connsiteX6" fmla="*/ 5786696 w 8875135"/>
              <a:gd name="connsiteY6" fmla="*/ 9240289 h 9240289"/>
              <a:gd name="connsiteX7" fmla="*/ 2828921 w 8875135"/>
              <a:gd name="connsiteY7" fmla="*/ 9237381 h 9240289"/>
              <a:gd name="connsiteX8" fmla="*/ 284 w 8875135"/>
              <a:gd name="connsiteY8" fmla="*/ 4434055 h 9240289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5786494 w 8874933"/>
              <a:gd name="connsiteY6" fmla="*/ 9240289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82 w 8874933"/>
              <a:gd name="connsiteY0" fmla="*/ 4434055 h 9262781"/>
              <a:gd name="connsiteX1" fmla="*/ 4434137 w 8874933"/>
              <a:gd name="connsiteY1" fmla="*/ 0 h 9262781"/>
              <a:gd name="connsiteX2" fmla="*/ 4434137 w 8874933"/>
              <a:gd name="connsiteY2" fmla="*/ 0 h 9262781"/>
              <a:gd name="connsiteX3" fmla="*/ 8868192 w 8874933"/>
              <a:gd name="connsiteY3" fmla="*/ 4434055 h 9262781"/>
              <a:gd name="connsiteX4" fmla="*/ 8868192 w 8874933"/>
              <a:gd name="connsiteY4" fmla="*/ 4767750 h 9262781"/>
              <a:gd name="connsiteX5" fmla="*/ 8839883 w 8874933"/>
              <a:gd name="connsiteY5" fmla="*/ 9229514 h 9262781"/>
              <a:gd name="connsiteX6" fmla="*/ 6599294 w 8874933"/>
              <a:gd name="connsiteY6" fmla="*/ 9231822 h 9262781"/>
              <a:gd name="connsiteX7" fmla="*/ 4107186 w 8874933"/>
              <a:gd name="connsiteY7" fmla="*/ 9262781 h 9262781"/>
              <a:gd name="connsiteX8" fmla="*/ 82 w 8874933"/>
              <a:gd name="connsiteY8" fmla="*/ 4434055 h 9262781"/>
              <a:gd name="connsiteX0" fmla="*/ 54 w 8874905"/>
              <a:gd name="connsiteY0" fmla="*/ 4434055 h 9254314"/>
              <a:gd name="connsiteX1" fmla="*/ 4434109 w 8874905"/>
              <a:gd name="connsiteY1" fmla="*/ 0 h 9254314"/>
              <a:gd name="connsiteX2" fmla="*/ 4434109 w 8874905"/>
              <a:gd name="connsiteY2" fmla="*/ 0 h 9254314"/>
              <a:gd name="connsiteX3" fmla="*/ 8868164 w 8874905"/>
              <a:gd name="connsiteY3" fmla="*/ 4434055 h 9254314"/>
              <a:gd name="connsiteX4" fmla="*/ 8868164 w 8874905"/>
              <a:gd name="connsiteY4" fmla="*/ 4767750 h 9254314"/>
              <a:gd name="connsiteX5" fmla="*/ 8839855 w 8874905"/>
              <a:gd name="connsiteY5" fmla="*/ 9229514 h 9254314"/>
              <a:gd name="connsiteX6" fmla="*/ 6599266 w 8874905"/>
              <a:gd name="connsiteY6" fmla="*/ 9231822 h 9254314"/>
              <a:gd name="connsiteX7" fmla="*/ 5046958 w 8874905"/>
              <a:gd name="connsiteY7" fmla="*/ 9254314 h 9254314"/>
              <a:gd name="connsiteX8" fmla="*/ 54 w 8874905"/>
              <a:gd name="connsiteY8" fmla="*/ 4434055 h 9254314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599297 w 8874936"/>
              <a:gd name="connsiteY6" fmla="*/ 9231822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5 w 8874936"/>
              <a:gd name="connsiteY0" fmla="*/ 4434055 h 9265073"/>
              <a:gd name="connsiteX1" fmla="*/ 4434140 w 8874936"/>
              <a:gd name="connsiteY1" fmla="*/ 0 h 9265073"/>
              <a:gd name="connsiteX2" fmla="*/ 4434140 w 8874936"/>
              <a:gd name="connsiteY2" fmla="*/ 0 h 9265073"/>
              <a:gd name="connsiteX3" fmla="*/ 8868195 w 8874936"/>
              <a:gd name="connsiteY3" fmla="*/ 4434055 h 9265073"/>
              <a:gd name="connsiteX4" fmla="*/ 8868195 w 8874936"/>
              <a:gd name="connsiteY4" fmla="*/ 4767750 h 9265073"/>
              <a:gd name="connsiteX5" fmla="*/ 8839886 w 8874936"/>
              <a:gd name="connsiteY5" fmla="*/ 9229514 h 9265073"/>
              <a:gd name="connsiteX6" fmla="*/ 6674112 w 8874936"/>
              <a:gd name="connsiteY6" fmla="*/ 9265073 h 9265073"/>
              <a:gd name="connsiteX7" fmla="*/ 5046989 w 8874936"/>
              <a:gd name="connsiteY7" fmla="*/ 9254314 h 9265073"/>
              <a:gd name="connsiteX8" fmla="*/ 85 w 8874936"/>
              <a:gd name="connsiteY8" fmla="*/ 4434055 h 9265073"/>
              <a:gd name="connsiteX0" fmla="*/ 85 w 8874936"/>
              <a:gd name="connsiteY0" fmla="*/ 4434055 h 9254596"/>
              <a:gd name="connsiteX1" fmla="*/ 4434140 w 8874936"/>
              <a:gd name="connsiteY1" fmla="*/ 0 h 9254596"/>
              <a:gd name="connsiteX2" fmla="*/ 4434140 w 8874936"/>
              <a:gd name="connsiteY2" fmla="*/ 0 h 9254596"/>
              <a:gd name="connsiteX3" fmla="*/ 8868195 w 8874936"/>
              <a:gd name="connsiteY3" fmla="*/ 4434055 h 9254596"/>
              <a:gd name="connsiteX4" fmla="*/ 8868195 w 8874936"/>
              <a:gd name="connsiteY4" fmla="*/ 4767750 h 9254596"/>
              <a:gd name="connsiteX5" fmla="*/ 8839886 w 8874936"/>
              <a:gd name="connsiteY5" fmla="*/ 9229514 h 9254596"/>
              <a:gd name="connsiteX6" fmla="*/ 6682424 w 8874936"/>
              <a:gd name="connsiteY6" fmla="*/ 9240134 h 9254596"/>
              <a:gd name="connsiteX7" fmla="*/ 5046989 w 8874936"/>
              <a:gd name="connsiteY7" fmla="*/ 9254314 h 9254596"/>
              <a:gd name="connsiteX8" fmla="*/ 85 w 8874936"/>
              <a:gd name="connsiteY8" fmla="*/ 4434055 h 9254596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68242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  <a:gd name="connsiteX0" fmla="*/ 86 w 8874937"/>
              <a:gd name="connsiteY0" fmla="*/ 4434055 h 9229662"/>
              <a:gd name="connsiteX1" fmla="*/ 4434141 w 8874937"/>
              <a:gd name="connsiteY1" fmla="*/ 0 h 9229662"/>
              <a:gd name="connsiteX2" fmla="*/ 4434141 w 8874937"/>
              <a:gd name="connsiteY2" fmla="*/ 0 h 9229662"/>
              <a:gd name="connsiteX3" fmla="*/ 8868196 w 8874937"/>
              <a:gd name="connsiteY3" fmla="*/ 4434055 h 9229662"/>
              <a:gd name="connsiteX4" fmla="*/ 8868196 w 8874937"/>
              <a:gd name="connsiteY4" fmla="*/ 4767750 h 9229662"/>
              <a:gd name="connsiteX5" fmla="*/ 8839887 w 8874937"/>
              <a:gd name="connsiteY5" fmla="*/ 9229514 h 9229662"/>
              <a:gd name="connsiteX6" fmla="*/ 6707363 w 8874937"/>
              <a:gd name="connsiteY6" fmla="*/ 9223508 h 9229662"/>
              <a:gd name="connsiteX7" fmla="*/ 5038677 w 8874937"/>
              <a:gd name="connsiteY7" fmla="*/ 9229376 h 9229662"/>
              <a:gd name="connsiteX8" fmla="*/ 86 w 8874937"/>
              <a:gd name="connsiteY8" fmla="*/ 4434055 h 9229662"/>
              <a:gd name="connsiteX0" fmla="*/ 86 w 8874937"/>
              <a:gd name="connsiteY0" fmla="*/ 4434055 h 9240134"/>
              <a:gd name="connsiteX1" fmla="*/ 4434141 w 8874937"/>
              <a:gd name="connsiteY1" fmla="*/ 0 h 9240134"/>
              <a:gd name="connsiteX2" fmla="*/ 4434141 w 8874937"/>
              <a:gd name="connsiteY2" fmla="*/ 0 h 9240134"/>
              <a:gd name="connsiteX3" fmla="*/ 8868196 w 8874937"/>
              <a:gd name="connsiteY3" fmla="*/ 4434055 h 9240134"/>
              <a:gd name="connsiteX4" fmla="*/ 8868196 w 8874937"/>
              <a:gd name="connsiteY4" fmla="*/ 4767750 h 9240134"/>
              <a:gd name="connsiteX5" fmla="*/ 8839887 w 8874937"/>
              <a:gd name="connsiteY5" fmla="*/ 9229514 h 9240134"/>
              <a:gd name="connsiteX6" fmla="*/ 6773865 w 8874937"/>
              <a:gd name="connsiteY6" fmla="*/ 9240134 h 9240134"/>
              <a:gd name="connsiteX7" fmla="*/ 5038677 w 8874937"/>
              <a:gd name="connsiteY7" fmla="*/ 9229376 h 9240134"/>
              <a:gd name="connsiteX8" fmla="*/ 86 w 8874937"/>
              <a:gd name="connsiteY8" fmla="*/ 4434055 h 924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74937" h="9240134">
                <a:moveTo>
                  <a:pt x="86" y="4434055"/>
                </a:moveTo>
                <a:cubicBezTo>
                  <a:pt x="86" y="1985194"/>
                  <a:pt x="1985280" y="0"/>
                  <a:pt x="4434141" y="0"/>
                </a:cubicBezTo>
                <a:lnTo>
                  <a:pt x="4434141" y="0"/>
                </a:lnTo>
                <a:cubicBezTo>
                  <a:pt x="6883002" y="0"/>
                  <a:pt x="8868196" y="1985194"/>
                  <a:pt x="8868196" y="4434055"/>
                </a:cubicBezTo>
                <a:lnTo>
                  <a:pt x="8868196" y="4767750"/>
                </a:lnTo>
                <a:cubicBezTo>
                  <a:pt x="8868196" y="7216611"/>
                  <a:pt x="8895605" y="7040195"/>
                  <a:pt x="8839887" y="9229514"/>
                </a:cubicBezTo>
                <a:lnTo>
                  <a:pt x="6773865" y="9240134"/>
                </a:lnTo>
                <a:lnTo>
                  <a:pt x="5038677" y="9229376"/>
                </a:lnTo>
                <a:cubicBezTo>
                  <a:pt x="1640464" y="9256690"/>
                  <a:pt x="-13768" y="7327741"/>
                  <a:pt x="86" y="4434055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form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93DE1B89-8B95-C991-FCCB-A27AE56873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84098" y="3240000"/>
            <a:ext cx="8280000" cy="5400000"/>
          </a:xfrm>
        </p:spPr>
        <p:txBody>
          <a:bodyPr vert="horz" lIns="0" tIns="0" rIns="0" bIns="0" rtlCol="0">
            <a:noAutofit/>
          </a:bodyPr>
          <a:lstStyle>
            <a:lvl1pPr marL="345600" indent="-345600">
              <a:buClr>
                <a:schemeClr val="accent3"/>
              </a:buClr>
              <a:buFont typeface="Arial" panose="020B0604020202020204" pitchFamily="34" charset="0"/>
              <a:buChar char="•"/>
              <a:defRPr lang="sv-SE" sz="4000" dirty="0">
                <a:solidFill>
                  <a:schemeClr val="tx1"/>
                </a:solidFill>
              </a:defRPr>
            </a:lvl1pPr>
            <a:lvl2pPr marL="756000" indent="-324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600" dirty="0">
                <a:solidFill>
                  <a:schemeClr val="tx1"/>
                </a:solidFill>
              </a:defRPr>
            </a:lvl2pPr>
            <a:lvl3pPr marL="1116000" indent="-288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3200" dirty="0">
                <a:solidFill>
                  <a:schemeClr val="tx1"/>
                </a:solidFill>
              </a:defRPr>
            </a:lvl3pPr>
            <a:lvl4pPr marL="1458000" indent="-2592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800" dirty="0">
                <a:solidFill>
                  <a:schemeClr val="tx1"/>
                </a:solidFill>
              </a:defRPr>
            </a:lvl4pPr>
            <a:lvl5pPr marL="1764000" indent="-252000">
              <a:buClr>
                <a:schemeClr val="accent3"/>
              </a:buClr>
              <a:buFont typeface="Arial" panose="020B0604020202020204" pitchFamily="34" charset="0"/>
              <a:buChar char="•"/>
              <a:defRPr lang="sv-SE" sz="240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ubrik 106">
            <a:extLst>
              <a:ext uri="{FF2B5EF4-FFF2-40B4-BE49-F238E27FC236}">
                <a16:creationId xmlns:a16="http://schemas.microsoft.com/office/drawing/2014/main" id="{505B7519-D4A1-65FB-10F7-68D1930A4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4098" y="758131"/>
            <a:ext cx="8280000" cy="2052000"/>
          </a:xfrm>
        </p:spPr>
        <p:txBody>
          <a:bodyPr>
            <a:noAutofit/>
          </a:bodyPr>
          <a:lstStyle>
            <a:lvl1pPr>
              <a:defRPr sz="7200" b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D1922A11-6FDC-5954-DA22-3452A9DB2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197927D5-8C5F-1843-FA9D-B3EFCC39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Platshållare för sidfot 5">
            <a:extLst>
              <a:ext uri="{FF2B5EF4-FFF2-40B4-BE49-F238E27FC236}">
                <a16:creationId xmlns:a16="http://schemas.microsoft.com/office/drawing/2014/main" id="{B3977587-313F-F007-1750-653BB1B3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59639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1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spcAft>
                <a:spcPts val="2300"/>
              </a:spcAft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79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sida_bild_topp_och_text-Vit-Turkos_lj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>
            <a:extLst>
              <a:ext uri="{FF2B5EF4-FFF2-40B4-BE49-F238E27FC236}">
                <a16:creationId xmlns:a16="http://schemas.microsoft.com/office/drawing/2014/main" id="{D949564A-5379-F559-CBE7-FF45D034D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CB456D6-7B98-AEDE-1A87-17C52A7F1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sidfot 5">
            <a:extLst>
              <a:ext uri="{FF2B5EF4-FFF2-40B4-BE49-F238E27FC236}">
                <a16:creationId xmlns:a16="http://schemas.microsoft.com/office/drawing/2014/main" id="{BB4F6B91-E7D3-255D-44BF-7F3E353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B57E4DDF-B89B-3B5E-4B7A-22A918DDF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0104100" cy="3654425"/>
          </a:xfrm>
          <a:custGeom>
            <a:avLst/>
            <a:gdLst>
              <a:gd name="connsiteX0" fmla="*/ 18655886 w 20104100"/>
              <a:gd name="connsiteY0" fmla="*/ 927212 h 3654425"/>
              <a:gd name="connsiteX1" fmla="*/ 17756906 w 20104100"/>
              <a:gd name="connsiteY1" fmla="*/ 1826192 h 3654425"/>
              <a:gd name="connsiteX2" fmla="*/ 17756906 w 20104100"/>
              <a:gd name="connsiteY2" fmla="*/ 2725173 h 3654425"/>
              <a:gd name="connsiteX3" fmla="*/ 18655886 w 20104100"/>
              <a:gd name="connsiteY3" fmla="*/ 2725173 h 3654425"/>
              <a:gd name="connsiteX4" fmla="*/ 19554868 w 20104100"/>
              <a:gd name="connsiteY4" fmla="*/ 1826192 h 3654425"/>
              <a:gd name="connsiteX5" fmla="*/ 18655886 w 20104100"/>
              <a:gd name="connsiteY5" fmla="*/ 927212 h 3654425"/>
              <a:gd name="connsiteX6" fmla="*/ 0 w 20104100"/>
              <a:gd name="connsiteY6" fmla="*/ 0 h 3654425"/>
              <a:gd name="connsiteX7" fmla="*/ 20104100 w 20104100"/>
              <a:gd name="connsiteY7" fmla="*/ 0 h 3654425"/>
              <a:gd name="connsiteX8" fmla="*/ 20104100 w 20104100"/>
              <a:gd name="connsiteY8" fmla="*/ 3654425 h 3654425"/>
              <a:gd name="connsiteX9" fmla="*/ 0 w 20104100"/>
              <a:gd name="connsiteY9" fmla="*/ 3654425 h 365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3654425">
                <a:moveTo>
                  <a:pt x="18655886" y="927212"/>
                </a:moveTo>
                <a:cubicBezTo>
                  <a:pt x="18159392" y="927212"/>
                  <a:pt x="17756906" y="1329699"/>
                  <a:pt x="17756906" y="1826192"/>
                </a:cubicBezTo>
                <a:lnTo>
                  <a:pt x="17756906" y="2725173"/>
                </a:lnTo>
                <a:cubicBezTo>
                  <a:pt x="17756906" y="2725173"/>
                  <a:pt x="18655886" y="2725173"/>
                  <a:pt x="18655886" y="2725173"/>
                </a:cubicBezTo>
                <a:cubicBezTo>
                  <a:pt x="19152380" y="2725173"/>
                  <a:pt x="19554868" y="2322686"/>
                  <a:pt x="19554868" y="1826192"/>
                </a:cubicBezTo>
                <a:cubicBezTo>
                  <a:pt x="19554868" y="1329699"/>
                  <a:pt x="19152380" y="927212"/>
                  <a:pt x="18655886" y="927212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3654425"/>
                </a:lnTo>
                <a:lnTo>
                  <a:pt x="0" y="36544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</a:lstStyle>
          <a:p>
            <a:r>
              <a:rPr lang="en-US"/>
              <a:t>Montera </a:t>
            </a:r>
            <a:r>
              <a:rPr lang="en-US" err="1"/>
              <a:t>bild</a:t>
            </a:r>
            <a:endParaRPr lang="en-US"/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5519E575-451D-56AC-BC70-3C69451708E5}"/>
              </a:ext>
            </a:extLst>
          </p:cNvPr>
          <p:cNvGrpSpPr/>
          <p:nvPr userDrawn="1"/>
        </p:nvGrpSpPr>
        <p:grpSpPr>
          <a:xfrm>
            <a:off x="17756906" y="928800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1CA28C7F-94DF-0464-FFCE-B92D1B1157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E9A26804-8171-4C87-EA39-D7D02C505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AA2C7EF-B9AA-2DA8-8610-4F53E94D0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986" y="574150"/>
            <a:ext cx="6984776" cy="2664000"/>
          </a:xfrm>
        </p:spPr>
        <p:txBody>
          <a:bodyPr anchor="ctr"/>
          <a:lstStyle>
            <a:lvl1pPr marL="0" indent="0">
              <a:lnSpc>
                <a:spcPts val="54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</a:t>
            </a:r>
            <a:br>
              <a:rPr lang="sv-SE"/>
            </a:br>
            <a:r>
              <a:rPr lang="sv-SE"/>
              <a:t>mall för rubrikformat</a:t>
            </a:r>
            <a:endParaRPr lang="en-US"/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94F67A0E-E56A-0E7E-0659-639FB34E41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7665" y="4767725"/>
            <a:ext cx="16108695" cy="5364000"/>
          </a:xfrm>
        </p:spPr>
        <p:txBody>
          <a:bodyPr/>
          <a:lstStyle>
            <a:lvl1pPr marL="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70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nehållsida_helsida-Vinröd_mörk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4">
            <a:extLst>
              <a:ext uri="{FF2B5EF4-FFF2-40B4-BE49-F238E27FC236}">
                <a16:creationId xmlns:a16="http://schemas.microsoft.com/office/drawing/2014/main" id="{07EDFFC4-C176-64E9-9298-AD68EDB49D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-1"/>
            <a:ext cx="20104100" cy="11309351"/>
          </a:xfrm>
          <a:custGeom>
            <a:avLst/>
            <a:gdLst>
              <a:gd name="connsiteX0" fmla="*/ 18655886 w 20104100"/>
              <a:gd name="connsiteY0" fmla="*/ 8967044 h 11309351"/>
              <a:gd name="connsiteX1" fmla="*/ 17756906 w 20104100"/>
              <a:gd name="connsiteY1" fmla="*/ 9866024 h 11309351"/>
              <a:gd name="connsiteX2" fmla="*/ 17756906 w 20104100"/>
              <a:gd name="connsiteY2" fmla="*/ 10765005 h 11309351"/>
              <a:gd name="connsiteX3" fmla="*/ 18655886 w 20104100"/>
              <a:gd name="connsiteY3" fmla="*/ 10765005 h 11309351"/>
              <a:gd name="connsiteX4" fmla="*/ 19554868 w 20104100"/>
              <a:gd name="connsiteY4" fmla="*/ 9866024 h 11309351"/>
              <a:gd name="connsiteX5" fmla="*/ 18655886 w 20104100"/>
              <a:gd name="connsiteY5" fmla="*/ 8967044 h 11309351"/>
              <a:gd name="connsiteX6" fmla="*/ 0 w 20104100"/>
              <a:gd name="connsiteY6" fmla="*/ 0 h 11309351"/>
              <a:gd name="connsiteX7" fmla="*/ 20104100 w 20104100"/>
              <a:gd name="connsiteY7" fmla="*/ 0 h 11309351"/>
              <a:gd name="connsiteX8" fmla="*/ 20104100 w 20104100"/>
              <a:gd name="connsiteY8" fmla="*/ 11309351 h 11309351"/>
              <a:gd name="connsiteX9" fmla="*/ 0 w 20104100"/>
              <a:gd name="connsiteY9" fmla="*/ 11309351 h 1130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4100" h="11309351">
                <a:moveTo>
                  <a:pt x="18655886" y="8967044"/>
                </a:moveTo>
                <a:cubicBezTo>
                  <a:pt x="18159392" y="8967044"/>
                  <a:pt x="17756906" y="9369531"/>
                  <a:pt x="17756906" y="9866024"/>
                </a:cubicBezTo>
                <a:lnTo>
                  <a:pt x="17756906" y="10765005"/>
                </a:lnTo>
                <a:cubicBezTo>
                  <a:pt x="17756906" y="10765005"/>
                  <a:pt x="18655886" y="10765005"/>
                  <a:pt x="18655886" y="10765005"/>
                </a:cubicBezTo>
                <a:cubicBezTo>
                  <a:pt x="19152380" y="10765005"/>
                  <a:pt x="19554868" y="10362518"/>
                  <a:pt x="19554868" y="9866024"/>
                </a:cubicBezTo>
                <a:cubicBezTo>
                  <a:pt x="19554868" y="9369531"/>
                  <a:pt x="19152380" y="8967044"/>
                  <a:pt x="18655886" y="8967044"/>
                </a:cubicBezTo>
                <a:close/>
                <a:moveTo>
                  <a:pt x="0" y="0"/>
                </a:moveTo>
                <a:lnTo>
                  <a:pt x="20104100" y="0"/>
                </a:lnTo>
                <a:lnTo>
                  <a:pt x="20104100" y="11309351"/>
                </a:lnTo>
                <a:lnTo>
                  <a:pt x="0" y="11309351"/>
                </a:lnTo>
                <a:close/>
              </a:path>
            </a:pathLst>
          </a:custGeom>
          <a:solidFill>
            <a:schemeClr val="accent3">
              <a:alpha val="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3200">
                <a:solidFill>
                  <a:schemeClr val="tx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på en ikon för att infoga innehåll</a:t>
            </a: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9EEE50AE-AD45-C8EB-F181-3EB97FB885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grpSp>
        <p:nvGrpSpPr>
          <p:cNvPr id="16" name="Grupp 15">
            <a:extLst>
              <a:ext uri="{FF2B5EF4-FFF2-40B4-BE49-F238E27FC236}">
                <a16:creationId xmlns:a16="http://schemas.microsoft.com/office/drawing/2014/main" id="{E7C7BFDF-15BB-A35D-182B-71E482DB79E0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7" name="Bild 16">
              <a:extLst>
                <a:ext uri="{FF2B5EF4-FFF2-40B4-BE49-F238E27FC236}">
                  <a16:creationId xmlns:a16="http://schemas.microsoft.com/office/drawing/2014/main" id="{D13F18B1-ED24-8397-C568-DD94D6B23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87208784-4141-09D3-D660-A2268386B8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B3A71AB9-AAA7-E78A-F77A-D1A10EB26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1066" y="10548000"/>
            <a:ext cx="792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22D6F3-33C1-5574-70A2-85ADD2CE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37666" y="10548000"/>
            <a:ext cx="3600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480145-259A-47DA-A30D-C906B9DB5C9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5">
            <a:extLst>
              <a:ext uri="{FF2B5EF4-FFF2-40B4-BE49-F238E27FC236}">
                <a16:creationId xmlns:a16="http://schemas.microsoft.com/office/drawing/2014/main" id="{A02E07FB-A8EC-6B08-D352-1681F3F6E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4449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0">
          <p15:clr>
            <a:srgbClr val="FBAE40"/>
          </p15:clr>
        </p15:guide>
        <p15:guide id="2" pos="6332">
          <p15:clr>
            <a:srgbClr val="FBAE40"/>
          </p15:clr>
        </p15:guide>
        <p15:guide id="3" pos="2444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1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>
            <a:extLst>
              <a:ext uri="{FF2B5EF4-FFF2-40B4-BE49-F238E27FC236}">
                <a16:creationId xmlns:a16="http://schemas.microsoft.com/office/drawing/2014/main" id="{576BB817-1EAA-44C8-A93D-028CF1AA9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0"/>
            <a:ext cx="20139816" cy="1130935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36C45F4-5A3A-B353-8B3A-6433B352CE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02400" y="6377390"/>
            <a:ext cx="5279848" cy="1005477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100%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88D93A17-5D27-9173-DE8F-75232BA67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02400" y="7454875"/>
            <a:ext cx="5311700" cy="2880320"/>
          </a:xfrm>
        </p:spPr>
        <p:txBody>
          <a:bodyPr anchor="t"/>
          <a:lstStyle>
            <a:lvl1pPr marL="0" indent="0" algn="ctr">
              <a:buNone/>
              <a:defRPr sz="5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br>
              <a:rPr lang="sv-SE"/>
            </a:b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8905EC65-8650-70B3-60D1-3E1ABCA0D806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11FBA0C9-6BFF-B8AD-A3F5-12DDCE312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8" name="Bild 7">
              <a:extLst>
                <a:ext uri="{FF2B5EF4-FFF2-40B4-BE49-F238E27FC236}">
                  <a16:creationId xmlns:a16="http://schemas.microsoft.com/office/drawing/2014/main" id="{228F8573-1D0A-2F1D-9164-0EFB361C27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3" name="Platshållare för bild 19">
            <a:extLst>
              <a:ext uri="{FF2B5EF4-FFF2-40B4-BE49-F238E27FC236}">
                <a16:creationId xmlns:a16="http://schemas.microsoft.com/office/drawing/2014/main" id="{A0274350-8D2F-EF0E-2CC3-C942CB76572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3996000"/>
          </a:xfrm>
          <a:prstGeom prst="rect">
            <a:avLst/>
          </a:prstGeom>
        </p:spPr>
      </p:pic>
      <p:pic>
        <p:nvPicPr>
          <p:cNvPr id="5" name="Platshållare för bild 13">
            <a:extLst>
              <a:ext uri="{FF2B5EF4-FFF2-40B4-BE49-F238E27FC236}">
                <a16:creationId xmlns:a16="http://schemas.microsoft.com/office/drawing/2014/main" id="{9F012126-928D-82F4-7FE1-7F5A70DA350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4359600"/>
            <a:ext cx="4716000" cy="67697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latshållare för bild 15">
            <a:extLst>
              <a:ext uri="{FF2B5EF4-FFF2-40B4-BE49-F238E27FC236}">
                <a16:creationId xmlns:a16="http://schemas.microsoft.com/office/drawing/2014/main" id="{85DBB31E-B63B-AF6E-6A35-901FDB29FB1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4046400" cy="65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latshållare för bild 21">
            <a:extLst>
              <a:ext uri="{FF2B5EF4-FFF2-40B4-BE49-F238E27FC236}">
                <a16:creationId xmlns:a16="http://schemas.microsoft.com/office/drawing/2014/main" id="{DA9D1865-A9AE-2006-5E7E-B52845261EC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100" y="180000"/>
            <a:ext cx="10620000" cy="5662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latshållare för bild 27">
            <a:extLst>
              <a:ext uri="{FF2B5EF4-FFF2-40B4-BE49-F238E27FC236}">
                <a16:creationId xmlns:a16="http://schemas.microsoft.com/office/drawing/2014/main" id="{15B3C348-F649-6CC5-28FC-F3D1D17B417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4100" y="6017350"/>
            <a:ext cx="5130000" cy="5112000"/>
          </a:xfrm>
          <a:custGeom>
            <a:avLst/>
            <a:gdLst>
              <a:gd name="connsiteX0" fmla="*/ 3861786 w 5130000"/>
              <a:gd name="connsiteY0" fmla="*/ 2949693 h 5112000"/>
              <a:gd name="connsiteX1" fmla="*/ 2962806 w 5130000"/>
              <a:gd name="connsiteY1" fmla="*/ 3848673 h 5112000"/>
              <a:gd name="connsiteX2" fmla="*/ 2962806 w 5130000"/>
              <a:gd name="connsiteY2" fmla="*/ 4747654 h 5112000"/>
              <a:gd name="connsiteX3" fmla="*/ 3861786 w 5130000"/>
              <a:gd name="connsiteY3" fmla="*/ 4747654 h 5112000"/>
              <a:gd name="connsiteX4" fmla="*/ 4760768 w 5130000"/>
              <a:gd name="connsiteY4" fmla="*/ 3848673 h 5112000"/>
              <a:gd name="connsiteX5" fmla="*/ 3861786 w 5130000"/>
              <a:gd name="connsiteY5" fmla="*/ 2949693 h 5112000"/>
              <a:gd name="connsiteX6" fmla="*/ 0 w 5130000"/>
              <a:gd name="connsiteY6" fmla="*/ 0 h 5112000"/>
              <a:gd name="connsiteX7" fmla="*/ 5130000 w 5130000"/>
              <a:gd name="connsiteY7" fmla="*/ 0 h 5112000"/>
              <a:gd name="connsiteX8" fmla="*/ 5130000 w 5130000"/>
              <a:gd name="connsiteY8" fmla="*/ 5112000 h 5112000"/>
              <a:gd name="connsiteX9" fmla="*/ 0 w 5130000"/>
              <a:gd name="connsiteY9" fmla="*/ 5112000 h 51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30000" h="5112000">
                <a:moveTo>
                  <a:pt x="3861786" y="2949693"/>
                </a:moveTo>
                <a:cubicBezTo>
                  <a:pt x="3365292" y="2949693"/>
                  <a:pt x="2962806" y="3352180"/>
                  <a:pt x="2962806" y="3848673"/>
                </a:cubicBezTo>
                <a:lnTo>
                  <a:pt x="2962806" y="4747654"/>
                </a:lnTo>
                <a:cubicBezTo>
                  <a:pt x="2962806" y="4747654"/>
                  <a:pt x="3861786" y="4747654"/>
                  <a:pt x="3861786" y="4747654"/>
                </a:cubicBezTo>
                <a:cubicBezTo>
                  <a:pt x="4358280" y="4747654"/>
                  <a:pt x="4760768" y="4345167"/>
                  <a:pt x="4760768" y="3848673"/>
                </a:cubicBezTo>
                <a:cubicBezTo>
                  <a:pt x="4760768" y="3352180"/>
                  <a:pt x="4358280" y="2949693"/>
                  <a:pt x="3861786" y="2949693"/>
                </a:cubicBezTo>
                <a:close/>
                <a:moveTo>
                  <a:pt x="0" y="0"/>
                </a:moveTo>
                <a:lnTo>
                  <a:pt x="5130000" y="0"/>
                </a:lnTo>
                <a:lnTo>
                  <a:pt x="5130000" y="5112000"/>
                </a:lnTo>
                <a:lnTo>
                  <a:pt x="0" y="5112000"/>
                </a:lnTo>
                <a:close/>
              </a:path>
            </a:pathLst>
          </a:custGeom>
          <a:solidFill>
            <a:schemeClr val="bg1"/>
          </a:solidFill>
        </p:spPr>
      </p:pic>
      <p:pic>
        <p:nvPicPr>
          <p:cNvPr id="12" name="Platshållare för bild 31">
            <a:extLst>
              <a:ext uri="{FF2B5EF4-FFF2-40B4-BE49-F238E27FC236}">
                <a16:creationId xmlns:a16="http://schemas.microsoft.com/office/drawing/2014/main" id="{F68D6069-E644-9AA4-73AB-3279BAFB65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6913750"/>
            <a:ext cx="4046400" cy="42156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537606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montage_2_med_text-Turkos_ljus">
    <p:bg>
      <p:bgPr>
        <a:solidFill>
          <a:schemeClr val="accent3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5">
            <a:extLst>
              <a:ext uri="{FF2B5EF4-FFF2-40B4-BE49-F238E27FC236}">
                <a16:creationId xmlns:a16="http://schemas.microsoft.com/office/drawing/2014/main" id="{D05D05BB-DFC5-EB72-4DDF-CDFD1E0C5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1125" t="15557" r="26243" b="36566"/>
          <a:stretch/>
        </p:blipFill>
        <p:spPr>
          <a:xfrm>
            <a:off x="-35716" y="-2460"/>
            <a:ext cx="20139816" cy="11309350"/>
          </a:xfrm>
          <a:prstGeom prst="rect">
            <a:avLst/>
          </a:prstGeom>
        </p:spPr>
      </p:pic>
      <p:sp>
        <p:nvSpPr>
          <p:cNvPr id="3" name="Rubrik 1">
            <a:extLst>
              <a:ext uri="{FF2B5EF4-FFF2-40B4-BE49-F238E27FC236}">
                <a16:creationId xmlns:a16="http://schemas.microsoft.com/office/drawing/2014/main" id="{81C86E17-67EC-C615-2842-76EB0D847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03429" y="326082"/>
            <a:ext cx="3509500" cy="936105"/>
          </a:xfrm>
        </p:spPr>
        <p:txBody>
          <a:bodyPr anchor="t">
            <a:noAutofit/>
          </a:bodyPr>
          <a:lstStyle>
            <a:lvl1pPr algn="ctr">
              <a:lnSpc>
                <a:spcPct val="75000"/>
              </a:lnSpc>
              <a:defRPr sz="10000" b="0" spc="-40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sv-SE"/>
              <a:t>98%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C40B185A-2F22-3207-F086-4CB9D1147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03428" y="1262187"/>
            <a:ext cx="3530672" cy="2396633"/>
          </a:xfrm>
        </p:spPr>
        <p:txBody>
          <a:bodyPr anchor="t"/>
          <a:lstStyle>
            <a:lvl1pPr marL="0" indent="0" algn="ctr">
              <a:buNone/>
              <a:defRPr sz="440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elit.</a:t>
            </a:r>
            <a:endParaRPr lang="en-US"/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9924D6F4-B2E5-DFB3-AD23-22CDC8FBF80E}"/>
              </a:ext>
            </a:extLst>
          </p:cNvPr>
          <p:cNvGrpSpPr/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6" name="Bild 5">
              <a:extLst>
                <a:ext uri="{FF2B5EF4-FFF2-40B4-BE49-F238E27FC236}">
                  <a16:creationId xmlns:a16="http://schemas.microsoft.com/office/drawing/2014/main" id="{4C9CD803-0E8B-1C0E-0E29-B5DAE738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4C80B198-33F3-1D5A-45D1-D92C2FCD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  <p:pic>
        <p:nvPicPr>
          <p:cNvPr id="8" name="Platshållare för bild 18">
            <a:extLst>
              <a:ext uri="{FF2B5EF4-FFF2-40B4-BE49-F238E27FC236}">
                <a16:creationId xmlns:a16="http://schemas.microsoft.com/office/drawing/2014/main" id="{8E5EE331-AB17-FEEC-08C5-668F67B767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180000"/>
            <a:ext cx="4716000" cy="4934635"/>
          </a:xfrm>
          <a:prstGeom prst="rect">
            <a:avLst/>
          </a:prstGeom>
        </p:spPr>
      </p:pic>
      <p:pic>
        <p:nvPicPr>
          <p:cNvPr id="9" name="Platshållare för bild 10">
            <a:extLst>
              <a:ext uri="{FF2B5EF4-FFF2-40B4-BE49-F238E27FC236}">
                <a16:creationId xmlns:a16="http://schemas.microsoft.com/office/drawing/2014/main" id="{E17D82F0-99DE-8779-D57A-27223C266DA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00" y="180000"/>
            <a:ext cx="7456562" cy="10944430"/>
          </a:xfrm>
          <a:prstGeom prst="rect">
            <a:avLst/>
          </a:prstGeom>
        </p:spPr>
      </p:pic>
      <p:pic>
        <p:nvPicPr>
          <p:cNvPr id="10" name="Platshållare för bild 16">
            <a:extLst>
              <a:ext uri="{FF2B5EF4-FFF2-40B4-BE49-F238E27FC236}">
                <a16:creationId xmlns:a16="http://schemas.microsoft.com/office/drawing/2014/main" id="{45786C1E-6C66-3B26-67CB-C65DF872A38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00" y="5294635"/>
            <a:ext cx="4716000" cy="5834715"/>
          </a:xfrm>
          <a:prstGeom prst="rect">
            <a:avLst/>
          </a:prstGeom>
        </p:spPr>
      </p:pic>
      <p:pic>
        <p:nvPicPr>
          <p:cNvPr id="11" name="Platshållare för bild 12">
            <a:extLst>
              <a:ext uri="{FF2B5EF4-FFF2-40B4-BE49-F238E27FC236}">
                <a16:creationId xmlns:a16="http://schemas.microsoft.com/office/drawing/2014/main" id="{2C961CFD-51B4-B3BA-298F-A1867002D0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14100" y="180000"/>
            <a:ext cx="3510000" cy="36024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latshållare för bild 14">
            <a:extLst>
              <a:ext uri="{FF2B5EF4-FFF2-40B4-BE49-F238E27FC236}">
                <a16:creationId xmlns:a16="http://schemas.microsoft.com/office/drawing/2014/main" id="{F377875A-6503-ABE1-C74F-3C20B1B3884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12562" y="3962467"/>
            <a:ext cx="7211538" cy="7161963"/>
          </a:xfrm>
          <a:prstGeom prst="rect">
            <a:avLst/>
          </a:prstGeom>
        </p:spPr>
      </p:pic>
      <p:grpSp>
        <p:nvGrpSpPr>
          <p:cNvPr id="13" name="Grupp 12">
            <a:extLst>
              <a:ext uri="{FF2B5EF4-FFF2-40B4-BE49-F238E27FC236}">
                <a16:creationId xmlns:a16="http://schemas.microsoft.com/office/drawing/2014/main" id="{A59FA962-690A-A30F-7B53-BF999A9785C2}"/>
              </a:ext>
            </a:extLst>
          </p:cNvPr>
          <p:cNvGrpSpPr/>
          <p:nvPr userDrawn="1"/>
        </p:nvGrpSpPr>
        <p:grpSpPr>
          <a:xfrm>
            <a:off x="17756906" y="89672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27EDDC18-AC91-6BBF-EEA7-9266D9A462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15" name="Bild 14">
              <a:extLst>
                <a:ext uri="{FF2B5EF4-FFF2-40B4-BE49-F238E27FC236}">
                  <a16:creationId xmlns:a16="http://schemas.microsoft.com/office/drawing/2014/main" id="{51A947BE-A2CD-4215-4574-0F3DA22834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7308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image" Target="../media/image1.png"/><Relationship Id="rId30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20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729" r:id="rId2"/>
    <p:sldLayoutId id="2147484067" r:id="rId3"/>
    <p:sldLayoutId id="2147484068" r:id="rId4"/>
    <p:sldLayoutId id="2147483971" r:id="rId5"/>
    <p:sldLayoutId id="2147483789" r:id="rId6"/>
    <p:sldLayoutId id="2147483773" r:id="rId7"/>
    <p:sldLayoutId id="2147483974" r:id="rId8"/>
    <p:sldLayoutId id="2147483755" r:id="rId9"/>
    <p:sldLayoutId id="2147483735" r:id="rId10"/>
    <p:sldLayoutId id="2147483748" r:id="rId11"/>
    <p:sldLayoutId id="2147483766" r:id="rId12"/>
    <p:sldLayoutId id="2147483741" r:id="rId13"/>
    <p:sldLayoutId id="2147483768" r:id="rId14"/>
    <p:sldLayoutId id="2147483969" r:id="rId15"/>
    <p:sldLayoutId id="2147483978" r:id="rId16"/>
    <p:sldLayoutId id="2147483979" r:id="rId17"/>
    <p:sldLayoutId id="2147483980" r:id="rId18"/>
    <p:sldLayoutId id="2147483792" r:id="rId19"/>
    <p:sldLayoutId id="2147483970" r:id="rId20"/>
    <p:sldLayoutId id="2147483972" r:id="rId21"/>
    <p:sldLayoutId id="2147484078" r:id="rId22"/>
    <p:sldLayoutId id="2147483816" r:id="rId23"/>
    <p:sldLayoutId id="2147483983" r:id="rId24"/>
    <p:sldLayoutId id="2147483982" r:id="rId25"/>
    <p:sldLayoutId id="2147484103" r:id="rId26"/>
    <p:sldLayoutId id="2147484104" r:id="rId27"/>
    <p:sldLayoutId id="2147484105" r:id="rId28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33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4069" r:id="rId2"/>
    <p:sldLayoutId id="2147484070" r:id="rId3"/>
    <p:sldLayoutId id="2147484071" r:id="rId4"/>
    <p:sldLayoutId id="2147484072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  <p:sldLayoutId id="2147483999" r:id="rId18"/>
    <p:sldLayoutId id="2147484000" r:id="rId19"/>
    <p:sldLayoutId id="2147484073" r:id="rId20"/>
    <p:sldLayoutId id="2147484074" r:id="rId21"/>
    <p:sldLayoutId id="2147484079" r:id="rId22"/>
    <p:sldLayoutId id="2147484080" r:id="rId23"/>
    <p:sldLayoutId id="2147484081" r:id="rId24"/>
    <p:sldLayoutId id="2147484082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1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1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1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1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1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633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95" r:id="rId2"/>
    <p:sldLayoutId id="2147484096" r:id="rId3"/>
    <p:sldLayoutId id="2147484097" r:id="rId4"/>
    <p:sldLayoutId id="2147484098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  <p:sldLayoutId id="2147484025" r:id="rId18"/>
    <p:sldLayoutId id="2147484026" r:id="rId19"/>
    <p:sldLayoutId id="2147484083" r:id="rId20"/>
    <p:sldLayoutId id="2147484084" r:id="rId21"/>
    <p:sldLayoutId id="2147484085" r:id="rId22"/>
    <p:sldLayoutId id="2147484086" r:id="rId23"/>
    <p:sldLayoutId id="2147484087" r:id="rId24"/>
    <p:sldLayoutId id="2147484088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098AE977-5D5B-4533-993B-CA82249B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2000" y="3148676"/>
            <a:ext cx="17640000" cy="54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9161" y="10548000"/>
            <a:ext cx="145872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3760" y="10548000"/>
            <a:ext cx="792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3E1DA4E-B23A-42CD-82EE-75C65057215D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360" y="10548000"/>
            <a:ext cx="360000" cy="18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3" name="Platshållare för rubrik 32">
            <a:extLst>
              <a:ext uri="{FF2B5EF4-FFF2-40B4-BE49-F238E27FC236}">
                <a16:creationId xmlns:a16="http://schemas.microsoft.com/office/drawing/2014/main" id="{C491F119-4C65-4AD3-AE6A-6BA07AAF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000" y="974155"/>
            <a:ext cx="17640000" cy="205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noProof="0"/>
              <a:t>Klicka här för att ändra mall för rubrikformat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916489A0-86E8-8B8D-E38F-32F76FD29A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7756906" y="8967043"/>
            <a:ext cx="1800000" cy="1800000"/>
            <a:chOff x="17958809" y="9070148"/>
            <a:chExt cx="2052001" cy="2052001"/>
          </a:xfrm>
          <a:effectLst>
            <a:outerShdw blurRad="1270000" sx="59064" sy="59064" algn="ctr" rotWithShape="0">
              <a:prstClr val="black">
                <a:alpha val="25000"/>
              </a:prstClr>
            </a:outerShdw>
          </a:effectLst>
        </p:grpSpPr>
        <p:pic>
          <p:nvPicPr>
            <p:cNvPr id="58" name="Bild 57">
              <a:extLst>
                <a:ext uri="{FF2B5EF4-FFF2-40B4-BE49-F238E27FC236}">
                  <a16:creationId xmlns:a16="http://schemas.microsoft.com/office/drawing/2014/main" id="{86944D53-AAE4-66FD-DACB-E32C26E040F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958809" y="9070148"/>
              <a:ext cx="2052001" cy="2052001"/>
            </a:xfrm>
            <a:prstGeom prst="rect">
              <a:avLst/>
            </a:prstGeom>
          </p:spPr>
        </p:pic>
        <p:pic>
          <p:nvPicPr>
            <p:cNvPr id="59" name="Bild 58">
              <a:extLst>
                <a:ext uri="{FF2B5EF4-FFF2-40B4-BE49-F238E27FC236}">
                  <a16:creationId xmlns:a16="http://schemas.microsoft.com/office/drawing/2014/main" id="{4B611E57-5374-F5B9-4EF0-688584B1CB4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8074003" y="9371886"/>
              <a:ext cx="1550353" cy="147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37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99" r:id="rId2"/>
    <p:sldLayoutId id="2147484100" r:id="rId3"/>
    <p:sldLayoutId id="2147484101" r:id="rId4"/>
    <p:sldLayoutId id="2147484102" r:id="rId5"/>
    <p:sldLayoutId id="2147484042" r:id="rId6"/>
    <p:sldLayoutId id="2147484043" r:id="rId7"/>
    <p:sldLayoutId id="2147484046" r:id="rId8"/>
    <p:sldLayoutId id="2147484044" r:id="rId9"/>
    <p:sldLayoutId id="2147484045" r:id="rId10"/>
    <p:sldLayoutId id="2147484047" r:id="rId11"/>
    <p:sldLayoutId id="2147484048" r:id="rId12"/>
    <p:sldLayoutId id="2147484049" r:id="rId13"/>
    <p:sldLayoutId id="2147484050" r:id="rId14"/>
    <p:sldLayoutId id="2147484051" r:id="rId15"/>
    <p:sldLayoutId id="2147484052" r:id="rId16"/>
    <p:sldLayoutId id="2147484053" r:id="rId17"/>
    <p:sldLayoutId id="2147484054" r:id="rId18"/>
    <p:sldLayoutId id="2147484055" r:id="rId19"/>
    <p:sldLayoutId id="2147484089" r:id="rId20"/>
    <p:sldLayoutId id="2147484090" r:id="rId21"/>
    <p:sldLayoutId id="2147484091" r:id="rId22"/>
    <p:sldLayoutId id="2147484092" r:id="rId23"/>
    <p:sldLayoutId id="2147484093" r:id="rId24"/>
    <p:sldLayoutId id="2147484094" r:id="rId25"/>
  </p:sldLayoutIdLst>
  <p:hf hdr="0" ftr="0"/>
  <p:txStyles>
    <p:titleStyle>
      <a:lvl1pPr eaLnBrk="1" hangingPunct="1">
        <a:lnSpc>
          <a:spcPct val="85000"/>
        </a:lnSpc>
        <a:defRPr sz="6000" b="1" spc="-280" baseline="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345600" indent="-345600" eaLnBrk="1" hangingPunct="1">
        <a:lnSpc>
          <a:spcPct val="84000"/>
        </a:lnSpc>
        <a:spcAft>
          <a:spcPts val="2300"/>
        </a:spcAft>
        <a:buClr>
          <a:schemeClr val="accent3"/>
        </a:buClr>
        <a:buSzPct val="100000"/>
        <a:buFont typeface="Arial" panose="020B0604020202020204" pitchFamily="34" charset="0"/>
        <a:buChar char="•"/>
        <a:tabLst/>
        <a:defRPr sz="4000" spc="-110" baseline="0">
          <a:latin typeface="+mn-lt"/>
          <a:ea typeface="+mn-ea"/>
          <a:cs typeface="+mn-cs"/>
        </a:defRPr>
      </a:lvl1pPr>
      <a:lvl2pPr marL="756000" indent="-324000" eaLnBrk="1" hangingPunct="1">
        <a:lnSpc>
          <a:spcPct val="84000"/>
        </a:lnSpc>
        <a:spcAft>
          <a:spcPts val="2400"/>
        </a:spcAft>
        <a:buClr>
          <a:schemeClr val="accent3"/>
        </a:buClr>
        <a:buFont typeface="Arial" panose="020B0604020202020204" pitchFamily="34" charset="0"/>
        <a:buChar char="•"/>
        <a:defRPr sz="3600" spc="-110" baseline="0">
          <a:latin typeface="+mn-lt"/>
          <a:ea typeface="+mn-ea"/>
          <a:cs typeface="+mn-cs"/>
        </a:defRPr>
      </a:lvl2pPr>
      <a:lvl3pPr marL="1116000" indent="-288000" eaLnBrk="1" hangingPunct="1">
        <a:lnSpc>
          <a:spcPct val="84000"/>
        </a:lnSpc>
        <a:spcAft>
          <a:spcPts val="2500"/>
        </a:spcAft>
        <a:buClr>
          <a:schemeClr val="accent3"/>
        </a:buClr>
        <a:buFont typeface="Arial" panose="020B0604020202020204" pitchFamily="34" charset="0"/>
        <a:buChar char="•"/>
        <a:defRPr sz="3200" spc="-110" baseline="0">
          <a:latin typeface="+mn-lt"/>
          <a:ea typeface="+mn-ea"/>
          <a:cs typeface="+mn-cs"/>
        </a:defRPr>
      </a:lvl3pPr>
      <a:lvl4pPr marL="1458000" indent="-259200" eaLnBrk="1" hangingPunct="1">
        <a:lnSpc>
          <a:spcPct val="84000"/>
        </a:lnSpc>
        <a:spcAft>
          <a:spcPts val="2600"/>
        </a:spcAft>
        <a:buClr>
          <a:schemeClr val="accent3"/>
        </a:buClr>
        <a:buFont typeface="Arial" panose="020B0604020202020204" pitchFamily="34" charset="0"/>
        <a:buChar char="•"/>
        <a:defRPr sz="2800" spc="-110" baseline="0">
          <a:latin typeface="+mn-lt"/>
          <a:ea typeface="+mn-ea"/>
          <a:cs typeface="+mn-cs"/>
        </a:defRPr>
      </a:lvl4pPr>
      <a:lvl5pPr marL="1764000" indent="-252000" eaLnBrk="1" hangingPunct="1">
        <a:lnSpc>
          <a:spcPct val="86000"/>
        </a:lnSpc>
        <a:spcAft>
          <a:spcPts val="1500"/>
        </a:spcAft>
        <a:buClr>
          <a:schemeClr val="accent3"/>
        </a:buClr>
        <a:buFont typeface="Arial" panose="020B0604020202020204" pitchFamily="34" charset="0"/>
        <a:buChar char="•"/>
        <a:defRPr sz="2400" spc="-110" baseline="0"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3E9E7E3-1AC0-349E-D907-5FA1B5C2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16F5041-E069-38B9-4036-F389FD828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1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1C6CFD5-2CCA-B5F8-8ADF-E0945EB7E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066" y="2570895"/>
            <a:ext cx="17215067" cy="6167560"/>
          </a:xfrm>
        </p:spPr>
        <p:txBody>
          <a:bodyPr/>
          <a:lstStyle/>
          <a:p>
            <a:r>
              <a:rPr lang="sv-SE" sz="9600"/>
              <a:t>Välkomna till </a:t>
            </a:r>
            <a:br>
              <a:rPr lang="sv-SE" sz="9600"/>
            </a:br>
            <a:r>
              <a:rPr lang="sv-SE" sz="9600"/>
              <a:t>Hälso- och sjukvårdsförvaltningens fördjupning!</a:t>
            </a:r>
            <a:br>
              <a:rPr lang="sv-SE" sz="9600"/>
            </a:br>
            <a:br>
              <a:rPr lang="sv-SE" sz="9600"/>
            </a:br>
            <a:r>
              <a:rPr lang="sv-SE" sz="5400"/>
              <a:t>Ledarforum 13/5</a:t>
            </a:r>
          </a:p>
        </p:txBody>
      </p:sp>
    </p:spTree>
    <p:extLst>
      <p:ext uri="{BB962C8B-B14F-4D97-AF65-F5344CB8AC3E}">
        <p14:creationId xmlns:p14="http://schemas.microsoft.com/office/powerpoint/2010/main" val="3919957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D4D0C2-9473-4950-98F8-6E680459E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398" y="665817"/>
            <a:ext cx="17616567" cy="1345748"/>
          </a:xfrm>
        </p:spPr>
        <p:txBody>
          <a:bodyPr/>
          <a:lstStyle/>
          <a:p>
            <a:pPr algn="ctr"/>
            <a:r>
              <a:rPr lang="sv-SE" sz="7200">
                <a:latin typeface="+mn-lt"/>
              </a:rPr>
              <a:t>Vi vet att vi inte kan fortsätta som nu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025F5A7E-A8FA-497E-8478-1313B2999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2025-05-13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007D542-A699-4364-B7D4-135A2040D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2</a:t>
            </a:fld>
            <a:endParaRPr lang="sv-SE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B89948F4-DFB9-4C9A-B643-E13EB57B5C91}"/>
              </a:ext>
            </a:extLst>
          </p:cNvPr>
          <p:cNvSpPr txBox="1">
            <a:spLocks/>
          </p:cNvSpPr>
          <p:nvPr/>
        </p:nvSpPr>
        <p:spPr>
          <a:xfrm>
            <a:off x="6888324" y="5998003"/>
            <a:ext cx="5476635" cy="1345748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4000" kern="0" spc="0">
                <a:solidFill>
                  <a:schemeClr val="tx1"/>
                </a:solidFill>
              </a:rPr>
              <a:t>Färre tar hand om fler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D403965-BF8E-495F-AE82-24AF30764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943" y="3253743"/>
            <a:ext cx="4284941" cy="303386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6DC82913-2733-4D73-8DEE-6E72FDD650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1928" y="8004906"/>
            <a:ext cx="1496669" cy="1846539"/>
          </a:xfrm>
          <a:prstGeom prst="rect">
            <a:avLst/>
          </a:prstGeom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4974C117-48F9-4658-A0D4-E4F592D80F6D}"/>
              </a:ext>
            </a:extLst>
          </p:cNvPr>
          <p:cNvSpPr txBox="1">
            <a:spLocks/>
          </p:cNvSpPr>
          <p:nvPr/>
        </p:nvSpPr>
        <p:spPr>
          <a:xfrm>
            <a:off x="11121946" y="9297785"/>
            <a:ext cx="5476635" cy="1345748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4000" kern="0" spc="0">
                <a:solidFill>
                  <a:schemeClr val="tx1"/>
                </a:solidFill>
              </a:rPr>
              <a:t>Teknisk utveckling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89B284CD-7B79-454A-93C4-1B3072C4CB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82" y="8479880"/>
            <a:ext cx="2695396" cy="1371565"/>
          </a:xfrm>
          <a:prstGeom prst="rect">
            <a:avLst/>
          </a:prstGeom>
        </p:spPr>
      </p:pic>
      <p:sp>
        <p:nvSpPr>
          <p:cNvPr id="13" name="Rubrik 1">
            <a:extLst>
              <a:ext uri="{FF2B5EF4-FFF2-40B4-BE49-F238E27FC236}">
                <a16:creationId xmlns:a16="http://schemas.microsoft.com/office/drawing/2014/main" id="{EDD9D338-4059-4440-99E2-E93A8CD66B53}"/>
              </a:ext>
            </a:extLst>
          </p:cNvPr>
          <p:cNvSpPr txBox="1">
            <a:spLocks/>
          </p:cNvSpPr>
          <p:nvPr/>
        </p:nvSpPr>
        <p:spPr>
          <a:xfrm>
            <a:off x="2264656" y="9248595"/>
            <a:ext cx="5476635" cy="1345748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4000" kern="0" spc="0">
                <a:solidFill>
                  <a:schemeClr val="tx1"/>
                </a:solidFill>
              </a:rPr>
              <a:t>Kompetensförsörjning</a:t>
            </a: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795FE9EC-217B-47A7-8204-31C4F9DDF6D1}"/>
              </a:ext>
            </a:extLst>
          </p:cNvPr>
          <p:cNvSpPr txBox="1">
            <a:spLocks/>
          </p:cNvSpPr>
          <p:nvPr/>
        </p:nvSpPr>
        <p:spPr>
          <a:xfrm>
            <a:off x="0" y="5337652"/>
            <a:ext cx="5476635" cy="1345748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4000" kern="0" spc="0">
                <a:solidFill>
                  <a:schemeClr val="tx1"/>
                </a:solidFill>
              </a:rPr>
              <a:t>Förväntningar</a:t>
            </a:r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A696BAE3-CAA6-4E24-984F-10AD363096AB}"/>
              </a:ext>
            </a:extLst>
          </p:cNvPr>
          <p:cNvSpPr txBox="1">
            <a:spLocks/>
          </p:cNvSpPr>
          <p:nvPr/>
        </p:nvSpPr>
        <p:spPr>
          <a:xfrm>
            <a:off x="14043006" y="5457995"/>
            <a:ext cx="5476635" cy="1345748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>
            <a:lvl1pPr eaLnBrk="1" hangingPunct="1">
              <a:lnSpc>
                <a:spcPct val="85000"/>
              </a:lnSpc>
              <a:defRPr sz="6450" b="1" spc="-28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v-SE" sz="4000" kern="0" spc="0">
                <a:solidFill>
                  <a:schemeClr val="tx1"/>
                </a:solidFill>
              </a:rPr>
              <a:t>Ekonomiska utmaningar</a:t>
            </a:r>
          </a:p>
        </p:txBody>
      </p:sp>
      <p:pic>
        <p:nvPicPr>
          <p:cNvPr id="22" name="Bildobjekt 21">
            <a:extLst>
              <a:ext uri="{FF2B5EF4-FFF2-40B4-BE49-F238E27FC236}">
                <a16:creationId xmlns:a16="http://schemas.microsoft.com/office/drawing/2014/main" id="{0DB415E4-398C-4FAD-91CA-2EBCFFADA5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183" y="3649536"/>
            <a:ext cx="2405205" cy="2318060"/>
          </a:xfrm>
          <a:prstGeom prst="rect">
            <a:avLst/>
          </a:prstGeom>
        </p:spPr>
      </p:pic>
      <p:pic>
        <p:nvPicPr>
          <p:cNvPr id="26" name="Bildobjekt 25" descr="En bild som visar pil&#10;&#10;Automatiskt genererad beskrivning">
            <a:extLst>
              <a:ext uri="{FF2B5EF4-FFF2-40B4-BE49-F238E27FC236}">
                <a16:creationId xmlns:a16="http://schemas.microsoft.com/office/drawing/2014/main" id="{22FC532A-8EEE-4526-A7B1-0EDC52F69F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416" y="3649536"/>
            <a:ext cx="2073303" cy="207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2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CFF23C9-A22F-21E2-7449-ECF72925ED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90" y="423352"/>
            <a:ext cx="3743394" cy="4126375"/>
          </a:xfrm>
          <a:prstGeom prst="rect">
            <a:avLst/>
          </a:prstGeom>
        </p:spPr>
      </p:pic>
      <p:sp>
        <p:nvSpPr>
          <p:cNvPr id="5" name="Brödtext">
            <a:extLst>
              <a:ext uri="{FF2B5EF4-FFF2-40B4-BE49-F238E27FC236}">
                <a16:creationId xmlns:a16="http://schemas.microsoft.com/office/drawing/2014/main" id="{4E0E5074-02B5-6902-E552-FCB6B065A418}"/>
              </a:ext>
            </a:extLst>
          </p:cNvPr>
          <p:cNvSpPr txBox="1">
            <a:spLocks/>
          </p:cNvSpPr>
          <p:nvPr/>
        </p:nvSpPr>
        <p:spPr>
          <a:xfrm>
            <a:off x="4616066" y="1006378"/>
            <a:ext cx="6161244" cy="2960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83767" tIns="83767" rIns="83767" bIns="83767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105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69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32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96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359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423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486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550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defTabSz="1507846">
              <a:spcBef>
                <a:spcPts val="0"/>
              </a:spcBef>
              <a:defRPr/>
            </a:pPr>
            <a:r>
              <a:rPr lang="sv-SE" sz="3298" b="1">
                <a:latin typeface="Calibri"/>
              </a:rPr>
              <a:t>Tillsammans</a:t>
            </a:r>
          </a:p>
          <a:p>
            <a:pPr marL="471202" indent="-471202" defTabSz="150784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2968">
                <a:latin typeface="Calibri"/>
              </a:rPr>
              <a:t>Tillsammans över organisationsgränser</a:t>
            </a:r>
          </a:p>
          <a:p>
            <a:pPr marL="471202" indent="-471202" defTabSz="150784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2968">
                <a:latin typeface="Calibri"/>
              </a:rPr>
              <a:t>Minska variation och ta bort icke värdeskapande</a:t>
            </a:r>
          </a:p>
          <a:p>
            <a:pPr marL="471202" indent="-471202" defTabSz="150784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2968">
                <a:latin typeface="Calibri"/>
              </a:rPr>
              <a:t>Spara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5BC9DD4-6E8E-DC0F-BFE3-3F23D043B4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830" y="1032208"/>
            <a:ext cx="7088405" cy="1104525"/>
          </a:xfrm>
          <a:prstGeom prst="rect">
            <a:avLst/>
          </a:prstGeom>
        </p:spPr>
      </p:pic>
      <p:sp>
        <p:nvSpPr>
          <p:cNvPr id="7" name="Brödtext">
            <a:extLst>
              <a:ext uri="{FF2B5EF4-FFF2-40B4-BE49-F238E27FC236}">
                <a16:creationId xmlns:a16="http://schemas.microsoft.com/office/drawing/2014/main" id="{F15E1C2E-EF32-8D00-B34D-3C3F027C0210}"/>
              </a:ext>
            </a:extLst>
          </p:cNvPr>
          <p:cNvSpPr txBox="1">
            <a:spLocks/>
          </p:cNvSpPr>
          <p:nvPr/>
        </p:nvSpPr>
        <p:spPr>
          <a:xfrm>
            <a:off x="12517402" y="2546121"/>
            <a:ext cx="5173229" cy="2046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83767" tIns="83767" rIns="83767" bIns="83767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105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69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32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96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359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423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486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550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defTabSz="1507846">
              <a:spcBef>
                <a:spcPts val="0"/>
              </a:spcBef>
              <a:defRPr/>
            </a:pPr>
            <a:r>
              <a:rPr lang="sv-SE" sz="3298" b="1">
                <a:latin typeface="Calibri"/>
              </a:rPr>
              <a:t>Uppströms</a:t>
            </a:r>
          </a:p>
          <a:p>
            <a:pPr marL="471202" indent="-471202" defTabSz="150784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2968">
                <a:latin typeface="Calibri"/>
              </a:rPr>
              <a:t>Förebygg oönskat utfall</a:t>
            </a:r>
          </a:p>
          <a:p>
            <a:pPr marL="471202" indent="-471202" defTabSz="150784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2968">
                <a:latin typeface="Calibri"/>
              </a:rPr>
              <a:t>Främja hälsa</a:t>
            </a:r>
          </a:p>
          <a:p>
            <a:pPr marL="471202" indent="-471202" defTabSz="150784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2968">
                <a:latin typeface="Calibri"/>
              </a:rPr>
              <a:t>Bevara funktion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F72F7E0-9DB1-5662-1B03-D2CE9046D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198" y="4568833"/>
            <a:ext cx="7018964" cy="4126375"/>
          </a:xfrm>
          <a:prstGeom prst="rect">
            <a:avLst/>
          </a:prstGeom>
        </p:spPr>
      </p:pic>
      <p:sp>
        <p:nvSpPr>
          <p:cNvPr id="9" name="Brödtext">
            <a:extLst>
              <a:ext uri="{FF2B5EF4-FFF2-40B4-BE49-F238E27FC236}">
                <a16:creationId xmlns:a16="http://schemas.microsoft.com/office/drawing/2014/main" id="{0B3CB45C-1FEE-F37C-5318-EA108CE1DABA}"/>
              </a:ext>
            </a:extLst>
          </p:cNvPr>
          <p:cNvSpPr txBox="1">
            <a:spLocks/>
          </p:cNvSpPr>
          <p:nvPr/>
        </p:nvSpPr>
        <p:spPr>
          <a:xfrm>
            <a:off x="740352" y="8695208"/>
            <a:ext cx="8769474" cy="2046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83767" tIns="83767" rIns="83767" bIns="83767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105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69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32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96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359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423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486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550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defTabSz="1507846">
              <a:spcBef>
                <a:spcPts val="0"/>
              </a:spcBef>
              <a:defRPr/>
            </a:pPr>
            <a:r>
              <a:rPr lang="sv-SE" sz="3298" b="1">
                <a:latin typeface="Calibri"/>
              </a:rPr>
              <a:t>Behovsanpassat</a:t>
            </a:r>
          </a:p>
          <a:p>
            <a:pPr marL="471202" indent="-471202" defTabSz="150784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2968">
                <a:latin typeface="Calibri"/>
              </a:rPr>
              <a:t>Stabil och trygg hemma</a:t>
            </a:r>
          </a:p>
          <a:p>
            <a:pPr marL="471202" indent="-471202" defTabSz="150784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2968">
                <a:latin typeface="Calibri"/>
              </a:rPr>
              <a:t>Följa och åtgärda, stöd hantera sjukdom</a:t>
            </a:r>
          </a:p>
          <a:p>
            <a:pPr marL="471202" indent="-471202" defTabSz="150784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2968">
                <a:latin typeface="Calibri"/>
              </a:rPr>
              <a:t>Håll frisk men knuten till systemet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0246A4D-F8B9-E826-D107-2CE0D61E05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967" y="5788533"/>
            <a:ext cx="3189118" cy="3034327"/>
          </a:xfrm>
          <a:prstGeom prst="rect">
            <a:avLst/>
          </a:prstGeom>
        </p:spPr>
      </p:pic>
      <p:sp>
        <p:nvSpPr>
          <p:cNvPr id="11" name="Brödtext">
            <a:extLst>
              <a:ext uri="{FF2B5EF4-FFF2-40B4-BE49-F238E27FC236}">
                <a16:creationId xmlns:a16="http://schemas.microsoft.com/office/drawing/2014/main" id="{D9B9D68E-DA18-EF67-0682-561A29D53DF8}"/>
              </a:ext>
            </a:extLst>
          </p:cNvPr>
          <p:cNvSpPr txBox="1">
            <a:spLocks/>
          </p:cNvSpPr>
          <p:nvPr/>
        </p:nvSpPr>
        <p:spPr>
          <a:xfrm>
            <a:off x="12669967" y="8822860"/>
            <a:ext cx="5020663" cy="2046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83767" tIns="83767" rIns="83767" bIns="83767" anchor="ctr">
            <a:sp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105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69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232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96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359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423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4868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5503333" marR="0" indent="-423333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5E5E5E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defTabSz="1507846">
              <a:spcBef>
                <a:spcPts val="0"/>
              </a:spcBef>
              <a:defRPr/>
            </a:pPr>
            <a:r>
              <a:rPr lang="sv-SE" sz="3298" b="1">
                <a:latin typeface="Calibri"/>
              </a:rPr>
              <a:t>Nyskapande</a:t>
            </a:r>
          </a:p>
          <a:p>
            <a:pPr marL="471202" indent="-471202" defTabSz="150784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2968">
                <a:latin typeface="Calibri"/>
              </a:rPr>
              <a:t>Omställning/Testa nytt</a:t>
            </a:r>
          </a:p>
          <a:p>
            <a:pPr marL="471202" indent="-471202" defTabSz="150784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2968">
                <a:latin typeface="Calibri"/>
              </a:rPr>
              <a:t>Ständiga förbättringar</a:t>
            </a:r>
          </a:p>
          <a:p>
            <a:pPr marL="471202" indent="-471202" defTabSz="1507846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sv-SE" sz="2968">
                <a:latin typeface="Calibri"/>
              </a:rPr>
              <a:t>Förvalta arbetssätt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B1C373E0-EF2E-54F7-6FFA-97FA0BCA47ED}"/>
              </a:ext>
            </a:extLst>
          </p:cNvPr>
          <p:cNvSpPr txBox="1"/>
          <p:nvPr/>
        </p:nvSpPr>
        <p:spPr>
          <a:xfrm>
            <a:off x="6080002" y="5108585"/>
            <a:ext cx="74665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0"/>
              <a:t>Vägledande principer</a:t>
            </a:r>
          </a:p>
        </p:txBody>
      </p:sp>
    </p:spTree>
    <p:extLst>
      <p:ext uri="{BB962C8B-B14F-4D97-AF65-F5344CB8AC3E}">
        <p14:creationId xmlns:p14="http://schemas.microsoft.com/office/powerpoint/2010/main" val="3598440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3677E-7D11-1686-C776-4CDCACAB4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ktangel 40">
            <a:extLst>
              <a:ext uri="{FF2B5EF4-FFF2-40B4-BE49-F238E27FC236}">
                <a16:creationId xmlns:a16="http://schemas.microsoft.com/office/drawing/2014/main" id="{1DC06A96-D22C-FAC2-1630-53777A0C893B}"/>
              </a:ext>
            </a:extLst>
          </p:cNvPr>
          <p:cNvSpPr/>
          <p:nvPr/>
        </p:nvSpPr>
        <p:spPr>
          <a:xfrm>
            <a:off x="17951724" y="4913469"/>
            <a:ext cx="1565999" cy="1125935"/>
          </a:xfrm>
          <a:prstGeom prst="rect">
            <a:avLst/>
          </a:prstGeom>
          <a:solidFill>
            <a:schemeClr val="accent5">
              <a:lumMod val="20000"/>
              <a:lumOff val="80000"/>
              <a:alpha val="7706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E1C885CD-2EE2-461D-4F5D-43DE07616F2F}"/>
              </a:ext>
            </a:extLst>
          </p:cNvPr>
          <p:cNvSpPr/>
          <p:nvPr/>
        </p:nvSpPr>
        <p:spPr>
          <a:xfrm>
            <a:off x="9866123" y="4913469"/>
            <a:ext cx="3960000" cy="1125935"/>
          </a:xfrm>
          <a:prstGeom prst="rect">
            <a:avLst/>
          </a:prstGeom>
          <a:solidFill>
            <a:schemeClr val="accent5">
              <a:lumMod val="20000"/>
              <a:lumOff val="80000"/>
              <a:alpha val="7706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839B02C0-D622-A6FC-AAFB-382AE9B6255B}"/>
              </a:ext>
            </a:extLst>
          </p:cNvPr>
          <p:cNvSpPr/>
          <p:nvPr/>
        </p:nvSpPr>
        <p:spPr>
          <a:xfrm>
            <a:off x="13904594" y="4913469"/>
            <a:ext cx="3960000" cy="1125935"/>
          </a:xfrm>
          <a:prstGeom prst="rect">
            <a:avLst/>
          </a:prstGeom>
          <a:solidFill>
            <a:schemeClr val="accent5">
              <a:lumMod val="20000"/>
              <a:lumOff val="80000"/>
              <a:alpha val="7706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081E8DEF-83B5-9381-E71D-FFBE74660ADE}"/>
              </a:ext>
            </a:extLst>
          </p:cNvPr>
          <p:cNvSpPr/>
          <p:nvPr/>
        </p:nvSpPr>
        <p:spPr>
          <a:xfrm>
            <a:off x="5830813" y="4913469"/>
            <a:ext cx="3960000" cy="1125935"/>
          </a:xfrm>
          <a:prstGeom prst="rect">
            <a:avLst/>
          </a:prstGeom>
          <a:solidFill>
            <a:schemeClr val="accent5">
              <a:lumMod val="20000"/>
              <a:lumOff val="80000"/>
              <a:alpha val="7706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73F754E3-7746-8420-86E6-8E229509923B}"/>
              </a:ext>
            </a:extLst>
          </p:cNvPr>
          <p:cNvSpPr/>
          <p:nvPr/>
        </p:nvSpPr>
        <p:spPr>
          <a:xfrm>
            <a:off x="5827652" y="3469582"/>
            <a:ext cx="3960000" cy="1350218"/>
          </a:xfrm>
          <a:prstGeom prst="rect">
            <a:avLst/>
          </a:prstGeom>
          <a:solidFill>
            <a:schemeClr val="accent4">
              <a:lumMod val="20000"/>
              <a:lumOff val="80000"/>
              <a:alpha val="7706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C4C23BF6-9CE8-3E11-8A31-EB2972CC95E5}"/>
              </a:ext>
            </a:extLst>
          </p:cNvPr>
          <p:cNvSpPr/>
          <p:nvPr/>
        </p:nvSpPr>
        <p:spPr>
          <a:xfrm>
            <a:off x="9866123" y="3469263"/>
            <a:ext cx="3960000" cy="1350218"/>
          </a:xfrm>
          <a:prstGeom prst="rect">
            <a:avLst/>
          </a:prstGeom>
          <a:solidFill>
            <a:schemeClr val="accent4">
              <a:lumMod val="20000"/>
              <a:lumOff val="80000"/>
              <a:alpha val="7706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06FD2AE2-6F98-F2DF-12ED-C621E61100A5}"/>
              </a:ext>
            </a:extLst>
          </p:cNvPr>
          <p:cNvSpPr/>
          <p:nvPr/>
        </p:nvSpPr>
        <p:spPr>
          <a:xfrm>
            <a:off x="13904594" y="3469263"/>
            <a:ext cx="3960000" cy="1350218"/>
          </a:xfrm>
          <a:prstGeom prst="rect">
            <a:avLst/>
          </a:prstGeom>
          <a:solidFill>
            <a:schemeClr val="accent4">
              <a:lumMod val="20000"/>
              <a:lumOff val="80000"/>
              <a:alpha val="7706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9FDC6E66-DA3B-B457-5EBD-F056E8B101CD}"/>
              </a:ext>
            </a:extLst>
          </p:cNvPr>
          <p:cNvSpPr/>
          <p:nvPr/>
        </p:nvSpPr>
        <p:spPr>
          <a:xfrm>
            <a:off x="17943065" y="3469263"/>
            <a:ext cx="1565999" cy="1350218"/>
          </a:xfrm>
          <a:prstGeom prst="rect">
            <a:avLst/>
          </a:prstGeom>
          <a:solidFill>
            <a:schemeClr val="accent4">
              <a:lumMod val="20000"/>
              <a:lumOff val="80000"/>
              <a:alpha val="7706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CE1974E5-962E-1B3B-C158-CC9D4630D513}"/>
              </a:ext>
            </a:extLst>
          </p:cNvPr>
          <p:cNvSpPr/>
          <p:nvPr/>
        </p:nvSpPr>
        <p:spPr>
          <a:xfrm>
            <a:off x="9869026" y="2042421"/>
            <a:ext cx="3960000" cy="1326651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590A21BC-3137-3566-1B10-463721A70AE4}"/>
              </a:ext>
            </a:extLst>
          </p:cNvPr>
          <p:cNvSpPr/>
          <p:nvPr/>
        </p:nvSpPr>
        <p:spPr>
          <a:xfrm>
            <a:off x="13910374" y="2042421"/>
            <a:ext cx="3960000" cy="1326651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99E33C7F-1942-699B-D1AB-3A4939D9C73A}"/>
              </a:ext>
            </a:extLst>
          </p:cNvPr>
          <p:cNvSpPr/>
          <p:nvPr/>
        </p:nvSpPr>
        <p:spPr>
          <a:xfrm>
            <a:off x="1783683" y="4913469"/>
            <a:ext cx="3960000" cy="1125935"/>
          </a:xfrm>
          <a:prstGeom prst="rect">
            <a:avLst/>
          </a:prstGeom>
          <a:solidFill>
            <a:schemeClr val="accent5">
              <a:lumMod val="20000"/>
              <a:lumOff val="80000"/>
              <a:alpha val="7706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5" name="Rektangel 74">
            <a:extLst>
              <a:ext uri="{FF2B5EF4-FFF2-40B4-BE49-F238E27FC236}">
                <a16:creationId xmlns:a16="http://schemas.microsoft.com/office/drawing/2014/main" id="{F442EAB2-2A28-0CC9-C54E-408F16F124F3}"/>
              </a:ext>
            </a:extLst>
          </p:cNvPr>
          <p:cNvSpPr/>
          <p:nvPr/>
        </p:nvSpPr>
        <p:spPr>
          <a:xfrm>
            <a:off x="1784721" y="3469263"/>
            <a:ext cx="3960000" cy="1350218"/>
          </a:xfrm>
          <a:prstGeom prst="rect">
            <a:avLst/>
          </a:prstGeom>
          <a:solidFill>
            <a:schemeClr val="accent4">
              <a:lumMod val="20000"/>
              <a:lumOff val="80000"/>
              <a:alpha val="77063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2" name="Rektangel 71">
            <a:extLst>
              <a:ext uri="{FF2B5EF4-FFF2-40B4-BE49-F238E27FC236}">
                <a16:creationId xmlns:a16="http://schemas.microsoft.com/office/drawing/2014/main" id="{F31CD883-E9BE-9CA4-6034-5C46D6068716}"/>
              </a:ext>
            </a:extLst>
          </p:cNvPr>
          <p:cNvSpPr/>
          <p:nvPr/>
        </p:nvSpPr>
        <p:spPr>
          <a:xfrm>
            <a:off x="17951724" y="2037983"/>
            <a:ext cx="1564250" cy="1326652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9" name="Rektangel 68">
            <a:extLst>
              <a:ext uri="{FF2B5EF4-FFF2-40B4-BE49-F238E27FC236}">
                <a16:creationId xmlns:a16="http://schemas.microsoft.com/office/drawing/2014/main" id="{030394D9-2E85-91D0-5FCE-1476F5BB3BEC}"/>
              </a:ext>
            </a:extLst>
          </p:cNvPr>
          <p:cNvSpPr/>
          <p:nvPr/>
        </p:nvSpPr>
        <p:spPr>
          <a:xfrm>
            <a:off x="1784721" y="2042421"/>
            <a:ext cx="3960000" cy="1326651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8E1A15E3-407A-36ED-B7DE-CF29DCC4FD34}"/>
              </a:ext>
            </a:extLst>
          </p:cNvPr>
          <p:cNvSpPr/>
          <p:nvPr/>
        </p:nvSpPr>
        <p:spPr>
          <a:xfrm>
            <a:off x="5827677" y="2042421"/>
            <a:ext cx="3960000" cy="1326651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4" name="Rektangel med rundade hörn 23">
            <a:extLst>
              <a:ext uri="{FF2B5EF4-FFF2-40B4-BE49-F238E27FC236}">
                <a16:creationId xmlns:a16="http://schemas.microsoft.com/office/drawing/2014/main" id="{B2210F29-8F2C-DF51-5CD9-7CF37A307C3C}"/>
              </a:ext>
            </a:extLst>
          </p:cNvPr>
          <p:cNvSpPr/>
          <p:nvPr/>
        </p:nvSpPr>
        <p:spPr>
          <a:xfrm>
            <a:off x="1784721" y="1516492"/>
            <a:ext cx="3960000" cy="4456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C43D307-6770-AA53-8564-0EEDA2FF2A72}"/>
              </a:ext>
            </a:extLst>
          </p:cNvPr>
          <p:cNvSpPr txBox="1"/>
          <p:nvPr/>
        </p:nvSpPr>
        <p:spPr>
          <a:xfrm>
            <a:off x="620590" y="509194"/>
            <a:ext cx="12581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Milstolpar i arbetet för att nå målbilden för Hälso- och Sjukvården 2029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818ADEF-6FEB-EFC2-348E-F527153625B2}"/>
              </a:ext>
            </a:extLst>
          </p:cNvPr>
          <p:cNvSpPr txBox="1"/>
          <p:nvPr/>
        </p:nvSpPr>
        <p:spPr>
          <a:xfrm>
            <a:off x="3275372" y="1572710"/>
            <a:ext cx="978698" cy="30777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2025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38ACF32E-90F0-76C6-3BB9-80BC1038DE86}"/>
              </a:ext>
            </a:extLst>
          </p:cNvPr>
          <p:cNvSpPr txBox="1"/>
          <p:nvPr/>
        </p:nvSpPr>
        <p:spPr>
          <a:xfrm>
            <a:off x="122132" y="2480599"/>
            <a:ext cx="1519758" cy="553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Omställning till framtidens </a:t>
            </a:r>
            <a:r>
              <a:rPr kumimoji="0" lang="sv-SE" sz="1400" b="1" i="0" u="none" strike="noStrike" kern="1200" cap="none" spc="0" normalizeH="0" baseline="0" noProof="0" err="1">
                <a:ln>
                  <a:noFill/>
                </a:ln>
                <a:solidFill>
                  <a:srgbClr val="670F3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HoS</a:t>
            </a:r>
            <a:endParaRPr kumimoji="0" lang="sv-SE" sz="1400" b="1" i="0" u="none" strike="noStrike" kern="1200" cap="none" spc="0" normalizeH="0" baseline="0" noProof="0">
              <a:ln>
                <a:noFill/>
              </a:ln>
              <a:solidFill>
                <a:srgbClr val="670F3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ts val="1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1" i="0" u="none" strike="noStrike" kern="1200" cap="none" spc="0" normalizeH="0" baseline="0" noProof="0">
              <a:ln>
                <a:noFill/>
              </a:ln>
              <a:solidFill>
                <a:srgbClr val="670F3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CCC11CD0-D028-F172-3511-76F64F6EF352}"/>
              </a:ext>
            </a:extLst>
          </p:cNvPr>
          <p:cNvSpPr txBox="1"/>
          <p:nvPr/>
        </p:nvSpPr>
        <p:spPr>
          <a:xfrm>
            <a:off x="1848269" y="2157969"/>
            <a:ext cx="3808404" cy="101566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	Plan för 1/100 (antal listade på VC)</a:t>
            </a: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	Närakut i Köping etablerad</a:t>
            </a: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	Gemensam primärvårdsplan Region/kommun</a:t>
            </a: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	Plan för vårdinnehåll på närsjukhus</a:t>
            </a:r>
          </a:p>
        </p:txBody>
      </p:sp>
      <p:sp>
        <p:nvSpPr>
          <p:cNvPr id="40" name="textruta 39">
            <a:extLst>
              <a:ext uri="{FF2B5EF4-FFF2-40B4-BE49-F238E27FC236}">
                <a16:creationId xmlns:a16="http://schemas.microsoft.com/office/drawing/2014/main" id="{4D4627F2-0261-8334-D9CD-B51D782FAD9E}"/>
              </a:ext>
            </a:extLst>
          </p:cNvPr>
          <p:cNvSpPr txBox="1"/>
          <p:nvPr/>
        </p:nvSpPr>
        <p:spPr>
          <a:xfrm>
            <a:off x="1848269" y="3584782"/>
            <a:ext cx="3827780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14. 	Stödstruktur för digitala vårdrum och/eller 					digitala vårdmöten. 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15. 	Breddinföra webbtidbok där det är möjligt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16. 	Struktur för ökad patientinvolvering</a:t>
            </a:r>
          </a:p>
        </p:txBody>
      </p:sp>
      <p:sp>
        <p:nvSpPr>
          <p:cNvPr id="38" name="Ellips 37">
            <a:extLst>
              <a:ext uri="{FF2B5EF4-FFF2-40B4-BE49-F238E27FC236}">
                <a16:creationId xmlns:a16="http://schemas.microsoft.com/office/drawing/2014/main" id="{3567E75F-977C-59E0-3F63-75EB439947D5}"/>
              </a:ext>
            </a:extLst>
          </p:cNvPr>
          <p:cNvSpPr>
            <a:spLocks noChangeAspect="1"/>
          </p:cNvSpPr>
          <p:nvPr/>
        </p:nvSpPr>
        <p:spPr>
          <a:xfrm>
            <a:off x="1663031" y="2652621"/>
            <a:ext cx="108000" cy="10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44" name="Rak 43">
            <a:extLst>
              <a:ext uri="{FF2B5EF4-FFF2-40B4-BE49-F238E27FC236}">
                <a16:creationId xmlns:a16="http://schemas.microsoft.com/office/drawing/2014/main" id="{0734ED99-7F5C-68D2-201B-26524C3B2B56}"/>
              </a:ext>
            </a:extLst>
          </p:cNvPr>
          <p:cNvCxnSpPr>
            <a:cxnSpLocks/>
          </p:cNvCxnSpPr>
          <p:nvPr/>
        </p:nvCxnSpPr>
        <p:spPr>
          <a:xfrm>
            <a:off x="1712550" y="2042421"/>
            <a:ext cx="0" cy="1328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upp 49">
            <a:extLst>
              <a:ext uri="{FF2B5EF4-FFF2-40B4-BE49-F238E27FC236}">
                <a16:creationId xmlns:a16="http://schemas.microsoft.com/office/drawing/2014/main" id="{FCDC4CBF-E39D-5FEF-B77A-A6A109AEDB21}"/>
              </a:ext>
            </a:extLst>
          </p:cNvPr>
          <p:cNvGrpSpPr/>
          <p:nvPr/>
        </p:nvGrpSpPr>
        <p:grpSpPr>
          <a:xfrm>
            <a:off x="1658550" y="3469263"/>
            <a:ext cx="108000" cy="1364400"/>
            <a:chOff x="1682909" y="3210848"/>
            <a:chExt cx="108000" cy="1364400"/>
          </a:xfrm>
        </p:grpSpPr>
        <p:cxnSp>
          <p:nvCxnSpPr>
            <p:cNvPr id="45" name="Rak 44">
              <a:extLst>
                <a:ext uri="{FF2B5EF4-FFF2-40B4-BE49-F238E27FC236}">
                  <a16:creationId xmlns:a16="http://schemas.microsoft.com/office/drawing/2014/main" id="{9F51B531-97C8-B205-5C34-51E5BABECE1D}"/>
                </a:ext>
              </a:extLst>
            </p:cNvPr>
            <p:cNvCxnSpPr>
              <a:cxnSpLocks/>
            </p:cNvCxnSpPr>
            <p:nvPr/>
          </p:nvCxnSpPr>
          <p:spPr>
            <a:xfrm>
              <a:off x="1736909" y="3210848"/>
              <a:ext cx="0" cy="136440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Ellips 41">
              <a:extLst>
                <a:ext uri="{FF2B5EF4-FFF2-40B4-BE49-F238E27FC236}">
                  <a16:creationId xmlns:a16="http://schemas.microsoft.com/office/drawing/2014/main" id="{66FD2E82-6951-8FFB-F37A-493418E302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2909" y="3839048"/>
              <a:ext cx="108000" cy="108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56" name="Rektangel med rundade hörn 55">
            <a:extLst>
              <a:ext uri="{FF2B5EF4-FFF2-40B4-BE49-F238E27FC236}">
                <a16:creationId xmlns:a16="http://schemas.microsoft.com/office/drawing/2014/main" id="{FBDEC512-A376-86A3-92DC-65D8157C9429}"/>
              </a:ext>
            </a:extLst>
          </p:cNvPr>
          <p:cNvSpPr/>
          <p:nvPr/>
        </p:nvSpPr>
        <p:spPr>
          <a:xfrm>
            <a:off x="5827652" y="1516492"/>
            <a:ext cx="3960000" cy="4456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7" name="textruta 56">
            <a:extLst>
              <a:ext uri="{FF2B5EF4-FFF2-40B4-BE49-F238E27FC236}">
                <a16:creationId xmlns:a16="http://schemas.microsoft.com/office/drawing/2014/main" id="{6060B3DD-F686-9094-C6E7-DCC48908D9AE}"/>
              </a:ext>
            </a:extLst>
          </p:cNvPr>
          <p:cNvSpPr txBox="1"/>
          <p:nvPr/>
        </p:nvSpPr>
        <p:spPr>
          <a:xfrm>
            <a:off x="7318303" y="1572710"/>
            <a:ext cx="978698" cy="30777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2026</a:t>
            </a:r>
          </a:p>
        </p:txBody>
      </p:sp>
      <p:sp>
        <p:nvSpPr>
          <p:cNvPr id="58" name="Rektangel med rundade hörn 57">
            <a:extLst>
              <a:ext uri="{FF2B5EF4-FFF2-40B4-BE49-F238E27FC236}">
                <a16:creationId xmlns:a16="http://schemas.microsoft.com/office/drawing/2014/main" id="{7DD94E08-E264-85F5-8F1A-5B727A5FC13A}"/>
              </a:ext>
            </a:extLst>
          </p:cNvPr>
          <p:cNvSpPr/>
          <p:nvPr/>
        </p:nvSpPr>
        <p:spPr>
          <a:xfrm>
            <a:off x="9866123" y="1516492"/>
            <a:ext cx="3960000" cy="4456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9" name="textruta 58">
            <a:extLst>
              <a:ext uri="{FF2B5EF4-FFF2-40B4-BE49-F238E27FC236}">
                <a16:creationId xmlns:a16="http://schemas.microsoft.com/office/drawing/2014/main" id="{BED282F9-C29C-B023-30C5-A81644A26B1A}"/>
              </a:ext>
            </a:extLst>
          </p:cNvPr>
          <p:cNvSpPr txBox="1"/>
          <p:nvPr/>
        </p:nvSpPr>
        <p:spPr>
          <a:xfrm>
            <a:off x="11356774" y="1572710"/>
            <a:ext cx="978698" cy="30777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2027</a:t>
            </a:r>
          </a:p>
        </p:txBody>
      </p:sp>
      <p:sp>
        <p:nvSpPr>
          <p:cNvPr id="60" name="Rektangel med rundade hörn 59">
            <a:extLst>
              <a:ext uri="{FF2B5EF4-FFF2-40B4-BE49-F238E27FC236}">
                <a16:creationId xmlns:a16="http://schemas.microsoft.com/office/drawing/2014/main" id="{EE2C2EB4-8405-6646-059F-C3A8C2D4E2B9}"/>
              </a:ext>
            </a:extLst>
          </p:cNvPr>
          <p:cNvSpPr/>
          <p:nvPr/>
        </p:nvSpPr>
        <p:spPr>
          <a:xfrm>
            <a:off x="13910374" y="1516492"/>
            <a:ext cx="3960000" cy="4456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1" name="textruta 60">
            <a:extLst>
              <a:ext uri="{FF2B5EF4-FFF2-40B4-BE49-F238E27FC236}">
                <a16:creationId xmlns:a16="http://schemas.microsoft.com/office/drawing/2014/main" id="{F96C0ED5-060F-B045-28D7-6CB956ACBB14}"/>
              </a:ext>
            </a:extLst>
          </p:cNvPr>
          <p:cNvSpPr txBox="1"/>
          <p:nvPr/>
        </p:nvSpPr>
        <p:spPr>
          <a:xfrm>
            <a:off x="15401025" y="1579156"/>
            <a:ext cx="978698" cy="30777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2028</a:t>
            </a:r>
          </a:p>
        </p:txBody>
      </p:sp>
      <p:sp>
        <p:nvSpPr>
          <p:cNvPr id="62" name="Rektangel med rundade hörn 61">
            <a:extLst>
              <a:ext uri="{FF2B5EF4-FFF2-40B4-BE49-F238E27FC236}">
                <a16:creationId xmlns:a16="http://schemas.microsoft.com/office/drawing/2014/main" id="{FE7EAA03-EB00-5399-504B-FE7551F3A676}"/>
              </a:ext>
            </a:extLst>
          </p:cNvPr>
          <p:cNvSpPr/>
          <p:nvPr/>
        </p:nvSpPr>
        <p:spPr>
          <a:xfrm>
            <a:off x="17946716" y="1516492"/>
            <a:ext cx="1564250" cy="4456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3" name="textruta 62">
            <a:extLst>
              <a:ext uri="{FF2B5EF4-FFF2-40B4-BE49-F238E27FC236}">
                <a16:creationId xmlns:a16="http://schemas.microsoft.com/office/drawing/2014/main" id="{4682C421-8419-E318-DB77-F5F4B4A201B5}"/>
              </a:ext>
            </a:extLst>
          </p:cNvPr>
          <p:cNvSpPr txBox="1"/>
          <p:nvPr/>
        </p:nvSpPr>
        <p:spPr>
          <a:xfrm>
            <a:off x="18239492" y="1579156"/>
            <a:ext cx="978698" cy="30777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2029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3EF1DBDD-DD4C-4E90-579F-82CCA1E3A504}"/>
              </a:ext>
            </a:extLst>
          </p:cNvPr>
          <p:cNvSpPr txBox="1"/>
          <p:nvPr/>
        </p:nvSpPr>
        <p:spPr>
          <a:xfrm>
            <a:off x="5889622" y="2157969"/>
            <a:ext cx="4045453" cy="1200329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	Ökad mobil specialistvård</a:t>
            </a: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6. 	Möjlighet till direktinläggning vid länets 	alla sjukhus</a:t>
            </a: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 	Närsjukvård i Västerås</a:t>
            </a: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10.	Cancervård i Nära vård </a:t>
            </a: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- Konkretisering av sjukhusbyggnation Köping</a:t>
            </a:r>
          </a:p>
        </p:txBody>
      </p:sp>
      <p:sp>
        <p:nvSpPr>
          <p:cNvPr id="64" name="textruta 63">
            <a:extLst>
              <a:ext uri="{FF2B5EF4-FFF2-40B4-BE49-F238E27FC236}">
                <a16:creationId xmlns:a16="http://schemas.microsoft.com/office/drawing/2014/main" id="{3AF450A0-3956-AA0E-7608-E2F95FE4AC6C}"/>
              </a:ext>
            </a:extLst>
          </p:cNvPr>
          <p:cNvSpPr txBox="1"/>
          <p:nvPr/>
        </p:nvSpPr>
        <p:spPr>
          <a:xfrm>
            <a:off x="9959986" y="2157969"/>
            <a:ext cx="369803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11.	Ambulans i Nära vård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12. 	Delmål 1 ökad vårdkapacitet frigör 30 vårdplatser  </a:t>
            </a:r>
            <a:endParaRPr kumimoji="0" lang="sv-SE" sz="13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13. 	Delmål 1, 1/1100 på Vårdcentral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textruta 64">
            <a:extLst>
              <a:ext uri="{FF2B5EF4-FFF2-40B4-BE49-F238E27FC236}">
                <a16:creationId xmlns:a16="http://schemas.microsoft.com/office/drawing/2014/main" id="{53CFCBE7-6242-EBB5-6C49-268E95400D38}"/>
              </a:ext>
            </a:extLst>
          </p:cNvPr>
          <p:cNvSpPr txBox="1"/>
          <p:nvPr/>
        </p:nvSpPr>
        <p:spPr>
          <a:xfrm>
            <a:off x="13972885" y="2157969"/>
            <a:ext cx="3897489" cy="101566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	Distansmonitorering Virtuella sjukhuset/sjukhus hemma</a:t>
            </a: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	Gemensam verksamhet/lokalisering m 	kommuner</a:t>
            </a: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ruta 65">
            <a:extLst>
              <a:ext uri="{FF2B5EF4-FFF2-40B4-BE49-F238E27FC236}">
                <a16:creationId xmlns:a16="http://schemas.microsoft.com/office/drawing/2014/main" id="{A147DCBE-1BA6-CE94-A592-EEDA0A599E57}"/>
              </a:ext>
            </a:extLst>
          </p:cNvPr>
          <p:cNvSpPr txBox="1"/>
          <p:nvPr/>
        </p:nvSpPr>
        <p:spPr>
          <a:xfrm>
            <a:off x="122132" y="4032855"/>
            <a:ext cx="1519758" cy="24032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3C82A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Personcentrering</a:t>
            </a:r>
          </a:p>
        </p:txBody>
      </p:sp>
      <p:sp>
        <p:nvSpPr>
          <p:cNvPr id="76" name="textruta 75">
            <a:extLst>
              <a:ext uri="{FF2B5EF4-FFF2-40B4-BE49-F238E27FC236}">
                <a16:creationId xmlns:a16="http://schemas.microsoft.com/office/drawing/2014/main" id="{1F9A6C0E-10EF-23A7-5E66-C266DB29A260}"/>
              </a:ext>
            </a:extLst>
          </p:cNvPr>
          <p:cNvSpPr txBox="1"/>
          <p:nvPr/>
        </p:nvSpPr>
        <p:spPr>
          <a:xfrm>
            <a:off x="1848268" y="5029186"/>
            <a:ext cx="3979383" cy="5117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24.	Ökad användning av fysisk aktivitet på recept (FAR) </a:t>
            </a:r>
          </a:p>
        </p:txBody>
      </p:sp>
      <p:grpSp>
        <p:nvGrpSpPr>
          <p:cNvPr id="51" name="Grupp 50">
            <a:extLst>
              <a:ext uri="{FF2B5EF4-FFF2-40B4-BE49-F238E27FC236}">
                <a16:creationId xmlns:a16="http://schemas.microsoft.com/office/drawing/2014/main" id="{B189013A-52D1-20BF-FB8C-D0C670C8C3EE}"/>
              </a:ext>
            </a:extLst>
          </p:cNvPr>
          <p:cNvGrpSpPr/>
          <p:nvPr/>
        </p:nvGrpSpPr>
        <p:grpSpPr>
          <a:xfrm>
            <a:off x="1658550" y="4913469"/>
            <a:ext cx="108000" cy="1126800"/>
            <a:chOff x="1670035" y="4655054"/>
            <a:chExt cx="108000" cy="1126800"/>
          </a:xfrm>
        </p:grpSpPr>
        <p:cxnSp>
          <p:nvCxnSpPr>
            <p:cNvPr id="79" name="Rak 78">
              <a:extLst>
                <a:ext uri="{FF2B5EF4-FFF2-40B4-BE49-F238E27FC236}">
                  <a16:creationId xmlns:a16="http://schemas.microsoft.com/office/drawing/2014/main" id="{07B52F67-61A9-E218-2C5B-30161CBBE351}"/>
                </a:ext>
              </a:extLst>
            </p:cNvPr>
            <p:cNvCxnSpPr>
              <a:cxnSpLocks/>
            </p:cNvCxnSpPr>
            <p:nvPr/>
          </p:nvCxnSpPr>
          <p:spPr>
            <a:xfrm>
              <a:off x="1713791" y="4655054"/>
              <a:ext cx="13729" cy="112680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Ellips 77">
              <a:extLst>
                <a:ext uri="{FF2B5EF4-FFF2-40B4-BE49-F238E27FC236}">
                  <a16:creationId xmlns:a16="http://schemas.microsoft.com/office/drawing/2014/main" id="{428790F6-6F96-4F87-E0A3-183F205FC8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0035" y="5160300"/>
              <a:ext cx="108000" cy="108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80" name="textruta 79">
            <a:extLst>
              <a:ext uri="{FF2B5EF4-FFF2-40B4-BE49-F238E27FC236}">
                <a16:creationId xmlns:a16="http://schemas.microsoft.com/office/drawing/2014/main" id="{2DA3FB2E-0FA3-8637-2344-0FEF6A328672}"/>
              </a:ext>
            </a:extLst>
          </p:cNvPr>
          <p:cNvSpPr txBox="1"/>
          <p:nvPr/>
        </p:nvSpPr>
        <p:spPr>
          <a:xfrm>
            <a:off x="122132" y="5325816"/>
            <a:ext cx="1519758" cy="2937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F5AA3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Hälsofrämjande</a:t>
            </a:r>
          </a:p>
        </p:txBody>
      </p:sp>
      <p:sp>
        <p:nvSpPr>
          <p:cNvPr id="81" name="Rektangel 80">
            <a:extLst>
              <a:ext uri="{FF2B5EF4-FFF2-40B4-BE49-F238E27FC236}">
                <a16:creationId xmlns:a16="http://schemas.microsoft.com/office/drawing/2014/main" id="{214250E5-B131-3853-1F7E-F3C08FC67A4D}"/>
              </a:ext>
            </a:extLst>
          </p:cNvPr>
          <p:cNvSpPr/>
          <p:nvPr/>
        </p:nvSpPr>
        <p:spPr>
          <a:xfrm>
            <a:off x="1783683" y="6121871"/>
            <a:ext cx="3960000" cy="1866467"/>
          </a:xfrm>
          <a:prstGeom prst="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2" name="textruta 81">
            <a:extLst>
              <a:ext uri="{FF2B5EF4-FFF2-40B4-BE49-F238E27FC236}">
                <a16:creationId xmlns:a16="http://schemas.microsoft.com/office/drawing/2014/main" id="{B4F24394-4965-FEAC-7FFE-DD86DDB49078}"/>
              </a:ext>
            </a:extLst>
          </p:cNvPr>
          <p:cNvSpPr txBox="1"/>
          <p:nvPr/>
        </p:nvSpPr>
        <p:spPr>
          <a:xfrm>
            <a:off x="1848269" y="6103446"/>
            <a:ext cx="3985784" cy="18697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29.	Enhetliga bemanningstal på vårdavdelningar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30. 	Förändrade arbetssätt med rätt använd kompetens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31. 	Oberoende av hyrbemanning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32. 	Kombinationstjänster tillsammans med 								kommunerna, 	högskola/universitet och internt 				mellan olika 	verksamheter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34. 	Säkerställa att intentionerna i nationella 								vårdkompetensrådets handlingsplan genomförs.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35. Utvecklande medarbetarskap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grpSp>
        <p:nvGrpSpPr>
          <p:cNvPr id="52" name="Grupp 51">
            <a:extLst>
              <a:ext uri="{FF2B5EF4-FFF2-40B4-BE49-F238E27FC236}">
                <a16:creationId xmlns:a16="http://schemas.microsoft.com/office/drawing/2014/main" id="{BA087AEC-2654-4085-ADE4-A2030F2F70DD}"/>
              </a:ext>
            </a:extLst>
          </p:cNvPr>
          <p:cNvGrpSpPr/>
          <p:nvPr/>
        </p:nvGrpSpPr>
        <p:grpSpPr>
          <a:xfrm>
            <a:off x="1658550" y="6121871"/>
            <a:ext cx="108000" cy="1864800"/>
            <a:chOff x="1680384" y="5863456"/>
            <a:chExt cx="108000" cy="1864800"/>
          </a:xfrm>
        </p:grpSpPr>
        <p:sp>
          <p:nvSpPr>
            <p:cNvPr id="83" name="Ellips 82">
              <a:extLst>
                <a:ext uri="{FF2B5EF4-FFF2-40B4-BE49-F238E27FC236}">
                  <a16:creationId xmlns:a16="http://schemas.microsoft.com/office/drawing/2014/main" id="{9125B363-1584-75A2-F8D6-128AE9DC68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0384" y="6741856"/>
              <a:ext cx="108000" cy="108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cxnSp>
          <p:nvCxnSpPr>
            <p:cNvPr id="84" name="Rak 83">
              <a:extLst>
                <a:ext uri="{FF2B5EF4-FFF2-40B4-BE49-F238E27FC236}">
                  <a16:creationId xmlns:a16="http://schemas.microsoft.com/office/drawing/2014/main" id="{C9EBB927-2F0D-C9EC-5C2A-E78EB6E126C5}"/>
                </a:ext>
              </a:extLst>
            </p:cNvPr>
            <p:cNvCxnSpPr>
              <a:cxnSpLocks/>
            </p:cNvCxnSpPr>
            <p:nvPr/>
          </p:nvCxnSpPr>
          <p:spPr>
            <a:xfrm>
              <a:off x="1734384" y="5863456"/>
              <a:ext cx="0" cy="186480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ruta 84">
            <a:extLst>
              <a:ext uri="{FF2B5EF4-FFF2-40B4-BE49-F238E27FC236}">
                <a16:creationId xmlns:a16="http://schemas.microsoft.com/office/drawing/2014/main" id="{259A35E0-9B5D-F6F3-907F-FC7D3E5840B7}"/>
              </a:ext>
            </a:extLst>
          </p:cNvPr>
          <p:cNvSpPr txBox="1"/>
          <p:nvPr/>
        </p:nvSpPr>
        <p:spPr>
          <a:xfrm>
            <a:off x="122132" y="6812981"/>
            <a:ext cx="1519758" cy="553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339D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Kompetens-</a:t>
            </a:r>
          </a:p>
          <a:p>
            <a:pPr marL="0" marR="0" lvl="0" indent="0" algn="r" defTabSz="914400" rtl="0" eaLnBrk="1" fontAlgn="auto" latinLnBrk="0" hangingPunct="1">
              <a:lnSpc>
                <a:spcPts val="1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339D9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försörjning</a:t>
            </a:r>
          </a:p>
        </p:txBody>
      </p:sp>
      <p:sp>
        <p:nvSpPr>
          <p:cNvPr id="87" name="Rektangel 86">
            <a:extLst>
              <a:ext uri="{FF2B5EF4-FFF2-40B4-BE49-F238E27FC236}">
                <a16:creationId xmlns:a16="http://schemas.microsoft.com/office/drawing/2014/main" id="{7F356408-3F5E-9FFE-8B50-A9FC3B6276AD}"/>
              </a:ext>
            </a:extLst>
          </p:cNvPr>
          <p:cNvSpPr/>
          <p:nvPr/>
        </p:nvSpPr>
        <p:spPr>
          <a:xfrm>
            <a:off x="1782158" y="8081643"/>
            <a:ext cx="3959999" cy="2628364"/>
          </a:xfrm>
          <a:prstGeom prst="rect">
            <a:avLst/>
          </a:prstGeom>
          <a:solidFill>
            <a:schemeClr val="accent2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8" name="textruta 87">
            <a:extLst>
              <a:ext uri="{FF2B5EF4-FFF2-40B4-BE49-F238E27FC236}">
                <a16:creationId xmlns:a16="http://schemas.microsoft.com/office/drawing/2014/main" id="{BA1B0E60-B287-0500-1AD4-5C29292D8C05}"/>
              </a:ext>
            </a:extLst>
          </p:cNvPr>
          <p:cNvSpPr txBox="1"/>
          <p:nvPr/>
        </p:nvSpPr>
        <p:spPr>
          <a:xfrm>
            <a:off x="1848268" y="8210394"/>
            <a:ext cx="4331485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36.	CT högflöde Köping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37. 	Enhetlig gemensam produktionsstyrning </a:t>
            </a: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38. 	Ökad förmåga för första linjens psykiska ohälsa </a:t>
            </a: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39. 	Öka kapaciteten på första linje-nivå för att möta 						behov hos barn och unga med psykisk ohälsa </a:t>
            </a: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-2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40. 	Tillgänglighetsplan för Barn- och Ungdomspsykiatrin </a:t>
            </a:r>
            <a:endParaRPr kumimoji="0" lang="sv-SE" sz="1300" b="0" i="0" u="none" strike="noStrike" kern="1200" cap="none" spc="-2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41 	Ökad tillgänglighet akuta besök i  primärvård </a:t>
            </a: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42. 	Verksamhetsintegrering röntgen i Fagersta </a:t>
            </a: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-3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43. 	Verksamhetsintegrering laboratoriemedicin i Fagersta  </a:t>
            </a:r>
            <a:endParaRPr kumimoji="0" lang="sv-SE" sz="1300" b="0" i="0" u="none" strike="noStrike" kern="1200" cap="none" spc="-3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Ellips 88">
            <a:extLst>
              <a:ext uri="{FF2B5EF4-FFF2-40B4-BE49-F238E27FC236}">
                <a16:creationId xmlns:a16="http://schemas.microsoft.com/office/drawing/2014/main" id="{697D3EBD-C2C7-CB02-E443-A80E3C7073C3}"/>
              </a:ext>
            </a:extLst>
          </p:cNvPr>
          <p:cNvSpPr>
            <a:spLocks noChangeAspect="1"/>
          </p:cNvSpPr>
          <p:nvPr/>
        </p:nvSpPr>
        <p:spPr>
          <a:xfrm>
            <a:off x="1658550" y="9341642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90" name="Rak 89">
            <a:extLst>
              <a:ext uri="{FF2B5EF4-FFF2-40B4-BE49-F238E27FC236}">
                <a16:creationId xmlns:a16="http://schemas.microsoft.com/office/drawing/2014/main" id="{EB4C0C2D-8C0D-A84C-CE09-B6824BC35226}"/>
              </a:ext>
            </a:extLst>
          </p:cNvPr>
          <p:cNvCxnSpPr>
            <a:cxnSpLocks/>
          </p:cNvCxnSpPr>
          <p:nvPr/>
        </p:nvCxnSpPr>
        <p:spPr>
          <a:xfrm>
            <a:off x="1712550" y="8081642"/>
            <a:ext cx="0" cy="262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ruta 90">
            <a:extLst>
              <a:ext uri="{FF2B5EF4-FFF2-40B4-BE49-F238E27FC236}">
                <a16:creationId xmlns:a16="http://schemas.microsoft.com/office/drawing/2014/main" id="{73C8BAB7-3B22-ABB9-AA95-E4CCC56E5EC0}"/>
              </a:ext>
            </a:extLst>
          </p:cNvPr>
          <p:cNvSpPr txBox="1"/>
          <p:nvPr/>
        </p:nvSpPr>
        <p:spPr>
          <a:xfrm>
            <a:off x="122132" y="9156772"/>
            <a:ext cx="1519758" cy="553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rgbClr val="4B46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Tillgänglig, säker och effektiv vård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34303D8-F774-3CF3-6EDF-0F41E5D2D28E}"/>
              </a:ext>
            </a:extLst>
          </p:cNvPr>
          <p:cNvSpPr txBox="1"/>
          <p:nvPr/>
        </p:nvSpPr>
        <p:spPr>
          <a:xfrm>
            <a:off x="5889622" y="3584782"/>
            <a:ext cx="3755199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19.	Gemensam digital servicenivå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20.	Etablera egenmonitorering </a:t>
            </a:r>
          </a:p>
          <a:p>
            <a:pPr marL="228600" marR="0" lvl="0" indent="-22860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3"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Säkerställ en fungerande rehabiliteringsprocess   	genom hela vårdkedjan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77DDBF3A-B34E-7702-C62E-DEC4806C2220}"/>
              </a:ext>
            </a:extLst>
          </p:cNvPr>
          <p:cNvSpPr txBox="1"/>
          <p:nvPr/>
        </p:nvSpPr>
        <p:spPr>
          <a:xfrm>
            <a:off x="9940747" y="3469382"/>
            <a:ext cx="3942287" cy="13157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17.	Rätt vårdnivå utan remittering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18. 	Stöd för personcentrering och dokumenterad 						överenskommelse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-3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21. 	Digital plattform för utbildning, stöd och behandling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22. 	En digital väg in  - sammanhållen planering tillsammans med kommunerna</a:t>
            </a: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98" name="Rektangel 97">
            <a:extLst>
              <a:ext uri="{FF2B5EF4-FFF2-40B4-BE49-F238E27FC236}">
                <a16:creationId xmlns:a16="http://schemas.microsoft.com/office/drawing/2014/main" id="{654B6ADA-D64E-0BD9-1CD1-F74B91C31163}"/>
              </a:ext>
            </a:extLst>
          </p:cNvPr>
          <p:cNvSpPr/>
          <p:nvPr/>
        </p:nvSpPr>
        <p:spPr>
          <a:xfrm>
            <a:off x="17626450" y="9152826"/>
            <a:ext cx="2211185" cy="2024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1BE78BF5-FE41-BA9F-F181-82A1392FECF1}"/>
              </a:ext>
            </a:extLst>
          </p:cNvPr>
          <p:cNvSpPr txBox="1"/>
          <p:nvPr/>
        </p:nvSpPr>
        <p:spPr>
          <a:xfrm>
            <a:off x="5889622" y="5029232"/>
            <a:ext cx="3509489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25.	Stärkt egenvård vid nyupptäckt hypertoni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26. 	Seniorhälsovårdsprogram implementerat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Höger 20">
            <a:extLst>
              <a:ext uri="{FF2B5EF4-FFF2-40B4-BE49-F238E27FC236}">
                <a16:creationId xmlns:a16="http://schemas.microsoft.com/office/drawing/2014/main" id="{8510845C-7BE7-734B-6C33-217470DB4ECB}"/>
              </a:ext>
            </a:extLst>
          </p:cNvPr>
          <p:cNvSpPr/>
          <p:nvPr/>
        </p:nvSpPr>
        <p:spPr>
          <a:xfrm>
            <a:off x="1836630" y="5406694"/>
            <a:ext cx="16831710" cy="61765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4D0BD27B-0146-4FC2-688C-80C195E2927B}"/>
              </a:ext>
            </a:extLst>
          </p:cNvPr>
          <p:cNvSpPr txBox="1"/>
          <p:nvPr/>
        </p:nvSpPr>
        <p:spPr>
          <a:xfrm>
            <a:off x="1848269" y="5538189"/>
            <a:ext cx="14004370" cy="343742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28. Stärka det förebyggande arbetet i enlighet med underlag från kunskapsstyrningen 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85AC563D-B153-F467-5EEC-2DDE991217E5}"/>
              </a:ext>
            </a:extLst>
          </p:cNvPr>
          <p:cNvSpPr txBox="1"/>
          <p:nvPr/>
        </p:nvSpPr>
        <p:spPr>
          <a:xfrm>
            <a:off x="9959984" y="4989431"/>
            <a:ext cx="3866137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27.	Kontinuerligt fallpreventivt arbete tillsammans 				med kommunerna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DD06AF31-A636-95DA-243F-479EB700F276}"/>
              </a:ext>
            </a:extLst>
          </p:cNvPr>
          <p:cNvSpPr/>
          <p:nvPr/>
        </p:nvSpPr>
        <p:spPr>
          <a:xfrm>
            <a:off x="5827652" y="6121871"/>
            <a:ext cx="3960000" cy="1866467"/>
          </a:xfrm>
          <a:prstGeom prst="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EB6DDB7C-3F80-B330-20D8-081B6E984DD0}"/>
              </a:ext>
            </a:extLst>
          </p:cNvPr>
          <p:cNvSpPr/>
          <p:nvPr/>
        </p:nvSpPr>
        <p:spPr>
          <a:xfrm>
            <a:off x="9866123" y="6127290"/>
            <a:ext cx="3960000" cy="1866467"/>
          </a:xfrm>
          <a:prstGeom prst="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solidFill>
              <a:srgbClr val="4472C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</a:rPr>
              <a:t>--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FCBEF956-BA9D-2E63-E709-31BBD0513CDC}"/>
              </a:ext>
            </a:extLst>
          </p:cNvPr>
          <p:cNvSpPr/>
          <p:nvPr/>
        </p:nvSpPr>
        <p:spPr>
          <a:xfrm>
            <a:off x="13904594" y="6121871"/>
            <a:ext cx="3960000" cy="1866467"/>
          </a:xfrm>
          <a:prstGeom prst="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4866CAEA-C4FE-7AE8-7978-EC5D802A4FF0}"/>
              </a:ext>
            </a:extLst>
          </p:cNvPr>
          <p:cNvSpPr/>
          <p:nvPr/>
        </p:nvSpPr>
        <p:spPr>
          <a:xfrm>
            <a:off x="17963736" y="6121871"/>
            <a:ext cx="1565999" cy="1866467"/>
          </a:xfrm>
          <a:prstGeom prst="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9" name="textruta 48">
            <a:extLst>
              <a:ext uri="{FF2B5EF4-FFF2-40B4-BE49-F238E27FC236}">
                <a16:creationId xmlns:a16="http://schemas.microsoft.com/office/drawing/2014/main" id="{DAF4C2E9-51BB-22FD-1FAE-65B7BE3E0A48}"/>
              </a:ext>
            </a:extLst>
          </p:cNvPr>
          <p:cNvSpPr txBox="1"/>
          <p:nvPr/>
        </p:nvSpPr>
        <p:spPr>
          <a:xfrm>
            <a:off x="5889622" y="6238081"/>
            <a:ext cx="3644899" cy="10926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33. Ändamålsenlig korttidsbemanning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Ingen kontinuerlig hyrbemanning - högst 1% av personalkostnaderna</a:t>
            </a: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797291C0-143A-190A-0281-3938A4AA212F}"/>
              </a:ext>
            </a:extLst>
          </p:cNvPr>
          <p:cNvSpPr/>
          <p:nvPr/>
        </p:nvSpPr>
        <p:spPr>
          <a:xfrm>
            <a:off x="5827652" y="8081643"/>
            <a:ext cx="3959999" cy="2628364"/>
          </a:xfrm>
          <a:prstGeom prst="rect">
            <a:avLst/>
          </a:prstGeom>
          <a:solidFill>
            <a:schemeClr val="accent2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5" name="textruta 54">
            <a:extLst>
              <a:ext uri="{FF2B5EF4-FFF2-40B4-BE49-F238E27FC236}">
                <a16:creationId xmlns:a16="http://schemas.microsoft.com/office/drawing/2014/main" id="{96C39B3B-0E13-4AA8-4E9B-0F139E9593E0}"/>
              </a:ext>
            </a:extLst>
          </p:cNvPr>
          <p:cNvSpPr txBox="1"/>
          <p:nvPr/>
        </p:nvSpPr>
        <p:spPr>
          <a:xfrm>
            <a:off x="5889621" y="8210394"/>
            <a:ext cx="3755199" cy="10926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44.	Läkemedelsförsörjning i egen regi </a:t>
            </a: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45. 	Renoverad vårdavdelning i Fagersta </a:t>
            </a: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46. 	Säkerställa följsamhet till den sjukvårdsregionala 		cancerplanen </a:t>
            </a: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144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ektangel 76">
            <a:extLst>
              <a:ext uri="{FF2B5EF4-FFF2-40B4-BE49-F238E27FC236}">
                <a16:creationId xmlns:a16="http://schemas.microsoft.com/office/drawing/2014/main" id="{BDF839E9-CF01-A971-E9EA-577BA62FE79C}"/>
              </a:ext>
            </a:extLst>
          </p:cNvPr>
          <p:cNvSpPr/>
          <p:nvPr/>
        </p:nvSpPr>
        <p:spPr>
          <a:xfrm>
            <a:off x="9873146" y="8081643"/>
            <a:ext cx="3959999" cy="2628364"/>
          </a:xfrm>
          <a:prstGeom prst="rect">
            <a:avLst/>
          </a:prstGeom>
          <a:solidFill>
            <a:schemeClr val="accent2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2" name="Rektangel 91">
            <a:extLst>
              <a:ext uri="{FF2B5EF4-FFF2-40B4-BE49-F238E27FC236}">
                <a16:creationId xmlns:a16="http://schemas.microsoft.com/office/drawing/2014/main" id="{F8310BE6-11BD-5D1B-27AD-CEC5E143157D}"/>
              </a:ext>
            </a:extLst>
          </p:cNvPr>
          <p:cNvSpPr/>
          <p:nvPr/>
        </p:nvSpPr>
        <p:spPr>
          <a:xfrm>
            <a:off x="13918640" y="8081643"/>
            <a:ext cx="3959999" cy="2628364"/>
          </a:xfrm>
          <a:prstGeom prst="rect">
            <a:avLst/>
          </a:prstGeom>
          <a:solidFill>
            <a:schemeClr val="accent2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3" name="textruta 92">
            <a:extLst>
              <a:ext uri="{FF2B5EF4-FFF2-40B4-BE49-F238E27FC236}">
                <a16:creationId xmlns:a16="http://schemas.microsoft.com/office/drawing/2014/main" id="{A5409077-A4D4-E93A-F0A5-8688D8E74FE8}"/>
              </a:ext>
            </a:extLst>
          </p:cNvPr>
          <p:cNvSpPr txBox="1"/>
          <p:nvPr/>
        </p:nvSpPr>
        <p:spPr>
          <a:xfrm>
            <a:off x="13980609" y="8210394"/>
            <a:ext cx="37551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	Gemensam produktionsstyrning/ arbetsfördelning 	med andra regioner </a:t>
            </a:r>
          </a:p>
        </p:txBody>
      </p:sp>
      <p:sp>
        <p:nvSpPr>
          <p:cNvPr id="95" name="Rektangel 94">
            <a:extLst>
              <a:ext uri="{FF2B5EF4-FFF2-40B4-BE49-F238E27FC236}">
                <a16:creationId xmlns:a16="http://schemas.microsoft.com/office/drawing/2014/main" id="{53187BC2-2AEB-4A00-82F9-D0DCD20CB8FD}"/>
              </a:ext>
            </a:extLst>
          </p:cNvPr>
          <p:cNvSpPr/>
          <p:nvPr/>
        </p:nvSpPr>
        <p:spPr>
          <a:xfrm>
            <a:off x="17963737" y="8081643"/>
            <a:ext cx="1565998" cy="2628364"/>
          </a:xfrm>
          <a:prstGeom prst="rect">
            <a:avLst/>
          </a:prstGeom>
          <a:solidFill>
            <a:schemeClr val="accent2">
              <a:lumMod val="20000"/>
              <a:lumOff val="80000"/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textruta 93">
            <a:extLst>
              <a:ext uri="{FF2B5EF4-FFF2-40B4-BE49-F238E27FC236}">
                <a16:creationId xmlns:a16="http://schemas.microsoft.com/office/drawing/2014/main" id="{F094918D-08FE-49E8-6D89-5488B5FD09F3}"/>
              </a:ext>
            </a:extLst>
          </p:cNvPr>
          <p:cNvSpPr txBox="1"/>
          <p:nvPr/>
        </p:nvSpPr>
        <p:spPr>
          <a:xfrm>
            <a:off x="17963736" y="8223646"/>
            <a:ext cx="185886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	</a:t>
            </a:r>
            <a:r>
              <a:rPr kumimoji="0" lang="sv-SE" sz="13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Inflytt</a:t>
            </a: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NAV</a:t>
            </a: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08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Höger 95">
            <a:extLst>
              <a:ext uri="{FF2B5EF4-FFF2-40B4-BE49-F238E27FC236}">
                <a16:creationId xmlns:a16="http://schemas.microsoft.com/office/drawing/2014/main" id="{FC418171-FBE5-1B7D-77A6-E6D5BF14D4FE}"/>
              </a:ext>
            </a:extLst>
          </p:cNvPr>
          <p:cNvSpPr/>
          <p:nvPr/>
        </p:nvSpPr>
        <p:spPr>
          <a:xfrm>
            <a:off x="1852514" y="10089815"/>
            <a:ext cx="16831710" cy="61765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7" name="textruta 96">
            <a:extLst>
              <a:ext uri="{FF2B5EF4-FFF2-40B4-BE49-F238E27FC236}">
                <a16:creationId xmlns:a16="http://schemas.microsoft.com/office/drawing/2014/main" id="{BC635523-FB59-AA1B-59B5-6F36E3606012}"/>
              </a:ext>
            </a:extLst>
          </p:cNvPr>
          <p:cNvSpPr txBox="1"/>
          <p:nvPr/>
        </p:nvSpPr>
        <p:spPr>
          <a:xfrm>
            <a:off x="1864153" y="10221310"/>
            <a:ext cx="14004370" cy="34374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8. Verksamhetsutveckling inför nya lokaler i Köping och 9. verksamhetsutveckling för inflyttning i NAV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2BE30B1-D278-5E45-C78C-8D66EC1EA404}"/>
              </a:ext>
            </a:extLst>
          </p:cNvPr>
          <p:cNvSpPr txBox="1"/>
          <p:nvPr/>
        </p:nvSpPr>
        <p:spPr>
          <a:xfrm>
            <a:off x="17972973" y="2049754"/>
            <a:ext cx="1536935" cy="10926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Calibri Light"/>
                <a:cs typeface="Calibri Light"/>
              </a:rPr>
              <a:t>12. Delmål 2. ökad vårdkapacitet frigör 20 vårdplatser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Calibri Light"/>
                <a:cs typeface="Calibri Light"/>
              </a:rPr>
              <a:t>13. Delmål 2, 1/1100 på VC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EC9F75BD-DA55-9D7D-BBE8-2B7290D5E5F5}"/>
              </a:ext>
            </a:extLst>
          </p:cNvPr>
          <p:cNvSpPr txBox="1"/>
          <p:nvPr/>
        </p:nvSpPr>
        <p:spPr>
          <a:xfrm>
            <a:off x="10070489" y="6294055"/>
            <a:ext cx="357502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-"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</a:rPr>
              <a:t>Ingen kontinuerlig hyrbemanning- högst 0,5% av personalkostnaderna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E4CD79C-939A-5778-A174-AE954F6A81E8}"/>
              </a:ext>
            </a:extLst>
          </p:cNvPr>
          <p:cNvSpPr txBox="1"/>
          <p:nvPr/>
        </p:nvSpPr>
        <p:spPr>
          <a:xfrm>
            <a:off x="10020136" y="8157095"/>
            <a:ext cx="3524671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-"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</a:rPr>
              <a:t>90% tillgänglighet för operation och åtgärd inom 3 månader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-"/>
              <a:tabLst/>
              <a:defRPr/>
            </a:pPr>
            <a:endParaRPr kumimoji="0" lang="sv-S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Calibri Light"/>
              <a:cs typeface="Calibri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/>
              <a:buChar char="-"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</a:rPr>
              <a:t>95% tillgänglighet för besök inom tre månader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093DE41-2DF3-01A1-0BDF-8E2555F5A2E1}"/>
              </a:ext>
            </a:extLst>
          </p:cNvPr>
          <p:cNvSpPr txBox="1"/>
          <p:nvPr/>
        </p:nvSpPr>
        <p:spPr>
          <a:xfrm>
            <a:off x="956696" y="10850952"/>
            <a:ext cx="90634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Calibri Light"/>
                <a:cs typeface="Calibri Light"/>
              </a:rPr>
              <a:t>*Milstolpar med siffror refererar till aktiviteter i förvaltningsplan 2025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977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57DEF09-ACE7-229E-6F15-C3EE6935D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2025-05-13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5AFA267-91FC-FCC0-942C-326C6C529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5</a:t>
            </a:fld>
            <a:endParaRPr lang="sv-SE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940C5D78-3AAC-27B6-493C-846F423E5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8000" dirty="0"/>
              <a:t>Verksamhetsutveckling med hjälp av digitalisering</a:t>
            </a:r>
            <a:br>
              <a:rPr lang="sv-SE" sz="8000" dirty="0"/>
            </a:br>
            <a:r>
              <a:rPr lang="sv-SE" sz="8000" dirty="0"/>
              <a:t>- på gång</a:t>
            </a:r>
          </a:p>
        </p:txBody>
      </p:sp>
    </p:spTree>
    <p:extLst>
      <p:ext uri="{BB962C8B-B14F-4D97-AF65-F5344CB8AC3E}">
        <p14:creationId xmlns:p14="http://schemas.microsoft.com/office/powerpoint/2010/main" val="212877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ruta 3">
            <a:extLst>
              <a:ext uri="{FF2B5EF4-FFF2-40B4-BE49-F238E27FC236}">
                <a16:creationId xmlns:a16="http://schemas.microsoft.com/office/drawing/2014/main" id="{FF27E736-D4FD-AEA8-6F2A-1ED72D61B972}"/>
              </a:ext>
            </a:extLst>
          </p:cNvPr>
          <p:cNvSpPr txBox="1"/>
          <p:nvPr/>
        </p:nvSpPr>
        <p:spPr>
          <a:xfrm>
            <a:off x="1311515" y="821139"/>
            <a:ext cx="16808629" cy="1513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v-SE" sz="4617" b="1">
                <a:solidFill>
                  <a:srgbClr val="670F3B"/>
                </a:solidFill>
                <a:latin typeface="Calibri"/>
              </a:rPr>
              <a:t>Vad innebär digitalisering</a:t>
            </a:r>
            <a:r>
              <a:rPr lang="sv-SE" sz="4617"/>
              <a:t> </a:t>
            </a:r>
            <a:r>
              <a:rPr lang="sv-SE" sz="4617" b="1">
                <a:solidFill>
                  <a:srgbClr val="670F3B"/>
                </a:solidFill>
                <a:latin typeface="Calibri"/>
              </a:rPr>
              <a:t>för att nå målbilden för Hälso- och Sjukvården 2029</a:t>
            </a:r>
          </a:p>
        </p:txBody>
      </p:sp>
      <p:pic>
        <p:nvPicPr>
          <p:cNvPr id="37" name="Bildobjekt 36">
            <a:extLst>
              <a:ext uri="{FF2B5EF4-FFF2-40B4-BE49-F238E27FC236}">
                <a16:creationId xmlns:a16="http://schemas.microsoft.com/office/drawing/2014/main" id="{5A2AACEC-8069-099F-AA58-554E40C2B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885" y="3252692"/>
            <a:ext cx="4891684" cy="4433840"/>
          </a:xfrm>
          <a:prstGeom prst="rect">
            <a:avLst/>
          </a:prstGeom>
        </p:spPr>
      </p:pic>
      <p:pic>
        <p:nvPicPr>
          <p:cNvPr id="42" name="Bildobjekt 41">
            <a:extLst>
              <a:ext uri="{FF2B5EF4-FFF2-40B4-BE49-F238E27FC236}">
                <a16:creationId xmlns:a16="http://schemas.microsoft.com/office/drawing/2014/main" id="{2F1B0C5F-A519-F527-924E-EA62042FD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18" y="2881834"/>
            <a:ext cx="6597377" cy="3260625"/>
          </a:xfrm>
          <a:prstGeom prst="rect">
            <a:avLst/>
          </a:prstGeom>
        </p:spPr>
      </p:pic>
      <p:pic>
        <p:nvPicPr>
          <p:cNvPr id="43" name="Bildobjekt 42">
            <a:extLst>
              <a:ext uri="{FF2B5EF4-FFF2-40B4-BE49-F238E27FC236}">
                <a16:creationId xmlns:a16="http://schemas.microsoft.com/office/drawing/2014/main" id="{897DE8D7-A615-24A6-7657-32D26C69E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9420" y="2331622"/>
            <a:ext cx="7749476" cy="7146925"/>
          </a:xfrm>
          <a:custGeom>
            <a:avLst/>
            <a:gdLst>
              <a:gd name="connsiteX0" fmla="*/ 0 w 7749476"/>
              <a:gd name="connsiteY0" fmla="*/ 0 h 7146925"/>
              <a:gd name="connsiteX1" fmla="*/ 645790 w 7749476"/>
              <a:gd name="connsiteY1" fmla="*/ 0 h 7146925"/>
              <a:gd name="connsiteX2" fmla="*/ 1136590 w 7749476"/>
              <a:gd name="connsiteY2" fmla="*/ 0 h 7146925"/>
              <a:gd name="connsiteX3" fmla="*/ 1782379 w 7749476"/>
              <a:gd name="connsiteY3" fmla="*/ 0 h 7146925"/>
              <a:gd name="connsiteX4" fmla="*/ 2428169 w 7749476"/>
              <a:gd name="connsiteY4" fmla="*/ 0 h 7146925"/>
              <a:gd name="connsiteX5" fmla="*/ 2841475 w 7749476"/>
              <a:gd name="connsiteY5" fmla="*/ 0 h 7146925"/>
              <a:gd name="connsiteX6" fmla="*/ 3564759 w 7749476"/>
              <a:gd name="connsiteY6" fmla="*/ 0 h 7146925"/>
              <a:gd name="connsiteX7" fmla="*/ 4365538 w 7749476"/>
              <a:gd name="connsiteY7" fmla="*/ 0 h 7146925"/>
              <a:gd name="connsiteX8" fmla="*/ 5088823 w 7749476"/>
              <a:gd name="connsiteY8" fmla="*/ 0 h 7146925"/>
              <a:gd name="connsiteX9" fmla="*/ 5579623 w 7749476"/>
              <a:gd name="connsiteY9" fmla="*/ 0 h 7146925"/>
              <a:gd name="connsiteX10" fmla="*/ 6225412 w 7749476"/>
              <a:gd name="connsiteY10" fmla="*/ 0 h 7146925"/>
              <a:gd name="connsiteX11" fmla="*/ 6793707 w 7749476"/>
              <a:gd name="connsiteY11" fmla="*/ 0 h 7146925"/>
              <a:gd name="connsiteX12" fmla="*/ 7749476 w 7749476"/>
              <a:gd name="connsiteY12" fmla="*/ 0 h 7146925"/>
              <a:gd name="connsiteX13" fmla="*/ 7749476 w 7749476"/>
              <a:gd name="connsiteY13" fmla="*/ 792659 h 7146925"/>
              <a:gd name="connsiteX14" fmla="*/ 7749476 w 7749476"/>
              <a:gd name="connsiteY14" fmla="*/ 1370910 h 7146925"/>
              <a:gd name="connsiteX15" fmla="*/ 7749476 w 7749476"/>
              <a:gd name="connsiteY15" fmla="*/ 2020631 h 7146925"/>
              <a:gd name="connsiteX16" fmla="*/ 7749476 w 7749476"/>
              <a:gd name="connsiteY16" fmla="*/ 2598882 h 7146925"/>
              <a:gd name="connsiteX17" fmla="*/ 7749476 w 7749476"/>
              <a:gd name="connsiteY17" fmla="*/ 3248602 h 7146925"/>
              <a:gd name="connsiteX18" fmla="*/ 7749476 w 7749476"/>
              <a:gd name="connsiteY18" fmla="*/ 3826853 h 7146925"/>
              <a:gd name="connsiteX19" fmla="*/ 7749476 w 7749476"/>
              <a:gd name="connsiteY19" fmla="*/ 4262166 h 7146925"/>
              <a:gd name="connsiteX20" fmla="*/ 7749476 w 7749476"/>
              <a:gd name="connsiteY20" fmla="*/ 4768948 h 7146925"/>
              <a:gd name="connsiteX21" fmla="*/ 7749476 w 7749476"/>
              <a:gd name="connsiteY21" fmla="*/ 5204261 h 7146925"/>
              <a:gd name="connsiteX22" fmla="*/ 7749476 w 7749476"/>
              <a:gd name="connsiteY22" fmla="*/ 5925451 h 7146925"/>
              <a:gd name="connsiteX23" fmla="*/ 7749476 w 7749476"/>
              <a:gd name="connsiteY23" fmla="*/ 6503702 h 7146925"/>
              <a:gd name="connsiteX24" fmla="*/ 7749476 w 7749476"/>
              <a:gd name="connsiteY24" fmla="*/ 7146925 h 7146925"/>
              <a:gd name="connsiteX25" fmla="*/ 7103686 w 7749476"/>
              <a:gd name="connsiteY25" fmla="*/ 7146925 h 7146925"/>
              <a:gd name="connsiteX26" fmla="*/ 6457897 w 7749476"/>
              <a:gd name="connsiteY26" fmla="*/ 7146925 h 7146925"/>
              <a:gd name="connsiteX27" fmla="*/ 5812107 w 7749476"/>
              <a:gd name="connsiteY27" fmla="*/ 7146925 h 7146925"/>
              <a:gd name="connsiteX28" fmla="*/ 5398802 w 7749476"/>
              <a:gd name="connsiteY28" fmla="*/ 7146925 h 7146925"/>
              <a:gd name="connsiteX29" fmla="*/ 4753012 w 7749476"/>
              <a:gd name="connsiteY29" fmla="*/ 7146925 h 7146925"/>
              <a:gd name="connsiteX30" fmla="*/ 4262212 w 7749476"/>
              <a:gd name="connsiteY30" fmla="*/ 7146925 h 7146925"/>
              <a:gd name="connsiteX31" fmla="*/ 3693917 w 7749476"/>
              <a:gd name="connsiteY31" fmla="*/ 7146925 h 7146925"/>
              <a:gd name="connsiteX32" fmla="*/ 3280612 w 7749476"/>
              <a:gd name="connsiteY32" fmla="*/ 7146925 h 7146925"/>
              <a:gd name="connsiteX33" fmla="*/ 2789811 w 7749476"/>
              <a:gd name="connsiteY33" fmla="*/ 7146925 h 7146925"/>
              <a:gd name="connsiteX34" fmla="*/ 2221516 w 7749476"/>
              <a:gd name="connsiteY34" fmla="*/ 7146925 h 7146925"/>
              <a:gd name="connsiteX35" fmla="*/ 1730716 w 7749476"/>
              <a:gd name="connsiteY35" fmla="*/ 7146925 h 7146925"/>
              <a:gd name="connsiteX36" fmla="*/ 1162421 w 7749476"/>
              <a:gd name="connsiteY36" fmla="*/ 7146925 h 7146925"/>
              <a:gd name="connsiteX37" fmla="*/ 0 w 7749476"/>
              <a:gd name="connsiteY37" fmla="*/ 7146925 h 7146925"/>
              <a:gd name="connsiteX38" fmla="*/ 0 w 7749476"/>
              <a:gd name="connsiteY38" fmla="*/ 6497205 h 7146925"/>
              <a:gd name="connsiteX39" fmla="*/ 0 w 7749476"/>
              <a:gd name="connsiteY39" fmla="*/ 5918953 h 7146925"/>
              <a:gd name="connsiteX40" fmla="*/ 0 w 7749476"/>
              <a:gd name="connsiteY40" fmla="*/ 5126294 h 7146925"/>
              <a:gd name="connsiteX41" fmla="*/ 0 w 7749476"/>
              <a:gd name="connsiteY41" fmla="*/ 4333635 h 7146925"/>
              <a:gd name="connsiteX42" fmla="*/ 0 w 7749476"/>
              <a:gd name="connsiteY42" fmla="*/ 3755384 h 7146925"/>
              <a:gd name="connsiteX43" fmla="*/ 0 w 7749476"/>
              <a:gd name="connsiteY43" fmla="*/ 3248602 h 7146925"/>
              <a:gd name="connsiteX44" fmla="*/ 0 w 7749476"/>
              <a:gd name="connsiteY44" fmla="*/ 2670351 h 7146925"/>
              <a:gd name="connsiteX45" fmla="*/ 0 w 7749476"/>
              <a:gd name="connsiteY45" fmla="*/ 2020631 h 7146925"/>
              <a:gd name="connsiteX46" fmla="*/ 0 w 7749476"/>
              <a:gd name="connsiteY46" fmla="*/ 1442379 h 7146925"/>
              <a:gd name="connsiteX47" fmla="*/ 0 w 7749476"/>
              <a:gd name="connsiteY47" fmla="*/ 1007067 h 7146925"/>
              <a:gd name="connsiteX48" fmla="*/ 0 w 7749476"/>
              <a:gd name="connsiteY48" fmla="*/ 571754 h 7146925"/>
              <a:gd name="connsiteX49" fmla="*/ 0 w 7749476"/>
              <a:gd name="connsiteY49" fmla="*/ 0 h 714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749476" h="7146925" fill="none" extrusionOk="0">
                <a:moveTo>
                  <a:pt x="0" y="0"/>
                </a:moveTo>
                <a:cubicBezTo>
                  <a:pt x="206824" y="12443"/>
                  <a:pt x="395001" y="-32262"/>
                  <a:pt x="645790" y="0"/>
                </a:cubicBezTo>
                <a:cubicBezTo>
                  <a:pt x="896579" y="32262"/>
                  <a:pt x="942495" y="-7655"/>
                  <a:pt x="1136590" y="0"/>
                </a:cubicBezTo>
                <a:cubicBezTo>
                  <a:pt x="1330685" y="7655"/>
                  <a:pt x="1631322" y="30054"/>
                  <a:pt x="1782379" y="0"/>
                </a:cubicBezTo>
                <a:cubicBezTo>
                  <a:pt x="1933436" y="-30054"/>
                  <a:pt x="2116685" y="12417"/>
                  <a:pt x="2428169" y="0"/>
                </a:cubicBezTo>
                <a:cubicBezTo>
                  <a:pt x="2739653" y="-12417"/>
                  <a:pt x="2704668" y="1010"/>
                  <a:pt x="2841475" y="0"/>
                </a:cubicBezTo>
                <a:cubicBezTo>
                  <a:pt x="2978282" y="-1010"/>
                  <a:pt x="3406870" y="-33091"/>
                  <a:pt x="3564759" y="0"/>
                </a:cubicBezTo>
                <a:cubicBezTo>
                  <a:pt x="3722648" y="33091"/>
                  <a:pt x="4157361" y="25139"/>
                  <a:pt x="4365538" y="0"/>
                </a:cubicBezTo>
                <a:cubicBezTo>
                  <a:pt x="4573715" y="-25139"/>
                  <a:pt x="4897848" y="8925"/>
                  <a:pt x="5088823" y="0"/>
                </a:cubicBezTo>
                <a:cubicBezTo>
                  <a:pt x="5279799" y="-8925"/>
                  <a:pt x="5434080" y="-7561"/>
                  <a:pt x="5579623" y="0"/>
                </a:cubicBezTo>
                <a:cubicBezTo>
                  <a:pt x="5725166" y="7561"/>
                  <a:pt x="6096214" y="15699"/>
                  <a:pt x="6225412" y="0"/>
                </a:cubicBezTo>
                <a:cubicBezTo>
                  <a:pt x="6354610" y="-15699"/>
                  <a:pt x="6645581" y="-21114"/>
                  <a:pt x="6793707" y="0"/>
                </a:cubicBezTo>
                <a:cubicBezTo>
                  <a:pt x="6941833" y="21114"/>
                  <a:pt x="7376788" y="-26119"/>
                  <a:pt x="7749476" y="0"/>
                </a:cubicBezTo>
                <a:cubicBezTo>
                  <a:pt x="7736667" y="395987"/>
                  <a:pt x="7775642" y="406789"/>
                  <a:pt x="7749476" y="792659"/>
                </a:cubicBezTo>
                <a:cubicBezTo>
                  <a:pt x="7723310" y="1178529"/>
                  <a:pt x="7771265" y="1196272"/>
                  <a:pt x="7749476" y="1370910"/>
                </a:cubicBezTo>
                <a:cubicBezTo>
                  <a:pt x="7727687" y="1545548"/>
                  <a:pt x="7720752" y="1841436"/>
                  <a:pt x="7749476" y="2020631"/>
                </a:cubicBezTo>
                <a:cubicBezTo>
                  <a:pt x="7778200" y="2199826"/>
                  <a:pt x="7772034" y="2471858"/>
                  <a:pt x="7749476" y="2598882"/>
                </a:cubicBezTo>
                <a:cubicBezTo>
                  <a:pt x="7726918" y="2725906"/>
                  <a:pt x="7742482" y="3011317"/>
                  <a:pt x="7749476" y="3248602"/>
                </a:cubicBezTo>
                <a:cubicBezTo>
                  <a:pt x="7756470" y="3485887"/>
                  <a:pt x="7721970" y="3706075"/>
                  <a:pt x="7749476" y="3826853"/>
                </a:cubicBezTo>
                <a:cubicBezTo>
                  <a:pt x="7776982" y="3947631"/>
                  <a:pt x="7748437" y="4095591"/>
                  <a:pt x="7749476" y="4262166"/>
                </a:cubicBezTo>
                <a:cubicBezTo>
                  <a:pt x="7750515" y="4428741"/>
                  <a:pt x="7746973" y="4568129"/>
                  <a:pt x="7749476" y="4768948"/>
                </a:cubicBezTo>
                <a:cubicBezTo>
                  <a:pt x="7751979" y="4969767"/>
                  <a:pt x="7753640" y="5017028"/>
                  <a:pt x="7749476" y="5204261"/>
                </a:cubicBezTo>
                <a:cubicBezTo>
                  <a:pt x="7745312" y="5391494"/>
                  <a:pt x="7772956" y="5585565"/>
                  <a:pt x="7749476" y="5925451"/>
                </a:cubicBezTo>
                <a:cubicBezTo>
                  <a:pt x="7725997" y="6265337"/>
                  <a:pt x="7767796" y="6215897"/>
                  <a:pt x="7749476" y="6503702"/>
                </a:cubicBezTo>
                <a:cubicBezTo>
                  <a:pt x="7731156" y="6791507"/>
                  <a:pt x="7767370" y="6874270"/>
                  <a:pt x="7749476" y="7146925"/>
                </a:cubicBezTo>
                <a:cubicBezTo>
                  <a:pt x="7580258" y="7127350"/>
                  <a:pt x="7346734" y="7156988"/>
                  <a:pt x="7103686" y="7146925"/>
                </a:cubicBezTo>
                <a:cubicBezTo>
                  <a:pt x="6860638" y="7136863"/>
                  <a:pt x="6770651" y="7174779"/>
                  <a:pt x="6457897" y="7146925"/>
                </a:cubicBezTo>
                <a:cubicBezTo>
                  <a:pt x="6145143" y="7119071"/>
                  <a:pt x="6111279" y="7173724"/>
                  <a:pt x="5812107" y="7146925"/>
                </a:cubicBezTo>
                <a:cubicBezTo>
                  <a:pt x="5512935" y="7120127"/>
                  <a:pt x="5481600" y="7160392"/>
                  <a:pt x="5398802" y="7146925"/>
                </a:cubicBezTo>
                <a:cubicBezTo>
                  <a:pt x="5316004" y="7133458"/>
                  <a:pt x="4888386" y="7123230"/>
                  <a:pt x="4753012" y="7146925"/>
                </a:cubicBezTo>
                <a:cubicBezTo>
                  <a:pt x="4617638" y="7170621"/>
                  <a:pt x="4499880" y="7150484"/>
                  <a:pt x="4262212" y="7146925"/>
                </a:cubicBezTo>
                <a:cubicBezTo>
                  <a:pt x="4024544" y="7143366"/>
                  <a:pt x="3844913" y="7144965"/>
                  <a:pt x="3693917" y="7146925"/>
                </a:cubicBezTo>
                <a:cubicBezTo>
                  <a:pt x="3542922" y="7148885"/>
                  <a:pt x="3485626" y="7163978"/>
                  <a:pt x="3280612" y="7146925"/>
                </a:cubicBezTo>
                <a:cubicBezTo>
                  <a:pt x="3075598" y="7129872"/>
                  <a:pt x="2975503" y="7142867"/>
                  <a:pt x="2789811" y="7146925"/>
                </a:cubicBezTo>
                <a:cubicBezTo>
                  <a:pt x="2604119" y="7150983"/>
                  <a:pt x="2350497" y="7150621"/>
                  <a:pt x="2221516" y="7146925"/>
                </a:cubicBezTo>
                <a:cubicBezTo>
                  <a:pt x="2092536" y="7143229"/>
                  <a:pt x="1884050" y="7146132"/>
                  <a:pt x="1730716" y="7146925"/>
                </a:cubicBezTo>
                <a:cubicBezTo>
                  <a:pt x="1577382" y="7147718"/>
                  <a:pt x="1396099" y="7171833"/>
                  <a:pt x="1162421" y="7146925"/>
                </a:cubicBezTo>
                <a:cubicBezTo>
                  <a:pt x="928743" y="7122017"/>
                  <a:pt x="371064" y="7203393"/>
                  <a:pt x="0" y="7146925"/>
                </a:cubicBezTo>
                <a:cubicBezTo>
                  <a:pt x="-24927" y="6945226"/>
                  <a:pt x="19392" y="6811597"/>
                  <a:pt x="0" y="6497205"/>
                </a:cubicBezTo>
                <a:cubicBezTo>
                  <a:pt x="-19392" y="6182813"/>
                  <a:pt x="-22205" y="6075491"/>
                  <a:pt x="0" y="5918953"/>
                </a:cubicBezTo>
                <a:cubicBezTo>
                  <a:pt x="22205" y="5762415"/>
                  <a:pt x="3931" y="5384066"/>
                  <a:pt x="0" y="5126294"/>
                </a:cubicBezTo>
                <a:cubicBezTo>
                  <a:pt x="-3931" y="4868522"/>
                  <a:pt x="35265" y="4675667"/>
                  <a:pt x="0" y="4333635"/>
                </a:cubicBezTo>
                <a:cubicBezTo>
                  <a:pt x="-35265" y="3991603"/>
                  <a:pt x="25324" y="3968648"/>
                  <a:pt x="0" y="3755384"/>
                </a:cubicBezTo>
                <a:cubicBezTo>
                  <a:pt x="-25324" y="3542120"/>
                  <a:pt x="-7719" y="3459051"/>
                  <a:pt x="0" y="3248602"/>
                </a:cubicBezTo>
                <a:cubicBezTo>
                  <a:pt x="7719" y="3038153"/>
                  <a:pt x="6026" y="2919553"/>
                  <a:pt x="0" y="2670351"/>
                </a:cubicBezTo>
                <a:cubicBezTo>
                  <a:pt x="-6026" y="2421149"/>
                  <a:pt x="26812" y="2191333"/>
                  <a:pt x="0" y="2020631"/>
                </a:cubicBezTo>
                <a:cubicBezTo>
                  <a:pt x="-26812" y="1849929"/>
                  <a:pt x="-8663" y="1658490"/>
                  <a:pt x="0" y="1442379"/>
                </a:cubicBezTo>
                <a:cubicBezTo>
                  <a:pt x="8663" y="1226268"/>
                  <a:pt x="-11743" y="1107935"/>
                  <a:pt x="0" y="1007067"/>
                </a:cubicBezTo>
                <a:cubicBezTo>
                  <a:pt x="11743" y="906199"/>
                  <a:pt x="20099" y="752600"/>
                  <a:pt x="0" y="571754"/>
                </a:cubicBezTo>
                <a:cubicBezTo>
                  <a:pt x="-20099" y="390908"/>
                  <a:pt x="-23360" y="143484"/>
                  <a:pt x="0" y="0"/>
                </a:cubicBezTo>
                <a:close/>
              </a:path>
              <a:path w="7749476" h="7146925" stroke="0" extrusionOk="0">
                <a:moveTo>
                  <a:pt x="0" y="0"/>
                </a:moveTo>
                <a:cubicBezTo>
                  <a:pt x="196535" y="-11419"/>
                  <a:pt x="428599" y="-2915"/>
                  <a:pt x="568295" y="0"/>
                </a:cubicBezTo>
                <a:cubicBezTo>
                  <a:pt x="707991" y="2915"/>
                  <a:pt x="986693" y="-23886"/>
                  <a:pt x="1291579" y="0"/>
                </a:cubicBezTo>
                <a:cubicBezTo>
                  <a:pt x="1596465" y="23886"/>
                  <a:pt x="1534492" y="20264"/>
                  <a:pt x="1704885" y="0"/>
                </a:cubicBezTo>
                <a:cubicBezTo>
                  <a:pt x="1875278" y="-20264"/>
                  <a:pt x="2268740" y="-27369"/>
                  <a:pt x="2505664" y="0"/>
                </a:cubicBezTo>
                <a:cubicBezTo>
                  <a:pt x="2742588" y="27369"/>
                  <a:pt x="2830126" y="5144"/>
                  <a:pt x="2996464" y="0"/>
                </a:cubicBezTo>
                <a:cubicBezTo>
                  <a:pt x="3162802" y="-5144"/>
                  <a:pt x="3297807" y="-5328"/>
                  <a:pt x="3409769" y="0"/>
                </a:cubicBezTo>
                <a:cubicBezTo>
                  <a:pt x="3521731" y="5328"/>
                  <a:pt x="3769157" y="-27251"/>
                  <a:pt x="3978064" y="0"/>
                </a:cubicBezTo>
                <a:cubicBezTo>
                  <a:pt x="4186971" y="27251"/>
                  <a:pt x="4470699" y="-7289"/>
                  <a:pt x="4701349" y="0"/>
                </a:cubicBezTo>
                <a:cubicBezTo>
                  <a:pt x="4932000" y="7289"/>
                  <a:pt x="5087707" y="15523"/>
                  <a:pt x="5269644" y="0"/>
                </a:cubicBezTo>
                <a:cubicBezTo>
                  <a:pt x="5451582" y="-15523"/>
                  <a:pt x="5665280" y="19136"/>
                  <a:pt x="5992928" y="0"/>
                </a:cubicBezTo>
                <a:cubicBezTo>
                  <a:pt x="6320576" y="-19136"/>
                  <a:pt x="6367785" y="-2764"/>
                  <a:pt x="6483728" y="0"/>
                </a:cubicBezTo>
                <a:cubicBezTo>
                  <a:pt x="6599671" y="2764"/>
                  <a:pt x="7446795" y="29867"/>
                  <a:pt x="7749476" y="0"/>
                </a:cubicBezTo>
                <a:cubicBezTo>
                  <a:pt x="7754203" y="243131"/>
                  <a:pt x="7732814" y="407250"/>
                  <a:pt x="7749476" y="578251"/>
                </a:cubicBezTo>
                <a:cubicBezTo>
                  <a:pt x="7766138" y="749252"/>
                  <a:pt x="7745741" y="1084973"/>
                  <a:pt x="7749476" y="1227972"/>
                </a:cubicBezTo>
                <a:cubicBezTo>
                  <a:pt x="7753211" y="1370971"/>
                  <a:pt x="7722675" y="1642223"/>
                  <a:pt x="7749476" y="1949161"/>
                </a:cubicBezTo>
                <a:cubicBezTo>
                  <a:pt x="7776277" y="2256099"/>
                  <a:pt x="7741401" y="2530091"/>
                  <a:pt x="7749476" y="2741820"/>
                </a:cubicBezTo>
                <a:cubicBezTo>
                  <a:pt x="7757551" y="2953549"/>
                  <a:pt x="7744675" y="2968691"/>
                  <a:pt x="7749476" y="3177133"/>
                </a:cubicBezTo>
                <a:cubicBezTo>
                  <a:pt x="7754277" y="3385575"/>
                  <a:pt x="7767820" y="3676462"/>
                  <a:pt x="7749476" y="3826853"/>
                </a:cubicBezTo>
                <a:cubicBezTo>
                  <a:pt x="7731132" y="3977244"/>
                  <a:pt x="7733756" y="4362574"/>
                  <a:pt x="7749476" y="4548043"/>
                </a:cubicBezTo>
                <a:cubicBezTo>
                  <a:pt x="7765197" y="4733512"/>
                  <a:pt x="7732822" y="4871382"/>
                  <a:pt x="7749476" y="4983356"/>
                </a:cubicBezTo>
                <a:cubicBezTo>
                  <a:pt x="7766130" y="5095330"/>
                  <a:pt x="7769498" y="5285352"/>
                  <a:pt x="7749476" y="5490138"/>
                </a:cubicBezTo>
                <a:cubicBezTo>
                  <a:pt x="7729454" y="5694924"/>
                  <a:pt x="7759073" y="5998169"/>
                  <a:pt x="7749476" y="6282797"/>
                </a:cubicBezTo>
                <a:cubicBezTo>
                  <a:pt x="7739879" y="6567425"/>
                  <a:pt x="7709391" y="6934007"/>
                  <a:pt x="7749476" y="7146925"/>
                </a:cubicBezTo>
                <a:cubicBezTo>
                  <a:pt x="7658925" y="7142285"/>
                  <a:pt x="7445606" y="7166479"/>
                  <a:pt x="7336171" y="7146925"/>
                </a:cubicBezTo>
                <a:cubicBezTo>
                  <a:pt x="7226737" y="7127371"/>
                  <a:pt x="6946554" y="7145290"/>
                  <a:pt x="6845370" y="7146925"/>
                </a:cubicBezTo>
                <a:cubicBezTo>
                  <a:pt x="6744186" y="7148560"/>
                  <a:pt x="6440373" y="7172508"/>
                  <a:pt x="6199581" y="7146925"/>
                </a:cubicBezTo>
                <a:cubicBezTo>
                  <a:pt x="5958789" y="7121342"/>
                  <a:pt x="5812391" y="7128874"/>
                  <a:pt x="5631286" y="7146925"/>
                </a:cubicBezTo>
                <a:cubicBezTo>
                  <a:pt x="5450182" y="7164976"/>
                  <a:pt x="5080441" y="7172358"/>
                  <a:pt x="4830507" y="7146925"/>
                </a:cubicBezTo>
                <a:cubicBezTo>
                  <a:pt x="4580573" y="7121492"/>
                  <a:pt x="4264058" y="7148646"/>
                  <a:pt x="4107222" y="7146925"/>
                </a:cubicBezTo>
                <a:cubicBezTo>
                  <a:pt x="3950386" y="7145204"/>
                  <a:pt x="3623436" y="7159977"/>
                  <a:pt x="3461433" y="7146925"/>
                </a:cubicBezTo>
                <a:cubicBezTo>
                  <a:pt x="3299430" y="7133873"/>
                  <a:pt x="2918836" y="7136434"/>
                  <a:pt x="2738148" y="7146925"/>
                </a:cubicBezTo>
                <a:cubicBezTo>
                  <a:pt x="2557461" y="7157416"/>
                  <a:pt x="2191101" y="7156922"/>
                  <a:pt x="1937369" y="7146925"/>
                </a:cubicBezTo>
                <a:cubicBezTo>
                  <a:pt x="1683637" y="7136928"/>
                  <a:pt x="1701169" y="7153458"/>
                  <a:pt x="1524064" y="7146925"/>
                </a:cubicBezTo>
                <a:cubicBezTo>
                  <a:pt x="1346960" y="7140392"/>
                  <a:pt x="1091774" y="7169882"/>
                  <a:pt x="955769" y="7146925"/>
                </a:cubicBezTo>
                <a:cubicBezTo>
                  <a:pt x="819764" y="7123968"/>
                  <a:pt x="196828" y="7169731"/>
                  <a:pt x="0" y="7146925"/>
                </a:cubicBezTo>
                <a:cubicBezTo>
                  <a:pt x="-24841" y="6882988"/>
                  <a:pt x="17828" y="6648977"/>
                  <a:pt x="0" y="6425735"/>
                </a:cubicBezTo>
                <a:cubicBezTo>
                  <a:pt x="-17828" y="6202493"/>
                  <a:pt x="11916" y="5910425"/>
                  <a:pt x="0" y="5704546"/>
                </a:cubicBezTo>
                <a:cubicBezTo>
                  <a:pt x="-11916" y="5498667"/>
                  <a:pt x="-9991" y="5251100"/>
                  <a:pt x="0" y="4911887"/>
                </a:cubicBezTo>
                <a:cubicBezTo>
                  <a:pt x="9991" y="4572674"/>
                  <a:pt x="-17833" y="4572827"/>
                  <a:pt x="0" y="4476574"/>
                </a:cubicBezTo>
                <a:cubicBezTo>
                  <a:pt x="17833" y="4380321"/>
                  <a:pt x="24037" y="4083085"/>
                  <a:pt x="0" y="3898323"/>
                </a:cubicBezTo>
                <a:cubicBezTo>
                  <a:pt x="-24037" y="3713561"/>
                  <a:pt x="13989" y="3669453"/>
                  <a:pt x="0" y="3463010"/>
                </a:cubicBezTo>
                <a:cubicBezTo>
                  <a:pt x="-13989" y="3256567"/>
                  <a:pt x="-1052" y="3147697"/>
                  <a:pt x="0" y="3027697"/>
                </a:cubicBezTo>
                <a:cubicBezTo>
                  <a:pt x="1052" y="2907697"/>
                  <a:pt x="8931" y="2511743"/>
                  <a:pt x="0" y="2377977"/>
                </a:cubicBezTo>
                <a:cubicBezTo>
                  <a:pt x="-8931" y="2244211"/>
                  <a:pt x="12111" y="1829276"/>
                  <a:pt x="0" y="1656787"/>
                </a:cubicBezTo>
                <a:cubicBezTo>
                  <a:pt x="-12111" y="1484298"/>
                  <a:pt x="32106" y="1099994"/>
                  <a:pt x="0" y="935597"/>
                </a:cubicBezTo>
                <a:cubicBezTo>
                  <a:pt x="-32106" y="771200"/>
                  <a:pt x="-7135" y="389858"/>
                  <a:pt x="0" y="0"/>
                </a:cubicBezTo>
                <a:close/>
              </a:path>
            </a:pathLst>
          </a:custGeom>
          <a:ln w="952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8139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45" name="textruta 44">
            <a:extLst>
              <a:ext uri="{FF2B5EF4-FFF2-40B4-BE49-F238E27FC236}">
                <a16:creationId xmlns:a16="http://schemas.microsoft.com/office/drawing/2014/main" id="{1377750F-C7C0-AE86-8A63-B7D4C143CF7F}"/>
              </a:ext>
            </a:extLst>
          </p:cNvPr>
          <p:cNvSpPr txBox="1"/>
          <p:nvPr/>
        </p:nvSpPr>
        <p:spPr>
          <a:xfrm>
            <a:off x="1005204" y="8647550"/>
            <a:ext cx="97248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37456">
              <a:defRPr/>
            </a:pPr>
            <a:r>
              <a:rPr lang="sv-SE" sz="4800" b="1">
                <a:solidFill>
                  <a:srgbClr val="670F3B"/>
                </a:solidFill>
                <a:latin typeface="Calibri"/>
              </a:rPr>
              <a:t>19.	Gemensam digital servicenivå </a:t>
            </a:r>
          </a:p>
        </p:txBody>
      </p:sp>
    </p:spTree>
    <p:extLst>
      <p:ext uri="{BB962C8B-B14F-4D97-AF65-F5344CB8AC3E}">
        <p14:creationId xmlns:p14="http://schemas.microsoft.com/office/powerpoint/2010/main" val="499377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A8AD98E-9C5E-6A32-FC05-1C33BA64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t>2025-05-13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4AE2266-29B0-00CE-1370-34D4323C6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t>7</a:t>
            </a:fld>
            <a:endParaRPr lang="sv-SE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405DD568-6B9A-810A-C7CF-0EC1E4B36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9600"/>
              <a:t>Vårdkapacitet</a:t>
            </a:r>
          </a:p>
        </p:txBody>
      </p:sp>
    </p:spTree>
    <p:extLst>
      <p:ext uri="{BB962C8B-B14F-4D97-AF65-F5344CB8AC3E}">
        <p14:creationId xmlns:p14="http://schemas.microsoft.com/office/powerpoint/2010/main" val="3954830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F2DAE02-7974-65E7-DE62-E65F4B16B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Målbilden för hälso- och sjukvården 2029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2F4F9E6-2861-2298-0B50-89092F003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7701B-8AEB-47E6-B4CC-5A851E887FD1}" type="datetime1">
              <a:rPr lang="sv-SE" smtClean="0"/>
              <a:pPr/>
              <a:t>2025-05-13</a:t>
            </a:fld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C796F94-491B-6FA3-A5C4-0C564C983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80145-259A-47DA-A30D-C906B9DB5C99}" type="slidenum">
              <a:rPr lang="sv-SE" smtClean="0"/>
              <a:pPr/>
              <a:t>8</a:t>
            </a:fld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863B129-5747-A3D2-8A8D-99C556801F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88" t="24157" r="25619" b="52876"/>
          <a:stretch/>
        </p:blipFill>
        <p:spPr>
          <a:xfrm>
            <a:off x="886186" y="3151400"/>
            <a:ext cx="18175825" cy="4560285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30801734-0F11-0CAA-BBDB-ADE77C10F870}"/>
              </a:ext>
            </a:extLst>
          </p:cNvPr>
          <p:cNvSpPr txBox="1"/>
          <p:nvPr/>
        </p:nvSpPr>
        <p:spPr>
          <a:xfrm>
            <a:off x="1604026" y="3762233"/>
            <a:ext cx="3248019" cy="532876"/>
          </a:xfrm>
          <a:prstGeom prst="rect">
            <a:avLst/>
          </a:prstGeom>
          <a:noFill/>
        </p:spPr>
        <p:txBody>
          <a:bodyPr wrap="square" lIns="150771" tIns="75385" rIns="150771" bIns="75385" rtlCol="0" anchor="t">
            <a:spAutoFit/>
          </a:bodyPr>
          <a:lstStyle>
            <a:defPPr>
              <a:defRPr lang="sv-SE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507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74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HEMMET</a:t>
            </a:r>
            <a:endParaRPr kumimoji="0" lang="sv-SE" sz="2474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9BD557E-F569-5E84-63FE-9531768E841D}"/>
              </a:ext>
            </a:extLst>
          </p:cNvPr>
          <p:cNvSpPr txBox="1"/>
          <p:nvPr/>
        </p:nvSpPr>
        <p:spPr>
          <a:xfrm>
            <a:off x="6127752" y="3760708"/>
            <a:ext cx="3796090" cy="532876"/>
          </a:xfrm>
          <a:prstGeom prst="rect">
            <a:avLst/>
          </a:prstGeom>
          <a:noFill/>
        </p:spPr>
        <p:txBody>
          <a:bodyPr wrap="square" lIns="150771" tIns="75385" rIns="150771" bIns="75385" rtlCol="0" anchor="t">
            <a:spAutoFit/>
          </a:bodyPr>
          <a:lstStyle>
            <a:defPPr>
              <a:defRPr lang="sv-SE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507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74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PRIMÄRVÅRD</a:t>
            </a:r>
            <a:endParaRPr kumimoji="0" lang="sv-SE" sz="2474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AC3A99ED-1F7C-4E23-1187-79394537CB56}"/>
              </a:ext>
            </a:extLst>
          </p:cNvPr>
          <p:cNvSpPr txBox="1"/>
          <p:nvPr/>
        </p:nvSpPr>
        <p:spPr>
          <a:xfrm>
            <a:off x="10683563" y="3750390"/>
            <a:ext cx="3248019" cy="532876"/>
          </a:xfrm>
          <a:prstGeom prst="rect">
            <a:avLst/>
          </a:prstGeom>
          <a:noFill/>
        </p:spPr>
        <p:txBody>
          <a:bodyPr wrap="square" lIns="150771" tIns="75385" rIns="150771" bIns="75385" rtlCol="0" anchor="t">
            <a:spAutoFit/>
          </a:bodyPr>
          <a:lstStyle>
            <a:defPPr>
              <a:defRPr lang="sv-SE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507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74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NÄRSJUKHUS</a:t>
            </a:r>
            <a:endParaRPr kumimoji="0" lang="sv-SE" sz="2474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F3F773FA-7987-54DD-3200-0F8E370142D9}"/>
              </a:ext>
            </a:extLst>
          </p:cNvPr>
          <p:cNvSpPr txBox="1"/>
          <p:nvPr/>
        </p:nvSpPr>
        <p:spPr>
          <a:xfrm>
            <a:off x="15088465" y="3783894"/>
            <a:ext cx="3973904" cy="532876"/>
          </a:xfrm>
          <a:prstGeom prst="rect">
            <a:avLst/>
          </a:prstGeom>
          <a:noFill/>
        </p:spPr>
        <p:txBody>
          <a:bodyPr wrap="square" lIns="150771" tIns="75385" rIns="150771" bIns="75385" rtlCol="0" anchor="t">
            <a:spAutoFit/>
          </a:bodyPr>
          <a:lstStyle>
            <a:defPPr>
              <a:defRPr lang="sv-SE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507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74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VÄSTMANLANDS SJUKHUS</a:t>
            </a:r>
            <a:endParaRPr kumimoji="0" lang="sv-SE" sz="2474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graphicFrame>
        <p:nvGraphicFramePr>
          <p:cNvPr id="11" name="Tabell 10">
            <a:extLst>
              <a:ext uri="{FF2B5EF4-FFF2-40B4-BE49-F238E27FC236}">
                <a16:creationId xmlns:a16="http://schemas.microsoft.com/office/drawing/2014/main" id="{010AAC97-C67C-E058-104B-82A1087BC869}"/>
              </a:ext>
            </a:extLst>
          </p:cNvPr>
          <p:cNvGraphicFramePr>
            <a:graphicFrameLocks noGrp="1"/>
          </p:cNvGraphicFramePr>
          <p:nvPr/>
        </p:nvGraphicFramePr>
        <p:xfrm>
          <a:off x="10166381" y="7911457"/>
          <a:ext cx="4171967" cy="40206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71967">
                  <a:extLst>
                    <a:ext uri="{9D8B030D-6E8A-4147-A177-3AD203B41FA5}">
                      <a16:colId xmlns:a16="http://schemas.microsoft.com/office/drawing/2014/main" val="4287210949"/>
                    </a:ext>
                  </a:extLst>
                </a:gridCol>
              </a:tblGrid>
              <a:tr h="402062">
                <a:tc>
                  <a:txBody>
                    <a:bodyPr/>
                    <a:lstStyle/>
                    <a:p>
                      <a:r>
                        <a:rPr lang="sv-SE" sz="1600" b="1">
                          <a:solidFill>
                            <a:schemeClr val="tx1"/>
                          </a:solidFill>
                        </a:rPr>
                        <a:t>Sala, Fagersta och Köping </a:t>
                      </a:r>
                    </a:p>
                  </a:txBody>
                  <a:tcPr marL="150761" marR="150761" marT="75380" marB="75380">
                    <a:solidFill>
                      <a:srgbClr val="F3A1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567449"/>
                  </a:ext>
                </a:extLst>
              </a:tr>
            </a:tbl>
          </a:graphicData>
        </a:graphic>
      </p:graphicFrame>
      <p:graphicFrame>
        <p:nvGraphicFramePr>
          <p:cNvPr id="12" name="Tabell 11">
            <a:extLst>
              <a:ext uri="{FF2B5EF4-FFF2-40B4-BE49-F238E27FC236}">
                <a16:creationId xmlns:a16="http://schemas.microsoft.com/office/drawing/2014/main" id="{438849E2-07A5-E28C-DC03-21F2FB216192}"/>
              </a:ext>
            </a:extLst>
          </p:cNvPr>
          <p:cNvGraphicFramePr>
            <a:graphicFrameLocks noGrp="1"/>
          </p:cNvGraphicFramePr>
          <p:nvPr/>
        </p:nvGraphicFramePr>
        <p:xfrm>
          <a:off x="14678307" y="7944960"/>
          <a:ext cx="4171967" cy="4020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171967">
                  <a:extLst>
                    <a:ext uri="{9D8B030D-6E8A-4147-A177-3AD203B41FA5}">
                      <a16:colId xmlns:a16="http://schemas.microsoft.com/office/drawing/2014/main" val="4287210949"/>
                    </a:ext>
                  </a:extLst>
                </a:gridCol>
              </a:tblGrid>
              <a:tr h="402062">
                <a:tc>
                  <a:txBody>
                    <a:bodyPr/>
                    <a:lstStyle/>
                    <a:p>
                      <a:r>
                        <a:rPr lang="sv-SE" sz="1600" b="1">
                          <a:solidFill>
                            <a:schemeClr val="bg2"/>
                          </a:solidFill>
                        </a:rPr>
                        <a:t>Västerås</a:t>
                      </a:r>
                    </a:p>
                  </a:txBody>
                  <a:tcPr marL="150761" marR="150761" marT="75380" marB="7538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567449"/>
                  </a:ext>
                </a:extLst>
              </a:tr>
            </a:tbl>
          </a:graphicData>
        </a:graphic>
      </p:graphicFrame>
      <p:graphicFrame>
        <p:nvGraphicFramePr>
          <p:cNvPr id="13" name="Tabell 12">
            <a:extLst>
              <a:ext uri="{FF2B5EF4-FFF2-40B4-BE49-F238E27FC236}">
                <a16:creationId xmlns:a16="http://schemas.microsoft.com/office/drawing/2014/main" id="{E5657FB5-2DD0-CE0A-2E6A-52A4B928B6BB}"/>
              </a:ext>
            </a:extLst>
          </p:cNvPr>
          <p:cNvGraphicFramePr>
            <a:graphicFrameLocks noGrp="1"/>
          </p:cNvGraphicFramePr>
          <p:nvPr/>
        </p:nvGraphicFramePr>
        <p:xfrm>
          <a:off x="5675392" y="7965111"/>
          <a:ext cx="4171967" cy="8804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71967">
                  <a:extLst>
                    <a:ext uri="{9D8B030D-6E8A-4147-A177-3AD203B41FA5}">
                      <a16:colId xmlns:a16="http://schemas.microsoft.com/office/drawing/2014/main" val="4287210949"/>
                    </a:ext>
                  </a:extLst>
                </a:gridCol>
              </a:tblGrid>
              <a:tr h="380947">
                <a:tc>
                  <a:txBody>
                    <a:bodyPr/>
                    <a:lstStyle/>
                    <a:p>
                      <a:r>
                        <a:rPr lang="sv-SE" sz="1600" b="1">
                          <a:solidFill>
                            <a:schemeClr val="bg1"/>
                          </a:solidFill>
                        </a:rPr>
                        <a:t>Vårdcentraler</a:t>
                      </a:r>
                    </a:p>
                  </a:txBody>
                  <a:tcPr marL="150761" marR="150761" marT="75380" marB="75380">
                    <a:solidFill>
                      <a:srgbClr val="43A3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567449"/>
                  </a:ext>
                </a:extLst>
              </a:tr>
              <a:tr h="485856">
                <a:tc>
                  <a:txBody>
                    <a:bodyPr/>
                    <a:lstStyle/>
                    <a:p>
                      <a:r>
                        <a:rPr lang="sv-SE" sz="1600" b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Annan primärvård</a:t>
                      </a:r>
                    </a:p>
                  </a:txBody>
                  <a:tcPr marL="150761" marR="150761" marT="75380" marB="75380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389178"/>
                  </a:ext>
                </a:extLst>
              </a:tr>
            </a:tbl>
          </a:graphicData>
        </a:graphic>
      </p:graphicFrame>
      <p:graphicFrame>
        <p:nvGraphicFramePr>
          <p:cNvPr id="14" name="Tabell 13">
            <a:extLst>
              <a:ext uri="{FF2B5EF4-FFF2-40B4-BE49-F238E27FC236}">
                <a16:creationId xmlns:a16="http://schemas.microsoft.com/office/drawing/2014/main" id="{87486B95-5E0B-1E96-88FC-30BC67EDBA70}"/>
              </a:ext>
            </a:extLst>
          </p:cNvPr>
          <p:cNvGraphicFramePr>
            <a:graphicFrameLocks noGrp="1"/>
          </p:cNvGraphicFramePr>
          <p:nvPr/>
        </p:nvGraphicFramePr>
        <p:xfrm>
          <a:off x="1144128" y="7909969"/>
          <a:ext cx="4171967" cy="41628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71967">
                  <a:extLst>
                    <a:ext uri="{9D8B030D-6E8A-4147-A177-3AD203B41FA5}">
                      <a16:colId xmlns:a16="http://schemas.microsoft.com/office/drawing/2014/main" val="4287210949"/>
                    </a:ext>
                  </a:extLst>
                </a:gridCol>
              </a:tblGrid>
              <a:tr h="41628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sv-SE" sz="1600" b="1">
                          <a:solidFill>
                            <a:schemeClr val="bg1"/>
                          </a:solidFill>
                        </a:rPr>
                        <a:t>Vård hemma</a:t>
                      </a:r>
                    </a:p>
                  </a:txBody>
                  <a:tcPr marL="150761" marR="150761" marT="75380" marB="75380">
                    <a:solidFill>
                      <a:srgbClr val="4A83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567449"/>
                  </a:ext>
                </a:extLst>
              </a:tr>
            </a:tbl>
          </a:graphicData>
        </a:graphic>
      </p:graphicFrame>
      <p:pic>
        <p:nvPicPr>
          <p:cNvPr id="15" name="Bildobjekt 14">
            <a:extLst>
              <a:ext uri="{FF2B5EF4-FFF2-40B4-BE49-F238E27FC236}">
                <a16:creationId xmlns:a16="http://schemas.microsoft.com/office/drawing/2014/main" id="{E6E55D58-9B57-10A9-563D-593D65763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87" t="26829" r="42552" b="69908"/>
          <a:stretch/>
        </p:blipFill>
        <p:spPr>
          <a:xfrm>
            <a:off x="14646282" y="4260439"/>
            <a:ext cx="4171967" cy="647981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93021FF1-4772-FBC6-FAE3-AB6441196531}"/>
              </a:ext>
            </a:extLst>
          </p:cNvPr>
          <p:cNvSpPr txBox="1"/>
          <p:nvPr/>
        </p:nvSpPr>
        <p:spPr>
          <a:xfrm>
            <a:off x="15149505" y="4342403"/>
            <a:ext cx="3973904" cy="532876"/>
          </a:xfrm>
          <a:prstGeom prst="rect">
            <a:avLst/>
          </a:prstGeom>
          <a:noFill/>
        </p:spPr>
        <p:txBody>
          <a:bodyPr wrap="square" lIns="150771" tIns="75385" rIns="150771" bIns="75385" rtlCol="0" anchor="t">
            <a:spAutoFit/>
          </a:bodyPr>
          <a:lstStyle>
            <a:defPPr>
              <a:defRPr lang="sv-SE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507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74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NÄRSJUKHUS</a:t>
            </a:r>
            <a:endParaRPr kumimoji="0" lang="sv-SE" sz="2474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18" name="Bildobjekt 17" descr="En bild som visar text, skärmbild, Rektangel, design&#10;&#10;Automatiskt genererad beskrivning">
            <a:extLst>
              <a:ext uri="{FF2B5EF4-FFF2-40B4-BE49-F238E27FC236}">
                <a16:creationId xmlns:a16="http://schemas.microsoft.com/office/drawing/2014/main" id="{10097B97-2591-50C2-2817-81CC4A3DD0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47" t="27171" r="58432" b="70101"/>
          <a:stretch/>
        </p:blipFill>
        <p:spPr>
          <a:xfrm>
            <a:off x="5633728" y="4319074"/>
            <a:ext cx="4213631" cy="541653"/>
          </a:xfrm>
          <a:prstGeom prst="rect">
            <a:avLst/>
          </a:prstGeom>
        </p:spPr>
      </p:pic>
      <p:sp>
        <p:nvSpPr>
          <p:cNvPr id="19" name="textruta 1">
            <a:extLst>
              <a:ext uri="{FF2B5EF4-FFF2-40B4-BE49-F238E27FC236}">
                <a16:creationId xmlns:a16="http://schemas.microsoft.com/office/drawing/2014/main" id="{849B48BD-3E95-4A03-5CB6-A9DD16C301E1}"/>
              </a:ext>
            </a:extLst>
          </p:cNvPr>
          <p:cNvSpPr txBox="1"/>
          <p:nvPr/>
        </p:nvSpPr>
        <p:spPr>
          <a:xfrm>
            <a:off x="6131742" y="4327450"/>
            <a:ext cx="3973904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507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30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HÄLSOFRÄMJANDE</a:t>
            </a:r>
          </a:p>
        </p:txBody>
      </p:sp>
    </p:spTree>
    <p:extLst>
      <p:ext uri="{BB962C8B-B14F-4D97-AF65-F5344CB8AC3E}">
        <p14:creationId xmlns:p14="http://schemas.microsoft.com/office/powerpoint/2010/main" val="3522809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ktangel: ett hörn rundat 27">
            <a:extLst>
              <a:ext uri="{FF2B5EF4-FFF2-40B4-BE49-F238E27FC236}">
                <a16:creationId xmlns:a16="http://schemas.microsoft.com/office/drawing/2014/main" id="{91426CFB-EDA6-929C-3C8C-FC56C8E4C872}"/>
              </a:ext>
            </a:extLst>
          </p:cNvPr>
          <p:cNvSpPr/>
          <p:nvPr/>
        </p:nvSpPr>
        <p:spPr>
          <a:xfrm>
            <a:off x="7397144" y="4554695"/>
            <a:ext cx="3811464" cy="2588808"/>
          </a:xfrm>
          <a:prstGeom prst="round1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  <a:p>
            <a:pPr algn="ctr"/>
            <a:endParaRPr lang="sv-SE"/>
          </a:p>
          <a:p>
            <a:pPr algn="ctr"/>
            <a:endParaRPr lang="sv-SE" sz="3500" b="1"/>
          </a:p>
          <a:p>
            <a:pPr algn="ctr"/>
            <a:endParaRPr lang="sv-SE" sz="3500" b="1"/>
          </a:p>
          <a:p>
            <a:pPr algn="ctr"/>
            <a:r>
              <a:rPr lang="sv-SE" sz="3500" b="1"/>
              <a:t>Förbättra flödet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DF2DED4-9333-531B-7386-9A1552CCB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011" y="2202638"/>
            <a:ext cx="16795277" cy="1317604"/>
          </a:xfrm>
        </p:spPr>
        <p:txBody>
          <a:bodyPr/>
          <a:lstStyle/>
          <a:p>
            <a:r>
              <a:rPr lang="sv-SE"/>
              <a:t>Ökad vårdkapacitet minskar behov av slutenvård</a:t>
            </a:r>
          </a:p>
        </p:txBody>
      </p:sp>
      <p:pic>
        <p:nvPicPr>
          <p:cNvPr id="6" name="Bild 5" descr="Sjukhus med hel fyllning">
            <a:extLst>
              <a:ext uri="{FF2B5EF4-FFF2-40B4-BE49-F238E27FC236}">
                <a16:creationId xmlns:a16="http://schemas.microsoft.com/office/drawing/2014/main" id="{C5049F10-886E-56FE-B84D-56FE00704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0640" y="4516122"/>
            <a:ext cx="2440852" cy="2053606"/>
          </a:xfrm>
          <a:prstGeom prst="rect">
            <a:avLst/>
          </a:prstGeom>
        </p:spPr>
      </p:pic>
      <p:sp>
        <p:nvSpPr>
          <p:cNvPr id="10" name="Pil: höger 9">
            <a:extLst>
              <a:ext uri="{FF2B5EF4-FFF2-40B4-BE49-F238E27FC236}">
                <a16:creationId xmlns:a16="http://schemas.microsoft.com/office/drawing/2014/main" id="{73436C8E-32C1-7D6C-B8C3-FEA603774836}"/>
              </a:ext>
            </a:extLst>
          </p:cNvPr>
          <p:cNvSpPr/>
          <p:nvPr/>
        </p:nvSpPr>
        <p:spPr>
          <a:xfrm>
            <a:off x="5800676" y="5404965"/>
            <a:ext cx="892773" cy="97093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Rektangel: ett hörn rundat 26">
            <a:extLst>
              <a:ext uri="{FF2B5EF4-FFF2-40B4-BE49-F238E27FC236}">
                <a16:creationId xmlns:a16="http://schemas.microsoft.com/office/drawing/2014/main" id="{5EE45650-AACC-B0F0-7BF7-CDE13E19101C}"/>
              </a:ext>
            </a:extLst>
          </p:cNvPr>
          <p:cNvSpPr/>
          <p:nvPr/>
        </p:nvSpPr>
        <p:spPr>
          <a:xfrm>
            <a:off x="1640213" y="4622926"/>
            <a:ext cx="3642140" cy="2520577"/>
          </a:xfrm>
          <a:prstGeom prst="round1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500" b="1"/>
              <a:t>Minska inflödet</a:t>
            </a:r>
          </a:p>
        </p:txBody>
      </p:sp>
      <p:sp>
        <p:nvSpPr>
          <p:cNvPr id="29" name="Pil: höger 28">
            <a:extLst>
              <a:ext uri="{FF2B5EF4-FFF2-40B4-BE49-F238E27FC236}">
                <a16:creationId xmlns:a16="http://schemas.microsoft.com/office/drawing/2014/main" id="{7A398CF0-7AAD-9F82-C1C2-A03C43F3E86F}"/>
              </a:ext>
            </a:extLst>
          </p:cNvPr>
          <p:cNvSpPr/>
          <p:nvPr/>
        </p:nvSpPr>
        <p:spPr>
          <a:xfrm>
            <a:off x="11767807" y="5363632"/>
            <a:ext cx="892773" cy="97093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Rektangel: ett hörn rundat 29">
            <a:extLst>
              <a:ext uri="{FF2B5EF4-FFF2-40B4-BE49-F238E27FC236}">
                <a16:creationId xmlns:a16="http://schemas.microsoft.com/office/drawing/2014/main" id="{B6E7BCAF-9A80-6290-44D0-3A5C8FDE048C}"/>
              </a:ext>
            </a:extLst>
          </p:cNvPr>
          <p:cNvSpPr/>
          <p:nvPr/>
        </p:nvSpPr>
        <p:spPr>
          <a:xfrm>
            <a:off x="13219779" y="4624503"/>
            <a:ext cx="3642140" cy="2531856"/>
          </a:xfrm>
          <a:prstGeom prst="round1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500" b="1"/>
              <a:t>Öka utflödet</a:t>
            </a:r>
          </a:p>
        </p:txBody>
      </p:sp>
    </p:spTree>
    <p:extLst>
      <p:ext uri="{BB962C8B-B14F-4D97-AF65-F5344CB8AC3E}">
        <p14:creationId xmlns:p14="http://schemas.microsoft.com/office/powerpoint/2010/main" val="57068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0" grpId="0" animBg="1"/>
      <p:bldP spid="27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RV-Vinröd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1FB2FF91-E115-42E8-8137-F21CC595B44A}"/>
    </a:ext>
  </a:extLst>
</a:theme>
</file>

<file path=ppt/theme/theme2.xml><?xml version="1.0" encoding="utf-8"?>
<a:theme xmlns:a="http://schemas.openxmlformats.org/drawingml/2006/main" name="RV-Vinröd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DF4C57A6-C4F3-48EE-B345-90EC8D9C4ACF}"/>
    </a:ext>
  </a:extLst>
</a:theme>
</file>

<file path=ppt/theme/theme3.xml><?xml version="1.0" encoding="utf-8"?>
<a:theme xmlns:a="http://schemas.openxmlformats.org/drawingml/2006/main" name="RV-Turkos_mörk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6B8CC0A0-D8A0-4B7E-8876-13FD23F41C8C}"/>
    </a:ext>
  </a:extLst>
</a:theme>
</file>

<file path=ppt/theme/theme4.xml><?xml version="1.0" encoding="utf-8"?>
<a:theme xmlns:a="http://schemas.openxmlformats.org/drawingml/2006/main" name="RV-Turkos_ljus">
  <a:themeElements>
    <a:clrScheme name="Region Västmanland 2025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670F3B"/>
      </a:accent1>
      <a:accent2>
        <a:srgbClr val="4B467D"/>
      </a:accent2>
      <a:accent3>
        <a:srgbClr val="339D94"/>
      </a:accent3>
      <a:accent4>
        <a:srgbClr val="3C82AF"/>
      </a:accent4>
      <a:accent5>
        <a:srgbClr val="F5AA3C"/>
      </a:accent5>
      <a:accent6>
        <a:srgbClr val="B2A39A"/>
      </a:accent6>
      <a:hlink>
        <a:srgbClr val="31599B"/>
      </a:hlink>
      <a:folHlink>
        <a:srgbClr val="7F7F7F"/>
      </a:folHlink>
    </a:clrScheme>
    <a:fontScheme name="ReVä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 Region Västmanland.potx" id="{AB78AA50-9FBC-48CE-89DA-5201C00495F8}" vid="{37D26D3C-441A-4815-B029-D3DA77488910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486d489-0673-4b05-b858-8258a488bd8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D5AB459F6EAD4AB17F9FC4A77D1C81" ma:contentTypeVersion="15" ma:contentTypeDescription="Create a new document." ma:contentTypeScope="" ma:versionID="57bd6618d749f9495a29587d74dae898">
  <xsd:schema xmlns:xsd="http://www.w3.org/2001/XMLSchema" xmlns:xs="http://www.w3.org/2001/XMLSchema" xmlns:p="http://schemas.microsoft.com/office/2006/metadata/properties" xmlns:ns3="678e549c-d0f7-427a-9640-b9fd00d01497" xmlns:ns4="5486d489-0673-4b05-b858-8258a488bd8e" targetNamespace="http://schemas.microsoft.com/office/2006/metadata/properties" ma:root="true" ma:fieldsID="5b8df8e7a05c2f980079c1caaac227be" ns3:_="" ns4:_="">
    <xsd:import namespace="678e549c-d0f7-427a-9640-b9fd00d01497"/>
    <xsd:import namespace="5486d489-0673-4b05-b858-8258a488bd8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_activity" minOccurs="0"/>
                <xsd:element ref="ns4:MediaServiceObjectDetectorVersions" minOccurs="0"/>
                <xsd:element ref="ns4:MediaServiceDateTaken" minOccurs="0"/>
                <xsd:element ref="ns4:MediaLengthInSeconds" minOccurs="0"/>
                <xsd:element ref="ns4:MediaServiceSearchPropertie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8e549c-d0f7-427a-9640-b9fd00d0149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86d489-0673-4b05-b858-8258a488bd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D12D62-F2A9-4E61-90C4-1186D9EB7509}">
  <ds:schemaRefs>
    <ds:schemaRef ds:uri="678e549c-d0f7-427a-9640-b9fd00d01497"/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5486d489-0673-4b05-b858-8258a488bd8e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BEA104E-A45B-4558-A410-EC35C19388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CF807DB-06E7-4155-98B0-880E1CBF7494}">
  <ds:schemaRefs>
    <ds:schemaRef ds:uri="5486d489-0673-4b05-b858-8258a488bd8e"/>
    <ds:schemaRef ds:uri="678e549c-d0f7-427a-9640-b9fd00d014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Region Västmanland</Template>
  <TotalTime>0</TotalTime>
  <Words>915</Words>
  <Application>Microsoft Office PowerPoint</Application>
  <PresentationFormat>Anpassad</PresentationFormat>
  <Paragraphs>148</Paragraphs>
  <Slides>9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RV-Vinröd_mörk</vt:lpstr>
      <vt:lpstr>RV-Vinröd_ljus</vt:lpstr>
      <vt:lpstr>RV-Turkos_mörk</vt:lpstr>
      <vt:lpstr>RV-Turkos_ljus</vt:lpstr>
      <vt:lpstr>Välkomna till  Hälso- och sjukvårdsförvaltningens fördjupning!  Ledarforum 13/5</vt:lpstr>
      <vt:lpstr>Vi vet att vi inte kan fortsätta som nu</vt:lpstr>
      <vt:lpstr>PowerPoint-presentation</vt:lpstr>
      <vt:lpstr>PowerPoint-presentation</vt:lpstr>
      <vt:lpstr>Verksamhetsutveckling med hjälp av digitalisering - på gång</vt:lpstr>
      <vt:lpstr>PowerPoint-presentation</vt:lpstr>
      <vt:lpstr>Vårdkapacitet</vt:lpstr>
      <vt:lpstr>Målbilden för hälso- och sjukvården 2029</vt:lpstr>
      <vt:lpstr>Ökad vårdkapacitet minskar behov av slutenvård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 till Ledarforum 13/5  HSF- delen</dc:title>
  <dc:subject>Mall</dc:subject>
  <dc:creator>Elin Brozén</dc:creator>
  <cp:keywords/>
  <dc:description/>
  <cp:lastModifiedBy>Elin Brozén</cp:lastModifiedBy>
  <cp:revision>2</cp:revision>
  <dcterms:created xsi:type="dcterms:W3CDTF">2025-05-07T11:06:27Z</dcterms:created>
  <dcterms:modified xsi:type="dcterms:W3CDTF">2025-05-13T06:47:30Z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2019-05-20T10:00:00Z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2019-05-29T10:00:00Z</vt:filetime>
  </property>
  <property fmtid="{D5CDD505-2E9C-101B-9397-08002B2CF9AE}" pid="5" name="ContentTypeId">
    <vt:lpwstr>0x010100E2D5AB459F6EAD4AB17F9FC4A77D1C81</vt:lpwstr>
  </property>
  <property fmtid="{D5CDD505-2E9C-101B-9397-08002B2CF9AE}" pid="6" name="MediaServiceImageTags">
    <vt:lpwstr/>
  </property>
</Properties>
</file>