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9"/>
  </p:notesMasterIdLst>
  <p:sldIdLst>
    <p:sldId id="2147376785" r:id="rId5"/>
    <p:sldId id="12210" r:id="rId6"/>
    <p:sldId id="2949" r:id="rId7"/>
    <p:sldId id="2147376782" r:id="rId8"/>
    <p:sldId id="15594" r:id="rId9"/>
    <p:sldId id="15618" r:id="rId10"/>
    <p:sldId id="2147376779" r:id="rId11"/>
    <p:sldId id="15617" r:id="rId12"/>
    <p:sldId id="15565" r:id="rId13"/>
    <p:sldId id="2147376777" r:id="rId14"/>
    <p:sldId id="12093" r:id="rId15"/>
    <p:sldId id="4598" r:id="rId16"/>
    <p:sldId id="324" r:id="rId17"/>
    <p:sldId id="2147376772" r:id="rId18"/>
    <p:sldId id="12211" r:id="rId19"/>
    <p:sldId id="2147376773" r:id="rId20"/>
    <p:sldId id="4594" r:id="rId21"/>
    <p:sldId id="258" r:id="rId22"/>
    <p:sldId id="276" r:id="rId23"/>
    <p:sldId id="272" r:id="rId24"/>
    <p:sldId id="2147376769" r:id="rId25"/>
    <p:sldId id="2147376771" r:id="rId26"/>
    <p:sldId id="2147376787" r:id="rId27"/>
    <p:sldId id="12171" r:id="rId28"/>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ktion" id="{E309F17B-F5E2-9B4D-AA9F-3F17EA3FEA70}">
          <p14:sldIdLst>
            <p14:sldId id="2147376785"/>
            <p14:sldId id="12210"/>
          </p14:sldIdLst>
        </p14:section>
        <p14:section name="Omvärld och behovet av utvecklande medarbetarskap" id="{833B3BC8-643F-DF41-B13D-82020F37E9AF}">
          <p14:sldIdLst>
            <p14:sldId id="2949"/>
            <p14:sldId id="2147376782"/>
            <p14:sldId id="15594"/>
            <p14:sldId id="15618"/>
          </p14:sldIdLst>
        </p14:section>
        <p14:section name="Vad är medarbetarskap?" id="{6C96F5AA-FE50-0E46-82E8-0EE924AC3544}">
          <p14:sldIdLst>
            <p14:sldId id="2147376779"/>
            <p14:sldId id="15617"/>
            <p14:sldId id="15565"/>
            <p14:sldId id="2147376777"/>
            <p14:sldId id="12093"/>
            <p14:sldId id="4598"/>
          </p14:sldIdLst>
        </p14:section>
        <p14:section name="Utvecklande medarbetarskap - en modell" id="{F33B6E93-D976-504C-8BA9-988D1E1AA9A8}">
          <p14:sldIdLst>
            <p14:sldId id="324"/>
            <p14:sldId id="2147376772"/>
            <p14:sldId id="12211"/>
            <p14:sldId id="2147376773"/>
            <p14:sldId id="4594"/>
            <p14:sldId id="258"/>
            <p14:sldId id="276"/>
            <p14:sldId id="272"/>
            <p14:sldId id="2147376769"/>
          </p14:sldIdLst>
        </p14:section>
        <p14:section name="Summering och avslutning" id="{0F3E231D-96C0-9B45-9785-81EFAB2DEA19}">
          <p14:sldIdLst>
            <p14:sldId id="2147376771"/>
            <p14:sldId id="2147376787"/>
            <p14:sldId id="1217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633"/>
    <p:restoredTop sz="77092" autoAdjust="0"/>
  </p:normalViewPr>
  <p:slideViewPr>
    <p:cSldViewPr snapToGrid="0">
      <p:cViewPr varScale="1">
        <p:scale>
          <a:sx n="47" d="100"/>
          <a:sy n="47" d="100"/>
        </p:scale>
        <p:origin x="1592" y="48"/>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BF1BBA-EE53-C844-BC4F-B1F556BB7152}" type="doc">
      <dgm:prSet loTypeId="urn:microsoft.com/office/officeart/2005/8/layout/pyramid1" loCatId="pyramid" qsTypeId="urn:microsoft.com/office/officeart/2005/8/quickstyle/simple1" qsCatId="simple" csTypeId="urn:microsoft.com/office/officeart/2005/8/colors/accent1_2" csCatId="accent1" phldr="1"/>
      <dgm:spPr/>
      <dgm:t>
        <a:bodyPr/>
        <a:lstStyle/>
        <a:p>
          <a:endParaRPr lang="sv-SE"/>
        </a:p>
      </dgm:t>
    </dgm:pt>
    <dgm:pt modelId="{40A10FF6-4040-6245-AAC2-797985A570FE}">
      <dgm:prSet/>
      <dgm:spPr/>
      <dgm:t>
        <a:bodyPr/>
        <a:lstStyle/>
        <a:p>
          <a:r>
            <a:rPr lang="sv-SE" dirty="0"/>
            <a:t>Profession</a:t>
          </a:r>
        </a:p>
      </dgm:t>
    </dgm:pt>
    <dgm:pt modelId="{6594CAE7-2D6A-1B4B-B29F-14D8B180F456}" type="parTrans" cxnId="{4B821BDA-1C9F-1340-826F-0659EE3F6B9D}">
      <dgm:prSet/>
      <dgm:spPr/>
      <dgm:t>
        <a:bodyPr/>
        <a:lstStyle/>
        <a:p>
          <a:endParaRPr lang="sv-SE"/>
        </a:p>
      </dgm:t>
    </dgm:pt>
    <dgm:pt modelId="{A798D614-BE17-6F43-8768-E2110E202572}" type="sibTrans" cxnId="{4B821BDA-1C9F-1340-826F-0659EE3F6B9D}">
      <dgm:prSet/>
      <dgm:spPr/>
      <dgm:t>
        <a:bodyPr/>
        <a:lstStyle/>
        <a:p>
          <a:endParaRPr lang="sv-SE"/>
        </a:p>
      </dgm:t>
    </dgm:pt>
    <dgm:pt modelId="{8BA3681D-5C8A-1F47-8CC8-65814B20F724}">
      <dgm:prSet/>
      <dgm:spPr/>
      <dgm:t>
        <a:bodyPr/>
        <a:lstStyle/>
        <a:p>
          <a:r>
            <a:rPr lang="sv-SE" dirty="0"/>
            <a:t>Organisation</a:t>
          </a:r>
        </a:p>
      </dgm:t>
    </dgm:pt>
    <dgm:pt modelId="{3CB9B8FE-ECBC-4040-81E1-26E7B86AB9EA}" type="parTrans" cxnId="{82E0CCC3-3647-A141-8336-3A68DCA99163}">
      <dgm:prSet/>
      <dgm:spPr/>
      <dgm:t>
        <a:bodyPr/>
        <a:lstStyle/>
        <a:p>
          <a:endParaRPr lang="sv-SE"/>
        </a:p>
      </dgm:t>
    </dgm:pt>
    <dgm:pt modelId="{AA0AAE84-60C5-9F48-9157-F964749EBB21}" type="sibTrans" cxnId="{82E0CCC3-3647-A141-8336-3A68DCA99163}">
      <dgm:prSet/>
      <dgm:spPr/>
      <dgm:t>
        <a:bodyPr/>
        <a:lstStyle/>
        <a:p>
          <a:endParaRPr lang="sv-SE"/>
        </a:p>
      </dgm:t>
    </dgm:pt>
    <dgm:pt modelId="{71E0E068-E53E-914D-A3DC-5B698E2228A9}">
      <dgm:prSet/>
      <dgm:spPr/>
      <dgm:t>
        <a:bodyPr/>
        <a:lstStyle/>
        <a:p>
          <a:r>
            <a:rPr lang="sv-SE" dirty="0"/>
            <a:t>Lösning</a:t>
          </a:r>
        </a:p>
      </dgm:t>
    </dgm:pt>
    <dgm:pt modelId="{FCD1BAA4-58E1-2140-8C10-8B28FE07A795}" type="parTrans" cxnId="{44DA3794-E1CE-9E4B-B1B6-24B0BBC326A8}">
      <dgm:prSet/>
      <dgm:spPr/>
      <dgm:t>
        <a:bodyPr/>
        <a:lstStyle/>
        <a:p>
          <a:endParaRPr lang="sv-SE"/>
        </a:p>
      </dgm:t>
    </dgm:pt>
    <dgm:pt modelId="{843CF6C3-1210-AB43-8848-83AC64AF1CE0}" type="sibTrans" cxnId="{44DA3794-E1CE-9E4B-B1B6-24B0BBC326A8}">
      <dgm:prSet/>
      <dgm:spPr/>
      <dgm:t>
        <a:bodyPr/>
        <a:lstStyle/>
        <a:p>
          <a:endParaRPr lang="sv-SE"/>
        </a:p>
      </dgm:t>
    </dgm:pt>
    <dgm:pt modelId="{6FBBE5C9-5F84-C34E-8B74-489DED4DAE3A}">
      <dgm:prSet/>
      <dgm:spPr/>
      <dgm:t>
        <a:bodyPr/>
        <a:lstStyle/>
        <a:p>
          <a:r>
            <a:rPr lang="sv-SE" dirty="0"/>
            <a:t>Behov</a:t>
          </a:r>
        </a:p>
      </dgm:t>
    </dgm:pt>
    <dgm:pt modelId="{7858B6FA-F28B-DB4F-B25B-DAE31C0965C8}" type="parTrans" cxnId="{5F649C7C-CBA0-F944-A424-2F46E68F50B5}">
      <dgm:prSet/>
      <dgm:spPr/>
      <dgm:t>
        <a:bodyPr/>
        <a:lstStyle/>
        <a:p>
          <a:endParaRPr lang="sv-SE"/>
        </a:p>
      </dgm:t>
    </dgm:pt>
    <dgm:pt modelId="{E2D28071-CF0B-5540-94F1-48CF7211CD72}" type="sibTrans" cxnId="{5F649C7C-CBA0-F944-A424-2F46E68F50B5}">
      <dgm:prSet/>
      <dgm:spPr/>
      <dgm:t>
        <a:bodyPr/>
        <a:lstStyle/>
        <a:p>
          <a:endParaRPr lang="sv-SE"/>
        </a:p>
      </dgm:t>
    </dgm:pt>
    <dgm:pt modelId="{141AFB79-F50C-324B-8C0D-B3592CC9B7C3}">
      <dgm:prSet/>
      <dgm:spPr/>
      <dgm:t>
        <a:bodyPr/>
        <a:lstStyle/>
        <a:p>
          <a:r>
            <a:rPr lang="sv-SE" dirty="0"/>
            <a:t>Samhälle </a:t>
          </a:r>
        </a:p>
      </dgm:t>
    </dgm:pt>
    <dgm:pt modelId="{BEAE7D89-C9B1-5F41-93E1-541227D3C78E}" type="parTrans" cxnId="{2B535393-4203-224F-8866-89764D772821}">
      <dgm:prSet/>
      <dgm:spPr/>
      <dgm:t>
        <a:bodyPr/>
        <a:lstStyle/>
        <a:p>
          <a:endParaRPr lang="sv-SE"/>
        </a:p>
      </dgm:t>
    </dgm:pt>
    <dgm:pt modelId="{29A620F3-8011-1642-8F57-7C37DF29AC9D}" type="sibTrans" cxnId="{2B535393-4203-224F-8866-89764D772821}">
      <dgm:prSet/>
      <dgm:spPr/>
      <dgm:t>
        <a:bodyPr/>
        <a:lstStyle/>
        <a:p>
          <a:endParaRPr lang="sv-SE"/>
        </a:p>
      </dgm:t>
    </dgm:pt>
    <dgm:pt modelId="{BC960B8E-7780-8E42-AD4D-EF6865A4CDA9}" type="pres">
      <dgm:prSet presAssocID="{46BF1BBA-EE53-C844-BC4F-B1F556BB7152}" presName="Name0" presStyleCnt="0">
        <dgm:presLayoutVars>
          <dgm:dir/>
          <dgm:animLvl val="lvl"/>
          <dgm:resizeHandles val="exact"/>
        </dgm:presLayoutVars>
      </dgm:prSet>
      <dgm:spPr/>
    </dgm:pt>
    <dgm:pt modelId="{7799D2F8-7CF0-8848-AF29-8A5D0DD5C33F}" type="pres">
      <dgm:prSet presAssocID="{40A10FF6-4040-6245-AAC2-797985A570FE}" presName="Name8" presStyleCnt="0"/>
      <dgm:spPr/>
    </dgm:pt>
    <dgm:pt modelId="{80510982-95BA-514E-8BC4-8B4B3D40606E}" type="pres">
      <dgm:prSet presAssocID="{40A10FF6-4040-6245-AAC2-797985A570FE}" presName="level" presStyleLbl="node1" presStyleIdx="0" presStyleCnt="5">
        <dgm:presLayoutVars>
          <dgm:chMax val="1"/>
          <dgm:bulletEnabled val="1"/>
        </dgm:presLayoutVars>
      </dgm:prSet>
      <dgm:spPr/>
    </dgm:pt>
    <dgm:pt modelId="{DC613409-D0C4-B045-99B0-01698551B06B}" type="pres">
      <dgm:prSet presAssocID="{40A10FF6-4040-6245-AAC2-797985A570FE}" presName="levelTx" presStyleLbl="revTx" presStyleIdx="0" presStyleCnt="0">
        <dgm:presLayoutVars>
          <dgm:chMax val="1"/>
          <dgm:bulletEnabled val="1"/>
        </dgm:presLayoutVars>
      </dgm:prSet>
      <dgm:spPr/>
    </dgm:pt>
    <dgm:pt modelId="{5EB6BFA3-80E3-F84F-B35C-31E548E30240}" type="pres">
      <dgm:prSet presAssocID="{8BA3681D-5C8A-1F47-8CC8-65814B20F724}" presName="Name8" presStyleCnt="0"/>
      <dgm:spPr/>
    </dgm:pt>
    <dgm:pt modelId="{26FBB7C6-2A16-5147-935D-D3BA5D40C943}" type="pres">
      <dgm:prSet presAssocID="{8BA3681D-5C8A-1F47-8CC8-65814B20F724}" presName="level" presStyleLbl="node1" presStyleIdx="1" presStyleCnt="5">
        <dgm:presLayoutVars>
          <dgm:chMax val="1"/>
          <dgm:bulletEnabled val="1"/>
        </dgm:presLayoutVars>
      </dgm:prSet>
      <dgm:spPr/>
    </dgm:pt>
    <dgm:pt modelId="{A0E8504C-561B-1F49-94A6-360136BFB609}" type="pres">
      <dgm:prSet presAssocID="{8BA3681D-5C8A-1F47-8CC8-65814B20F724}" presName="levelTx" presStyleLbl="revTx" presStyleIdx="0" presStyleCnt="0">
        <dgm:presLayoutVars>
          <dgm:chMax val="1"/>
          <dgm:bulletEnabled val="1"/>
        </dgm:presLayoutVars>
      </dgm:prSet>
      <dgm:spPr/>
    </dgm:pt>
    <dgm:pt modelId="{9DA63DB0-E70B-F643-B0D7-7974D38D2741}" type="pres">
      <dgm:prSet presAssocID="{71E0E068-E53E-914D-A3DC-5B698E2228A9}" presName="Name8" presStyleCnt="0"/>
      <dgm:spPr/>
    </dgm:pt>
    <dgm:pt modelId="{B0CA1A44-8A22-2D45-AEB5-A61DCF084479}" type="pres">
      <dgm:prSet presAssocID="{71E0E068-E53E-914D-A3DC-5B698E2228A9}" presName="level" presStyleLbl="node1" presStyleIdx="2" presStyleCnt="5">
        <dgm:presLayoutVars>
          <dgm:chMax val="1"/>
          <dgm:bulletEnabled val="1"/>
        </dgm:presLayoutVars>
      </dgm:prSet>
      <dgm:spPr/>
    </dgm:pt>
    <dgm:pt modelId="{9906A003-19B5-8343-90DF-E401C216B3E2}" type="pres">
      <dgm:prSet presAssocID="{71E0E068-E53E-914D-A3DC-5B698E2228A9}" presName="levelTx" presStyleLbl="revTx" presStyleIdx="0" presStyleCnt="0">
        <dgm:presLayoutVars>
          <dgm:chMax val="1"/>
          <dgm:bulletEnabled val="1"/>
        </dgm:presLayoutVars>
      </dgm:prSet>
      <dgm:spPr/>
    </dgm:pt>
    <dgm:pt modelId="{3D360B08-0F99-894E-BE21-AD31C52124CE}" type="pres">
      <dgm:prSet presAssocID="{6FBBE5C9-5F84-C34E-8B74-489DED4DAE3A}" presName="Name8" presStyleCnt="0"/>
      <dgm:spPr/>
    </dgm:pt>
    <dgm:pt modelId="{AD6A2B8F-92E0-5345-BE42-0E067D530F1C}" type="pres">
      <dgm:prSet presAssocID="{6FBBE5C9-5F84-C34E-8B74-489DED4DAE3A}" presName="level" presStyleLbl="node1" presStyleIdx="3" presStyleCnt="5">
        <dgm:presLayoutVars>
          <dgm:chMax val="1"/>
          <dgm:bulletEnabled val="1"/>
        </dgm:presLayoutVars>
      </dgm:prSet>
      <dgm:spPr/>
    </dgm:pt>
    <dgm:pt modelId="{4C67C6B9-E271-E94D-9EA7-1BCE0AFCE309}" type="pres">
      <dgm:prSet presAssocID="{6FBBE5C9-5F84-C34E-8B74-489DED4DAE3A}" presName="levelTx" presStyleLbl="revTx" presStyleIdx="0" presStyleCnt="0">
        <dgm:presLayoutVars>
          <dgm:chMax val="1"/>
          <dgm:bulletEnabled val="1"/>
        </dgm:presLayoutVars>
      </dgm:prSet>
      <dgm:spPr/>
    </dgm:pt>
    <dgm:pt modelId="{87F4B79F-C779-054D-B0C7-42C4B84CD267}" type="pres">
      <dgm:prSet presAssocID="{141AFB79-F50C-324B-8C0D-B3592CC9B7C3}" presName="Name8" presStyleCnt="0"/>
      <dgm:spPr/>
    </dgm:pt>
    <dgm:pt modelId="{43F0E114-A733-F04A-A729-F40190798819}" type="pres">
      <dgm:prSet presAssocID="{141AFB79-F50C-324B-8C0D-B3592CC9B7C3}" presName="level" presStyleLbl="node1" presStyleIdx="4" presStyleCnt="5" custLinFactNeighborX="34127" custLinFactNeighborY="-4697">
        <dgm:presLayoutVars>
          <dgm:chMax val="1"/>
          <dgm:bulletEnabled val="1"/>
        </dgm:presLayoutVars>
      </dgm:prSet>
      <dgm:spPr/>
    </dgm:pt>
    <dgm:pt modelId="{915CD4FC-1ACA-DD4A-BDBE-F82E6CA37A35}" type="pres">
      <dgm:prSet presAssocID="{141AFB79-F50C-324B-8C0D-B3592CC9B7C3}" presName="levelTx" presStyleLbl="revTx" presStyleIdx="0" presStyleCnt="0">
        <dgm:presLayoutVars>
          <dgm:chMax val="1"/>
          <dgm:bulletEnabled val="1"/>
        </dgm:presLayoutVars>
      </dgm:prSet>
      <dgm:spPr/>
    </dgm:pt>
  </dgm:ptLst>
  <dgm:cxnLst>
    <dgm:cxn modelId="{5243042D-8533-FC48-9414-CCFAAE2C1B23}" type="presOf" srcId="{71E0E068-E53E-914D-A3DC-5B698E2228A9}" destId="{9906A003-19B5-8343-90DF-E401C216B3E2}" srcOrd="1" destOrd="0" presId="urn:microsoft.com/office/officeart/2005/8/layout/pyramid1"/>
    <dgm:cxn modelId="{2F04266F-52A4-F844-B08F-F42194B7156A}" type="presOf" srcId="{6FBBE5C9-5F84-C34E-8B74-489DED4DAE3A}" destId="{4C67C6B9-E271-E94D-9EA7-1BCE0AFCE309}" srcOrd="1" destOrd="0" presId="urn:microsoft.com/office/officeart/2005/8/layout/pyramid1"/>
    <dgm:cxn modelId="{89181651-CF47-CF40-8006-C47F16C506DB}" type="presOf" srcId="{141AFB79-F50C-324B-8C0D-B3592CC9B7C3}" destId="{43F0E114-A733-F04A-A729-F40190798819}" srcOrd="0" destOrd="0" presId="urn:microsoft.com/office/officeart/2005/8/layout/pyramid1"/>
    <dgm:cxn modelId="{99412376-D3EC-3F47-9169-15F751A38A72}" type="presOf" srcId="{40A10FF6-4040-6245-AAC2-797985A570FE}" destId="{80510982-95BA-514E-8BC4-8B4B3D40606E}" srcOrd="0" destOrd="0" presId="urn:microsoft.com/office/officeart/2005/8/layout/pyramid1"/>
    <dgm:cxn modelId="{5F649C7C-CBA0-F944-A424-2F46E68F50B5}" srcId="{46BF1BBA-EE53-C844-BC4F-B1F556BB7152}" destId="{6FBBE5C9-5F84-C34E-8B74-489DED4DAE3A}" srcOrd="3" destOrd="0" parTransId="{7858B6FA-F28B-DB4F-B25B-DAE31C0965C8}" sibTransId="{E2D28071-CF0B-5540-94F1-48CF7211CD72}"/>
    <dgm:cxn modelId="{F5C37D90-C74E-5E4E-A7A3-F246DB947BEB}" type="presOf" srcId="{141AFB79-F50C-324B-8C0D-B3592CC9B7C3}" destId="{915CD4FC-1ACA-DD4A-BDBE-F82E6CA37A35}" srcOrd="1" destOrd="0" presId="urn:microsoft.com/office/officeart/2005/8/layout/pyramid1"/>
    <dgm:cxn modelId="{D70B0893-40AF-F846-BD80-47F6DB4CCF48}" type="presOf" srcId="{71E0E068-E53E-914D-A3DC-5B698E2228A9}" destId="{B0CA1A44-8A22-2D45-AEB5-A61DCF084479}" srcOrd="0" destOrd="0" presId="urn:microsoft.com/office/officeart/2005/8/layout/pyramid1"/>
    <dgm:cxn modelId="{2B535393-4203-224F-8866-89764D772821}" srcId="{46BF1BBA-EE53-C844-BC4F-B1F556BB7152}" destId="{141AFB79-F50C-324B-8C0D-B3592CC9B7C3}" srcOrd="4" destOrd="0" parTransId="{BEAE7D89-C9B1-5F41-93E1-541227D3C78E}" sibTransId="{29A620F3-8011-1642-8F57-7C37DF29AC9D}"/>
    <dgm:cxn modelId="{44DA3794-E1CE-9E4B-B1B6-24B0BBC326A8}" srcId="{46BF1BBA-EE53-C844-BC4F-B1F556BB7152}" destId="{71E0E068-E53E-914D-A3DC-5B698E2228A9}" srcOrd="2" destOrd="0" parTransId="{FCD1BAA4-58E1-2140-8C10-8B28FE07A795}" sibTransId="{843CF6C3-1210-AB43-8848-83AC64AF1CE0}"/>
    <dgm:cxn modelId="{94D3EDA4-D346-A544-8CB5-D11825327E4A}" type="presOf" srcId="{6FBBE5C9-5F84-C34E-8B74-489DED4DAE3A}" destId="{AD6A2B8F-92E0-5345-BE42-0E067D530F1C}" srcOrd="0" destOrd="0" presId="urn:microsoft.com/office/officeart/2005/8/layout/pyramid1"/>
    <dgm:cxn modelId="{61ADB5B3-02F6-4447-97AB-6DA5DEE24905}" type="presOf" srcId="{46BF1BBA-EE53-C844-BC4F-B1F556BB7152}" destId="{BC960B8E-7780-8E42-AD4D-EF6865A4CDA9}" srcOrd="0" destOrd="0" presId="urn:microsoft.com/office/officeart/2005/8/layout/pyramid1"/>
    <dgm:cxn modelId="{BDE88CB7-C808-8C41-8EA9-004C1C3CE25A}" type="presOf" srcId="{8BA3681D-5C8A-1F47-8CC8-65814B20F724}" destId="{26FBB7C6-2A16-5147-935D-D3BA5D40C943}" srcOrd="0" destOrd="0" presId="urn:microsoft.com/office/officeart/2005/8/layout/pyramid1"/>
    <dgm:cxn modelId="{ED142CB8-BB6B-C04E-A8FB-310D8A924C6B}" type="presOf" srcId="{8BA3681D-5C8A-1F47-8CC8-65814B20F724}" destId="{A0E8504C-561B-1F49-94A6-360136BFB609}" srcOrd="1" destOrd="0" presId="urn:microsoft.com/office/officeart/2005/8/layout/pyramid1"/>
    <dgm:cxn modelId="{85E029BB-EB33-654E-9DB0-10448E46D2F0}" type="presOf" srcId="{40A10FF6-4040-6245-AAC2-797985A570FE}" destId="{DC613409-D0C4-B045-99B0-01698551B06B}" srcOrd="1" destOrd="0" presId="urn:microsoft.com/office/officeart/2005/8/layout/pyramid1"/>
    <dgm:cxn modelId="{82E0CCC3-3647-A141-8336-3A68DCA99163}" srcId="{46BF1BBA-EE53-C844-BC4F-B1F556BB7152}" destId="{8BA3681D-5C8A-1F47-8CC8-65814B20F724}" srcOrd="1" destOrd="0" parTransId="{3CB9B8FE-ECBC-4040-81E1-26E7B86AB9EA}" sibTransId="{AA0AAE84-60C5-9F48-9157-F964749EBB21}"/>
    <dgm:cxn modelId="{4B821BDA-1C9F-1340-826F-0659EE3F6B9D}" srcId="{46BF1BBA-EE53-C844-BC4F-B1F556BB7152}" destId="{40A10FF6-4040-6245-AAC2-797985A570FE}" srcOrd="0" destOrd="0" parTransId="{6594CAE7-2D6A-1B4B-B29F-14D8B180F456}" sibTransId="{A798D614-BE17-6F43-8768-E2110E202572}"/>
    <dgm:cxn modelId="{AC050574-995F-3049-B9F5-FBE29A8BDF74}" type="presParOf" srcId="{BC960B8E-7780-8E42-AD4D-EF6865A4CDA9}" destId="{7799D2F8-7CF0-8848-AF29-8A5D0DD5C33F}" srcOrd="0" destOrd="0" presId="urn:microsoft.com/office/officeart/2005/8/layout/pyramid1"/>
    <dgm:cxn modelId="{8B82BC99-F758-7F48-A793-06DC56C8D50F}" type="presParOf" srcId="{7799D2F8-7CF0-8848-AF29-8A5D0DD5C33F}" destId="{80510982-95BA-514E-8BC4-8B4B3D40606E}" srcOrd="0" destOrd="0" presId="urn:microsoft.com/office/officeart/2005/8/layout/pyramid1"/>
    <dgm:cxn modelId="{1404656E-E8EC-514D-8AEB-7EED4ABB2CA7}" type="presParOf" srcId="{7799D2F8-7CF0-8848-AF29-8A5D0DD5C33F}" destId="{DC613409-D0C4-B045-99B0-01698551B06B}" srcOrd="1" destOrd="0" presId="urn:microsoft.com/office/officeart/2005/8/layout/pyramid1"/>
    <dgm:cxn modelId="{A7087203-9CBC-E141-92EF-AF8643304C72}" type="presParOf" srcId="{BC960B8E-7780-8E42-AD4D-EF6865A4CDA9}" destId="{5EB6BFA3-80E3-F84F-B35C-31E548E30240}" srcOrd="1" destOrd="0" presId="urn:microsoft.com/office/officeart/2005/8/layout/pyramid1"/>
    <dgm:cxn modelId="{BE9ECBF1-0459-8B4F-84EF-7902108AD45C}" type="presParOf" srcId="{5EB6BFA3-80E3-F84F-B35C-31E548E30240}" destId="{26FBB7C6-2A16-5147-935D-D3BA5D40C943}" srcOrd="0" destOrd="0" presId="urn:microsoft.com/office/officeart/2005/8/layout/pyramid1"/>
    <dgm:cxn modelId="{1B081233-0E3F-E548-B86A-1BFF24882244}" type="presParOf" srcId="{5EB6BFA3-80E3-F84F-B35C-31E548E30240}" destId="{A0E8504C-561B-1F49-94A6-360136BFB609}" srcOrd="1" destOrd="0" presId="urn:microsoft.com/office/officeart/2005/8/layout/pyramid1"/>
    <dgm:cxn modelId="{FB7F3DD6-3D19-7444-91FD-4151A831C5E1}" type="presParOf" srcId="{BC960B8E-7780-8E42-AD4D-EF6865A4CDA9}" destId="{9DA63DB0-E70B-F643-B0D7-7974D38D2741}" srcOrd="2" destOrd="0" presId="urn:microsoft.com/office/officeart/2005/8/layout/pyramid1"/>
    <dgm:cxn modelId="{C8477F9A-0FC0-384B-A56D-1A5D0E04D045}" type="presParOf" srcId="{9DA63DB0-E70B-F643-B0D7-7974D38D2741}" destId="{B0CA1A44-8A22-2D45-AEB5-A61DCF084479}" srcOrd="0" destOrd="0" presId="urn:microsoft.com/office/officeart/2005/8/layout/pyramid1"/>
    <dgm:cxn modelId="{A79DED40-E4D7-BA4D-BDFC-4C8A5EA1DDC0}" type="presParOf" srcId="{9DA63DB0-E70B-F643-B0D7-7974D38D2741}" destId="{9906A003-19B5-8343-90DF-E401C216B3E2}" srcOrd="1" destOrd="0" presId="urn:microsoft.com/office/officeart/2005/8/layout/pyramid1"/>
    <dgm:cxn modelId="{65F828D5-91B4-1B41-981B-D63187430224}" type="presParOf" srcId="{BC960B8E-7780-8E42-AD4D-EF6865A4CDA9}" destId="{3D360B08-0F99-894E-BE21-AD31C52124CE}" srcOrd="3" destOrd="0" presId="urn:microsoft.com/office/officeart/2005/8/layout/pyramid1"/>
    <dgm:cxn modelId="{A811A454-1A6E-4B4A-A7BE-C7C629CE586D}" type="presParOf" srcId="{3D360B08-0F99-894E-BE21-AD31C52124CE}" destId="{AD6A2B8F-92E0-5345-BE42-0E067D530F1C}" srcOrd="0" destOrd="0" presId="urn:microsoft.com/office/officeart/2005/8/layout/pyramid1"/>
    <dgm:cxn modelId="{876CCD05-9E47-F24A-9285-73284928D224}" type="presParOf" srcId="{3D360B08-0F99-894E-BE21-AD31C52124CE}" destId="{4C67C6B9-E271-E94D-9EA7-1BCE0AFCE309}" srcOrd="1" destOrd="0" presId="urn:microsoft.com/office/officeart/2005/8/layout/pyramid1"/>
    <dgm:cxn modelId="{89176A61-9033-B040-98A9-2E7FE0A8854B}" type="presParOf" srcId="{BC960B8E-7780-8E42-AD4D-EF6865A4CDA9}" destId="{87F4B79F-C779-054D-B0C7-42C4B84CD267}" srcOrd="4" destOrd="0" presId="urn:microsoft.com/office/officeart/2005/8/layout/pyramid1"/>
    <dgm:cxn modelId="{D287AC9E-92B4-594D-9826-3000EAAA3036}" type="presParOf" srcId="{87F4B79F-C779-054D-B0C7-42C4B84CD267}" destId="{43F0E114-A733-F04A-A729-F40190798819}" srcOrd="0" destOrd="0" presId="urn:microsoft.com/office/officeart/2005/8/layout/pyramid1"/>
    <dgm:cxn modelId="{EEC09DCC-5C91-CF44-915A-4584A8CB2734}" type="presParOf" srcId="{87F4B79F-C779-054D-B0C7-42C4B84CD267}" destId="{915CD4FC-1ACA-DD4A-BDBE-F82E6CA37A35}"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6BF1BBA-EE53-C844-BC4F-B1F556BB7152}" type="doc">
      <dgm:prSet loTypeId="urn:microsoft.com/office/officeart/2005/8/layout/pyramid1" loCatId="pyramid" qsTypeId="urn:microsoft.com/office/officeart/2005/8/quickstyle/simple1" qsCatId="simple" csTypeId="urn:microsoft.com/office/officeart/2005/8/colors/accent1_2" csCatId="accent1" phldr="1"/>
      <dgm:spPr/>
      <dgm:t>
        <a:bodyPr/>
        <a:lstStyle/>
        <a:p>
          <a:endParaRPr lang="sv-SE"/>
        </a:p>
      </dgm:t>
    </dgm:pt>
    <dgm:pt modelId="{40A10FF6-4040-6245-AAC2-797985A570FE}">
      <dgm:prSet/>
      <dgm:spPr/>
      <dgm:t>
        <a:bodyPr/>
        <a:lstStyle/>
        <a:p>
          <a:r>
            <a:rPr lang="sv-SE" dirty="0"/>
            <a:t>Profession</a:t>
          </a:r>
        </a:p>
      </dgm:t>
    </dgm:pt>
    <dgm:pt modelId="{6594CAE7-2D6A-1B4B-B29F-14D8B180F456}" type="parTrans" cxnId="{4B821BDA-1C9F-1340-826F-0659EE3F6B9D}">
      <dgm:prSet/>
      <dgm:spPr/>
      <dgm:t>
        <a:bodyPr/>
        <a:lstStyle/>
        <a:p>
          <a:endParaRPr lang="sv-SE"/>
        </a:p>
      </dgm:t>
    </dgm:pt>
    <dgm:pt modelId="{A798D614-BE17-6F43-8768-E2110E202572}" type="sibTrans" cxnId="{4B821BDA-1C9F-1340-826F-0659EE3F6B9D}">
      <dgm:prSet/>
      <dgm:spPr/>
      <dgm:t>
        <a:bodyPr/>
        <a:lstStyle/>
        <a:p>
          <a:endParaRPr lang="sv-SE"/>
        </a:p>
      </dgm:t>
    </dgm:pt>
    <dgm:pt modelId="{8BA3681D-5C8A-1F47-8CC8-65814B20F724}">
      <dgm:prSet/>
      <dgm:spPr/>
      <dgm:t>
        <a:bodyPr/>
        <a:lstStyle/>
        <a:p>
          <a:r>
            <a:rPr lang="sv-SE" dirty="0"/>
            <a:t>Organisation</a:t>
          </a:r>
        </a:p>
      </dgm:t>
    </dgm:pt>
    <dgm:pt modelId="{3CB9B8FE-ECBC-4040-81E1-26E7B86AB9EA}" type="parTrans" cxnId="{82E0CCC3-3647-A141-8336-3A68DCA99163}">
      <dgm:prSet/>
      <dgm:spPr/>
      <dgm:t>
        <a:bodyPr/>
        <a:lstStyle/>
        <a:p>
          <a:endParaRPr lang="sv-SE"/>
        </a:p>
      </dgm:t>
    </dgm:pt>
    <dgm:pt modelId="{AA0AAE84-60C5-9F48-9157-F964749EBB21}" type="sibTrans" cxnId="{82E0CCC3-3647-A141-8336-3A68DCA99163}">
      <dgm:prSet/>
      <dgm:spPr/>
      <dgm:t>
        <a:bodyPr/>
        <a:lstStyle/>
        <a:p>
          <a:endParaRPr lang="sv-SE"/>
        </a:p>
      </dgm:t>
    </dgm:pt>
    <dgm:pt modelId="{71E0E068-E53E-914D-A3DC-5B698E2228A9}">
      <dgm:prSet/>
      <dgm:spPr/>
      <dgm:t>
        <a:bodyPr/>
        <a:lstStyle/>
        <a:p>
          <a:r>
            <a:rPr lang="sv-SE" dirty="0"/>
            <a:t>Lösning</a:t>
          </a:r>
        </a:p>
      </dgm:t>
    </dgm:pt>
    <dgm:pt modelId="{FCD1BAA4-58E1-2140-8C10-8B28FE07A795}" type="parTrans" cxnId="{44DA3794-E1CE-9E4B-B1B6-24B0BBC326A8}">
      <dgm:prSet/>
      <dgm:spPr/>
      <dgm:t>
        <a:bodyPr/>
        <a:lstStyle/>
        <a:p>
          <a:endParaRPr lang="sv-SE"/>
        </a:p>
      </dgm:t>
    </dgm:pt>
    <dgm:pt modelId="{843CF6C3-1210-AB43-8848-83AC64AF1CE0}" type="sibTrans" cxnId="{44DA3794-E1CE-9E4B-B1B6-24B0BBC326A8}">
      <dgm:prSet/>
      <dgm:spPr/>
      <dgm:t>
        <a:bodyPr/>
        <a:lstStyle/>
        <a:p>
          <a:endParaRPr lang="sv-SE"/>
        </a:p>
      </dgm:t>
    </dgm:pt>
    <dgm:pt modelId="{6FBBE5C9-5F84-C34E-8B74-489DED4DAE3A}">
      <dgm:prSet/>
      <dgm:spPr/>
      <dgm:t>
        <a:bodyPr/>
        <a:lstStyle/>
        <a:p>
          <a:r>
            <a:rPr lang="sv-SE" dirty="0"/>
            <a:t>Behov</a:t>
          </a:r>
        </a:p>
      </dgm:t>
    </dgm:pt>
    <dgm:pt modelId="{7858B6FA-F28B-DB4F-B25B-DAE31C0965C8}" type="parTrans" cxnId="{5F649C7C-CBA0-F944-A424-2F46E68F50B5}">
      <dgm:prSet/>
      <dgm:spPr/>
      <dgm:t>
        <a:bodyPr/>
        <a:lstStyle/>
        <a:p>
          <a:endParaRPr lang="sv-SE"/>
        </a:p>
      </dgm:t>
    </dgm:pt>
    <dgm:pt modelId="{E2D28071-CF0B-5540-94F1-48CF7211CD72}" type="sibTrans" cxnId="{5F649C7C-CBA0-F944-A424-2F46E68F50B5}">
      <dgm:prSet/>
      <dgm:spPr/>
      <dgm:t>
        <a:bodyPr/>
        <a:lstStyle/>
        <a:p>
          <a:endParaRPr lang="sv-SE"/>
        </a:p>
      </dgm:t>
    </dgm:pt>
    <dgm:pt modelId="{141AFB79-F50C-324B-8C0D-B3592CC9B7C3}">
      <dgm:prSet/>
      <dgm:spPr/>
      <dgm:t>
        <a:bodyPr/>
        <a:lstStyle/>
        <a:p>
          <a:r>
            <a:rPr lang="sv-SE" dirty="0"/>
            <a:t>Samhälle </a:t>
          </a:r>
        </a:p>
      </dgm:t>
    </dgm:pt>
    <dgm:pt modelId="{BEAE7D89-C9B1-5F41-93E1-541227D3C78E}" type="parTrans" cxnId="{2B535393-4203-224F-8866-89764D772821}">
      <dgm:prSet/>
      <dgm:spPr/>
      <dgm:t>
        <a:bodyPr/>
        <a:lstStyle/>
        <a:p>
          <a:endParaRPr lang="sv-SE"/>
        </a:p>
      </dgm:t>
    </dgm:pt>
    <dgm:pt modelId="{29A620F3-8011-1642-8F57-7C37DF29AC9D}" type="sibTrans" cxnId="{2B535393-4203-224F-8866-89764D772821}">
      <dgm:prSet/>
      <dgm:spPr/>
      <dgm:t>
        <a:bodyPr/>
        <a:lstStyle/>
        <a:p>
          <a:endParaRPr lang="sv-SE"/>
        </a:p>
      </dgm:t>
    </dgm:pt>
    <dgm:pt modelId="{BC960B8E-7780-8E42-AD4D-EF6865A4CDA9}" type="pres">
      <dgm:prSet presAssocID="{46BF1BBA-EE53-C844-BC4F-B1F556BB7152}" presName="Name0" presStyleCnt="0">
        <dgm:presLayoutVars>
          <dgm:dir/>
          <dgm:animLvl val="lvl"/>
          <dgm:resizeHandles val="exact"/>
        </dgm:presLayoutVars>
      </dgm:prSet>
      <dgm:spPr/>
    </dgm:pt>
    <dgm:pt modelId="{7799D2F8-7CF0-8848-AF29-8A5D0DD5C33F}" type="pres">
      <dgm:prSet presAssocID="{40A10FF6-4040-6245-AAC2-797985A570FE}" presName="Name8" presStyleCnt="0"/>
      <dgm:spPr/>
    </dgm:pt>
    <dgm:pt modelId="{80510982-95BA-514E-8BC4-8B4B3D40606E}" type="pres">
      <dgm:prSet presAssocID="{40A10FF6-4040-6245-AAC2-797985A570FE}" presName="level" presStyleLbl="node1" presStyleIdx="0" presStyleCnt="5" custLinFactNeighborX="29904" custLinFactNeighborY="5701">
        <dgm:presLayoutVars>
          <dgm:chMax val="1"/>
          <dgm:bulletEnabled val="1"/>
        </dgm:presLayoutVars>
      </dgm:prSet>
      <dgm:spPr/>
    </dgm:pt>
    <dgm:pt modelId="{DC613409-D0C4-B045-99B0-01698551B06B}" type="pres">
      <dgm:prSet presAssocID="{40A10FF6-4040-6245-AAC2-797985A570FE}" presName="levelTx" presStyleLbl="revTx" presStyleIdx="0" presStyleCnt="0">
        <dgm:presLayoutVars>
          <dgm:chMax val="1"/>
          <dgm:bulletEnabled val="1"/>
        </dgm:presLayoutVars>
      </dgm:prSet>
      <dgm:spPr/>
    </dgm:pt>
    <dgm:pt modelId="{5EB6BFA3-80E3-F84F-B35C-31E548E30240}" type="pres">
      <dgm:prSet presAssocID="{8BA3681D-5C8A-1F47-8CC8-65814B20F724}" presName="Name8" presStyleCnt="0"/>
      <dgm:spPr/>
    </dgm:pt>
    <dgm:pt modelId="{26FBB7C6-2A16-5147-935D-D3BA5D40C943}" type="pres">
      <dgm:prSet presAssocID="{8BA3681D-5C8A-1F47-8CC8-65814B20F724}" presName="level" presStyleLbl="node1" presStyleIdx="1" presStyleCnt="5" custLinFactNeighborX="-3943" custLinFactNeighborY="4576">
        <dgm:presLayoutVars>
          <dgm:chMax val="1"/>
          <dgm:bulletEnabled val="1"/>
        </dgm:presLayoutVars>
      </dgm:prSet>
      <dgm:spPr/>
    </dgm:pt>
    <dgm:pt modelId="{A0E8504C-561B-1F49-94A6-360136BFB609}" type="pres">
      <dgm:prSet presAssocID="{8BA3681D-5C8A-1F47-8CC8-65814B20F724}" presName="levelTx" presStyleLbl="revTx" presStyleIdx="0" presStyleCnt="0">
        <dgm:presLayoutVars>
          <dgm:chMax val="1"/>
          <dgm:bulletEnabled val="1"/>
        </dgm:presLayoutVars>
      </dgm:prSet>
      <dgm:spPr/>
    </dgm:pt>
    <dgm:pt modelId="{9DA63DB0-E70B-F643-B0D7-7974D38D2741}" type="pres">
      <dgm:prSet presAssocID="{71E0E068-E53E-914D-A3DC-5B698E2228A9}" presName="Name8" presStyleCnt="0"/>
      <dgm:spPr/>
    </dgm:pt>
    <dgm:pt modelId="{B0CA1A44-8A22-2D45-AEB5-A61DCF084479}" type="pres">
      <dgm:prSet presAssocID="{71E0E068-E53E-914D-A3DC-5B698E2228A9}" presName="level" presStyleLbl="node1" presStyleIdx="2" presStyleCnt="5" custLinFactNeighborX="-19844" custLinFactNeighborY="3762">
        <dgm:presLayoutVars>
          <dgm:chMax val="1"/>
          <dgm:bulletEnabled val="1"/>
        </dgm:presLayoutVars>
      </dgm:prSet>
      <dgm:spPr/>
    </dgm:pt>
    <dgm:pt modelId="{9906A003-19B5-8343-90DF-E401C216B3E2}" type="pres">
      <dgm:prSet presAssocID="{71E0E068-E53E-914D-A3DC-5B698E2228A9}" presName="levelTx" presStyleLbl="revTx" presStyleIdx="0" presStyleCnt="0">
        <dgm:presLayoutVars>
          <dgm:chMax val="1"/>
          <dgm:bulletEnabled val="1"/>
        </dgm:presLayoutVars>
      </dgm:prSet>
      <dgm:spPr/>
    </dgm:pt>
    <dgm:pt modelId="{3D360B08-0F99-894E-BE21-AD31C52124CE}" type="pres">
      <dgm:prSet presAssocID="{6FBBE5C9-5F84-C34E-8B74-489DED4DAE3A}" presName="Name8" presStyleCnt="0"/>
      <dgm:spPr/>
    </dgm:pt>
    <dgm:pt modelId="{AD6A2B8F-92E0-5345-BE42-0E067D530F1C}" type="pres">
      <dgm:prSet presAssocID="{6FBBE5C9-5F84-C34E-8B74-489DED4DAE3A}" presName="level" presStyleLbl="node1" presStyleIdx="3" presStyleCnt="5" custLinFactNeighborX="-8648" custLinFactNeighborY="737">
        <dgm:presLayoutVars>
          <dgm:chMax val="1"/>
          <dgm:bulletEnabled val="1"/>
        </dgm:presLayoutVars>
      </dgm:prSet>
      <dgm:spPr/>
    </dgm:pt>
    <dgm:pt modelId="{4C67C6B9-E271-E94D-9EA7-1BCE0AFCE309}" type="pres">
      <dgm:prSet presAssocID="{6FBBE5C9-5F84-C34E-8B74-489DED4DAE3A}" presName="levelTx" presStyleLbl="revTx" presStyleIdx="0" presStyleCnt="0">
        <dgm:presLayoutVars>
          <dgm:chMax val="1"/>
          <dgm:bulletEnabled val="1"/>
        </dgm:presLayoutVars>
      </dgm:prSet>
      <dgm:spPr/>
    </dgm:pt>
    <dgm:pt modelId="{87F4B79F-C779-054D-B0C7-42C4B84CD267}" type="pres">
      <dgm:prSet presAssocID="{141AFB79-F50C-324B-8C0D-B3592CC9B7C3}" presName="Name8" presStyleCnt="0"/>
      <dgm:spPr/>
    </dgm:pt>
    <dgm:pt modelId="{43F0E114-A733-F04A-A729-F40190798819}" type="pres">
      <dgm:prSet presAssocID="{141AFB79-F50C-324B-8C0D-B3592CC9B7C3}" presName="level" presStyleLbl="node1" presStyleIdx="4" presStyleCnt="5" custLinFactNeighborX="-7111" custLinFactNeighborY="3881">
        <dgm:presLayoutVars>
          <dgm:chMax val="1"/>
          <dgm:bulletEnabled val="1"/>
        </dgm:presLayoutVars>
      </dgm:prSet>
      <dgm:spPr/>
    </dgm:pt>
    <dgm:pt modelId="{915CD4FC-1ACA-DD4A-BDBE-F82E6CA37A35}" type="pres">
      <dgm:prSet presAssocID="{141AFB79-F50C-324B-8C0D-B3592CC9B7C3}" presName="levelTx" presStyleLbl="revTx" presStyleIdx="0" presStyleCnt="0">
        <dgm:presLayoutVars>
          <dgm:chMax val="1"/>
          <dgm:bulletEnabled val="1"/>
        </dgm:presLayoutVars>
      </dgm:prSet>
      <dgm:spPr/>
    </dgm:pt>
  </dgm:ptLst>
  <dgm:cxnLst>
    <dgm:cxn modelId="{5243042D-8533-FC48-9414-CCFAAE2C1B23}" type="presOf" srcId="{71E0E068-E53E-914D-A3DC-5B698E2228A9}" destId="{9906A003-19B5-8343-90DF-E401C216B3E2}" srcOrd="1" destOrd="0" presId="urn:microsoft.com/office/officeart/2005/8/layout/pyramid1"/>
    <dgm:cxn modelId="{2F04266F-52A4-F844-B08F-F42194B7156A}" type="presOf" srcId="{6FBBE5C9-5F84-C34E-8B74-489DED4DAE3A}" destId="{4C67C6B9-E271-E94D-9EA7-1BCE0AFCE309}" srcOrd="1" destOrd="0" presId="urn:microsoft.com/office/officeart/2005/8/layout/pyramid1"/>
    <dgm:cxn modelId="{89181651-CF47-CF40-8006-C47F16C506DB}" type="presOf" srcId="{141AFB79-F50C-324B-8C0D-B3592CC9B7C3}" destId="{43F0E114-A733-F04A-A729-F40190798819}" srcOrd="0" destOrd="0" presId="urn:microsoft.com/office/officeart/2005/8/layout/pyramid1"/>
    <dgm:cxn modelId="{99412376-D3EC-3F47-9169-15F751A38A72}" type="presOf" srcId="{40A10FF6-4040-6245-AAC2-797985A570FE}" destId="{80510982-95BA-514E-8BC4-8B4B3D40606E}" srcOrd="0" destOrd="0" presId="urn:microsoft.com/office/officeart/2005/8/layout/pyramid1"/>
    <dgm:cxn modelId="{5F649C7C-CBA0-F944-A424-2F46E68F50B5}" srcId="{46BF1BBA-EE53-C844-BC4F-B1F556BB7152}" destId="{6FBBE5C9-5F84-C34E-8B74-489DED4DAE3A}" srcOrd="3" destOrd="0" parTransId="{7858B6FA-F28B-DB4F-B25B-DAE31C0965C8}" sibTransId="{E2D28071-CF0B-5540-94F1-48CF7211CD72}"/>
    <dgm:cxn modelId="{F5C37D90-C74E-5E4E-A7A3-F246DB947BEB}" type="presOf" srcId="{141AFB79-F50C-324B-8C0D-B3592CC9B7C3}" destId="{915CD4FC-1ACA-DD4A-BDBE-F82E6CA37A35}" srcOrd="1" destOrd="0" presId="urn:microsoft.com/office/officeart/2005/8/layout/pyramid1"/>
    <dgm:cxn modelId="{D70B0893-40AF-F846-BD80-47F6DB4CCF48}" type="presOf" srcId="{71E0E068-E53E-914D-A3DC-5B698E2228A9}" destId="{B0CA1A44-8A22-2D45-AEB5-A61DCF084479}" srcOrd="0" destOrd="0" presId="urn:microsoft.com/office/officeart/2005/8/layout/pyramid1"/>
    <dgm:cxn modelId="{2B535393-4203-224F-8866-89764D772821}" srcId="{46BF1BBA-EE53-C844-BC4F-B1F556BB7152}" destId="{141AFB79-F50C-324B-8C0D-B3592CC9B7C3}" srcOrd="4" destOrd="0" parTransId="{BEAE7D89-C9B1-5F41-93E1-541227D3C78E}" sibTransId="{29A620F3-8011-1642-8F57-7C37DF29AC9D}"/>
    <dgm:cxn modelId="{44DA3794-E1CE-9E4B-B1B6-24B0BBC326A8}" srcId="{46BF1BBA-EE53-C844-BC4F-B1F556BB7152}" destId="{71E0E068-E53E-914D-A3DC-5B698E2228A9}" srcOrd="2" destOrd="0" parTransId="{FCD1BAA4-58E1-2140-8C10-8B28FE07A795}" sibTransId="{843CF6C3-1210-AB43-8848-83AC64AF1CE0}"/>
    <dgm:cxn modelId="{94D3EDA4-D346-A544-8CB5-D11825327E4A}" type="presOf" srcId="{6FBBE5C9-5F84-C34E-8B74-489DED4DAE3A}" destId="{AD6A2B8F-92E0-5345-BE42-0E067D530F1C}" srcOrd="0" destOrd="0" presId="urn:microsoft.com/office/officeart/2005/8/layout/pyramid1"/>
    <dgm:cxn modelId="{61ADB5B3-02F6-4447-97AB-6DA5DEE24905}" type="presOf" srcId="{46BF1BBA-EE53-C844-BC4F-B1F556BB7152}" destId="{BC960B8E-7780-8E42-AD4D-EF6865A4CDA9}" srcOrd="0" destOrd="0" presId="urn:microsoft.com/office/officeart/2005/8/layout/pyramid1"/>
    <dgm:cxn modelId="{BDE88CB7-C808-8C41-8EA9-004C1C3CE25A}" type="presOf" srcId="{8BA3681D-5C8A-1F47-8CC8-65814B20F724}" destId="{26FBB7C6-2A16-5147-935D-D3BA5D40C943}" srcOrd="0" destOrd="0" presId="urn:microsoft.com/office/officeart/2005/8/layout/pyramid1"/>
    <dgm:cxn modelId="{ED142CB8-BB6B-C04E-A8FB-310D8A924C6B}" type="presOf" srcId="{8BA3681D-5C8A-1F47-8CC8-65814B20F724}" destId="{A0E8504C-561B-1F49-94A6-360136BFB609}" srcOrd="1" destOrd="0" presId="urn:microsoft.com/office/officeart/2005/8/layout/pyramid1"/>
    <dgm:cxn modelId="{85E029BB-EB33-654E-9DB0-10448E46D2F0}" type="presOf" srcId="{40A10FF6-4040-6245-AAC2-797985A570FE}" destId="{DC613409-D0C4-B045-99B0-01698551B06B}" srcOrd="1" destOrd="0" presId="urn:microsoft.com/office/officeart/2005/8/layout/pyramid1"/>
    <dgm:cxn modelId="{82E0CCC3-3647-A141-8336-3A68DCA99163}" srcId="{46BF1BBA-EE53-C844-BC4F-B1F556BB7152}" destId="{8BA3681D-5C8A-1F47-8CC8-65814B20F724}" srcOrd="1" destOrd="0" parTransId="{3CB9B8FE-ECBC-4040-81E1-26E7B86AB9EA}" sibTransId="{AA0AAE84-60C5-9F48-9157-F964749EBB21}"/>
    <dgm:cxn modelId="{4B821BDA-1C9F-1340-826F-0659EE3F6B9D}" srcId="{46BF1BBA-EE53-C844-BC4F-B1F556BB7152}" destId="{40A10FF6-4040-6245-AAC2-797985A570FE}" srcOrd="0" destOrd="0" parTransId="{6594CAE7-2D6A-1B4B-B29F-14D8B180F456}" sibTransId="{A798D614-BE17-6F43-8768-E2110E202572}"/>
    <dgm:cxn modelId="{AC050574-995F-3049-B9F5-FBE29A8BDF74}" type="presParOf" srcId="{BC960B8E-7780-8E42-AD4D-EF6865A4CDA9}" destId="{7799D2F8-7CF0-8848-AF29-8A5D0DD5C33F}" srcOrd="0" destOrd="0" presId="urn:microsoft.com/office/officeart/2005/8/layout/pyramid1"/>
    <dgm:cxn modelId="{8B82BC99-F758-7F48-A793-06DC56C8D50F}" type="presParOf" srcId="{7799D2F8-7CF0-8848-AF29-8A5D0DD5C33F}" destId="{80510982-95BA-514E-8BC4-8B4B3D40606E}" srcOrd="0" destOrd="0" presId="urn:microsoft.com/office/officeart/2005/8/layout/pyramid1"/>
    <dgm:cxn modelId="{1404656E-E8EC-514D-8AEB-7EED4ABB2CA7}" type="presParOf" srcId="{7799D2F8-7CF0-8848-AF29-8A5D0DD5C33F}" destId="{DC613409-D0C4-B045-99B0-01698551B06B}" srcOrd="1" destOrd="0" presId="urn:microsoft.com/office/officeart/2005/8/layout/pyramid1"/>
    <dgm:cxn modelId="{A7087203-9CBC-E141-92EF-AF8643304C72}" type="presParOf" srcId="{BC960B8E-7780-8E42-AD4D-EF6865A4CDA9}" destId="{5EB6BFA3-80E3-F84F-B35C-31E548E30240}" srcOrd="1" destOrd="0" presId="urn:microsoft.com/office/officeart/2005/8/layout/pyramid1"/>
    <dgm:cxn modelId="{BE9ECBF1-0459-8B4F-84EF-7902108AD45C}" type="presParOf" srcId="{5EB6BFA3-80E3-F84F-B35C-31E548E30240}" destId="{26FBB7C6-2A16-5147-935D-D3BA5D40C943}" srcOrd="0" destOrd="0" presId="urn:microsoft.com/office/officeart/2005/8/layout/pyramid1"/>
    <dgm:cxn modelId="{1B081233-0E3F-E548-B86A-1BFF24882244}" type="presParOf" srcId="{5EB6BFA3-80E3-F84F-B35C-31E548E30240}" destId="{A0E8504C-561B-1F49-94A6-360136BFB609}" srcOrd="1" destOrd="0" presId="urn:microsoft.com/office/officeart/2005/8/layout/pyramid1"/>
    <dgm:cxn modelId="{FB7F3DD6-3D19-7444-91FD-4151A831C5E1}" type="presParOf" srcId="{BC960B8E-7780-8E42-AD4D-EF6865A4CDA9}" destId="{9DA63DB0-E70B-F643-B0D7-7974D38D2741}" srcOrd="2" destOrd="0" presId="urn:microsoft.com/office/officeart/2005/8/layout/pyramid1"/>
    <dgm:cxn modelId="{C8477F9A-0FC0-384B-A56D-1A5D0E04D045}" type="presParOf" srcId="{9DA63DB0-E70B-F643-B0D7-7974D38D2741}" destId="{B0CA1A44-8A22-2D45-AEB5-A61DCF084479}" srcOrd="0" destOrd="0" presId="urn:microsoft.com/office/officeart/2005/8/layout/pyramid1"/>
    <dgm:cxn modelId="{A79DED40-E4D7-BA4D-BDFC-4C8A5EA1DDC0}" type="presParOf" srcId="{9DA63DB0-E70B-F643-B0D7-7974D38D2741}" destId="{9906A003-19B5-8343-90DF-E401C216B3E2}" srcOrd="1" destOrd="0" presId="urn:microsoft.com/office/officeart/2005/8/layout/pyramid1"/>
    <dgm:cxn modelId="{65F828D5-91B4-1B41-981B-D63187430224}" type="presParOf" srcId="{BC960B8E-7780-8E42-AD4D-EF6865A4CDA9}" destId="{3D360B08-0F99-894E-BE21-AD31C52124CE}" srcOrd="3" destOrd="0" presId="urn:microsoft.com/office/officeart/2005/8/layout/pyramid1"/>
    <dgm:cxn modelId="{A811A454-1A6E-4B4A-A7BE-C7C629CE586D}" type="presParOf" srcId="{3D360B08-0F99-894E-BE21-AD31C52124CE}" destId="{AD6A2B8F-92E0-5345-BE42-0E067D530F1C}" srcOrd="0" destOrd="0" presId="urn:microsoft.com/office/officeart/2005/8/layout/pyramid1"/>
    <dgm:cxn modelId="{876CCD05-9E47-F24A-9285-73284928D224}" type="presParOf" srcId="{3D360B08-0F99-894E-BE21-AD31C52124CE}" destId="{4C67C6B9-E271-E94D-9EA7-1BCE0AFCE309}" srcOrd="1" destOrd="0" presId="urn:microsoft.com/office/officeart/2005/8/layout/pyramid1"/>
    <dgm:cxn modelId="{89176A61-9033-B040-98A9-2E7FE0A8854B}" type="presParOf" srcId="{BC960B8E-7780-8E42-AD4D-EF6865A4CDA9}" destId="{87F4B79F-C779-054D-B0C7-42C4B84CD267}" srcOrd="4" destOrd="0" presId="urn:microsoft.com/office/officeart/2005/8/layout/pyramid1"/>
    <dgm:cxn modelId="{D287AC9E-92B4-594D-9826-3000EAAA3036}" type="presParOf" srcId="{87F4B79F-C779-054D-B0C7-42C4B84CD267}" destId="{43F0E114-A733-F04A-A729-F40190798819}" srcOrd="0" destOrd="0" presId="urn:microsoft.com/office/officeart/2005/8/layout/pyramid1"/>
    <dgm:cxn modelId="{EEC09DCC-5C91-CF44-915A-4584A8CB2734}" type="presParOf" srcId="{87F4B79F-C779-054D-B0C7-42C4B84CD267}" destId="{915CD4FC-1ACA-DD4A-BDBE-F82E6CA37A35}"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208121B-F0B7-4BF5-BC54-4C0F4079D18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97C7701-CCFE-4427-8BFB-ADCDCDE5D545}">
      <dgm:prSet/>
      <dgm:spPr/>
      <dgm:t>
        <a:bodyPr/>
        <a:lstStyle/>
        <a:p>
          <a:r>
            <a:rPr lang="en-US"/>
            <a:t>Kompetens</a:t>
          </a:r>
          <a:endParaRPr lang="en-US" dirty="0"/>
        </a:p>
      </dgm:t>
    </dgm:pt>
    <dgm:pt modelId="{9A160603-5A96-4479-B557-92C87C90099F}" type="parTrans" cxnId="{E429221C-2FD1-4041-BE7F-02A6EFF4176B}">
      <dgm:prSet/>
      <dgm:spPr/>
      <dgm:t>
        <a:bodyPr/>
        <a:lstStyle/>
        <a:p>
          <a:endParaRPr lang="en-US"/>
        </a:p>
      </dgm:t>
    </dgm:pt>
    <dgm:pt modelId="{D2F51793-F18C-41A4-A15D-486E110D5566}" type="sibTrans" cxnId="{E429221C-2FD1-4041-BE7F-02A6EFF4176B}">
      <dgm:prSet/>
      <dgm:spPr/>
      <dgm:t>
        <a:bodyPr/>
        <a:lstStyle/>
        <a:p>
          <a:endParaRPr lang="en-US"/>
        </a:p>
      </dgm:t>
    </dgm:pt>
    <dgm:pt modelId="{A7434D6A-71AF-4001-BB71-2567F9E24F13}">
      <dgm:prSet/>
      <dgm:spPr/>
      <dgm:t>
        <a:bodyPr/>
        <a:lstStyle/>
        <a:p>
          <a:r>
            <a:rPr lang="en-US"/>
            <a:t>Autonomi</a:t>
          </a:r>
          <a:endParaRPr lang="en-US" dirty="0"/>
        </a:p>
      </dgm:t>
    </dgm:pt>
    <dgm:pt modelId="{92B15C7E-4F40-4FA1-9518-DA8FA9354333}" type="parTrans" cxnId="{488DC98D-3090-4CD4-972E-7E90B29C6B3D}">
      <dgm:prSet/>
      <dgm:spPr/>
      <dgm:t>
        <a:bodyPr/>
        <a:lstStyle/>
        <a:p>
          <a:endParaRPr lang="en-US"/>
        </a:p>
      </dgm:t>
    </dgm:pt>
    <dgm:pt modelId="{AFB207CA-4657-4F72-8889-FC4DFB16F377}" type="sibTrans" cxnId="{488DC98D-3090-4CD4-972E-7E90B29C6B3D}">
      <dgm:prSet/>
      <dgm:spPr/>
      <dgm:t>
        <a:bodyPr/>
        <a:lstStyle/>
        <a:p>
          <a:endParaRPr lang="en-US"/>
        </a:p>
      </dgm:t>
    </dgm:pt>
    <dgm:pt modelId="{A18CE834-5255-44CE-B094-F9C9EAB8C5FF}">
      <dgm:prSet/>
      <dgm:spPr/>
      <dgm:t>
        <a:bodyPr/>
        <a:lstStyle/>
        <a:p>
          <a:r>
            <a:rPr lang="en-US"/>
            <a:t>Samhörighet</a:t>
          </a:r>
          <a:endParaRPr lang="en-US" dirty="0"/>
        </a:p>
      </dgm:t>
    </dgm:pt>
    <dgm:pt modelId="{A6393B2D-0A10-4A25-9647-7D6F75477702}" type="parTrans" cxnId="{F680216B-3429-4410-AD9C-EA310508D265}">
      <dgm:prSet/>
      <dgm:spPr/>
      <dgm:t>
        <a:bodyPr/>
        <a:lstStyle/>
        <a:p>
          <a:endParaRPr lang="en-US"/>
        </a:p>
      </dgm:t>
    </dgm:pt>
    <dgm:pt modelId="{090C41AA-D0FD-42E6-BFFF-DD869348BE95}" type="sibTrans" cxnId="{F680216B-3429-4410-AD9C-EA310508D265}">
      <dgm:prSet/>
      <dgm:spPr/>
      <dgm:t>
        <a:bodyPr/>
        <a:lstStyle/>
        <a:p>
          <a:endParaRPr lang="en-US"/>
        </a:p>
      </dgm:t>
    </dgm:pt>
    <dgm:pt modelId="{9B247CB4-8ADF-A44F-A3EE-27D9C5F892EB}">
      <dgm:prSet/>
      <dgm:spPr/>
      <dgm:t>
        <a:bodyPr/>
        <a:lstStyle/>
        <a:p>
          <a:r>
            <a:rPr lang="sv-SE" dirty="0">
              <a:latin typeface="+mn-lt"/>
              <a:ea typeface="Garamond" charset="0"/>
              <a:cs typeface="Garamond" charset="0"/>
            </a:rPr>
            <a:t>Att uppleva valfrihet och möjlighet att styra över sina handlingar</a:t>
          </a:r>
          <a:endParaRPr lang="en-US" dirty="0"/>
        </a:p>
      </dgm:t>
    </dgm:pt>
    <dgm:pt modelId="{C505BB67-4265-844E-96A5-0AC40B2E98A6}" type="parTrans" cxnId="{AC66EB62-DF5C-3946-A49B-176F35FCC47C}">
      <dgm:prSet/>
      <dgm:spPr/>
      <dgm:t>
        <a:bodyPr/>
        <a:lstStyle/>
        <a:p>
          <a:endParaRPr lang="sv-SE"/>
        </a:p>
      </dgm:t>
    </dgm:pt>
    <dgm:pt modelId="{3A01CA5F-0133-6644-818B-7DBA7A4503D9}" type="sibTrans" cxnId="{AC66EB62-DF5C-3946-A49B-176F35FCC47C}">
      <dgm:prSet/>
      <dgm:spPr/>
      <dgm:t>
        <a:bodyPr/>
        <a:lstStyle/>
        <a:p>
          <a:endParaRPr lang="sv-SE"/>
        </a:p>
      </dgm:t>
    </dgm:pt>
    <dgm:pt modelId="{C1155707-1F41-CB4B-A54D-B4F8C6E3C020}">
      <dgm:prSet/>
      <dgm:spPr/>
      <dgm:t>
        <a:bodyPr/>
        <a:lstStyle/>
        <a:p>
          <a:r>
            <a:rPr lang="sv-SE" dirty="0">
              <a:latin typeface="+mn-lt"/>
              <a:ea typeface="Garamond" charset="0"/>
              <a:cs typeface="Garamond" charset="0"/>
            </a:rPr>
            <a:t>Att känna sig duktig, att behärska det man tar sig för och att utvecklas och lära</a:t>
          </a:r>
          <a:endParaRPr lang="en-US" dirty="0"/>
        </a:p>
      </dgm:t>
    </dgm:pt>
    <dgm:pt modelId="{9058B51A-CE97-7A4B-B78B-4A1D686DB513}" type="parTrans" cxnId="{C0F1ABA9-B02A-4C40-B3E7-A0F16B4ADE9D}">
      <dgm:prSet/>
      <dgm:spPr/>
      <dgm:t>
        <a:bodyPr/>
        <a:lstStyle/>
        <a:p>
          <a:endParaRPr lang="sv-SE"/>
        </a:p>
      </dgm:t>
    </dgm:pt>
    <dgm:pt modelId="{1F06734F-2934-2A42-BC96-830D2668D925}" type="sibTrans" cxnId="{C0F1ABA9-B02A-4C40-B3E7-A0F16B4ADE9D}">
      <dgm:prSet/>
      <dgm:spPr/>
      <dgm:t>
        <a:bodyPr/>
        <a:lstStyle/>
        <a:p>
          <a:endParaRPr lang="sv-SE"/>
        </a:p>
      </dgm:t>
    </dgm:pt>
    <dgm:pt modelId="{DA1EB87B-7DD9-E64C-B1A5-441455BC6A17}">
      <dgm:prSet/>
      <dgm:spPr/>
      <dgm:t>
        <a:bodyPr/>
        <a:lstStyle/>
        <a:p>
          <a:r>
            <a:rPr lang="sv-SE">
              <a:latin typeface="+mn-lt"/>
              <a:ea typeface="Garamond" charset="0"/>
              <a:cs typeface="Garamond" charset="0"/>
            </a:rPr>
            <a:t>Att uppleva gemenskap och ömsesidigt goda, trygga och stabila relationer till andra människor</a:t>
          </a:r>
          <a:endParaRPr lang="en-US" dirty="0"/>
        </a:p>
      </dgm:t>
    </dgm:pt>
    <dgm:pt modelId="{2730D8F4-07CD-A44A-9014-F53F91061362}" type="parTrans" cxnId="{2122E1DE-EEE4-AB47-9F80-17F047B93F60}">
      <dgm:prSet/>
      <dgm:spPr/>
      <dgm:t>
        <a:bodyPr/>
        <a:lstStyle/>
        <a:p>
          <a:endParaRPr lang="sv-SE"/>
        </a:p>
      </dgm:t>
    </dgm:pt>
    <dgm:pt modelId="{E707429C-664A-384D-B635-CC25CFAD77C5}" type="sibTrans" cxnId="{2122E1DE-EEE4-AB47-9F80-17F047B93F60}">
      <dgm:prSet/>
      <dgm:spPr/>
      <dgm:t>
        <a:bodyPr/>
        <a:lstStyle/>
        <a:p>
          <a:endParaRPr lang="sv-SE"/>
        </a:p>
      </dgm:t>
    </dgm:pt>
    <dgm:pt modelId="{F2634319-C80A-6B46-83F4-9454BA73365A}">
      <dgm:prSet/>
      <dgm:spPr/>
      <dgm:t>
        <a:bodyPr/>
        <a:lstStyle/>
        <a:p>
          <a:endParaRPr lang="en-US" dirty="0"/>
        </a:p>
      </dgm:t>
    </dgm:pt>
    <dgm:pt modelId="{57A9C5D4-7A05-9C4C-99CD-435A8A48FDF5}" type="parTrans" cxnId="{001ED178-A9F9-504C-B4B9-DDF215113AF2}">
      <dgm:prSet/>
      <dgm:spPr/>
      <dgm:t>
        <a:bodyPr/>
        <a:lstStyle/>
        <a:p>
          <a:endParaRPr lang="sv-SE"/>
        </a:p>
      </dgm:t>
    </dgm:pt>
    <dgm:pt modelId="{99B529CF-B685-8A4C-A264-38B2A245AF1A}" type="sibTrans" cxnId="{001ED178-A9F9-504C-B4B9-DDF215113AF2}">
      <dgm:prSet/>
      <dgm:spPr/>
      <dgm:t>
        <a:bodyPr/>
        <a:lstStyle/>
        <a:p>
          <a:endParaRPr lang="sv-SE"/>
        </a:p>
      </dgm:t>
    </dgm:pt>
    <dgm:pt modelId="{39069F76-B14D-3543-99AB-F93F910CFE3F}">
      <dgm:prSet/>
      <dgm:spPr/>
      <dgm:t>
        <a:bodyPr/>
        <a:lstStyle/>
        <a:p>
          <a:endParaRPr lang="en-US" dirty="0"/>
        </a:p>
      </dgm:t>
    </dgm:pt>
    <dgm:pt modelId="{303DD5CB-6C61-F64B-96EB-76FAA9D2A9C2}" type="parTrans" cxnId="{37D88F06-786B-3341-A20C-BABA18B80431}">
      <dgm:prSet/>
      <dgm:spPr/>
      <dgm:t>
        <a:bodyPr/>
        <a:lstStyle/>
        <a:p>
          <a:endParaRPr lang="sv-SE"/>
        </a:p>
      </dgm:t>
    </dgm:pt>
    <dgm:pt modelId="{D5F70B95-6061-4E4C-BFD6-668CC318EDB6}" type="sibTrans" cxnId="{37D88F06-786B-3341-A20C-BABA18B80431}">
      <dgm:prSet/>
      <dgm:spPr/>
      <dgm:t>
        <a:bodyPr/>
        <a:lstStyle/>
        <a:p>
          <a:endParaRPr lang="sv-SE"/>
        </a:p>
      </dgm:t>
    </dgm:pt>
    <dgm:pt modelId="{BE1FB566-1A6A-FE42-B234-C84CBFDAF0D7}" type="pres">
      <dgm:prSet presAssocID="{6208121B-F0B7-4BF5-BC54-4C0F4079D18C}" presName="linear" presStyleCnt="0">
        <dgm:presLayoutVars>
          <dgm:animLvl val="lvl"/>
          <dgm:resizeHandles val="exact"/>
        </dgm:presLayoutVars>
      </dgm:prSet>
      <dgm:spPr/>
    </dgm:pt>
    <dgm:pt modelId="{EEFF494A-8912-724D-AFC1-C9A3A69AE1AA}" type="pres">
      <dgm:prSet presAssocID="{B97C7701-CCFE-4427-8BFB-ADCDCDE5D545}" presName="parentText" presStyleLbl="node1" presStyleIdx="0" presStyleCnt="3">
        <dgm:presLayoutVars>
          <dgm:chMax val="0"/>
          <dgm:bulletEnabled val="1"/>
        </dgm:presLayoutVars>
      </dgm:prSet>
      <dgm:spPr/>
    </dgm:pt>
    <dgm:pt modelId="{511B13ED-9801-3145-B84A-636A9B854939}" type="pres">
      <dgm:prSet presAssocID="{B97C7701-CCFE-4427-8BFB-ADCDCDE5D545}" presName="childText" presStyleLbl="revTx" presStyleIdx="0" presStyleCnt="3">
        <dgm:presLayoutVars>
          <dgm:bulletEnabled val="1"/>
        </dgm:presLayoutVars>
      </dgm:prSet>
      <dgm:spPr/>
    </dgm:pt>
    <dgm:pt modelId="{76538861-A289-0F44-9B02-8B1458FE4FA1}" type="pres">
      <dgm:prSet presAssocID="{A7434D6A-71AF-4001-BB71-2567F9E24F13}" presName="parentText" presStyleLbl="node1" presStyleIdx="1" presStyleCnt="3">
        <dgm:presLayoutVars>
          <dgm:chMax val="0"/>
          <dgm:bulletEnabled val="1"/>
        </dgm:presLayoutVars>
      </dgm:prSet>
      <dgm:spPr/>
    </dgm:pt>
    <dgm:pt modelId="{0D067B0B-4798-9842-9A7F-F405E3F2B4B1}" type="pres">
      <dgm:prSet presAssocID="{A7434D6A-71AF-4001-BB71-2567F9E24F13}" presName="childText" presStyleLbl="revTx" presStyleIdx="1" presStyleCnt="3">
        <dgm:presLayoutVars>
          <dgm:bulletEnabled val="1"/>
        </dgm:presLayoutVars>
      </dgm:prSet>
      <dgm:spPr/>
    </dgm:pt>
    <dgm:pt modelId="{BC1B9A4D-C6D5-BF40-B594-0D9216098587}" type="pres">
      <dgm:prSet presAssocID="{A18CE834-5255-44CE-B094-F9C9EAB8C5FF}" presName="parentText" presStyleLbl="node1" presStyleIdx="2" presStyleCnt="3">
        <dgm:presLayoutVars>
          <dgm:chMax val="0"/>
          <dgm:bulletEnabled val="1"/>
        </dgm:presLayoutVars>
      </dgm:prSet>
      <dgm:spPr/>
    </dgm:pt>
    <dgm:pt modelId="{DBF652F4-7D17-534F-955E-D4ED1672EF39}" type="pres">
      <dgm:prSet presAssocID="{A18CE834-5255-44CE-B094-F9C9EAB8C5FF}" presName="childText" presStyleLbl="revTx" presStyleIdx="2" presStyleCnt="3">
        <dgm:presLayoutVars>
          <dgm:bulletEnabled val="1"/>
        </dgm:presLayoutVars>
      </dgm:prSet>
      <dgm:spPr/>
    </dgm:pt>
  </dgm:ptLst>
  <dgm:cxnLst>
    <dgm:cxn modelId="{37D88F06-786B-3341-A20C-BABA18B80431}" srcId="{B97C7701-CCFE-4427-8BFB-ADCDCDE5D545}" destId="{39069F76-B14D-3543-99AB-F93F910CFE3F}" srcOrd="1" destOrd="0" parTransId="{303DD5CB-6C61-F64B-96EB-76FAA9D2A9C2}" sibTransId="{D5F70B95-6061-4E4C-BFD6-668CC318EDB6}"/>
    <dgm:cxn modelId="{C7A3C915-5FA1-C84F-9D7C-6505565A05EC}" type="presOf" srcId="{6208121B-F0B7-4BF5-BC54-4C0F4079D18C}" destId="{BE1FB566-1A6A-FE42-B234-C84CBFDAF0D7}" srcOrd="0" destOrd="0" presId="urn:microsoft.com/office/officeart/2005/8/layout/vList2"/>
    <dgm:cxn modelId="{E429221C-2FD1-4041-BE7F-02A6EFF4176B}" srcId="{6208121B-F0B7-4BF5-BC54-4C0F4079D18C}" destId="{B97C7701-CCFE-4427-8BFB-ADCDCDE5D545}" srcOrd="0" destOrd="0" parTransId="{9A160603-5A96-4479-B557-92C87C90099F}" sibTransId="{D2F51793-F18C-41A4-A15D-486E110D5566}"/>
    <dgm:cxn modelId="{94F90639-4E89-F545-8D64-36EACA2CCBCE}" type="presOf" srcId="{A7434D6A-71AF-4001-BB71-2567F9E24F13}" destId="{76538861-A289-0F44-9B02-8B1458FE4FA1}" srcOrd="0" destOrd="0" presId="urn:microsoft.com/office/officeart/2005/8/layout/vList2"/>
    <dgm:cxn modelId="{56000762-826B-DA4D-B402-FAAC224BEEB2}" type="presOf" srcId="{9B247CB4-8ADF-A44F-A3EE-27D9C5F892EB}" destId="{0D067B0B-4798-9842-9A7F-F405E3F2B4B1}" srcOrd="0" destOrd="0" presId="urn:microsoft.com/office/officeart/2005/8/layout/vList2"/>
    <dgm:cxn modelId="{AC66EB62-DF5C-3946-A49B-176F35FCC47C}" srcId="{A7434D6A-71AF-4001-BB71-2567F9E24F13}" destId="{9B247CB4-8ADF-A44F-A3EE-27D9C5F892EB}" srcOrd="0" destOrd="0" parTransId="{C505BB67-4265-844E-96A5-0AC40B2E98A6}" sibTransId="{3A01CA5F-0133-6644-818B-7DBA7A4503D9}"/>
    <dgm:cxn modelId="{E7FE6565-0308-2D49-B2CB-AA68E5B5D7AF}" type="presOf" srcId="{C1155707-1F41-CB4B-A54D-B4F8C6E3C020}" destId="{511B13ED-9801-3145-B84A-636A9B854939}" srcOrd="0" destOrd="0" presId="urn:microsoft.com/office/officeart/2005/8/layout/vList2"/>
    <dgm:cxn modelId="{F680216B-3429-4410-AD9C-EA310508D265}" srcId="{6208121B-F0B7-4BF5-BC54-4C0F4079D18C}" destId="{A18CE834-5255-44CE-B094-F9C9EAB8C5FF}" srcOrd="2" destOrd="0" parTransId="{A6393B2D-0A10-4A25-9647-7D6F75477702}" sibTransId="{090C41AA-D0FD-42E6-BFFF-DD869348BE95}"/>
    <dgm:cxn modelId="{DAB84B52-E499-CB45-B8A4-EC38E9E54996}" type="presOf" srcId="{A18CE834-5255-44CE-B094-F9C9EAB8C5FF}" destId="{BC1B9A4D-C6D5-BF40-B594-0D9216098587}" srcOrd="0" destOrd="0" presId="urn:microsoft.com/office/officeart/2005/8/layout/vList2"/>
    <dgm:cxn modelId="{001ED178-A9F9-504C-B4B9-DDF215113AF2}" srcId="{A7434D6A-71AF-4001-BB71-2567F9E24F13}" destId="{F2634319-C80A-6B46-83F4-9454BA73365A}" srcOrd="1" destOrd="0" parTransId="{57A9C5D4-7A05-9C4C-99CD-435A8A48FDF5}" sibTransId="{99B529CF-B685-8A4C-A264-38B2A245AF1A}"/>
    <dgm:cxn modelId="{566BD781-99FE-B04E-89E0-7CAC890F518E}" type="presOf" srcId="{39069F76-B14D-3543-99AB-F93F910CFE3F}" destId="{511B13ED-9801-3145-B84A-636A9B854939}" srcOrd="0" destOrd="1" presId="urn:microsoft.com/office/officeart/2005/8/layout/vList2"/>
    <dgm:cxn modelId="{BFFADA89-B9A4-5A46-BE00-F30C40052C9D}" type="presOf" srcId="{B97C7701-CCFE-4427-8BFB-ADCDCDE5D545}" destId="{EEFF494A-8912-724D-AFC1-C9A3A69AE1AA}" srcOrd="0" destOrd="0" presId="urn:microsoft.com/office/officeart/2005/8/layout/vList2"/>
    <dgm:cxn modelId="{488DC98D-3090-4CD4-972E-7E90B29C6B3D}" srcId="{6208121B-F0B7-4BF5-BC54-4C0F4079D18C}" destId="{A7434D6A-71AF-4001-BB71-2567F9E24F13}" srcOrd="1" destOrd="0" parTransId="{92B15C7E-4F40-4FA1-9518-DA8FA9354333}" sibTransId="{AFB207CA-4657-4F72-8889-FC4DFB16F377}"/>
    <dgm:cxn modelId="{6B366090-2E2F-B14A-8B38-AF1B4BB1A7EB}" type="presOf" srcId="{F2634319-C80A-6B46-83F4-9454BA73365A}" destId="{0D067B0B-4798-9842-9A7F-F405E3F2B4B1}" srcOrd="0" destOrd="1" presId="urn:microsoft.com/office/officeart/2005/8/layout/vList2"/>
    <dgm:cxn modelId="{C0F1ABA9-B02A-4C40-B3E7-A0F16B4ADE9D}" srcId="{B97C7701-CCFE-4427-8BFB-ADCDCDE5D545}" destId="{C1155707-1F41-CB4B-A54D-B4F8C6E3C020}" srcOrd="0" destOrd="0" parTransId="{9058B51A-CE97-7A4B-B78B-4A1D686DB513}" sibTransId="{1F06734F-2934-2A42-BC96-830D2668D925}"/>
    <dgm:cxn modelId="{2122E1DE-EEE4-AB47-9F80-17F047B93F60}" srcId="{A18CE834-5255-44CE-B094-F9C9EAB8C5FF}" destId="{DA1EB87B-7DD9-E64C-B1A5-441455BC6A17}" srcOrd="0" destOrd="0" parTransId="{2730D8F4-07CD-A44A-9014-F53F91061362}" sibTransId="{E707429C-664A-384D-B635-CC25CFAD77C5}"/>
    <dgm:cxn modelId="{5843BDE9-7170-F141-AD83-4CAB725A0F58}" type="presOf" srcId="{DA1EB87B-7DD9-E64C-B1A5-441455BC6A17}" destId="{DBF652F4-7D17-534F-955E-D4ED1672EF39}" srcOrd="0" destOrd="0" presId="urn:microsoft.com/office/officeart/2005/8/layout/vList2"/>
    <dgm:cxn modelId="{9247DCDC-4208-8145-9741-DEE82032C2F9}" type="presParOf" srcId="{BE1FB566-1A6A-FE42-B234-C84CBFDAF0D7}" destId="{EEFF494A-8912-724D-AFC1-C9A3A69AE1AA}" srcOrd="0" destOrd="0" presId="urn:microsoft.com/office/officeart/2005/8/layout/vList2"/>
    <dgm:cxn modelId="{8F83CFF8-7D8F-4847-BBF4-A0EFAE205B42}" type="presParOf" srcId="{BE1FB566-1A6A-FE42-B234-C84CBFDAF0D7}" destId="{511B13ED-9801-3145-B84A-636A9B854939}" srcOrd="1" destOrd="0" presId="urn:microsoft.com/office/officeart/2005/8/layout/vList2"/>
    <dgm:cxn modelId="{F934EE15-ABCC-8B42-8E27-26D460D0E652}" type="presParOf" srcId="{BE1FB566-1A6A-FE42-B234-C84CBFDAF0D7}" destId="{76538861-A289-0F44-9B02-8B1458FE4FA1}" srcOrd="2" destOrd="0" presId="urn:microsoft.com/office/officeart/2005/8/layout/vList2"/>
    <dgm:cxn modelId="{C7374ABB-03E9-5140-852F-4C974EF50D48}" type="presParOf" srcId="{BE1FB566-1A6A-FE42-B234-C84CBFDAF0D7}" destId="{0D067B0B-4798-9842-9A7F-F405E3F2B4B1}" srcOrd="3" destOrd="0" presId="urn:microsoft.com/office/officeart/2005/8/layout/vList2"/>
    <dgm:cxn modelId="{C058C3E4-E98D-184D-A878-086C9B2887C3}" type="presParOf" srcId="{BE1FB566-1A6A-FE42-B234-C84CBFDAF0D7}" destId="{BC1B9A4D-C6D5-BF40-B594-0D9216098587}" srcOrd="4" destOrd="0" presId="urn:microsoft.com/office/officeart/2005/8/layout/vList2"/>
    <dgm:cxn modelId="{B338022E-2BF5-164C-A0B0-A39DF4D92096}" type="presParOf" srcId="{BE1FB566-1A6A-FE42-B234-C84CBFDAF0D7}" destId="{DBF652F4-7D17-534F-955E-D4ED1672EF39}" srcOrd="5" destOrd="0" presId="urn:microsoft.com/office/officeart/2005/8/layout/vList2"/>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D71403DD-2E37-4A4F-9CFD-56AECCE5294B}" type="doc">
      <dgm:prSet loTypeId="urn:microsoft.com/office/officeart/2005/8/layout/venn1" loCatId="relationship" qsTypeId="urn:microsoft.com/office/officeart/2005/8/quickstyle/simple1" qsCatId="simple" csTypeId="urn:microsoft.com/office/officeart/2005/8/colors/colorful4" csCatId="colorful" phldr="1"/>
      <dgm:spPr/>
      <dgm:t>
        <a:bodyPr/>
        <a:lstStyle/>
        <a:p>
          <a:endParaRPr lang="sv-SE"/>
        </a:p>
      </dgm:t>
    </dgm:pt>
    <dgm:pt modelId="{C9B764EF-D621-334A-9E2B-64497774A2AD}">
      <dgm:prSet custT="1"/>
      <dgm:spPr>
        <a:solidFill>
          <a:schemeClr val="accent1">
            <a:alpha val="50000"/>
          </a:schemeClr>
        </a:solidFill>
        <a:ln>
          <a:solidFill>
            <a:schemeClr val="tx1"/>
          </a:solidFill>
        </a:ln>
      </dgm:spPr>
      <dgm:t>
        <a:bodyPr/>
        <a:lstStyle/>
        <a:p>
          <a:r>
            <a:rPr lang="sv-SE" sz="2800" dirty="0"/>
            <a:t>Medarbetarskap</a:t>
          </a:r>
          <a:endParaRPr lang="sv-SE" sz="1800" dirty="0"/>
        </a:p>
      </dgm:t>
    </dgm:pt>
    <dgm:pt modelId="{B7A7B08D-40D8-3C44-95EE-70E4AA9A1E65}" type="parTrans" cxnId="{457E56BA-0EB5-6340-AD10-0E3703F58F6E}">
      <dgm:prSet/>
      <dgm:spPr/>
      <dgm:t>
        <a:bodyPr/>
        <a:lstStyle/>
        <a:p>
          <a:endParaRPr lang="sv-SE"/>
        </a:p>
      </dgm:t>
    </dgm:pt>
    <dgm:pt modelId="{47B9B8C8-426F-4945-8E12-EF7E403BAB8A}" type="sibTrans" cxnId="{457E56BA-0EB5-6340-AD10-0E3703F58F6E}">
      <dgm:prSet/>
      <dgm:spPr/>
      <dgm:t>
        <a:bodyPr/>
        <a:lstStyle/>
        <a:p>
          <a:endParaRPr lang="sv-SE"/>
        </a:p>
      </dgm:t>
    </dgm:pt>
    <dgm:pt modelId="{FCB10987-EAA4-AC41-9EE0-F3598B746059}">
      <dgm:prSet custT="1"/>
      <dgm:spPr>
        <a:solidFill>
          <a:schemeClr val="accent2">
            <a:lumMod val="40000"/>
            <a:lumOff val="60000"/>
            <a:alpha val="50000"/>
          </a:schemeClr>
        </a:solidFill>
        <a:ln>
          <a:solidFill>
            <a:schemeClr val="tx1"/>
          </a:solidFill>
        </a:ln>
      </dgm:spPr>
      <dgm:t>
        <a:bodyPr/>
        <a:lstStyle/>
        <a:p>
          <a:r>
            <a:rPr lang="sv-SE" sz="2800" dirty="0"/>
            <a:t>Ledarskap</a:t>
          </a:r>
        </a:p>
      </dgm:t>
    </dgm:pt>
    <dgm:pt modelId="{B7852E46-89C0-F24E-94C2-D265A52A5C0B}" type="parTrans" cxnId="{E9B503F0-3D5C-FC4B-B25C-BF7D3F7F60DC}">
      <dgm:prSet/>
      <dgm:spPr/>
      <dgm:t>
        <a:bodyPr/>
        <a:lstStyle/>
        <a:p>
          <a:endParaRPr lang="sv-SE"/>
        </a:p>
      </dgm:t>
    </dgm:pt>
    <dgm:pt modelId="{C2594D33-8A88-E64C-B27B-3D5EBE404C82}" type="sibTrans" cxnId="{E9B503F0-3D5C-FC4B-B25C-BF7D3F7F60DC}">
      <dgm:prSet/>
      <dgm:spPr/>
      <dgm:t>
        <a:bodyPr/>
        <a:lstStyle/>
        <a:p>
          <a:endParaRPr lang="sv-SE"/>
        </a:p>
      </dgm:t>
    </dgm:pt>
    <dgm:pt modelId="{7262C817-47F5-914E-8EDB-84CC5154D26A}" type="pres">
      <dgm:prSet presAssocID="{D71403DD-2E37-4A4F-9CFD-56AECCE5294B}" presName="compositeShape" presStyleCnt="0">
        <dgm:presLayoutVars>
          <dgm:chMax val="7"/>
          <dgm:dir/>
          <dgm:resizeHandles val="exact"/>
        </dgm:presLayoutVars>
      </dgm:prSet>
      <dgm:spPr/>
    </dgm:pt>
    <dgm:pt modelId="{193702F4-2C04-1C44-B603-020B8AEE45A1}" type="pres">
      <dgm:prSet presAssocID="{FCB10987-EAA4-AC41-9EE0-F3598B746059}" presName="circ1" presStyleLbl="vennNode1" presStyleIdx="0" presStyleCnt="2" custScaleX="115657"/>
      <dgm:spPr/>
    </dgm:pt>
    <dgm:pt modelId="{4F214DD1-BC96-5A4B-A742-C07EFC3631E9}" type="pres">
      <dgm:prSet presAssocID="{FCB10987-EAA4-AC41-9EE0-F3598B746059}" presName="circ1Tx" presStyleLbl="revTx" presStyleIdx="0" presStyleCnt="0">
        <dgm:presLayoutVars>
          <dgm:chMax val="0"/>
          <dgm:chPref val="0"/>
          <dgm:bulletEnabled val="1"/>
        </dgm:presLayoutVars>
      </dgm:prSet>
      <dgm:spPr/>
    </dgm:pt>
    <dgm:pt modelId="{C132D7F7-FA18-E647-BBB0-8E10335E12BA}" type="pres">
      <dgm:prSet presAssocID="{C9B764EF-D621-334A-9E2B-64497774A2AD}" presName="circ2" presStyleLbl="vennNode1" presStyleIdx="1" presStyleCnt="2" custScaleX="123144" custLinFactNeighborX="8417" custLinFactNeighborY="-670"/>
      <dgm:spPr/>
    </dgm:pt>
    <dgm:pt modelId="{A095AD96-8159-FB46-B968-51BF4E1A3019}" type="pres">
      <dgm:prSet presAssocID="{C9B764EF-D621-334A-9E2B-64497774A2AD}" presName="circ2Tx" presStyleLbl="revTx" presStyleIdx="0" presStyleCnt="0">
        <dgm:presLayoutVars>
          <dgm:chMax val="0"/>
          <dgm:chPref val="0"/>
          <dgm:bulletEnabled val="1"/>
        </dgm:presLayoutVars>
      </dgm:prSet>
      <dgm:spPr/>
    </dgm:pt>
  </dgm:ptLst>
  <dgm:cxnLst>
    <dgm:cxn modelId="{38CCE415-977B-9E45-995F-6B3B019F2B92}" type="presOf" srcId="{C9B764EF-D621-334A-9E2B-64497774A2AD}" destId="{A095AD96-8159-FB46-B968-51BF4E1A3019}" srcOrd="1" destOrd="0" presId="urn:microsoft.com/office/officeart/2005/8/layout/venn1"/>
    <dgm:cxn modelId="{2BD7E934-1AE3-E540-9665-50FD54B98F09}" type="presOf" srcId="{FCB10987-EAA4-AC41-9EE0-F3598B746059}" destId="{193702F4-2C04-1C44-B603-020B8AEE45A1}" srcOrd="0" destOrd="0" presId="urn:microsoft.com/office/officeart/2005/8/layout/venn1"/>
    <dgm:cxn modelId="{6ECB4773-1895-F14D-B917-3643D582E43E}" type="presOf" srcId="{FCB10987-EAA4-AC41-9EE0-F3598B746059}" destId="{4F214DD1-BC96-5A4B-A742-C07EFC3631E9}" srcOrd="1" destOrd="0" presId="urn:microsoft.com/office/officeart/2005/8/layout/venn1"/>
    <dgm:cxn modelId="{1644A0A4-BE0F-3740-8624-4F028DEF17C4}" type="presOf" srcId="{D71403DD-2E37-4A4F-9CFD-56AECCE5294B}" destId="{7262C817-47F5-914E-8EDB-84CC5154D26A}" srcOrd="0" destOrd="0" presId="urn:microsoft.com/office/officeart/2005/8/layout/venn1"/>
    <dgm:cxn modelId="{B9388AA6-3696-7744-85A8-B926E6AAF6AE}" type="presOf" srcId="{C9B764EF-D621-334A-9E2B-64497774A2AD}" destId="{C132D7F7-FA18-E647-BBB0-8E10335E12BA}" srcOrd="0" destOrd="0" presId="urn:microsoft.com/office/officeart/2005/8/layout/venn1"/>
    <dgm:cxn modelId="{457E56BA-0EB5-6340-AD10-0E3703F58F6E}" srcId="{D71403DD-2E37-4A4F-9CFD-56AECCE5294B}" destId="{C9B764EF-D621-334A-9E2B-64497774A2AD}" srcOrd="1" destOrd="0" parTransId="{B7A7B08D-40D8-3C44-95EE-70E4AA9A1E65}" sibTransId="{47B9B8C8-426F-4945-8E12-EF7E403BAB8A}"/>
    <dgm:cxn modelId="{E9B503F0-3D5C-FC4B-B25C-BF7D3F7F60DC}" srcId="{D71403DD-2E37-4A4F-9CFD-56AECCE5294B}" destId="{FCB10987-EAA4-AC41-9EE0-F3598B746059}" srcOrd="0" destOrd="0" parTransId="{B7852E46-89C0-F24E-94C2-D265A52A5C0B}" sibTransId="{C2594D33-8A88-E64C-B27B-3D5EBE404C82}"/>
    <dgm:cxn modelId="{785E2936-7863-1748-AE70-D719ECC11DD1}" type="presParOf" srcId="{7262C817-47F5-914E-8EDB-84CC5154D26A}" destId="{193702F4-2C04-1C44-B603-020B8AEE45A1}" srcOrd="0" destOrd="0" presId="urn:microsoft.com/office/officeart/2005/8/layout/venn1"/>
    <dgm:cxn modelId="{36CF22FE-E8A7-7C4C-899F-DD6E6077B77B}" type="presParOf" srcId="{7262C817-47F5-914E-8EDB-84CC5154D26A}" destId="{4F214DD1-BC96-5A4B-A742-C07EFC3631E9}" srcOrd="1" destOrd="0" presId="urn:microsoft.com/office/officeart/2005/8/layout/venn1"/>
    <dgm:cxn modelId="{0793C533-96FE-F64D-BC66-189D03BAECCD}" type="presParOf" srcId="{7262C817-47F5-914E-8EDB-84CC5154D26A}" destId="{C132D7F7-FA18-E647-BBB0-8E10335E12BA}" srcOrd="2" destOrd="0" presId="urn:microsoft.com/office/officeart/2005/8/layout/venn1"/>
    <dgm:cxn modelId="{3BC0F9F5-9F60-CC46-96F7-42E91E0020B2}" type="presParOf" srcId="{7262C817-47F5-914E-8EDB-84CC5154D26A}" destId="{A095AD96-8159-FB46-B968-51BF4E1A3019}"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2F16210-EEED-384B-9596-BD77ACE2A24E}" type="doc">
      <dgm:prSet loTypeId="urn:microsoft.com/office/officeart/2008/layout/VerticalCurvedList" loCatId="process" qsTypeId="urn:microsoft.com/office/officeart/2005/8/quickstyle/simple1" qsCatId="simple" csTypeId="urn:microsoft.com/office/officeart/2005/8/colors/colorful3" csCatId="colorful" phldr="1"/>
      <dgm:spPr/>
      <dgm:t>
        <a:bodyPr/>
        <a:lstStyle/>
        <a:p>
          <a:endParaRPr lang="sv-SE"/>
        </a:p>
      </dgm:t>
    </dgm:pt>
    <dgm:pt modelId="{FE9B6C24-36B2-D14A-A15E-F317B6EDCF5B}">
      <dgm:prSet/>
      <dgm:spPr/>
      <dgm:t>
        <a:bodyPr/>
        <a:lstStyle/>
        <a:p>
          <a:r>
            <a:rPr lang="sv-SE" dirty="0"/>
            <a:t>Stödjande  och hjälpsamma beteenden</a:t>
          </a:r>
        </a:p>
      </dgm:t>
    </dgm:pt>
    <dgm:pt modelId="{45A812E6-E9AE-9B43-A224-7DDDC0C51663}" type="parTrans" cxnId="{33F23AD2-FA5F-E54B-AB1E-131DA927FD22}">
      <dgm:prSet/>
      <dgm:spPr/>
      <dgm:t>
        <a:bodyPr/>
        <a:lstStyle/>
        <a:p>
          <a:endParaRPr lang="sv-SE"/>
        </a:p>
      </dgm:t>
    </dgm:pt>
    <dgm:pt modelId="{AF84AA4B-3E75-8348-9164-08FBD7A3B172}" type="sibTrans" cxnId="{33F23AD2-FA5F-E54B-AB1E-131DA927FD22}">
      <dgm:prSet/>
      <dgm:spPr/>
      <dgm:t>
        <a:bodyPr/>
        <a:lstStyle/>
        <a:p>
          <a:endParaRPr lang="sv-SE"/>
        </a:p>
      </dgm:t>
    </dgm:pt>
    <dgm:pt modelId="{CE561F62-40A0-1F4E-90CC-7536EE424B74}">
      <dgm:prSet/>
      <dgm:spPr/>
      <dgm:t>
        <a:bodyPr/>
        <a:lstStyle/>
        <a:p>
          <a:r>
            <a:rPr lang="sv-SE" dirty="0"/>
            <a:t>Initiativförmåga och söker förbättringar</a:t>
          </a:r>
        </a:p>
      </dgm:t>
    </dgm:pt>
    <dgm:pt modelId="{F7FD82B5-B09C-444C-8759-43C943E93A4F}" type="parTrans" cxnId="{D1A18F28-620B-2D41-97C8-59D71C67FAAC}">
      <dgm:prSet/>
      <dgm:spPr/>
      <dgm:t>
        <a:bodyPr/>
        <a:lstStyle/>
        <a:p>
          <a:endParaRPr lang="sv-SE"/>
        </a:p>
      </dgm:t>
    </dgm:pt>
    <dgm:pt modelId="{9D9C5B05-6C3F-7C4B-8494-901E3CBB4335}" type="sibTrans" cxnId="{D1A18F28-620B-2D41-97C8-59D71C67FAAC}">
      <dgm:prSet/>
      <dgm:spPr/>
      <dgm:t>
        <a:bodyPr/>
        <a:lstStyle/>
        <a:p>
          <a:endParaRPr lang="sv-SE"/>
        </a:p>
      </dgm:t>
    </dgm:pt>
    <dgm:pt modelId="{1E938766-5678-A34F-A945-77AC080F3AE1}">
      <dgm:prSet/>
      <dgm:spPr/>
      <dgm:t>
        <a:bodyPr/>
        <a:lstStyle/>
        <a:p>
          <a:r>
            <a:rPr lang="sv-SE" dirty="0"/>
            <a:t>Samarbetsvillighet</a:t>
          </a:r>
        </a:p>
      </dgm:t>
    </dgm:pt>
    <dgm:pt modelId="{273CC641-F8EA-0241-87D5-0E9CF9DB45A5}" type="parTrans" cxnId="{0F28929E-37A3-C34C-B07D-62042D37CE37}">
      <dgm:prSet/>
      <dgm:spPr/>
      <dgm:t>
        <a:bodyPr/>
        <a:lstStyle/>
        <a:p>
          <a:endParaRPr lang="sv-SE"/>
        </a:p>
      </dgm:t>
    </dgm:pt>
    <dgm:pt modelId="{C9932BFB-3D08-E14B-A21F-0AC6E55BF56B}" type="sibTrans" cxnId="{0F28929E-37A3-C34C-B07D-62042D37CE37}">
      <dgm:prSet/>
      <dgm:spPr/>
      <dgm:t>
        <a:bodyPr/>
        <a:lstStyle/>
        <a:p>
          <a:endParaRPr lang="sv-SE"/>
        </a:p>
      </dgm:t>
    </dgm:pt>
    <dgm:pt modelId="{C871D951-4A15-3A45-87FF-CA319FD72F4E}">
      <dgm:prSet/>
      <dgm:spPr/>
      <dgm:t>
        <a:bodyPr/>
        <a:lstStyle/>
        <a:p>
          <a:r>
            <a:rPr lang="sv-SE" dirty="0"/>
            <a:t>Öppen kommunikation</a:t>
          </a:r>
        </a:p>
      </dgm:t>
    </dgm:pt>
    <dgm:pt modelId="{1F7A31CB-3D40-9541-98D7-CF1A1DAAC26A}" type="parTrans" cxnId="{118FE71A-5C74-8948-A2D4-591AA7E8B1D3}">
      <dgm:prSet/>
      <dgm:spPr/>
      <dgm:t>
        <a:bodyPr/>
        <a:lstStyle/>
        <a:p>
          <a:endParaRPr lang="sv-SE"/>
        </a:p>
      </dgm:t>
    </dgm:pt>
    <dgm:pt modelId="{614C3DF2-F4D4-7D49-BEAC-BB9CB6418D59}" type="sibTrans" cxnId="{118FE71A-5C74-8948-A2D4-591AA7E8B1D3}">
      <dgm:prSet/>
      <dgm:spPr/>
      <dgm:t>
        <a:bodyPr/>
        <a:lstStyle/>
        <a:p>
          <a:endParaRPr lang="sv-SE"/>
        </a:p>
      </dgm:t>
    </dgm:pt>
    <dgm:pt modelId="{A7B266AC-4548-FA4C-B1BE-5158B1966387}">
      <dgm:prSet/>
      <dgm:spPr/>
      <dgm:t>
        <a:bodyPr/>
        <a:lstStyle/>
        <a:p>
          <a:r>
            <a:rPr lang="sv-SE" dirty="0"/>
            <a:t>Meningsfullt syfte och uppdrag</a:t>
          </a:r>
        </a:p>
      </dgm:t>
    </dgm:pt>
    <dgm:pt modelId="{B8383465-C0F3-2D45-A575-70DB6792B69E}" type="parTrans" cxnId="{E8E2B441-6084-1F47-9E4F-297A12374C7F}">
      <dgm:prSet/>
      <dgm:spPr/>
      <dgm:t>
        <a:bodyPr/>
        <a:lstStyle/>
        <a:p>
          <a:endParaRPr lang="sv-SE"/>
        </a:p>
      </dgm:t>
    </dgm:pt>
    <dgm:pt modelId="{BEBCCF4D-F874-3943-909E-D7B55DFD3312}" type="sibTrans" cxnId="{E8E2B441-6084-1F47-9E4F-297A12374C7F}">
      <dgm:prSet/>
      <dgm:spPr/>
      <dgm:t>
        <a:bodyPr/>
        <a:lstStyle/>
        <a:p>
          <a:endParaRPr lang="sv-SE"/>
        </a:p>
      </dgm:t>
    </dgm:pt>
    <dgm:pt modelId="{104353C2-E23A-EB44-9879-54450C868126}">
      <dgm:prSet/>
      <dgm:spPr/>
      <dgm:t>
        <a:bodyPr/>
        <a:lstStyle/>
        <a:p>
          <a:r>
            <a:rPr lang="sv-SE" dirty="0"/>
            <a:t>Självstyrande och självledarskap </a:t>
          </a:r>
        </a:p>
      </dgm:t>
    </dgm:pt>
    <dgm:pt modelId="{61C51D83-10C5-2C40-913E-2AC70AA8E673}" type="parTrans" cxnId="{C1F1B320-4E32-0A40-8B37-E402C85FB214}">
      <dgm:prSet/>
      <dgm:spPr/>
      <dgm:t>
        <a:bodyPr/>
        <a:lstStyle/>
        <a:p>
          <a:endParaRPr lang="sv-SE"/>
        </a:p>
      </dgm:t>
    </dgm:pt>
    <dgm:pt modelId="{E9A66B1F-C581-CC41-9A92-0432E825CA77}" type="sibTrans" cxnId="{C1F1B320-4E32-0A40-8B37-E402C85FB214}">
      <dgm:prSet/>
      <dgm:spPr/>
      <dgm:t>
        <a:bodyPr/>
        <a:lstStyle/>
        <a:p>
          <a:endParaRPr lang="sv-SE"/>
        </a:p>
      </dgm:t>
    </dgm:pt>
    <dgm:pt modelId="{5C658D11-79D6-E147-8428-3805918404E5}" type="pres">
      <dgm:prSet presAssocID="{42F16210-EEED-384B-9596-BD77ACE2A24E}" presName="Name0" presStyleCnt="0">
        <dgm:presLayoutVars>
          <dgm:chMax val="7"/>
          <dgm:chPref val="7"/>
          <dgm:dir/>
        </dgm:presLayoutVars>
      </dgm:prSet>
      <dgm:spPr/>
    </dgm:pt>
    <dgm:pt modelId="{F7E77D6F-7B0D-6446-9C4F-4B21171120F5}" type="pres">
      <dgm:prSet presAssocID="{42F16210-EEED-384B-9596-BD77ACE2A24E}" presName="Name1" presStyleCnt="0"/>
      <dgm:spPr/>
    </dgm:pt>
    <dgm:pt modelId="{91716A8C-6BEE-D64C-9D53-D21CD396EB79}" type="pres">
      <dgm:prSet presAssocID="{42F16210-EEED-384B-9596-BD77ACE2A24E}" presName="cycle" presStyleCnt="0"/>
      <dgm:spPr/>
    </dgm:pt>
    <dgm:pt modelId="{1EE5ABCF-9D90-EF42-9F03-564436C0D695}" type="pres">
      <dgm:prSet presAssocID="{42F16210-EEED-384B-9596-BD77ACE2A24E}" presName="srcNode" presStyleLbl="node1" presStyleIdx="0" presStyleCnt="6"/>
      <dgm:spPr/>
    </dgm:pt>
    <dgm:pt modelId="{68FF89D1-E4E2-964A-9427-2697EAF1923E}" type="pres">
      <dgm:prSet presAssocID="{42F16210-EEED-384B-9596-BD77ACE2A24E}" presName="conn" presStyleLbl="parChTrans1D2" presStyleIdx="0" presStyleCnt="1"/>
      <dgm:spPr/>
    </dgm:pt>
    <dgm:pt modelId="{48DEED72-FC51-EB4C-BFF5-6C760BEA4A64}" type="pres">
      <dgm:prSet presAssocID="{42F16210-EEED-384B-9596-BD77ACE2A24E}" presName="extraNode" presStyleLbl="node1" presStyleIdx="0" presStyleCnt="6"/>
      <dgm:spPr/>
    </dgm:pt>
    <dgm:pt modelId="{0678C0D2-AC7A-8241-885C-1016C7C4E456}" type="pres">
      <dgm:prSet presAssocID="{42F16210-EEED-384B-9596-BD77ACE2A24E}" presName="dstNode" presStyleLbl="node1" presStyleIdx="0" presStyleCnt="6"/>
      <dgm:spPr/>
    </dgm:pt>
    <dgm:pt modelId="{3D8F6599-1628-7240-84D7-39268BA346F9}" type="pres">
      <dgm:prSet presAssocID="{FE9B6C24-36B2-D14A-A15E-F317B6EDCF5B}" presName="text_1" presStyleLbl="node1" presStyleIdx="0" presStyleCnt="6">
        <dgm:presLayoutVars>
          <dgm:bulletEnabled val="1"/>
        </dgm:presLayoutVars>
      </dgm:prSet>
      <dgm:spPr/>
    </dgm:pt>
    <dgm:pt modelId="{70ED35EA-B8D1-1E46-B712-46B006081E97}" type="pres">
      <dgm:prSet presAssocID="{FE9B6C24-36B2-D14A-A15E-F317B6EDCF5B}" presName="accent_1" presStyleCnt="0"/>
      <dgm:spPr/>
    </dgm:pt>
    <dgm:pt modelId="{45A32900-4821-E54D-9C09-E58E8C339E23}" type="pres">
      <dgm:prSet presAssocID="{FE9B6C24-36B2-D14A-A15E-F317B6EDCF5B}" presName="accentRepeatNode" presStyleLbl="solidFgAcc1" presStyleIdx="0" presStyleCnt="6"/>
      <dgm:spPr/>
    </dgm:pt>
    <dgm:pt modelId="{E87DDDA5-62AE-854B-88B3-E4914F37B3DD}" type="pres">
      <dgm:prSet presAssocID="{CE561F62-40A0-1F4E-90CC-7536EE424B74}" presName="text_2" presStyleLbl="node1" presStyleIdx="1" presStyleCnt="6">
        <dgm:presLayoutVars>
          <dgm:bulletEnabled val="1"/>
        </dgm:presLayoutVars>
      </dgm:prSet>
      <dgm:spPr/>
    </dgm:pt>
    <dgm:pt modelId="{80D44671-36F2-BC49-B738-69947DCA8625}" type="pres">
      <dgm:prSet presAssocID="{CE561F62-40A0-1F4E-90CC-7536EE424B74}" presName="accent_2" presStyleCnt="0"/>
      <dgm:spPr/>
    </dgm:pt>
    <dgm:pt modelId="{CC14F6CD-91F0-CE4D-929D-372F7FEE6ED5}" type="pres">
      <dgm:prSet presAssocID="{CE561F62-40A0-1F4E-90CC-7536EE424B74}" presName="accentRepeatNode" presStyleLbl="solidFgAcc1" presStyleIdx="1" presStyleCnt="6"/>
      <dgm:spPr/>
    </dgm:pt>
    <dgm:pt modelId="{EBC7535F-EC7B-8E40-A60B-33743DAF33B2}" type="pres">
      <dgm:prSet presAssocID="{1E938766-5678-A34F-A945-77AC080F3AE1}" presName="text_3" presStyleLbl="node1" presStyleIdx="2" presStyleCnt="6">
        <dgm:presLayoutVars>
          <dgm:bulletEnabled val="1"/>
        </dgm:presLayoutVars>
      </dgm:prSet>
      <dgm:spPr/>
    </dgm:pt>
    <dgm:pt modelId="{D99E9E59-AC7B-8741-B20A-013F3E4EC1A5}" type="pres">
      <dgm:prSet presAssocID="{1E938766-5678-A34F-A945-77AC080F3AE1}" presName="accent_3" presStyleCnt="0"/>
      <dgm:spPr/>
    </dgm:pt>
    <dgm:pt modelId="{196301B5-4D11-F84A-9F4B-8D8144C06710}" type="pres">
      <dgm:prSet presAssocID="{1E938766-5678-A34F-A945-77AC080F3AE1}" presName="accentRepeatNode" presStyleLbl="solidFgAcc1" presStyleIdx="2" presStyleCnt="6"/>
      <dgm:spPr/>
    </dgm:pt>
    <dgm:pt modelId="{7EAF1259-10F4-5F41-82D3-15DE2B68D2B1}" type="pres">
      <dgm:prSet presAssocID="{104353C2-E23A-EB44-9879-54450C868126}" presName="text_4" presStyleLbl="node1" presStyleIdx="3" presStyleCnt="6">
        <dgm:presLayoutVars>
          <dgm:bulletEnabled val="1"/>
        </dgm:presLayoutVars>
      </dgm:prSet>
      <dgm:spPr/>
    </dgm:pt>
    <dgm:pt modelId="{46EF32DF-D6D5-5F4C-9687-3B4ADE945513}" type="pres">
      <dgm:prSet presAssocID="{104353C2-E23A-EB44-9879-54450C868126}" presName="accent_4" presStyleCnt="0"/>
      <dgm:spPr/>
    </dgm:pt>
    <dgm:pt modelId="{FD26F266-A334-504A-8729-A21198530425}" type="pres">
      <dgm:prSet presAssocID="{104353C2-E23A-EB44-9879-54450C868126}" presName="accentRepeatNode" presStyleLbl="solidFgAcc1" presStyleIdx="3" presStyleCnt="6"/>
      <dgm:spPr/>
    </dgm:pt>
    <dgm:pt modelId="{062DA940-B0CA-7E45-BBE0-425579941259}" type="pres">
      <dgm:prSet presAssocID="{C871D951-4A15-3A45-87FF-CA319FD72F4E}" presName="text_5" presStyleLbl="node1" presStyleIdx="4" presStyleCnt="6">
        <dgm:presLayoutVars>
          <dgm:bulletEnabled val="1"/>
        </dgm:presLayoutVars>
      </dgm:prSet>
      <dgm:spPr/>
    </dgm:pt>
    <dgm:pt modelId="{89140946-CD01-684A-9D2A-EC17BB64843A}" type="pres">
      <dgm:prSet presAssocID="{C871D951-4A15-3A45-87FF-CA319FD72F4E}" presName="accent_5" presStyleCnt="0"/>
      <dgm:spPr/>
    </dgm:pt>
    <dgm:pt modelId="{EA2158BE-A1DA-4546-BF8A-63692BDE1557}" type="pres">
      <dgm:prSet presAssocID="{C871D951-4A15-3A45-87FF-CA319FD72F4E}" presName="accentRepeatNode" presStyleLbl="solidFgAcc1" presStyleIdx="4" presStyleCnt="6"/>
      <dgm:spPr/>
    </dgm:pt>
    <dgm:pt modelId="{52E2A417-C2E0-F540-B24D-6075CF704C19}" type="pres">
      <dgm:prSet presAssocID="{A7B266AC-4548-FA4C-B1BE-5158B1966387}" presName="text_6" presStyleLbl="node1" presStyleIdx="5" presStyleCnt="6">
        <dgm:presLayoutVars>
          <dgm:bulletEnabled val="1"/>
        </dgm:presLayoutVars>
      </dgm:prSet>
      <dgm:spPr/>
    </dgm:pt>
    <dgm:pt modelId="{F648BC2C-DEB8-C342-BF19-34F8E786DB7C}" type="pres">
      <dgm:prSet presAssocID="{A7B266AC-4548-FA4C-B1BE-5158B1966387}" presName="accent_6" presStyleCnt="0"/>
      <dgm:spPr/>
    </dgm:pt>
    <dgm:pt modelId="{26355752-1F84-AF4A-9343-465DCF7FFDD2}" type="pres">
      <dgm:prSet presAssocID="{A7B266AC-4548-FA4C-B1BE-5158B1966387}" presName="accentRepeatNode" presStyleLbl="solidFgAcc1" presStyleIdx="5" presStyleCnt="6"/>
      <dgm:spPr/>
    </dgm:pt>
  </dgm:ptLst>
  <dgm:cxnLst>
    <dgm:cxn modelId="{118FE71A-5C74-8948-A2D4-591AA7E8B1D3}" srcId="{42F16210-EEED-384B-9596-BD77ACE2A24E}" destId="{C871D951-4A15-3A45-87FF-CA319FD72F4E}" srcOrd="4" destOrd="0" parTransId="{1F7A31CB-3D40-9541-98D7-CF1A1DAAC26A}" sibTransId="{614C3DF2-F4D4-7D49-BEAC-BB9CB6418D59}"/>
    <dgm:cxn modelId="{C1F1B320-4E32-0A40-8B37-E402C85FB214}" srcId="{42F16210-EEED-384B-9596-BD77ACE2A24E}" destId="{104353C2-E23A-EB44-9879-54450C868126}" srcOrd="3" destOrd="0" parTransId="{61C51D83-10C5-2C40-913E-2AC70AA8E673}" sibTransId="{E9A66B1F-C581-CC41-9A92-0432E825CA77}"/>
    <dgm:cxn modelId="{D1A18F28-620B-2D41-97C8-59D71C67FAAC}" srcId="{42F16210-EEED-384B-9596-BD77ACE2A24E}" destId="{CE561F62-40A0-1F4E-90CC-7536EE424B74}" srcOrd="1" destOrd="0" parTransId="{F7FD82B5-B09C-444C-8759-43C943E93A4F}" sibTransId="{9D9C5B05-6C3F-7C4B-8494-901E3CBB4335}"/>
    <dgm:cxn modelId="{92282C2F-6F2F-1448-9C8A-ED5F96186C35}" type="presOf" srcId="{CE561F62-40A0-1F4E-90CC-7536EE424B74}" destId="{E87DDDA5-62AE-854B-88B3-E4914F37B3DD}" srcOrd="0" destOrd="0" presId="urn:microsoft.com/office/officeart/2008/layout/VerticalCurvedList"/>
    <dgm:cxn modelId="{58E2F95E-4939-B141-880F-061DA99C5134}" type="presOf" srcId="{A7B266AC-4548-FA4C-B1BE-5158B1966387}" destId="{52E2A417-C2E0-F540-B24D-6075CF704C19}" srcOrd="0" destOrd="0" presId="urn:microsoft.com/office/officeart/2008/layout/VerticalCurvedList"/>
    <dgm:cxn modelId="{DEAA7D60-3E14-3E46-B630-8F76CE986930}" type="presOf" srcId="{FE9B6C24-36B2-D14A-A15E-F317B6EDCF5B}" destId="{3D8F6599-1628-7240-84D7-39268BA346F9}" srcOrd="0" destOrd="0" presId="urn:microsoft.com/office/officeart/2008/layout/VerticalCurvedList"/>
    <dgm:cxn modelId="{E8E2B441-6084-1F47-9E4F-297A12374C7F}" srcId="{42F16210-EEED-384B-9596-BD77ACE2A24E}" destId="{A7B266AC-4548-FA4C-B1BE-5158B1966387}" srcOrd="5" destOrd="0" parTransId="{B8383465-C0F3-2D45-A575-70DB6792B69E}" sibTransId="{BEBCCF4D-F874-3943-909E-D7B55DFD3312}"/>
    <dgm:cxn modelId="{3768F048-81BD-0444-BCF4-E7BFD8962844}" type="presOf" srcId="{42F16210-EEED-384B-9596-BD77ACE2A24E}" destId="{5C658D11-79D6-E147-8428-3805918404E5}" srcOrd="0" destOrd="0" presId="urn:microsoft.com/office/officeart/2008/layout/VerticalCurvedList"/>
    <dgm:cxn modelId="{300D6E6B-37BA-EE43-A9BA-766B7AF4AF05}" type="presOf" srcId="{C871D951-4A15-3A45-87FF-CA319FD72F4E}" destId="{062DA940-B0CA-7E45-BBE0-425579941259}" srcOrd="0" destOrd="0" presId="urn:microsoft.com/office/officeart/2008/layout/VerticalCurvedList"/>
    <dgm:cxn modelId="{0B1C2675-1A67-9E47-B71D-9AC64E6B4FCE}" type="presOf" srcId="{AF84AA4B-3E75-8348-9164-08FBD7A3B172}" destId="{68FF89D1-E4E2-964A-9427-2697EAF1923E}" srcOrd="0" destOrd="0" presId="urn:microsoft.com/office/officeart/2008/layout/VerticalCurvedList"/>
    <dgm:cxn modelId="{A3085377-C3DF-AC4E-A42E-9D27C47AB9C6}" type="presOf" srcId="{1E938766-5678-A34F-A945-77AC080F3AE1}" destId="{EBC7535F-EC7B-8E40-A60B-33743DAF33B2}" srcOrd="0" destOrd="0" presId="urn:microsoft.com/office/officeart/2008/layout/VerticalCurvedList"/>
    <dgm:cxn modelId="{0F28929E-37A3-C34C-B07D-62042D37CE37}" srcId="{42F16210-EEED-384B-9596-BD77ACE2A24E}" destId="{1E938766-5678-A34F-A945-77AC080F3AE1}" srcOrd="2" destOrd="0" parTransId="{273CC641-F8EA-0241-87D5-0E9CF9DB45A5}" sibTransId="{C9932BFB-3D08-E14B-A21F-0AC6E55BF56B}"/>
    <dgm:cxn modelId="{33F23AD2-FA5F-E54B-AB1E-131DA927FD22}" srcId="{42F16210-EEED-384B-9596-BD77ACE2A24E}" destId="{FE9B6C24-36B2-D14A-A15E-F317B6EDCF5B}" srcOrd="0" destOrd="0" parTransId="{45A812E6-E9AE-9B43-A224-7DDDC0C51663}" sibTransId="{AF84AA4B-3E75-8348-9164-08FBD7A3B172}"/>
    <dgm:cxn modelId="{0A9948DD-3D3B-CD4C-813C-E79232A1B8C6}" type="presOf" srcId="{104353C2-E23A-EB44-9879-54450C868126}" destId="{7EAF1259-10F4-5F41-82D3-15DE2B68D2B1}" srcOrd="0" destOrd="0" presId="urn:microsoft.com/office/officeart/2008/layout/VerticalCurvedList"/>
    <dgm:cxn modelId="{37789BF9-8051-5240-AE8D-29E228957337}" type="presParOf" srcId="{5C658D11-79D6-E147-8428-3805918404E5}" destId="{F7E77D6F-7B0D-6446-9C4F-4B21171120F5}" srcOrd="0" destOrd="0" presId="urn:microsoft.com/office/officeart/2008/layout/VerticalCurvedList"/>
    <dgm:cxn modelId="{4F9B3232-72D9-8649-BE73-832939294F95}" type="presParOf" srcId="{F7E77D6F-7B0D-6446-9C4F-4B21171120F5}" destId="{91716A8C-6BEE-D64C-9D53-D21CD396EB79}" srcOrd="0" destOrd="0" presId="urn:microsoft.com/office/officeart/2008/layout/VerticalCurvedList"/>
    <dgm:cxn modelId="{24DBD1FC-0B72-BC41-8E58-A54EDFB21828}" type="presParOf" srcId="{91716A8C-6BEE-D64C-9D53-D21CD396EB79}" destId="{1EE5ABCF-9D90-EF42-9F03-564436C0D695}" srcOrd="0" destOrd="0" presId="urn:microsoft.com/office/officeart/2008/layout/VerticalCurvedList"/>
    <dgm:cxn modelId="{5BFA60E1-6460-9D48-98D1-A61CC208E4ED}" type="presParOf" srcId="{91716A8C-6BEE-D64C-9D53-D21CD396EB79}" destId="{68FF89D1-E4E2-964A-9427-2697EAF1923E}" srcOrd="1" destOrd="0" presId="urn:microsoft.com/office/officeart/2008/layout/VerticalCurvedList"/>
    <dgm:cxn modelId="{219A8322-02D1-DE41-AB45-2191F3F420CB}" type="presParOf" srcId="{91716A8C-6BEE-D64C-9D53-D21CD396EB79}" destId="{48DEED72-FC51-EB4C-BFF5-6C760BEA4A64}" srcOrd="2" destOrd="0" presId="urn:microsoft.com/office/officeart/2008/layout/VerticalCurvedList"/>
    <dgm:cxn modelId="{E29635D5-1712-644A-917D-2A888B596044}" type="presParOf" srcId="{91716A8C-6BEE-D64C-9D53-D21CD396EB79}" destId="{0678C0D2-AC7A-8241-885C-1016C7C4E456}" srcOrd="3" destOrd="0" presId="urn:microsoft.com/office/officeart/2008/layout/VerticalCurvedList"/>
    <dgm:cxn modelId="{B7B44B57-EE03-894F-B267-102E09BAF299}" type="presParOf" srcId="{F7E77D6F-7B0D-6446-9C4F-4B21171120F5}" destId="{3D8F6599-1628-7240-84D7-39268BA346F9}" srcOrd="1" destOrd="0" presId="urn:microsoft.com/office/officeart/2008/layout/VerticalCurvedList"/>
    <dgm:cxn modelId="{D4A4A73C-FE46-184C-9B16-5F5038A4D6E2}" type="presParOf" srcId="{F7E77D6F-7B0D-6446-9C4F-4B21171120F5}" destId="{70ED35EA-B8D1-1E46-B712-46B006081E97}" srcOrd="2" destOrd="0" presId="urn:microsoft.com/office/officeart/2008/layout/VerticalCurvedList"/>
    <dgm:cxn modelId="{41EC54D3-BFC9-8D4E-9419-86CC36B9AC3D}" type="presParOf" srcId="{70ED35EA-B8D1-1E46-B712-46B006081E97}" destId="{45A32900-4821-E54D-9C09-E58E8C339E23}" srcOrd="0" destOrd="0" presId="urn:microsoft.com/office/officeart/2008/layout/VerticalCurvedList"/>
    <dgm:cxn modelId="{C1DE4CAF-AF93-EF4D-99CE-D2821E06B6E2}" type="presParOf" srcId="{F7E77D6F-7B0D-6446-9C4F-4B21171120F5}" destId="{E87DDDA5-62AE-854B-88B3-E4914F37B3DD}" srcOrd="3" destOrd="0" presId="urn:microsoft.com/office/officeart/2008/layout/VerticalCurvedList"/>
    <dgm:cxn modelId="{79754A52-F51F-2542-BEDD-40ED01E4E14F}" type="presParOf" srcId="{F7E77D6F-7B0D-6446-9C4F-4B21171120F5}" destId="{80D44671-36F2-BC49-B738-69947DCA8625}" srcOrd="4" destOrd="0" presId="urn:microsoft.com/office/officeart/2008/layout/VerticalCurvedList"/>
    <dgm:cxn modelId="{335D6755-2AAE-2D43-916C-77D4DD9AFA4E}" type="presParOf" srcId="{80D44671-36F2-BC49-B738-69947DCA8625}" destId="{CC14F6CD-91F0-CE4D-929D-372F7FEE6ED5}" srcOrd="0" destOrd="0" presId="urn:microsoft.com/office/officeart/2008/layout/VerticalCurvedList"/>
    <dgm:cxn modelId="{25FF0596-1CDB-9F4E-8FD0-4ACCAAA57DFD}" type="presParOf" srcId="{F7E77D6F-7B0D-6446-9C4F-4B21171120F5}" destId="{EBC7535F-EC7B-8E40-A60B-33743DAF33B2}" srcOrd="5" destOrd="0" presId="urn:microsoft.com/office/officeart/2008/layout/VerticalCurvedList"/>
    <dgm:cxn modelId="{9AA0422B-0393-2D48-9E8E-47E16C6B3EB9}" type="presParOf" srcId="{F7E77D6F-7B0D-6446-9C4F-4B21171120F5}" destId="{D99E9E59-AC7B-8741-B20A-013F3E4EC1A5}" srcOrd="6" destOrd="0" presId="urn:microsoft.com/office/officeart/2008/layout/VerticalCurvedList"/>
    <dgm:cxn modelId="{0948A413-9383-DF43-95A3-6C91C01B9E6C}" type="presParOf" srcId="{D99E9E59-AC7B-8741-B20A-013F3E4EC1A5}" destId="{196301B5-4D11-F84A-9F4B-8D8144C06710}" srcOrd="0" destOrd="0" presId="urn:microsoft.com/office/officeart/2008/layout/VerticalCurvedList"/>
    <dgm:cxn modelId="{63E4B14B-6FF2-964D-A7B2-9B6DC4218423}" type="presParOf" srcId="{F7E77D6F-7B0D-6446-9C4F-4B21171120F5}" destId="{7EAF1259-10F4-5F41-82D3-15DE2B68D2B1}" srcOrd="7" destOrd="0" presId="urn:microsoft.com/office/officeart/2008/layout/VerticalCurvedList"/>
    <dgm:cxn modelId="{346C0319-EFE0-C044-8D3F-F00FF3A1B753}" type="presParOf" srcId="{F7E77D6F-7B0D-6446-9C4F-4B21171120F5}" destId="{46EF32DF-D6D5-5F4C-9687-3B4ADE945513}" srcOrd="8" destOrd="0" presId="urn:microsoft.com/office/officeart/2008/layout/VerticalCurvedList"/>
    <dgm:cxn modelId="{14636404-342B-5849-805A-CF596F22F50B}" type="presParOf" srcId="{46EF32DF-D6D5-5F4C-9687-3B4ADE945513}" destId="{FD26F266-A334-504A-8729-A21198530425}" srcOrd="0" destOrd="0" presId="urn:microsoft.com/office/officeart/2008/layout/VerticalCurvedList"/>
    <dgm:cxn modelId="{BBCA324D-DD7B-BF45-8D19-8BEDF71E73F3}" type="presParOf" srcId="{F7E77D6F-7B0D-6446-9C4F-4B21171120F5}" destId="{062DA940-B0CA-7E45-BBE0-425579941259}" srcOrd="9" destOrd="0" presId="urn:microsoft.com/office/officeart/2008/layout/VerticalCurvedList"/>
    <dgm:cxn modelId="{ED839F8B-6923-794B-8E08-69FBD2DC91C0}" type="presParOf" srcId="{F7E77D6F-7B0D-6446-9C4F-4B21171120F5}" destId="{89140946-CD01-684A-9D2A-EC17BB64843A}" srcOrd="10" destOrd="0" presId="urn:microsoft.com/office/officeart/2008/layout/VerticalCurvedList"/>
    <dgm:cxn modelId="{F3B3F2F8-3F77-FB41-85D2-FD03F69D09C8}" type="presParOf" srcId="{89140946-CD01-684A-9D2A-EC17BB64843A}" destId="{EA2158BE-A1DA-4546-BF8A-63692BDE1557}" srcOrd="0" destOrd="0" presId="urn:microsoft.com/office/officeart/2008/layout/VerticalCurvedList"/>
    <dgm:cxn modelId="{8F1ED52D-1C3C-D447-B591-8D63A7C26820}" type="presParOf" srcId="{F7E77D6F-7B0D-6446-9C4F-4B21171120F5}" destId="{52E2A417-C2E0-F540-B24D-6075CF704C19}" srcOrd="11" destOrd="0" presId="urn:microsoft.com/office/officeart/2008/layout/VerticalCurvedList"/>
    <dgm:cxn modelId="{A66C2F11-6508-2E44-9D79-588DF04EC490}" type="presParOf" srcId="{F7E77D6F-7B0D-6446-9C4F-4B21171120F5}" destId="{F648BC2C-DEB8-C342-BF19-34F8E786DB7C}" srcOrd="12" destOrd="0" presId="urn:microsoft.com/office/officeart/2008/layout/VerticalCurvedList"/>
    <dgm:cxn modelId="{0F05B47A-427D-E143-8155-07FCDE7CA411}" type="presParOf" srcId="{F648BC2C-DEB8-C342-BF19-34F8E786DB7C}" destId="{26355752-1F84-AF4A-9343-465DCF7FFDD2}"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510982-95BA-514E-8BC4-8B4B3D40606E}">
      <dsp:nvSpPr>
        <dsp:cNvPr id="0" name=""/>
        <dsp:cNvSpPr/>
      </dsp:nvSpPr>
      <dsp:spPr>
        <a:xfrm>
          <a:off x="2795269" y="0"/>
          <a:ext cx="1397634" cy="1024255"/>
        </a:xfrm>
        <a:prstGeom prst="trapezoid">
          <a:avLst>
            <a:gd name="adj" fmla="val 68227"/>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sv-SE" sz="2300" kern="1200" dirty="0"/>
            <a:t>Profession</a:t>
          </a:r>
        </a:p>
      </dsp:txBody>
      <dsp:txXfrm>
        <a:off x="2795269" y="0"/>
        <a:ext cx="1397634" cy="1024255"/>
      </dsp:txXfrm>
    </dsp:sp>
    <dsp:sp modelId="{26FBB7C6-2A16-5147-935D-D3BA5D40C943}">
      <dsp:nvSpPr>
        <dsp:cNvPr id="0" name=""/>
        <dsp:cNvSpPr/>
      </dsp:nvSpPr>
      <dsp:spPr>
        <a:xfrm>
          <a:off x="2096452" y="1024254"/>
          <a:ext cx="2795269" cy="1024255"/>
        </a:xfrm>
        <a:prstGeom prst="trapezoid">
          <a:avLst>
            <a:gd name="adj" fmla="val 68227"/>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sv-SE" sz="2300" kern="1200" dirty="0"/>
            <a:t>Organisation</a:t>
          </a:r>
        </a:p>
      </dsp:txBody>
      <dsp:txXfrm>
        <a:off x="2585624" y="1024254"/>
        <a:ext cx="1816925" cy="1024255"/>
      </dsp:txXfrm>
    </dsp:sp>
    <dsp:sp modelId="{B0CA1A44-8A22-2D45-AEB5-A61DCF084479}">
      <dsp:nvSpPr>
        <dsp:cNvPr id="0" name=""/>
        <dsp:cNvSpPr/>
      </dsp:nvSpPr>
      <dsp:spPr>
        <a:xfrm>
          <a:off x="1397635" y="2048509"/>
          <a:ext cx="4192904" cy="1024255"/>
        </a:xfrm>
        <a:prstGeom prst="trapezoid">
          <a:avLst>
            <a:gd name="adj" fmla="val 68227"/>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sv-SE" sz="2300" kern="1200" dirty="0"/>
            <a:t>Lösning</a:t>
          </a:r>
        </a:p>
      </dsp:txBody>
      <dsp:txXfrm>
        <a:off x="2131393" y="2048509"/>
        <a:ext cx="2725388" cy="1024255"/>
      </dsp:txXfrm>
    </dsp:sp>
    <dsp:sp modelId="{AD6A2B8F-92E0-5345-BE42-0E067D530F1C}">
      <dsp:nvSpPr>
        <dsp:cNvPr id="0" name=""/>
        <dsp:cNvSpPr/>
      </dsp:nvSpPr>
      <dsp:spPr>
        <a:xfrm>
          <a:off x="698817" y="3072764"/>
          <a:ext cx="5590539" cy="1024255"/>
        </a:xfrm>
        <a:prstGeom prst="trapezoid">
          <a:avLst>
            <a:gd name="adj" fmla="val 68227"/>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sv-SE" sz="2300" kern="1200" dirty="0"/>
            <a:t>Behov</a:t>
          </a:r>
        </a:p>
      </dsp:txBody>
      <dsp:txXfrm>
        <a:off x="1677161" y="3072764"/>
        <a:ext cx="3633851" cy="1024255"/>
      </dsp:txXfrm>
    </dsp:sp>
    <dsp:sp modelId="{43F0E114-A733-F04A-A729-F40190798819}">
      <dsp:nvSpPr>
        <dsp:cNvPr id="0" name=""/>
        <dsp:cNvSpPr/>
      </dsp:nvSpPr>
      <dsp:spPr>
        <a:xfrm>
          <a:off x="0" y="4048910"/>
          <a:ext cx="6988175" cy="1024255"/>
        </a:xfrm>
        <a:prstGeom prst="trapezoid">
          <a:avLst>
            <a:gd name="adj" fmla="val 68227"/>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sv-SE" sz="2300" kern="1200" dirty="0"/>
            <a:t>Samhälle </a:t>
          </a:r>
        </a:p>
      </dsp:txBody>
      <dsp:txXfrm>
        <a:off x="1222930" y="4048910"/>
        <a:ext cx="4542313" cy="10242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510982-95BA-514E-8BC4-8B4B3D40606E}">
      <dsp:nvSpPr>
        <dsp:cNvPr id="0" name=""/>
        <dsp:cNvSpPr/>
      </dsp:nvSpPr>
      <dsp:spPr>
        <a:xfrm>
          <a:off x="3238630" y="59822"/>
          <a:ext cx="1408688" cy="1049334"/>
        </a:xfrm>
        <a:prstGeom prst="trapezoid">
          <a:avLst>
            <a:gd name="adj" fmla="val 67123"/>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sv-SE" sz="2300" kern="1200" dirty="0"/>
            <a:t>Profession</a:t>
          </a:r>
        </a:p>
      </dsp:txBody>
      <dsp:txXfrm>
        <a:off x="3238630" y="59822"/>
        <a:ext cx="1408688" cy="1049334"/>
      </dsp:txXfrm>
    </dsp:sp>
    <dsp:sp modelId="{26FBB7C6-2A16-5147-935D-D3BA5D40C943}">
      <dsp:nvSpPr>
        <dsp:cNvPr id="0" name=""/>
        <dsp:cNvSpPr/>
      </dsp:nvSpPr>
      <dsp:spPr>
        <a:xfrm>
          <a:off x="2001942" y="1097351"/>
          <a:ext cx="2817376" cy="1049334"/>
        </a:xfrm>
        <a:prstGeom prst="trapezoid">
          <a:avLst>
            <a:gd name="adj" fmla="val 67123"/>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sv-SE" sz="2300" kern="1200" dirty="0"/>
            <a:t>Organisation</a:t>
          </a:r>
        </a:p>
      </dsp:txBody>
      <dsp:txXfrm>
        <a:off x="2494983" y="1097351"/>
        <a:ext cx="1831294" cy="1049334"/>
      </dsp:txXfrm>
    </dsp:sp>
    <dsp:sp modelId="{B0CA1A44-8A22-2D45-AEB5-A61DCF084479}">
      <dsp:nvSpPr>
        <dsp:cNvPr id="0" name=""/>
        <dsp:cNvSpPr/>
      </dsp:nvSpPr>
      <dsp:spPr>
        <a:xfrm>
          <a:off x="570067" y="2138144"/>
          <a:ext cx="4226063" cy="1049334"/>
        </a:xfrm>
        <a:prstGeom prst="trapezoid">
          <a:avLst>
            <a:gd name="adj" fmla="val 67123"/>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sv-SE" sz="2300" kern="1200" dirty="0"/>
            <a:t>Lösning</a:t>
          </a:r>
        </a:p>
      </dsp:txBody>
      <dsp:txXfrm>
        <a:off x="1309629" y="2138144"/>
        <a:ext cx="2746941" cy="1049334"/>
      </dsp:txXfrm>
    </dsp:sp>
    <dsp:sp modelId="{AD6A2B8F-92E0-5345-BE42-0E067D530F1C}">
      <dsp:nvSpPr>
        <dsp:cNvPr id="0" name=""/>
        <dsp:cNvSpPr/>
      </dsp:nvSpPr>
      <dsp:spPr>
        <a:xfrm>
          <a:off x="217050" y="3155736"/>
          <a:ext cx="5634752" cy="1049334"/>
        </a:xfrm>
        <a:prstGeom prst="trapezoid">
          <a:avLst>
            <a:gd name="adj" fmla="val 67123"/>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sv-SE" sz="2300" kern="1200" dirty="0"/>
            <a:t>Behov</a:t>
          </a:r>
        </a:p>
      </dsp:txBody>
      <dsp:txXfrm>
        <a:off x="1203132" y="3155736"/>
        <a:ext cx="3662588" cy="1049334"/>
      </dsp:txXfrm>
    </dsp:sp>
    <dsp:sp modelId="{43F0E114-A733-F04A-A729-F40190798819}">
      <dsp:nvSpPr>
        <dsp:cNvPr id="0" name=""/>
        <dsp:cNvSpPr/>
      </dsp:nvSpPr>
      <dsp:spPr>
        <a:xfrm>
          <a:off x="0" y="4197336"/>
          <a:ext cx="7043440" cy="1049334"/>
        </a:xfrm>
        <a:prstGeom prst="trapezoid">
          <a:avLst>
            <a:gd name="adj" fmla="val 67123"/>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sv-SE" sz="2300" kern="1200" dirty="0"/>
            <a:t>Samhälle </a:t>
          </a:r>
        </a:p>
      </dsp:txBody>
      <dsp:txXfrm>
        <a:off x="1232601" y="4197336"/>
        <a:ext cx="4578236" cy="10493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FF494A-8912-724D-AFC1-C9A3A69AE1AA}">
      <dsp:nvSpPr>
        <dsp:cNvPr id="0" name=""/>
        <dsp:cNvSpPr/>
      </dsp:nvSpPr>
      <dsp:spPr>
        <a:xfrm>
          <a:off x="0" y="79408"/>
          <a:ext cx="6172199" cy="66338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Kompetens</a:t>
          </a:r>
          <a:endParaRPr lang="en-US" sz="2700" kern="1200" dirty="0"/>
        </a:p>
      </dsp:txBody>
      <dsp:txXfrm>
        <a:off x="32384" y="111792"/>
        <a:ext cx="6107431" cy="598621"/>
      </dsp:txXfrm>
    </dsp:sp>
    <dsp:sp modelId="{511B13ED-9801-3145-B84A-636A9B854939}">
      <dsp:nvSpPr>
        <dsp:cNvPr id="0" name=""/>
        <dsp:cNvSpPr/>
      </dsp:nvSpPr>
      <dsp:spPr>
        <a:xfrm>
          <a:off x="0" y="742798"/>
          <a:ext cx="6172199" cy="10339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5967"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sv-SE" sz="2100" kern="1200" dirty="0">
              <a:latin typeface="+mn-lt"/>
              <a:ea typeface="Garamond" charset="0"/>
              <a:cs typeface="Garamond" charset="0"/>
            </a:rPr>
            <a:t>Att känna sig duktig, att behärska det man tar sig för och att utvecklas och lära</a:t>
          </a:r>
          <a:endParaRPr lang="en-US" sz="2100" kern="1200" dirty="0"/>
        </a:p>
        <a:p>
          <a:pPr marL="228600" lvl="1" indent="-228600" algn="l" defTabSz="933450">
            <a:lnSpc>
              <a:spcPct val="90000"/>
            </a:lnSpc>
            <a:spcBef>
              <a:spcPct val="0"/>
            </a:spcBef>
            <a:spcAft>
              <a:spcPct val="20000"/>
            </a:spcAft>
            <a:buChar char="•"/>
          </a:pPr>
          <a:endParaRPr lang="en-US" sz="2100" kern="1200" dirty="0"/>
        </a:p>
      </dsp:txBody>
      <dsp:txXfrm>
        <a:off x="0" y="742798"/>
        <a:ext cx="6172199" cy="1033964"/>
      </dsp:txXfrm>
    </dsp:sp>
    <dsp:sp modelId="{76538861-A289-0F44-9B02-8B1458FE4FA1}">
      <dsp:nvSpPr>
        <dsp:cNvPr id="0" name=""/>
        <dsp:cNvSpPr/>
      </dsp:nvSpPr>
      <dsp:spPr>
        <a:xfrm>
          <a:off x="0" y="1776763"/>
          <a:ext cx="6172199" cy="66338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Autonomi</a:t>
          </a:r>
          <a:endParaRPr lang="en-US" sz="2700" kern="1200" dirty="0"/>
        </a:p>
      </dsp:txBody>
      <dsp:txXfrm>
        <a:off x="32384" y="1809147"/>
        <a:ext cx="6107431" cy="598621"/>
      </dsp:txXfrm>
    </dsp:sp>
    <dsp:sp modelId="{0D067B0B-4798-9842-9A7F-F405E3F2B4B1}">
      <dsp:nvSpPr>
        <dsp:cNvPr id="0" name=""/>
        <dsp:cNvSpPr/>
      </dsp:nvSpPr>
      <dsp:spPr>
        <a:xfrm>
          <a:off x="0" y="2440153"/>
          <a:ext cx="6172199" cy="10339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5967"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sv-SE" sz="2100" kern="1200" dirty="0">
              <a:latin typeface="+mn-lt"/>
              <a:ea typeface="Garamond" charset="0"/>
              <a:cs typeface="Garamond" charset="0"/>
            </a:rPr>
            <a:t>Att uppleva valfrihet och möjlighet att styra över sina handlingar</a:t>
          </a:r>
          <a:endParaRPr lang="en-US" sz="2100" kern="1200" dirty="0"/>
        </a:p>
        <a:p>
          <a:pPr marL="228600" lvl="1" indent="-228600" algn="l" defTabSz="933450">
            <a:lnSpc>
              <a:spcPct val="90000"/>
            </a:lnSpc>
            <a:spcBef>
              <a:spcPct val="0"/>
            </a:spcBef>
            <a:spcAft>
              <a:spcPct val="20000"/>
            </a:spcAft>
            <a:buChar char="•"/>
          </a:pPr>
          <a:endParaRPr lang="en-US" sz="2100" kern="1200" dirty="0"/>
        </a:p>
      </dsp:txBody>
      <dsp:txXfrm>
        <a:off x="0" y="2440153"/>
        <a:ext cx="6172199" cy="1033964"/>
      </dsp:txXfrm>
    </dsp:sp>
    <dsp:sp modelId="{BC1B9A4D-C6D5-BF40-B594-0D9216098587}">
      <dsp:nvSpPr>
        <dsp:cNvPr id="0" name=""/>
        <dsp:cNvSpPr/>
      </dsp:nvSpPr>
      <dsp:spPr>
        <a:xfrm>
          <a:off x="0" y="3474118"/>
          <a:ext cx="6172199" cy="66338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Samhörighet</a:t>
          </a:r>
          <a:endParaRPr lang="en-US" sz="2700" kern="1200" dirty="0"/>
        </a:p>
      </dsp:txBody>
      <dsp:txXfrm>
        <a:off x="32384" y="3506502"/>
        <a:ext cx="6107431" cy="598621"/>
      </dsp:txXfrm>
    </dsp:sp>
    <dsp:sp modelId="{DBF652F4-7D17-534F-955E-D4ED1672EF39}">
      <dsp:nvSpPr>
        <dsp:cNvPr id="0" name=""/>
        <dsp:cNvSpPr/>
      </dsp:nvSpPr>
      <dsp:spPr>
        <a:xfrm>
          <a:off x="0" y="4137508"/>
          <a:ext cx="6172199" cy="6567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5967"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sv-SE" sz="2100" kern="1200">
              <a:latin typeface="+mn-lt"/>
              <a:ea typeface="Garamond" charset="0"/>
              <a:cs typeface="Garamond" charset="0"/>
            </a:rPr>
            <a:t>Att uppleva gemenskap och ömsesidigt goda, trygga och stabila relationer till andra människor</a:t>
          </a:r>
          <a:endParaRPr lang="en-US" sz="2100" kern="1200" dirty="0"/>
        </a:p>
      </dsp:txBody>
      <dsp:txXfrm>
        <a:off x="0" y="4137508"/>
        <a:ext cx="6172199" cy="65670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3702F4-2C04-1C44-B603-020B8AEE45A1}">
      <dsp:nvSpPr>
        <dsp:cNvPr id="0" name=""/>
        <dsp:cNvSpPr/>
      </dsp:nvSpPr>
      <dsp:spPr>
        <a:xfrm>
          <a:off x="412226" y="11626"/>
          <a:ext cx="4916823" cy="4251210"/>
        </a:xfrm>
        <a:prstGeom prst="ellipse">
          <a:avLst/>
        </a:prstGeom>
        <a:solidFill>
          <a:schemeClr val="accent2">
            <a:lumMod val="40000"/>
            <a:lumOff val="60000"/>
            <a:alpha val="5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sv-SE" sz="2800" kern="1200" dirty="0"/>
            <a:t>Ledarskap</a:t>
          </a:r>
        </a:p>
      </dsp:txBody>
      <dsp:txXfrm>
        <a:off x="1098809" y="512935"/>
        <a:ext cx="2834924" cy="3248592"/>
      </dsp:txXfrm>
    </dsp:sp>
    <dsp:sp modelId="{C132D7F7-FA18-E647-BBB0-8E10335E12BA}">
      <dsp:nvSpPr>
        <dsp:cNvPr id="0" name=""/>
        <dsp:cNvSpPr/>
      </dsp:nvSpPr>
      <dsp:spPr>
        <a:xfrm>
          <a:off x="3674842" y="0"/>
          <a:ext cx="5235111" cy="4251210"/>
        </a:xfrm>
        <a:prstGeom prst="ellipse">
          <a:avLst/>
        </a:prstGeom>
        <a:solidFill>
          <a:schemeClr val="accent1">
            <a:alpha val="5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sv-SE" sz="2800" kern="1200" dirty="0"/>
            <a:t>Medarbetarskap</a:t>
          </a:r>
          <a:endParaRPr lang="sv-SE" sz="1800" kern="1200" dirty="0"/>
        </a:p>
      </dsp:txBody>
      <dsp:txXfrm>
        <a:off x="5160482" y="501309"/>
        <a:ext cx="3018442" cy="324859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FF89D1-E4E2-964A-9427-2697EAF1923E}">
      <dsp:nvSpPr>
        <dsp:cNvPr id="0" name=""/>
        <dsp:cNvSpPr/>
      </dsp:nvSpPr>
      <dsp:spPr>
        <a:xfrm>
          <a:off x="-4041384" y="-620344"/>
          <a:ext cx="4815949" cy="4815949"/>
        </a:xfrm>
        <a:prstGeom prst="blockArc">
          <a:avLst>
            <a:gd name="adj1" fmla="val 18900000"/>
            <a:gd name="adj2" fmla="val 2700000"/>
            <a:gd name="adj3" fmla="val 449"/>
          </a:avLst>
        </a:prstGeom>
        <a:noFill/>
        <a:ln w="1905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D8F6599-1628-7240-84D7-39268BA346F9}">
      <dsp:nvSpPr>
        <dsp:cNvPr id="0" name=""/>
        <dsp:cNvSpPr/>
      </dsp:nvSpPr>
      <dsp:spPr>
        <a:xfrm>
          <a:off x="289679" y="188273"/>
          <a:ext cx="5273480" cy="376403"/>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8770" tIns="48260" rIns="48260" bIns="48260" numCol="1" spcCol="1270" anchor="ctr" anchorCtr="0">
          <a:noAutofit/>
        </a:bodyPr>
        <a:lstStyle/>
        <a:p>
          <a:pPr marL="0" lvl="0" indent="0" algn="l" defTabSz="844550">
            <a:lnSpc>
              <a:spcPct val="90000"/>
            </a:lnSpc>
            <a:spcBef>
              <a:spcPct val="0"/>
            </a:spcBef>
            <a:spcAft>
              <a:spcPct val="35000"/>
            </a:spcAft>
            <a:buNone/>
          </a:pPr>
          <a:r>
            <a:rPr lang="sv-SE" sz="1900" kern="1200" dirty="0"/>
            <a:t>Stödjande  och hjälpsamma beteenden</a:t>
          </a:r>
        </a:p>
      </dsp:txBody>
      <dsp:txXfrm>
        <a:off x="289679" y="188273"/>
        <a:ext cx="5273480" cy="376403"/>
      </dsp:txXfrm>
    </dsp:sp>
    <dsp:sp modelId="{45A32900-4821-E54D-9C09-E58E8C339E23}">
      <dsp:nvSpPr>
        <dsp:cNvPr id="0" name=""/>
        <dsp:cNvSpPr/>
      </dsp:nvSpPr>
      <dsp:spPr>
        <a:xfrm>
          <a:off x="54427" y="141222"/>
          <a:ext cx="470504" cy="470504"/>
        </a:xfrm>
        <a:prstGeom prst="ellipse">
          <a:avLst/>
        </a:prstGeom>
        <a:solidFill>
          <a:schemeClr val="lt1">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87DDDA5-62AE-854B-88B3-E4914F37B3DD}">
      <dsp:nvSpPr>
        <dsp:cNvPr id="0" name=""/>
        <dsp:cNvSpPr/>
      </dsp:nvSpPr>
      <dsp:spPr>
        <a:xfrm>
          <a:off x="599297" y="752806"/>
          <a:ext cx="4963863" cy="376403"/>
        </a:xfrm>
        <a:prstGeom prst="rect">
          <a:avLst/>
        </a:prstGeom>
        <a:solidFill>
          <a:schemeClr val="accent3">
            <a:hueOff val="823433"/>
            <a:satOff val="4942"/>
            <a:lumOff val="376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8770" tIns="48260" rIns="48260" bIns="48260" numCol="1" spcCol="1270" anchor="ctr" anchorCtr="0">
          <a:noAutofit/>
        </a:bodyPr>
        <a:lstStyle/>
        <a:p>
          <a:pPr marL="0" lvl="0" indent="0" algn="l" defTabSz="844550">
            <a:lnSpc>
              <a:spcPct val="90000"/>
            </a:lnSpc>
            <a:spcBef>
              <a:spcPct val="0"/>
            </a:spcBef>
            <a:spcAft>
              <a:spcPct val="35000"/>
            </a:spcAft>
            <a:buNone/>
          </a:pPr>
          <a:r>
            <a:rPr lang="sv-SE" sz="1900" kern="1200" dirty="0"/>
            <a:t>Initiativförmåga och söker förbättringar</a:t>
          </a:r>
        </a:p>
      </dsp:txBody>
      <dsp:txXfrm>
        <a:off x="599297" y="752806"/>
        <a:ext cx="4963863" cy="376403"/>
      </dsp:txXfrm>
    </dsp:sp>
    <dsp:sp modelId="{CC14F6CD-91F0-CE4D-929D-372F7FEE6ED5}">
      <dsp:nvSpPr>
        <dsp:cNvPr id="0" name=""/>
        <dsp:cNvSpPr/>
      </dsp:nvSpPr>
      <dsp:spPr>
        <a:xfrm>
          <a:off x="364044" y="705756"/>
          <a:ext cx="470504" cy="470504"/>
        </a:xfrm>
        <a:prstGeom prst="ellipse">
          <a:avLst/>
        </a:prstGeom>
        <a:solidFill>
          <a:schemeClr val="lt1">
            <a:hueOff val="0"/>
            <a:satOff val="0"/>
            <a:lumOff val="0"/>
            <a:alphaOff val="0"/>
          </a:schemeClr>
        </a:solidFill>
        <a:ln w="19050" cap="flat" cmpd="sng" algn="ctr">
          <a:solidFill>
            <a:schemeClr val="accent3">
              <a:hueOff val="823433"/>
              <a:satOff val="4942"/>
              <a:lumOff val="3765"/>
              <a:alphaOff val="0"/>
            </a:schemeClr>
          </a:solidFill>
          <a:prstDash val="solid"/>
          <a:miter lim="800000"/>
        </a:ln>
        <a:effectLst/>
      </dsp:spPr>
      <dsp:style>
        <a:lnRef idx="2">
          <a:scrgbClr r="0" g="0" b="0"/>
        </a:lnRef>
        <a:fillRef idx="1">
          <a:scrgbClr r="0" g="0" b="0"/>
        </a:fillRef>
        <a:effectRef idx="0">
          <a:scrgbClr r="0" g="0" b="0"/>
        </a:effectRef>
        <a:fontRef idx="minor"/>
      </dsp:style>
    </dsp:sp>
    <dsp:sp modelId="{EBC7535F-EC7B-8E40-A60B-33743DAF33B2}">
      <dsp:nvSpPr>
        <dsp:cNvPr id="0" name=""/>
        <dsp:cNvSpPr/>
      </dsp:nvSpPr>
      <dsp:spPr>
        <a:xfrm>
          <a:off x="740877" y="1317340"/>
          <a:ext cx="4822283" cy="376403"/>
        </a:xfrm>
        <a:prstGeom prst="rect">
          <a:avLst/>
        </a:prstGeom>
        <a:solidFill>
          <a:schemeClr val="accent3">
            <a:hueOff val="1646865"/>
            <a:satOff val="9885"/>
            <a:lumOff val="753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8770" tIns="48260" rIns="48260" bIns="48260" numCol="1" spcCol="1270" anchor="ctr" anchorCtr="0">
          <a:noAutofit/>
        </a:bodyPr>
        <a:lstStyle/>
        <a:p>
          <a:pPr marL="0" lvl="0" indent="0" algn="l" defTabSz="844550">
            <a:lnSpc>
              <a:spcPct val="90000"/>
            </a:lnSpc>
            <a:spcBef>
              <a:spcPct val="0"/>
            </a:spcBef>
            <a:spcAft>
              <a:spcPct val="35000"/>
            </a:spcAft>
            <a:buNone/>
          </a:pPr>
          <a:r>
            <a:rPr lang="sv-SE" sz="1900" kern="1200" dirty="0"/>
            <a:t>Samarbetsvillighet</a:t>
          </a:r>
        </a:p>
      </dsp:txBody>
      <dsp:txXfrm>
        <a:off x="740877" y="1317340"/>
        <a:ext cx="4822283" cy="376403"/>
      </dsp:txXfrm>
    </dsp:sp>
    <dsp:sp modelId="{196301B5-4D11-F84A-9F4B-8D8144C06710}">
      <dsp:nvSpPr>
        <dsp:cNvPr id="0" name=""/>
        <dsp:cNvSpPr/>
      </dsp:nvSpPr>
      <dsp:spPr>
        <a:xfrm>
          <a:off x="505625" y="1270289"/>
          <a:ext cx="470504" cy="470504"/>
        </a:xfrm>
        <a:prstGeom prst="ellipse">
          <a:avLst/>
        </a:prstGeom>
        <a:solidFill>
          <a:schemeClr val="lt1">
            <a:hueOff val="0"/>
            <a:satOff val="0"/>
            <a:lumOff val="0"/>
            <a:alphaOff val="0"/>
          </a:schemeClr>
        </a:solidFill>
        <a:ln w="19050" cap="flat" cmpd="sng" algn="ctr">
          <a:solidFill>
            <a:schemeClr val="accent3">
              <a:hueOff val="1646865"/>
              <a:satOff val="9885"/>
              <a:lumOff val="753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EAF1259-10F4-5F41-82D3-15DE2B68D2B1}">
      <dsp:nvSpPr>
        <dsp:cNvPr id="0" name=""/>
        <dsp:cNvSpPr/>
      </dsp:nvSpPr>
      <dsp:spPr>
        <a:xfrm>
          <a:off x="740877" y="1881516"/>
          <a:ext cx="4822283" cy="376403"/>
        </a:xfrm>
        <a:prstGeom prst="rect">
          <a:avLst/>
        </a:prstGeom>
        <a:solidFill>
          <a:schemeClr val="accent3">
            <a:hueOff val="2470298"/>
            <a:satOff val="14827"/>
            <a:lumOff val="1129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8770" tIns="48260" rIns="48260" bIns="48260" numCol="1" spcCol="1270" anchor="ctr" anchorCtr="0">
          <a:noAutofit/>
        </a:bodyPr>
        <a:lstStyle/>
        <a:p>
          <a:pPr marL="0" lvl="0" indent="0" algn="l" defTabSz="844550">
            <a:lnSpc>
              <a:spcPct val="90000"/>
            </a:lnSpc>
            <a:spcBef>
              <a:spcPct val="0"/>
            </a:spcBef>
            <a:spcAft>
              <a:spcPct val="35000"/>
            </a:spcAft>
            <a:buNone/>
          </a:pPr>
          <a:r>
            <a:rPr lang="sv-SE" sz="1900" kern="1200" dirty="0"/>
            <a:t>Självstyrande och självledarskap </a:t>
          </a:r>
        </a:p>
      </dsp:txBody>
      <dsp:txXfrm>
        <a:off x="740877" y="1881516"/>
        <a:ext cx="4822283" cy="376403"/>
      </dsp:txXfrm>
    </dsp:sp>
    <dsp:sp modelId="{FD26F266-A334-504A-8729-A21198530425}">
      <dsp:nvSpPr>
        <dsp:cNvPr id="0" name=""/>
        <dsp:cNvSpPr/>
      </dsp:nvSpPr>
      <dsp:spPr>
        <a:xfrm>
          <a:off x="505625" y="1834465"/>
          <a:ext cx="470504" cy="470504"/>
        </a:xfrm>
        <a:prstGeom prst="ellipse">
          <a:avLst/>
        </a:prstGeom>
        <a:solidFill>
          <a:schemeClr val="lt1">
            <a:hueOff val="0"/>
            <a:satOff val="0"/>
            <a:lumOff val="0"/>
            <a:alphaOff val="0"/>
          </a:schemeClr>
        </a:solidFill>
        <a:ln w="19050" cap="flat" cmpd="sng" algn="ctr">
          <a:solidFill>
            <a:schemeClr val="accent3">
              <a:hueOff val="2470298"/>
              <a:satOff val="14827"/>
              <a:lumOff val="11295"/>
              <a:alphaOff val="0"/>
            </a:schemeClr>
          </a:solidFill>
          <a:prstDash val="solid"/>
          <a:miter lim="800000"/>
        </a:ln>
        <a:effectLst/>
      </dsp:spPr>
      <dsp:style>
        <a:lnRef idx="2">
          <a:scrgbClr r="0" g="0" b="0"/>
        </a:lnRef>
        <a:fillRef idx="1">
          <a:scrgbClr r="0" g="0" b="0"/>
        </a:fillRef>
        <a:effectRef idx="0">
          <a:scrgbClr r="0" g="0" b="0"/>
        </a:effectRef>
        <a:fontRef idx="minor"/>
      </dsp:style>
    </dsp:sp>
    <dsp:sp modelId="{062DA940-B0CA-7E45-BBE0-425579941259}">
      <dsp:nvSpPr>
        <dsp:cNvPr id="0" name=""/>
        <dsp:cNvSpPr/>
      </dsp:nvSpPr>
      <dsp:spPr>
        <a:xfrm>
          <a:off x="599297" y="2446049"/>
          <a:ext cx="4963863" cy="376403"/>
        </a:xfrm>
        <a:prstGeom prst="rect">
          <a:avLst/>
        </a:prstGeom>
        <a:solidFill>
          <a:schemeClr val="accent3">
            <a:hueOff val="3293730"/>
            <a:satOff val="19770"/>
            <a:lumOff val="1506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8770" tIns="48260" rIns="48260" bIns="48260" numCol="1" spcCol="1270" anchor="ctr" anchorCtr="0">
          <a:noAutofit/>
        </a:bodyPr>
        <a:lstStyle/>
        <a:p>
          <a:pPr marL="0" lvl="0" indent="0" algn="l" defTabSz="844550">
            <a:lnSpc>
              <a:spcPct val="90000"/>
            </a:lnSpc>
            <a:spcBef>
              <a:spcPct val="0"/>
            </a:spcBef>
            <a:spcAft>
              <a:spcPct val="35000"/>
            </a:spcAft>
            <a:buNone/>
          </a:pPr>
          <a:r>
            <a:rPr lang="sv-SE" sz="1900" kern="1200" dirty="0"/>
            <a:t>Öppen kommunikation</a:t>
          </a:r>
        </a:p>
      </dsp:txBody>
      <dsp:txXfrm>
        <a:off x="599297" y="2446049"/>
        <a:ext cx="4963863" cy="376403"/>
      </dsp:txXfrm>
    </dsp:sp>
    <dsp:sp modelId="{EA2158BE-A1DA-4546-BF8A-63692BDE1557}">
      <dsp:nvSpPr>
        <dsp:cNvPr id="0" name=""/>
        <dsp:cNvSpPr/>
      </dsp:nvSpPr>
      <dsp:spPr>
        <a:xfrm>
          <a:off x="364044" y="2398999"/>
          <a:ext cx="470504" cy="470504"/>
        </a:xfrm>
        <a:prstGeom prst="ellipse">
          <a:avLst/>
        </a:prstGeom>
        <a:solidFill>
          <a:schemeClr val="lt1">
            <a:hueOff val="0"/>
            <a:satOff val="0"/>
            <a:lumOff val="0"/>
            <a:alphaOff val="0"/>
          </a:schemeClr>
        </a:solidFill>
        <a:ln w="19050" cap="flat" cmpd="sng" algn="ctr">
          <a:solidFill>
            <a:schemeClr val="accent3">
              <a:hueOff val="3293730"/>
              <a:satOff val="19770"/>
              <a:lumOff val="1506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2E2A417-C2E0-F540-B24D-6075CF704C19}">
      <dsp:nvSpPr>
        <dsp:cNvPr id="0" name=""/>
        <dsp:cNvSpPr/>
      </dsp:nvSpPr>
      <dsp:spPr>
        <a:xfrm>
          <a:off x="289679" y="3010583"/>
          <a:ext cx="5273480" cy="376403"/>
        </a:xfrm>
        <a:prstGeom prst="rect">
          <a:avLst/>
        </a:prstGeom>
        <a:solidFill>
          <a:schemeClr val="accent3">
            <a:hueOff val="4117163"/>
            <a:satOff val="24712"/>
            <a:lumOff val="1882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8770" tIns="48260" rIns="48260" bIns="48260" numCol="1" spcCol="1270" anchor="ctr" anchorCtr="0">
          <a:noAutofit/>
        </a:bodyPr>
        <a:lstStyle/>
        <a:p>
          <a:pPr marL="0" lvl="0" indent="0" algn="l" defTabSz="844550">
            <a:lnSpc>
              <a:spcPct val="90000"/>
            </a:lnSpc>
            <a:spcBef>
              <a:spcPct val="0"/>
            </a:spcBef>
            <a:spcAft>
              <a:spcPct val="35000"/>
            </a:spcAft>
            <a:buNone/>
          </a:pPr>
          <a:r>
            <a:rPr lang="sv-SE" sz="1900" kern="1200" dirty="0"/>
            <a:t>Meningsfullt syfte och uppdrag</a:t>
          </a:r>
        </a:p>
      </dsp:txBody>
      <dsp:txXfrm>
        <a:off x="289679" y="3010583"/>
        <a:ext cx="5273480" cy="376403"/>
      </dsp:txXfrm>
    </dsp:sp>
    <dsp:sp modelId="{26355752-1F84-AF4A-9343-465DCF7FFDD2}">
      <dsp:nvSpPr>
        <dsp:cNvPr id="0" name=""/>
        <dsp:cNvSpPr/>
      </dsp:nvSpPr>
      <dsp:spPr>
        <a:xfrm>
          <a:off x="54427" y="2963533"/>
          <a:ext cx="470504" cy="470504"/>
        </a:xfrm>
        <a:prstGeom prst="ellipse">
          <a:avLst/>
        </a:prstGeom>
        <a:solidFill>
          <a:schemeClr val="lt1">
            <a:hueOff val="0"/>
            <a:satOff val="0"/>
            <a:lumOff val="0"/>
            <a:alphaOff val="0"/>
          </a:schemeClr>
        </a:solidFill>
        <a:ln w="19050" cap="flat" cmpd="sng" algn="ctr">
          <a:solidFill>
            <a:schemeClr val="accent3">
              <a:hueOff val="4117163"/>
              <a:satOff val="24712"/>
              <a:lumOff val="18825"/>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64AFD2-3B2F-C14A-B779-A481EC658D34}" type="datetimeFigureOut">
              <a:rPr lang="sv-SE" smtClean="0"/>
              <a:t>2024-11-11</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F2CD91-4A2A-074A-8695-CD39F70D7D4D}" type="slidenum">
              <a:rPr lang="sv-SE" smtClean="0"/>
              <a:t>‹#›</a:t>
            </a:fld>
            <a:endParaRPr lang="sv-SE"/>
          </a:p>
        </p:txBody>
      </p:sp>
    </p:spTree>
    <p:extLst>
      <p:ext uri="{BB962C8B-B14F-4D97-AF65-F5344CB8AC3E}">
        <p14:creationId xmlns:p14="http://schemas.microsoft.com/office/powerpoint/2010/main" val="28806026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948554-5538-F047-046E-7AF0A96CB3C8}"/>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04A64E3C-0D26-F3A2-39B1-0A82C6114B4A}"/>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B198CD26-2355-87C6-0AB6-58F9BF759BDF}"/>
              </a:ext>
            </a:extLst>
          </p:cNvPr>
          <p:cNvSpPr>
            <a:spLocks noGrp="1"/>
          </p:cNvSpPr>
          <p:nvPr>
            <p:ph type="body" idx="1"/>
          </p:nvPr>
        </p:nvSpPr>
        <p:spPr/>
        <p:txBody>
          <a:bodyPr/>
          <a:lstStyle/>
          <a:p>
            <a:r>
              <a:rPr lang="en-US" sz="2000" dirty="0" err="1"/>
              <a:t>Utvecklande</a:t>
            </a:r>
            <a:r>
              <a:rPr lang="en-US" sz="2000" dirty="0"/>
              <a:t> </a:t>
            </a:r>
            <a:r>
              <a:rPr lang="en-US" sz="2000" dirty="0" err="1"/>
              <a:t>medarbetarskap</a:t>
            </a:r>
            <a:r>
              <a:rPr lang="en-US" sz="2000" dirty="0"/>
              <a:t> - </a:t>
            </a:r>
            <a:r>
              <a:rPr lang="sv-SE" sz="1200" dirty="0"/>
              <a:t>utvecklande medarbetarskap innebär, hur det är kopplat till både forsning och utvecklande ledarskap.  </a:t>
            </a:r>
          </a:p>
          <a:p>
            <a:endParaRPr lang="sv-SE" sz="1200" dirty="0"/>
          </a:p>
          <a:p>
            <a:r>
              <a:rPr lang="sv-SE" sz="1200" dirty="0"/>
              <a:t>Teoretisk introduktion</a:t>
            </a:r>
          </a:p>
          <a:p>
            <a:r>
              <a:rPr lang="sv-SE" sz="1200" dirty="0"/>
              <a:t>Varför viktigt</a:t>
            </a:r>
          </a:p>
          <a:p>
            <a:r>
              <a:rPr lang="sv-SE" sz="1200" dirty="0"/>
              <a:t>Vad är och vad innebär i praktiken</a:t>
            </a:r>
          </a:p>
          <a:p>
            <a:endParaRPr lang="sv-SE" sz="1200" dirty="0"/>
          </a:p>
          <a:p>
            <a:r>
              <a:rPr lang="sv-SE" sz="1200" dirty="0"/>
              <a:t>Bilder tillhandahåller senare</a:t>
            </a:r>
            <a:br>
              <a:rPr lang="en-US" sz="2000" dirty="0"/>
            </a:br>
            <a:br>
              <a:rPr lang="en-US" sz="2000" dirty="0"/>
            </a:br>
            <a:endParaRPr lang="sv-SE" dirty="0"/>
          </a:p>
        </p:txBody>
      </p:sp>
    </p:spTree>
    <p:extLst>
      <p:ext uri="{BB962C8B-B14F-4D97-AF65-F5344CB8AC3E}">
        <p14:creationId xmlns:p14="http://schemas.microsoft.com/office/powerpoint/2010/main" val="36702125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r>
              <a:rPr lang="sv-SE" sz="1200" dirty="0"/>
              <a:t>Länka ut i organisationen  </a:t>
            </a:r>
          </a:p>
          <a:p>
            <a:pPr algn="l"/>
            <a:endParaRPr lang="sv-SE" sz="1200" dirty="0"/>
          </a:p>
          <a:p>
            <a:pPr algn="l"/>
            <a:r>
              <a:rPr lang="sv-SE" sz="1200" dirty="0" err="1"/>
              <a:t>Philiph</a:t>
            </a:r>
            <a:r>
              <a:rPr lang="sv-SE" sz="1200" dirty="0"/>
              <a:t> Runsten - central/lokal intelligens</a:t>
            </a:r>
          </a:p>
        </p:txBody>
      </p:sp>
      <p:sp>
        <p:nvSpPr>
          <p:cNvPr id="4" name="Platshållare för bildnummer 3"/>
          <p:cNvSpPr>
            <a:spLocks noGrp="1"/>
          </p:cNvSpPr>
          <p:nvPr>
            <p:ph type="sldNum" sz="quarter" idx="5"/>
          </p:nvPr>
        </p:nvSpPr>
        <p:spPr/>
        <p:txBody>
          <a:bodyPr/>
          <a:lstStyle/>
          <a:p>
            <a:fld id="{52598520-14A6-EC42-B317-CFC9D17DE5C8}" type="slidenum">
              <a:rPr lang="sv-SE" smtClean="0"/>
              <a:t>11</a:t>
            </a:fld>
            <a:endParaRPr lang="sv-SE"/>
          </a:p>
        </p:txBody>
      </p:sp>
    </p:spTree>
    <p:extLst>
      <p:ext uri="{BB962C8B-B14F-4D97-AF65-F5344CB8AC3E}">
        <p14:creationId xmlns:p14="http://schemas.microsoft.com/office/powerpoint/2010/main" val="42563936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F5F2CD91-4A2A-074A-8695-CD39F70D7D4D}" type="slidenum">
              <a:rPr lang="sv-SE" smtClean="0"/>
              <a:t>12</a:t>
            </a:fld>
            <a:endParaRPr lang="sv-SE"/>
          </a:p>
        </p:txBody>
      </p:sp>
    </p:spTree>
    <p:extLst>
      <p:ext uri="{BB962C8B-B14F-4D97-AF65-F5344CB8AC3E}">
        <p14:creationId xmlns:p14="http://schemas.microsoft.com/office/powerpoint/2010/main" val="26505773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defRPr>
            </a:lvl1pPr>
            <a:lvl2pPr marL="1093788" indent="-420688">
              <a:spcBef>
                <a:spcPct val="30000"/>
              </a:spcBef>
              <a:defRPr sz="1200">
                <a:solidFill>
                  <a:schemeClr val="tx1"/>
                </a:solidFill>
                <a:latin typeface="Times New Roman" charset="0"/>
              </a:defRPr>
            </a:lvl2pPr>
            <a:lvl3pPr marL="1682750" indent="-336550">
              <a:spcBef>
                <a:spcPct val="30000"/>
              </a:spcBef>
              <a:defRPr sz="1200">
                <a:solidFill>
                  <a:schemeClr val="tx1"/>
                </a:solidFill>
                <a:latin typeface="Times New Roman" charset="0"/>
              </a:defRPr>
            </a:lvl3pPr>
            <a:lvl4pPr marL="2357438" indent="-336550">
              <a:spcBef>
                <a:spcPct val="30000"/>
              </a:spcBef>
              <a:defRPr sz="1200">
                <a:solidFill>
                  <a:schemeClr val="tx1"/>
                </a:solidFill>
                <a:latin typeface="Times New Roman" charset="0"/>
              </a:defRPr>
            </a:lvl4pPr>
            <a:lvl5pPr marL="3030538" indent="-336550">
              <a:spcBef>
                <a:spcPct val="30000"/>
              </a:spcBef>
              <a:defRPr sz="1200">
                <a:solidFill>
                  <a:schemeClr val="tx1"/>
                </a:solidFill>
                <a:latin typeface="Times New Roman" charset="0"/>
              </a:defRPr>
            </a:lvl5pPr>
            <a:lvl6pPr marL="3487738" indent="-336550" eaLnBrk="0" fontAlgn="base" hangingPunct="0">
              <a:spcBef>
                <a:spcPct val="30000"/>
              </a:spcBef>
              <a:spcAft>
                <a:spcPct val="0"/>
              </a:spcAft>
              <a:defRPr sz="1200">
                <a:solidFill>
                  <a:schemeClr val="tx1"/>
                </a:solidFill>
                <a:latin typeface="Times New Roman" charset="0"/>
              </a:defRPr>
            </a:lvl6pPr>
            <a:lvl7pPr marL="3944938" indent="-336550" eaLnBrk="0" fontAlgn="base" hangingPunct="0">
              <a:spcBef>
                <a:spcPct val="30000"/>
              </a:spcBef>
              <a:spcAft>
                <a:spcPct val="0"/>
              </a:spcAft>
              <a:defRPr sz="1200">
                <a:solidFill>
                  <a:schemeClr val="tx1"/>
                </a:solidFill>
                <a:latin typeface="Times New Roman" charset="0"/>
              </a:defRPr>
            </a:lvl7pPr>
            <a:lvl8pPr marL="4402138" indent="-336550" eaLnBrk="0" fontAlgn="base" hangingPunct="0">
              <a:spcBef>
                <a:spcPct val="30000"/>
              </a:spcBef>
              <a:spcAft>
                <a:spcPct val="0"/>
              </a:spcAft>
              <a:defRPr sz="1200">
                <a:solidFill>
                  <a:schemeClr val="tx1"/>
                </a:solidFill>
                <a:latin typeface="Times New Roman" charset="0"/>
              </a:defRPr>
            </a:lvl8pPr>
            <a:lvl9pPr marL="4859338" indent="-336550" eaLnBrk="0" fontAlgn="base" hangingPunct="0">
              <a:spcBef>
                <a:spcPct val="30000"/>
              </a:spcBef>
              <a:spcAft>
                <a:spcPct val="0"/>
              </a:spcAft>
              <a:defRPr sz="1200">
                <a:solidFill>
                  <a:schemeClr val="tx1"/>
                </a:solidFill>
                <a:latin typeface="Times New Roman" charset="0"/>
              </a:defRPr>
            </a:lvl9pPr>
          </a:lstStyle>
          <a:p>
            <a:pPr>
              <a:spcBef>
                <a:spcPct val="0"/>
              </a:spcBef>
            </a:pPr>
            <a:fld id="{2225CE41-96F9-5A48-91C8-D8BA07DFD8C6}" type="slidenum">
              <a:rPr lang="sv-SE" altLang="sv-SE" sz="1800"/>
              <a:pPr>
                <a:spcBef>
                  <a:spcPct val="0"/>
                </a:spcBef>
              </a:pPr>
              <a:t>13</a:t>
            </a:fld>
            <a:endParaRPr lang="sv-SE" altLang="sv-SE" sz="1800"/>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sv-SE" altLang="sv-SE" dirty="0">
                <a:latin typeface="Arial" charset="0"/>
              </a:rPr>
              <a:t>Handlar om ledarbeteenden och omgivningen</a:t>
            </a:r>
          </a:p>
          <a:p>
            <a:pPr eaLnBrk="1" hangingPunct="1"/>
            <a:endParaRPr lang="sv-SE" altLang="sv-SE" dirty="0">
              <a:latin typeface="Arial" charset="0"/>
            </a:endParaRPr>
          </a:p>
          <a:p>
            <a:pPr eaLnBrk="1" hangingPunct="1"/>
            <a:r>
              <a:rPr lang="sv-SE" altLang="sv-SE" dirty="0">
                <a:latin typeface="Arial" charset="0"/>
              </a:rPr>
              <a:t>Modellen visar att en ledares ledarstil byggs upp av ett samspel mellan två faktorer; ett antal karakteristika hos ledaren som person respektive hos den omgivning där ledaren verkar. </a:t>
            </a:r>
          </a:p>
          <a:p>
            <a:pPr eaLnBrk="1" hangingPunct="1"/>
            <a:r>
              <a:rPr lang="sv-SE" altLang="sv-SE" dirty="0">
                <a:latin typeface="Arial" charset="0"/>
              </a:rPr>
              <a:t>I botten på de personrelaterade förhållandena finns ”Grundläggande förutsättningar”. Dessa kan vara av fysisk, psykisk och existentiell karaktär. Lite förenklat – det är bättre att vara frisk, stark och utvilad och ha en trygg och stabil personlighet och livsåskådning än motsatsen.</a:t>
            </a:r>
          </a:p>
          <a:p>
            <a:pPr eaLnBrk="1" hangingPunct="1"/>
            <a:r>
              <a:rPr lang="sv-SE" altLang="sv-SE" dirty="0">
                <a:latin typeface="Arial" charset="0"/>
              </a:rPr>
              <a:t>Denna bottenplatta inverkar på hur väl ett antal önskvärda kompetenser kan utvecklas hos den enskilde. Det kan handla om social kompetens, förmåga att hantera stress, kunnighet inom det egna yrkesområdet och allmän managementkompetens.</a:t>
            </a:r>
          </a:p>
          <a:p>
            <a:pPr eaLnBrk="1" hangingPunct="1"/>
            <a:r>
              <a:rPr lang="sv-SE" altLang="sv-SE" dirty="0">
                <a:latin typeface="Arial" charset="0"/>
              </a:rPr>
              <a:t>På omgivningssidan finns först den egna gruppen med dess processer och klimat. Gruppen finns i sin tur i en organisation som har sina kännetecken och historia/kultur. Organisationen har i sin tur en omvärld som kan vara mer eller mindre stabil, hotfull etc. </a:t>
            </a:r>
          </a:p>
          <a:p>
            <a:pPr eaLnBrk="1" hangingPunct="1"/>
            <a:r>
              <a:rPr lang="sv-SE" altLang="sv-SE" dirty="0">
                <a:latin typeface="Arial" charset="0"/>
              </a:rPr>
              <a:t>En grundtanke med modellen är således att ledarstil inte kan förstås enbart utifrån individ- eller omvärldsförhållanden.</a:t>
            </a:r>
            <a:endParaRPr lang="en-US" altLang="sv-SE" dirty="0">
              <a:latin typeface="Arial" charset="0"/>
            </a:endParaRPr>
          </a:p>
        </p:txBody>
      </p:sp>
    </p:spTree>
    <p:extLst>
      <p:ext uri="{BB962C8B-B14F-4D97-AF65-F5344CB8AC3E}">
        <p14:creationId xmlns:p14="http://schemas.microsoft.com/office/powerpoint/2010/main" val="3178606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0" i="0" u="none" strike="noStrike" dirty="0">
                <a:solidFill>
                  <a:srgbClr val="000000"/>
                </a:solidFill>
                <a:effectLst/>
              </a:rPr>
              <a:t>Utvecklande ledarskap poängterar vikten av att en ledare både inspirerar och ger stöd för att mottagaren ska kunna axla ett delegerat ansvar.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0" i="0" u="none" strike="noStrike" dirty="0">
                <a:solidFill>
                  <a:srgbClr val="000000"/>
                </a:solidFill>
                <a:effectLst/>
              </a:rPr>
              <a:t>UL fokuserar på att leda genom att inspirera till utveckling och motivation genom gemensamma visioner.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0" i="0" u="none" strike="noStrike" dirty="0">
                <a:solidFill>
                  <a:srgbClr val="000000"/>
                </a:solidFill>
                <a:effectLst/>
              </a:rPr>
              <a:t>För att ta emot ansvar behöver medarbetare känna att de har ledarens stöd och tilltro, vilket ökar deras vilja att anta ansvaret och förstå vad som krävs för att uppfylla det.</a:t>
            </a:r>
          </a:p>
          <a:p>
            <a:endParaRPr lang="sv-SE" b="0" i="0" u="none" strike="noStrike" dirty="0">
              <a:solidFill>
                <a:srgbClr val="000000"/>
              </a:solidFill>
              <a:effectLst/>
              <a:latin typeface="-webkit-standard"/>
            </a:endParaRPr>
          </a:p>
          <a:p>
            <a:r>
              <a:rPr lang="sv-SE" b="0" i="0" u="none" strike="noStrike" dirty="0">
                <a:solidFill>
                  <a:srgbClr val="000000"/>
                </a:solidFill>
                <a:effectLst/>
                <a:latin typeface="-webkit-standard"/>
              </a:rPr>
              <a:t>När ansvar delegeras inom en organisation behöver mottagaren av detta ansvar inte bara ta emot uppdraget utan även förstå och förvalta det på rätt sätt.</a:t>
            </a:r>
            <a:endParaRPr lang="sv-SE" dirty="0"/>
          </a:p>
        </p:txBody>
      </p:sp>
      <p:sp>
        <p:nvSpPr>
          <p:cNvPr id="4" name="Platshållare för bildnummer 3"/>
          <p:cNvSpPr>
            <a:spLocks noGrp="1"/>
          </p:cNvSpPr>
          <p:nvPr>
            <p:ph type="sldNum" sz="quarter" idx="5"/>
          </p:nvPr>
        </p:nvSpPr>
        <p:spPr/>
        <p:txBody>
          <a:bodyPr/>
          <a:lstStyle/>
          <a:p>
            <a:fld id="{F5F2CD91-4A2A-074A-8695-CD39F70D7D4D}" type="slidenum">
              <a:rPr lang="sv-SE" smtClean="0"/>
              <a:t>14</a:t>
            </a:fld>
            <a:endParaRPr lang="sv-SE"/>
          </a:p>
        </p:txBody>
      </p:sp>
    </p:spTree>
    <p:extLst>
      <p:ext uri="{BB962C8B-B14F-4D97-AF65-F5344CB8AC3E}">
        <p14:creationId xmlns:p14="http://schemas.microsoft.com/office/powerpoint/2010/main" val="6627022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dirty="0">
                <a:solidFill>
                  <a:srgbClr val="000000"/>
                </a:solidFill>
              </a:rPr>
              <a:t>En delegering utan mottagarens förståelse och engagemang leder oftast till passivitet eller ineffektivitet, medan en genomtänkt delegering stärker både individens och organisationens utveckling.</a:t>
            </a:r>
          </a:p>
          <a:p>
            <a:pPr algn="l">
              <a:buFont typeface="Arial" panose="020B0604020202020204" pitchFamily="34" charset="0"/>
              <a:buNone/>
            </a:pPr>
            <a:endParaRPr lang="sv-SE" b="0" i="0" u="none" strike="noStrike" dirty="0">
              <a:solidFill>
                <a:srgbClr val="000000"/>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solidFill>
                  <a:srgbClr val="000000"/>
                </a:solidFill>
              </a:rPr>
              <a:t>Behöver finnas en</a:t>
            </a:r>
            <a:r>
              <a:rPr lang="sv-SE" sz="1200" b="0" i="0" u="none" strike="noStrike" dirty="0">
                <a:solidFill>
                  <a:srgbClr val="000000"/>
                </a:solidFill>
                <a:effectLst/>
              </a:rPr>
              <a:t> mottagare som förstår och är engagerad</a:t>
            </a:r>
          </a:p>
          <a:p>
            <a:pPr algn="l"/>
            <a:endParaRPr lang="sv-SE" b="1" i="0" u="none" strike="noStrike" dirty="0">
              <a:solidFill>
                <a:srgbClr val="000000"/>
              </a:solidFill>
              <a:effectLst/>
            </a:endParaRPr>
          </a:p>
          <a:p>
            <a:pPr algn="l"/>
            <a:r>
              <a:rPr lang="sv-SE" b="0" i="0" u="none" strike="noStrike" dirty="0">
                <a:solidFill>
                  <a:srgbClr val="000000"/>
                </a:solidFill>
                <a:effectLst/>
              </a:rPr>
              <a:t>I teorier om transformativt ledarskap, särskilt enligt forskare som , poängteras vikten av att en ledare både inspirerar och ger stöd för att mottagaren ska kunna axla ett delegerat ansvar. Transformativt ledarskap fokuserar på att leda genom att inspirera till utveckling och motivation genom gemensamma visioner. För att ta emot ansvar behöver medarbetare känna att de har ledarens stöd och tilltro, vilket ökar deras vilja att anta ansvaret och förstå vad som krävs för att uppfylla det.</a:t>
            </a:r>
          </a:p>
          <a:p>
            <a:pPr algn="l"/>
            <a:endParaRPr lang="sv-SE" b="1" i="0" u="none" strike="noStrike" dirty="0">
              <a:solidFill>
                <a:srgbClr val="000000"/>
              </a:solidFill>
              <a:effectLst/>
            </a:endParaRPr>
          </a:p>
          <a:p>
            <a:endParaRPr lang="sv-SE" dirty="0"/>
          </a:p>
        </p:txBody>
      </p:sp>
      <p:sp>
        <p:nvSpPr>
          <p:cNvPr id="4" name="Platshållare för bildnummer 3"/>
          <p:cNvSpPr>
            <a:spLocks noGrp="1"/>
          </p:cNvSpPr>
          <p:nvPr>
            <p:ph type="sldNum" sz="quarter" idx="5"/>
          </p:nvPr>
        </p:nvSpPr>
        <p:spPr/>
        <p:txBody>
          <a:bodyPr/>
          <a:lstStyle/>
          <a:p>
            <a:fld id="{F5F2CD91-4A2A-074A-8695-CD39F70D7D4D}" type="slidenum">
              <a:rPr lang="sv-SE" smtClean="0"/>
              <a:t>15</a:t>
            </a:fld>
            <a:endParaRPr lang="sv-SE"/>
          </a:p>
        </p:txBody>
      </p:sp>
    </p:spTree>
    <p:extLst>
      <p:ext uri="{BB962C8B-B14F-4D97-AF65-F5344CB8AC3E}">
        <p14:creationId xmlns:p14="http://schemas.microsoft.com/office/powerpoint/2010/main" val="5914005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buFont typeface="+mj-lt"/>
              <a:buNone/>
            </a:pPr>
            <a:r>
              <a:rPr lang="sv-SE" b="0" i="0" u="none" strike="noStrike" dirty="0">
                <a:solidFill>
                  <a:srgbClr val="000000"/>
                </a:solidFill>
                <a:effectLst/>
              </a:rPr>
              <a:t>Proaktivt beteende och ansvarstagande: Grant och Ashford (2008) har i sin forskning om proaktivt beteende visat att när medarbetare tar egna initiativ och söker förbättringar, leder det till ökad innovation och organisatorisk effektivitet. De argumenterar för att proaktivt beteende är en central faktor för att anpassa sig till föränderliga arbetsmiljöer. Referens: Grant, A. M., &amp; Ashford, S. J. (2008). The </a:t>
            </a:r>
            <a:r>
              <a:rPr lang="sv-SE" b="0" i="0" u="none" strike="noStrike" dirty="0" err="1">
                <a:solidFill>
                  <a:srgbClr val="000000"/>
                </a:solidFill>
                <a:effectLst/>
              </a:rPr>
              <a:t>dynamics</a:t>
            </a:r>
            <a:r>
              <a:rPr lang="sv-SE" b="0" i="0" u="none" strike="noStrike" dirty="0">
                <a:solidFill>
                  <a:srgbClr val="000000"/>
                </a:solidFill>
                <a:effectLst/>
              </a:rPr>
              <a:t> of </a:t>
            </a:r>
            <a:r>
              <a:rPr lang="sv-SE" b="0" i="0" u="none" strike="noStrike" dirty="0" err="1">
                <a:solidFill>
                  <a:srgbClr val="000000"/>
                </a:solidFill>
                <a:effectLst/>
              </a:rPr>
              <a:t>proactivity</a:t>
            </a:r>
            <a:r>
              <a:rPr lang="sv-SE" b="0" i="0" u="none" strike="noStrike" dirty="0">
                <a:solidFill>
                  <a:srgbClr val="000000"/>
                </a:solidFill>
                <a:effectLst/>
              </a:rPr>
              <a:t> at </a:t>
            </a:r>
            <a:r>
              <a:rPr lang="sv-SE" b="0" i="0" u="none" strike="noStrike" dirty="0" err="1">
                <a:solidFill>
                  <a:srgbClr val="000000"/>
                </a:solidFill>
                <a:effectLst/>
              </a:rPr>
              <a:t>work</a:t>
            </a:r>
            <a:r>
              <a:rPr lang="sv-SE" b="0" i="0" u="none" strike="noStrike" dirty="0">
                <a:solidFill>
                  <a:srgbClr val="000000"/>
                </a:solidFill>
                <a:effectLst/>
              </a:rPr>
              <a:t>. </a:t>
            </a:r>
            <a:r>
              <a:rPr lang="sv-SE" b="0" i="1" u="none" strike="noStrike" dirty="0">
                <a:solidFill>
                  <a:srgbClr val="000000"/>
                </a:solidFill>
                <a:effectLst/>
              </a:rPr>
              <a:t>Research in Organizational </a:t>
            </a:r>
            <a:r>
              <a:rPr lang="sv-SE" b="0" i="1" u="none" strike="noStrike" dirty="0" err="1">
                <a:solidFill>
                  <a:srgbClr val="000000"/>
                </a:solidFill>
                <a:effectLst/>
              </a:rPr>
              <a:t>Behavior</a:t>
            </a:r>
            <a:r>
              <a:rPr lang="sv-SE" b="0" i="0" u="none" strike="noStrike" dirty="0">
                <a:solidFill>
                  <a:srgbClr val="000000"/>
                </a:solidFill>
                <a:effectLst/>
              </a:rPr>
              <a:t>, 28, 3–34.</a:t>
            </a:r>
          </a:p>
          <a:p>
            <a:pPr algn="l">
              <a:buFont typeface="+mj-lt"/>
              <a:buNone/>
            </a:pPr>
            <a:endParaRPr lang="sv-SE" b="0" i="0" u="none" strike="noStrike" dirty="0">
              <a:solidFill>
                <a:srgbClr val="000000"/>
              </a:solidFill>
              <a:effectLst/>
            </a:endParaRPr>
          </a:p>
          <a:p>
            <a:pPr algn="l">
              <a:buFont typeface="+mj-lt"/>
              <a:buNone/>
            </a:pPr>
            <a:r>
              <a:rPr lang="sv-SE" b="0" i="0" u="none" strike="noStrike" dirty="0">
                <a:solidFill>
                  <a:srgbClr val="000000"/>
                </a:solidFill>
                <a:effectLst/>
              </a:rPr>
              <a:t>Samarbete och samspel: </a:t>
            </a:r>
            <a:r>
              <a:rPr lang="sv-SE" b="0" i="0" u="none" strike="noStrike" dirty="0" err="1">
                <a:solidFill>
                  <a:srgbClr val="000000"/>
                </a:solidFill>
                <a:effectLst/>
              </a:rPr>
              <a:t>Podsakoff</a:t>
            </a:r>
            <a:r>
              <a:rPr lang="sv-SE" b="0" i="0" u="none" strike="noStrike" dirty="0">
                <a:solidFill>
                  <a:srgbClr val="000000"/>
                </a:solidFill>
                <a:effectLst/>
              </a:rPr>
              <a:t>, </a:t>
            </a:r>
            <a:r>
              <a:rPr lang="sv-SE" b="0" i="0" u="none" strike="noStrike" dirty="0" err="1">
                <a:solidFill>
                  <a:srgbClr val="000000"/>
                </a:solidFill>
                <a:effectLst/>
              </a:rPr>
              <a:t>MacKenzie</a:t>
            </a:r>
            <a:r>
              <a:rPr lang="sv-SE" b="0" i="0" u="none" strike="noStrike" dirty="0">
                <a:solidFill>
                  <a:srgbClr val="000000"/>
                </a:solidFill>
                <a:effectLst/>
              </a:rPr>
              <a:t>, </a:t>
            </a:r>
            <a:r>
              <a:rPr lang="sv-SE" b="0" i="0" u="none" strike="noStrike" dirty="0" err="1">
                <a:solidFill>
                  <a:srgbClr val="000000"/>
                </a:solidFill>
                <a:effectLst/>
              </a:rPr>
              <a:t>Paine</a:t>
            </a:r>
            <a:r>
              <a:rPr lang="sv-SE" b="0" i="0" u="none" strike="noStrike" dirty="0">
                <a:solidFill>
                  <a:srgbClr val="000000"/>
                </a:solidFill>
                <a:effectLst/>
              </a:rPr>
              <a:t>, och </a:t>
            </a:r>
            <a:r>
              <a:rPr lang="sv-SE" b="0" i="0" u="none" strike="noStrike" dirty="0" err="1">
                <a:solidFill>
                  <a:srgbClr val="000000"/>
                </a:solidFill>
                <a:effectLst/>
              </a:rPr>
              <a:t>Bachrach</a:t>
            </a:r>
            <a:r>
              <a:rPr lang="sv-SE" b="0" i="0" u="none" strike="noStrike" dirty="0">
                <a:solidFill>
                  <a:srgbClr val="000000"/>
                </a:solidFill>
                <a:effectLst/>
              </a:rPr>
              <a:t> (2000) sammanställde en översiktsartikel om organisatoriskt medborgarskap (OCB) där de visar hur samarbetsvillighet och stödjande beteenden bland medarbetare bidrar till en bättre arbetsmiljö och högre </a:t>
            </a:r>
            <a:r>
              <a:rPr lang="sv-SE" b="0" i="0" u="none" strike="noStrike" dirty="0" err="1">
                <a:solidFill>
                  <a:srgbClr val="000000"/>
                </a:solidFill>
                <a:effectLst/>
              </a:rPr>
              <a:t>prestationer.Referens</a:t>
            </a:r>
            <a:r>
              <a:rPr lang="sv-SE" b="0" i="0" u="none" strike="noStrike" dirty="0">
                <a:solidFill>
                  <a:srgbClr val="000000"/>
                </a:solidFill>
                <a:effectLst/>
              </a:rPr>
              <a:t>: </a:t>
            </a:r>
            <a:r>
              <a:rPr lang="sv-SE" b="0" i="0" u="none" strike="noStrike" dirty="0" err="1">
                <a:solidFill>
                  <a:srgbClr val="000000"/>
                </a:solidFill>
                <a:effectLst/>
              </a:rPr>
              <a:t>Podsakoff</a:t>
            </a:r>
            <a:r>
              <a:rPr lang="sv-SE" b="0" i="0" u="none" strike="noStrike" dirty="0">
                <a:solidFill>
                  <a:srgbClr val="000000"/>
                </a:solidFill>
                <a:effectLst/>
              </a:rPr>
              <a:t>, P. M., </a:t>
            </a:r>
            <a:r>
              <a:rPr lang="sv-SE" b="0" i="0" u="none" strike="noStrike" dirty="0" err="1">
                <a:solidFill>
                  <a:srgbClr val="000000"/>
                </a:solidFill>
                <a:effectLst/>
              </a:rPr>
              <a:t>MacKenzie</a:t>
            </a:r>
            <a:r>
              <a:rPr lang="sv-SE" b="0" i="0" u="none" strike="noStrike" dirty="0">
                <a:solidFill>
                  <a:srgbClr val="000000"/>
                </a:solidFill>
                <a:effectLst/>
              </a:rPr>
              <a:t>, S. B., </a:t>
            </a:r>
            <a:r>
              <a:rPr lang="sv-SE" b="0" i="0" u="none" strike="noStrike" dirty="0" err="1">
                <a:solidFill>
                  <a:srgbClr val="000000"/>
                </a:solidFill>
                <a:effectLst/>
              </a:rPr>
              <a:t>Paine</a:t>
            </a:r>
            <a:r>
              <a:rPr lang="sv-SE" b="0" i="0" u="none" strike="noStrike" dirty="0">
                <a:solidFill>
                  <a:srgbClr val="000000"/>
                </a:solidFill>
                <a:effectLst/>
              </a:rPr>
              <a:t>, J. B., &amp; </a:t>
            </a:r>
            <a:r>
              <a:rPr lang="sv-SE" b="0" i="0" u="none" strike="noStrike" dirty="0" err="1">
                <a:solidFill>
                  <a:srgbClr val="000000"/>
                </a:solidFill>
                <a:effectLst/>
              </a:rPr>
              <a:t>Bachrach</a:t>
            </a:r>
            <a:r>
              <a:rPr lang="sv-SE" b="0" i="0" u="none" strike="noStrike" dirty="0">
                <a:solidFill>
                  <a:srgbClr val="000000"/>
                </a:solidFill>
                <a:effectLst/>
              </a:rPr>
              <a:t>, D. G. (2000). Organizational </a:t>
            </a:r>
            <a:r>
              <a:rPr lang="sv-SE" b="0" i="0" u="none" strike="noStrike" dirty="0" err="1">
                <a:solidFill>
                  <a:srgbClr val="000000"/>
                </a:solidFill>
                <a:effectLst/>
              </a:rPr>
              <a:t>citizenship</a:t>
            </a:r>
            <a:r>
              <a:rPr lang="sv-SE" b="0" i="0" u="none" strike="noStrike" dirty="0">
                <a:solidFill>
                  <a:srgbClr val="000000"/>
                </a:solidFill>
                <a:effectLst/>
              </a:rPr>
              <a:t> </a:t>
            </a:r>
            <a:r>
              <a:rPr lang="sv-SE" b="0" i="0" u="none" strike="noStrike" dirty="0" err="1">
                <a:solidFill>
                  <a:srgbClr val="000000"/>
                </a:solidFill>
                <a:effectLst/>
              </a:rPr>
              <a:t>behaviors</a:t>
            </a:r>
            <a:r>
              <a:rPr lang="sv-SE" b="0" i="0" u="none" strike="noStrike" dirty="0">
                <a:solidFill>
                  <a:srgbClr val="000000"/>
                </a:solidFill>
                <a:effectLst/>
              </a:rPr>
              <a:t>: A </a:t>
            </a:r>
            <a:r>
              <a:rPr lang="sv-SE" b="0" i="0" u="none" strike="noStrike" dirty="0" err="1">
                <a:solidFill>
                  <a:srgbClr val="000000"/>
                </a:solidFill>
                <a:effectLst/>
              </a:rPr>
              <a:t>critical</a:t>
            </a:r>
            <a:r>
              <a:rPr lang="sv-SE" b="0" i="0" u="none" strike="noStrike" dirty="0">
                <a:solidFill>
                  <a:srgbClr val="000000"/>
                </a:solidFill>
                <a:effectLst/>
              </a:rPr>
              <a:t> </a:t>
            </a:r>
            <a:r>
              <a:rPr lang="sv-SE" b="0" i="0" u="none" strike="noStrike" dirty="0" err="1">
                <a:solidFill>
                  <a:srgbClr val="000000"/>
                </a:solidFill>
                <a:effectLst/>
              </a:rPr>
              <a:t>review</a:t>
            </a:r>
            <a:r>
              <a:rPr lang="sv-SE" b="0" i="0" u="none" strike="noStrike" dirty="0">
                <a:solidFill>
                  <a:srgbClr val="000000"/>
                </a:solidFill>
                <a:effectLst/>
              </a:rPr>
              <a:t> of the </a:t>
            </a:r>
            <a:r>
              <a:rPr lang="sv-SE" b="0" i="0" u="none" strike="noStrike" dirty="0" err="1">
                <a:solidFill>
                  <a:srgbClr val="000000"/>
                </a:solidFill>
                <a:effectLst/>
              </a:rPr>
              <a:t>theoretical</a:t>
            </a:r>
            <a:r>
              <a:rPr lang="sv-SE" b="0" i="0" u="none" strike="noStrike" dirty="0">
                <a:solidFill>
                  <a:srgbClr val="000000"/>
                </a:solidFill>
                <a:effectLst/>
              </a:rPr>
              <a:t> and </a:t>
            </a:r>
            <a:r>
              <a:rPr lang="sv-SE" b="0" i="0" u="none" strike="noStrike" dirty="0" err="1">
                <a:solidFill>
                  <a:srgbClr val="000000"/>
                </a:solidFill>
                <a:effectLst/>
              </a:rPr>
              <a:t>empirical</a:t>
            </a:r>
            <a:r>
              <a:rPr lang="sv-SE" b="0" i="0" u="none" strike="noStrike" dirty="0">
                <a:solidFill>
                  <a:srgbClr val="000000"/>
                </a:solidFill>
                <a:effectLst/>
              </a:rPr>
              <a:t> </a:t>
            </a:r>
            <a:r>
              <a:rPr lang="sv-SE" b="0" i="0" u="none" strike="noStrike" dirty="0" err="1">
                <a:solidFill>
                  <a:srgbClr val="000000"/>
                </a:solidFill>
                <a:effectLst/>
              </a:rPr>
              <a:t>literature</a:t>
            </a:r>
            <a:r>
              <a:rPr lang="sv-SE" b="0" i="0" u="none" strike="noStrike" dirty="0">
                <a:solidFill>
                  <a:srgbClr val="000000"/>
                </a:solidFill>
                <a:effectLst/>
              </a:rPr>
              <a:t> and suggestions for </a:t>
            </a:r>
            <a:r>
              <a:rPr lang="sv-SE" b="0" i="0" u="none" strike="noStrike" dirty="0" err="1">
                <a:solidFill>
                  <a:srgbClr val="000000"/>
                </a:solidFill>
                <a:effectLst/>
              </a:rPr>
              <a:t>future</a:t>
            </a:r>
            <a:r>
              <a:rPr lang="sv-SE" b="0" i="0" u="none" strike="noStrike" dirty="0">
                <a:solidFill>
                  <a:srgbClr val="000000"/>
                </a:solidFill>
                <a:effectLst/>
              </a:rPr>
              <a:t> research. </a:t>
            </a:r>
            <a:r>
              <a:rPr lang="sv-SE" b="0" i="1" u="none" strike="noStrike" dirty="0">
                <a:solidFill>
                  <a:srgbClr val="000000"/>
                </a:solidFill>
                <a:effectLst/>
              </a:rPr>
              <a:t>Journal of Management</a:t>
            </a:r>
            <a:r>
              <a:rPr lang="sv-SE" b="0" i="0" u="none" strike="noStrike" dirty="0">
                <a:solidFill>
                  <a:srgbClr val="000000"/>
                </a:solidFill>
                <a:effectLst/>
              </a:rPr>
              <a:t>, 26(3), 513–563.</a:t>
            </a:r>
          </a:p>
          <a:p>
            <a:pPr algn="l">
              <a:buFont typeface="+mj-lt"/>
              <a:buNone/>
            </a:pPr>
            <a:endParaRPr lang="sv-SE" b="0" i="0" u="none" strike="noStrike" dirty="0">
              <a:solidFill>
                <a:srgbClr val="000000"/>
              </a:solidFill>
              <a:effectLst/>
            </a:endParaRPr>
          </a:p>
          <a:p>
            <a:pPr algn="l">
              <a:buFont typeface="+mj-lt"/>
              <a:buNone/>
            </a:pPr>
            <a:r>
              <a:rPr lang="sv-SE" b="0" i="0" u="none" strike="noStrike" dirty="0">
                <a:solidFill>
                  <a:srgbClr val="000000"/>
                </a:solidFill>
                <a:effectLst/>
              </a:rPr>
              <a:t>Organisatoriskt medborgarskap: Organ (1988) introducerade begreppet Organizational </a:t>
            </a:r>
            <a:r>
              <a:rPr lang="sv-SE" b="0" i="0" u="none" strike="noStrike" dirty="0" err="1">
                <a:solidFill>
                  <a:srgbClr val="000000"/>
                </a:solidFill>
                <a:effectLst/>
              </a:rPr>
              <a:t>Citizenship</a:t>
            </a:r>
            <a:r>
              <a:rPr lang="sv-SE" b="0" i="0" u="none" strike="noStrike" dirty="0">
                <a:solidFill>
                  <a:srgbClr val="000000"/>
                </a:solidFill>
                <a:effectLst/>
              </a:rPr>
              <a:t> </a:t>
            </a:r>
            <a:r>
              <a:rPr lang="sv-SE" b="0" i="0" u="none" strike="noStrike" dirty="0" err="1">
                <a:solidFill>
                  <a:srgbClr val="000000"/>
                </a:solidFill>
                <a:effectLst/>
              </a:rPr>
              <a:t>Behavior</a:t>
            </a:r>
            <a:r>
              <a:rPr lang="sv-SE" b="0" i="0" u="none" strike="noStrike" dirty="0">
                <a:solidFill>
                  <a:srgbClr val="000000"/>
                </a:solidFill>
                <a:effectLst/>
              </a:rPr>
              <a:t> och betonade hur medarbetares frivilliga, hjälpsamma beteenden förbättrar organisationens effektivitet och </a:t>
            </a:r>
            <a:r>
              <a:rPr lang="sv-SE" b="0" i="0" u="none" strike="noStrike" dirty="0" err="1">
                <a:solidFill>
                  <a:srgbClr val="000000"/>
                </a:solidFill>
                <a:effectLst/>
              </a:rPr>
              <a:t>sammanhållning.Referens</a:t>
            </a:r>
            <a:r>
              <a:rPr lang="sv-SE" b="0" i="0" u="none" strike="noStrike" dirty="0">
                <a:solidFill>
                  <a:srgbClr val="000000"/>
                </a:solidFill>
                <a:effectLst/>
              </a:rPr>
              <a:t>: Organ, D. W. (1988). </a:t>
            </a:r>
            <a:r>
              <a:rPr lang="sv-SE" b="0" i="1" u="none" strike="noStrike" dirty="0">
                <a:solidFill>
                  <a:srgbClr val="000000"/>
                </a:solidFill>
                <a:effectLst/>
              </a:rPr>
              <a:t>Organizational </a:t>
            </a:r>
            <a:r>
              <a:rPr lang="sv-SE" b="0" i="1" u="none" strike="noStrike" dirty="0" err="1">
                <a:solidFill>
                  <a:srgbClr val="000000"/>
                </a:solidFill>
                <a:effectLst/>
              </a:rPr>
              <a:t>citizenship</a:t>
            </a:r>
            <a:r>
              <a:rPr lang="sv-SE" b="0" i="1" u="none" strike="noStrike" dirty="0">
                <a:solidFill>
                  <a:srgbClr val="000000"/>
                </a:solidFill>
                <a:effectLst/>
              </a:rPr>
              <a:t> </a:t>
            </a:r>
            <a:r>
              <a:rPr lang="sv-SE" b="0" i="1" u="none" strike="noStrike" dirty="0" err="1">
                <a:solidFill>
                  <a:srgbClr val="000000"/>
                </a:solidFill>
                <a:effectLst/>
              </a:rPr>
              <a:t>behavior</a:t>
            </a:r>
            <a:r>
              <a:rPr lang="sv-SE" b="0" i="1" u="none" strike="noStrike" dirty="0">
                <a:solidFill>
                  <a:srgbClr val="000000"/>
                </a:solidFill>
                <a:effectLst/>
              </a:rPr>
              <a:t>: The </a:t>
            </a:r>
            <a:r>
              <a:rPr lang="sv-SE" b="0" i="1" u="none" strike="noStrike" dirty="0" err="1">
                <a:solidFill>
                  <a:srgbClr val="000000"/>
                </a:solidFill>
                <a:effectLst/>
              </a:rPr>
              <a:t>good</a:t>
            </a:r>
            <a:r>
              <a:rPr lang="sv-SE" b="0" i="1" u="none" strike="noStrike" dirty="0">
                <a:solidFill>
                  <a:srgbClr val="000000"/>
                </a:solidFill>
                <a:effectLst/>
              </a:rPr>
              <a:t> </a:t>
            </a:r>
            <a:r>
              <a:rPr lang="sv-SE" b="0" i="1" u="none" strike="noStrike" dirty="0" err="1">
                <a:solidFill>
                  <a:srgbClr val="000000"/>
                </a:solidFill>
                <a:effectLst/>
              </a:rPr>
              <a:t>soldier</a:t>
            </a:r>
            <a:r>
              <a:rPr lang="sv-SE" b="0" i="1" u="none" strike="noStrike" dirty="0">
                <a:solidFill>
                  <a:srgbClr val="000000"/>
                </a:solidFill>
                <a:effectLst/>
              </a:rPr>
              <a:t> </a:t>
            </a:r>
            <a:r>
              <a:rPr lang="sv-SE" b="0" i="1" u="none" strike="noStrike" dirty="0" err="1">
                <a:solidFill>
                  <a:srgbClr val="000000"/>
                </a:solidFill>
                <a:effectLst/>
              </a:rPr>
              <a:t>syndrome</a:t>
            </a:r>
            <a:r>
              <a:rPr lang="sv-SE" b="0" i="0" u="none" strike="noStrike" dirty="0">
                <a:solidFill>
                  <a:srgbClr val="000000"/>
                </a:solidFill>
                <a:effectLst/>
              </a:rPr>
              <a:t>. Lexington Books.</a:t>
            </a:r>
          </a:p>
          <a:p>
            <a:pPr algn="l">
              <a:buFont typeface="+mj-lt"/>
              <a:buNone/>
            </a:pPr>
            <a:endParaRPr lang="sv-SE" b="0" i="0" u="none" strike="noStrike" dirty="0">
              <a:solidFill>
                <a:srgbClr val="000000"/>
              </a:solidFill>
              <a:effectLst/>
            </a:endParaRPr>
          </a:p>
          <a:p>
            <a:pPr algn="l">
              <a:buFont typeface="+mj-lt"/>
              <a:buNone/>
            </a:pPr>
            <a:r>
              <a:rPr lang="sv-SE" b="0" i="0" u="none" strike="noStrike" dirty="0">
                <a:solidFill>
                  <a:srgbClr val="000000"/>
                </a:solidFill>
                <a:effectLst/>
              </a:rPr>
              <a:t>Öppen Kommunikation och självledarskap: Pearce och </a:t>
            </a:r>
            <a:r>
              <a:rPr lang="sv-SE" b="0" i="0" u="none" strike="noStrike" dirty="0" err="1">
                <a:solidFill>
                  <a:srgbClr val="000000"/>
                </a:solidFill>
                <a:effectLst/>
              </a:rPr>
              <a:t>Manz</a:t>
            </a:r>
            <a:r>
              <a:rPr lang="sv-SE" b="0" i="0" u="none" strike="noStrike" dirty="0">
                <a:solidFill>
                  <a:srgbClr val="000000"/>
                </a:solidFill>
                <a:effectLst/>
              </a:rPr>
              <a:t> (2005) lyfter fram vikten av självledarskap och kommunikativa färdigheter i moderna organisationer. De argumenterar för att medarbetare som är självstyrande och kan kommunicera öppet bidrar till organisationens flexibilitet och </a:t>
            </a:r>
            <a:r>
              <a:rPr lang="sv-SE" b="0" i="0" u="none" strike="noStrike" dirty="0" err="1">
                <a:solidFill>
                  <a:srgbClr val="000000"/>
                </a:solidFill>
                <a:effectLst/>
              </a:rPr>
              <a:t>anpassningsförmåga.Referens</a:t>
            </a:r>
            <a:r>
              <a:rPr lang="sv-SE" b="0" i="0" u="none" strike="noStrike" dirty="0">
                <a:solidFill>
                  <a:srgbClr val="000000"/>
                </a:solidFill>
                <a:effectLst/>
              </a:rPr>
              <a:t>: Pearce, C. L., &amp; </a:t>
            </a:r>
            <a:r>
              <a:rPr lang="sv-SE" b="0" i="0" u="none" strike="noStrike" dirty="0" err="1">
                <a:solidFill>
                  <a:srgbClr val="000000"/>
                </a:solidFill>
                <a:effectLst/>
              </a:rPr>
              <a:t>Manz</a:t>
            </a:r>
            <a:r>
              <a:rPr lang="sv-SE" b="0" i="0" u="none" strike="noStrike" dirty="0">
                <a:solidFill>
                  <a:srgbClr val="000000"/>
                </a:solidFill>
                <a:effectLst/>
              </a:rPr>
              <a:t>, C. C. (2005). The new silver </a:t>
            </a:r>
            <a:r>
              <a:rPr lang="sv-SE" b="0" i="0" u="none" strike="noStrike" dirty="0" err="1">
                <a:solidFill>
                  <a:srgbClr val="000000"/>
                </a:solidFill>
                <a:effectLst/>
              </a:rPr>
              <a:t>bullets</a:t>
            </a:r>
            <a:r>
              <a:rPr lang="sv-SE" b="0" i="0" u="none" strike="noStrike" dirty="0">
                <a:solidFill>
                  <a:srgbClr val="000000"/>
                </a:solidFill>
                <a:effectLst/>
              </a:rPr>
              <a:t> of </a:t>
            </a:r>
            <a:r>
              <a:rPr lang="sv-SE" b="0" i="0" u="none" strike="noStrike" dirty="0" err="1">
                <a:solidFill>
                  <a:srgbClr val="000000"/>
                </a:solidFill>
                <a:effectLst/>
              </a:rPr>
              <a:t>leadership</a:t>
            </a:r>
            <a:r>
              <a:rPr lang="sv-SE" b="0" i="0" u="none" strike="noStrike" dirty="0">
                <a:solidFill>
                  <a:srgbClr val="000000"/>
                </a:solidFill>
                <a:effectLst/>
              </a:rPr>
              <a:t>: The </a:t>
            </a:r>
            <a:r>
              <a:rPr lang="sv-SE" b="0" i="0" u="none" strike="noStrike" dirty="0" err="1">
                <a:solidFill>
                  <a:srgbClr val="000000"/>
                </a:solidFill>
                <a:effectLst/>
              </a:rPr>
              <a:t>importance</a:t>
            </a:r>
            <a:r>
              <a:rPr lang="sv-SE" b="0" i="0" u="none" strike="noStrike" dirty="0">
                <a:solidFill>
                  <a:srgbClr val="000000"/>
                </a:solidFill>
                <a:effectLst/>
              </a:rPr>
              <a:t> of </a:t>
            </a:r>
            <a:r>
              <a:rPr lang="sv-SE" b="0" i="0" u="none" strike="noStrike" dirty="0" err="1">
                <a:solidFill>
                  <a:srgbClr val="000000"/>
                </a:solidFill>
                <a:effectLst/>
              </a:rPr>
              <a:t>self</a:t>
            </a:r>
            <a:r>
              <a:rPr lang="sv-SE" b="0" i="0" u="none" strike="noStrike" dirty="0">
                <a:solidFill>
                  <a:srgbClr val="000000"/>
                </a:solidFill>
                <a:effectLst/>
              </a:rPr>
              <a:t>-and </a:t>
            </a:r>
            <a:r>
              <a:rPr lang="sv-SE" b="0" i="0" u="none" strike="noStrike" dirty="0" err="1">
                <a:solidFill>
                  <a:srgbClr val="000000"/>
                </a:solidFill>
                <a:effectLst/>
              </a:rPr>
              <a:t>shared</a:t>
            </a:r>
            <a:r>
              <a:rPr lang="sv-SE" b="0" i="0" u="none" strike="noStrike" dirty="0">
                <a:solidFill>
                  <a:srgbClr val="000000"/>
                </a:solidFill>
                <a:effectLst/>
              </a:rPr>
              <a:t> </a:t>
            </a:r>
            <a:r>
              <a:rPr lang="sv-SE" b="0" i="0" u="none" strike="noStrike" dirty="0" err="1">
                <a:solidFill>
                  <a:srgbClr val="000000"/>
                </a:solidFill>
                <a:effectLst/>
              </a:rPr>
              <a:t>leadership</a:t>
            </a:r>
            <a:r>
              <a:rPr lang="sv-SE" b="0" i="0" u="none" strike="noStrike" dirty="0">
                <a:solidFill>
                  <a:srgbClr val="000000"/>
                </a:solidFill>
                <a:effectLst/>
              </a:rPr>
              <a:t> in </a:t>
            </a:r>
            <a:r>
              <a:rPr lang="sv-SE" b="0" i="0" u="none" strike="noStrike" dirty="0" err="1">
                <a:solidFill>
                  <a:srgbClr val="000000"/>
                </a:solidFill>
                <a:effectLst/>
              </a:rPr>
              <a:t>knowledge</a:t>
            </a:r>
            <a:r>
              <a:rPr lang="sv-SE" b="0" i="0" u="none" strike="noStrike" dirty="0">
                <a:solidFill>
                  <a:srgbClr val="000000"/>
                </a:solidFill>
                <a:effectLst/>
              </a:rPr>
              <a:t> </a:t>
            </a:r>
            <a:r>
              <a:rPr lang="sv-SE" b="0" i="0" u="none" strike="noStrike" dirty="0" err="1">
                <a:solidFill>
                  <a:srgbClr val="000000"/>
                </a:solidFill>
                <a:effectLst/>
              </a:rPr>
              <a:t>work</a:t>
            </a:r>
            <a:r>
              <a:rPr lang="sv-SE" b="0" i="0" u="none" strike="noStrike" dirty="0">
                <a:solidFill>
                  <a:srgbClr val="000000"/>
                </a:solidFill>
                <a:effectLst/>
              </a:rPr>
              <a:t>. </a:t>
            </a:r>
            <a:r>
              <a:rPr lang="sv-SE" b="0" i="1" u="none" strike="noStrike" dirty="0">
                <a:solidFill>
                  <a:srgbClr val="000000"/>
                </a:solidFill>
                <a:effectLst/>
              </a:rPr>
              <a:t>Organizational Dynamics</a:t>
            </a:r>
            <a:r>
              <a:rPr lang="sv-SE" b="0" i="0" u="none" strike="noStrike" dirty="0">
                <a:solidFill>
                  <a:srgbClr val="000000"/>
                </a:solidFill>
                <a:effectLst/>
              </a:rPr>
              <a:t>, 34(2), 130–140.</a:t>
            </a:r>
          </a:p>
          <a:p>
            <a:pPr algn="l">
              <a:buFont typeface="+mj-lt"/>
              <a:buNone/>
            </a:pPr>
            <a:endParaRPr lang="sv-SE" b="0" i="0" u="none" strike="noStrike" dirty="0">
              <a:solidFill>
                <a:srgbClr val="000000"/>
              </a:solidFill>
              <a:effectLst/>
            </a:endParaRPr>
          </a:p>
          <a:p>
            <a:pPr algn="l">
              <a:buFont typeface="+mj-lt"/>
              <a:buNone/>
            </a:pPr>
            <a:r>
              <a:rPr lang="sv-SE" b="0" i="0" u="none" strike="noStrike" dirty="0">
                <a:solidFill>
                  <a:srgbClr val="000000"/>
                </a:solidFill>
                <a:effectLst/>
              </a:rPr>
              <a:t>Motivation och Engagemang i linje med organisationens Syfte: </a:t>
            </a:r>
            <a:r>
              <a:rPr lang="sv-SE" b="0" i="0" u="none" strike="noStrike" dirty="0" err="1">
                <a:solidFill>
                  <a:srgbClr val="000000"/>
                </a:solidFill>
                <a:effectLst/>
              </a:rPr>
              <a:t>Riketta</a:t>
            </a:r>
            <a:r>
              <a:rPr lang="sv-SE" b="0" i="0" u="none" strike="noStrike" dirty="0">
                <a:solidFill>
                  <a:srgbClr val="000000"/>
                </a:solidFill>
                <a:effectLst/>
              </a:rPr>
              <a:t> (2002) har undersökt sambandet mellan organisatoriskt engagemang och arbetsprestation, och visar att medarbetare som känner ett starkt syfte och lojalitet gentemot sin arbetsgivare är mer benägna att prestera bättre och bidra aktivt till organisationens mål. Referens: </a:t>
            </a:r>
            <a:r>
              <a:rPr lang="sv-SE" b="0" i="0" u="none" strike="noStrike" dirty="0" err="1">
                <a:solidFill>
                  <a:srgbClr val="000000"/>
                </a:solidFill>
                <a:effectLst/>
              </a:rPr>
              <a:t>Riketta</a:t>
            </a:r>
            <a:r>
              <a:rPr lang="sv-SE" b="0" i="0" u="none" strike="noStrike" dirty="0">
                <a:solidFill>
                  <a:srgbClr val="000000"/>
                </a:solidFill>
                <a:effectLst/>
              </a:rPr>
              <a:t>, M. (2002). </a:t>
            </a:r>
            <a:r>
              <a:rPr lang="sv-SE" b="0" i="0" u="none" strike="noStrike" dirty="0" err="1">
                <a:solidFill>
                  <a:srgbClr val="000000"/>
                </a:solidFill>
                <a:effectLst/>
              </a:rPr>
              <a:t>Attitudinal</a:t>
            </a:r>
            <a:r>
              <a:rPr lang="sv-SE" b="0" i="0" u="none" strike="noStrike" dirty="0">
                <a:solidFill>
                  <a:srgbClr val="000000"/>
                </a:solidFill>
                <a:effectLst/>
              </a:rPr>
              <a:t> </a:t>
            </a:r>
            <a:r>
              <a:rPr lang="sv-SE" b="0" i="0" u="none" strike="noStrike" dirty="0" err="1">
                <a:solidFill>
                  <a:srgbClr val="000000"/>
                </a:solidFill>
                <a:effectLst/>
              </a:rPr>
              <a:t>organizational</a:t>
            </a:r>
            <a:r>
              <a:rPr lang="sv-SE" b="0" i="0" u="none" strike="noStrike" dirty="0">
                <a:solidFill>
                  <a:srgbClr val="000000"/>
                </a:solidFill>
                <a:effectLst/>
              </a:rPr>
              <a:t> </a:t>
            </a:r>
            <a:r>
              <a:rPr lang="sv-SE" b="0" i="0" u="none" strike="noStrike" dirty="0" err="1">
                <a:solidFill>
                  <a:srgbClr val="000000"/>
                </a:solidFill>
                <a:effectLst/>
              </a:rPr>
              <a:t>commitment</a:t>
            </a:r>
            <a:r>
              <a:rPr lang="sv-SE" b="0" i="0" u="none" strike="noStrike" dirty="0">
                <a:solidFill>
                  <a:srgbClr val="000000"/>
                </a:solidFill>
                <a:effectLst/>
              </a:rPr>
              <a:t> and </a:t>
            </a:r>
            <a:r>
              <a:rPr lang="sv-SE" b="0" i="0" u="none" strike="noStrike" dirty="0" err="1">
                <a:solidFill>
                  <a:srgbClr val="000000"/>
                </a:solidFill>
                <a:effectLst/>
              </a:rPr>
              <a:t>job</a:t>
            </a:r>
            <a:r>
              <a:rPr lang="sv-SE" b="0" i="0" u="none" strike="noStrike" dirty="0">
                <a:solidFill>
                  <a:srgbClr val="000000"/>
                </a:solidFill>
                <a:effectLst/>
              </a:rPr>
              <a:t> </a:t>
            </a:r>
            <a:r>
              <a:rPr lang="sv-SE" b="0" i="0" u="none" strike="noStrike" dirty="0" err="1">
                <a:solidFill>
                  <a:srgbClr val="000000"/>
                </a:solidFill>
                <a:effectLst/>
              </a:rPr>
              <a:t>performance</a:t>
            </a:r>
            <a:r>
              <a:rPr lang="sv-SE" b="0" i="0" u="none" strike="noStrike" dirty="0">
                <a:solidFill>
                  <a:srgbClr val="000000"/>
                </a:solidFill>
                <a:effectLst/>
              </a:rPr>
              <a:t>: A meta‐</a:t>
            </a:r>
            <a:r>
              <a:rPr lang="sv-SE" b="0" i="0" u="none" strike="noStrike" dirty="0" err="1">
                <a:solidFill>
                  <a:srgbClr val="000000"/>
                </a:solidFill>
                <a:effectLst/>
              </a:rPr>
              <a:t>analysis</a:t>
            </a:r>
            <a:r>
              <a:rPr lang="sv-SE" b="0" i="0" u="none" strike="noStrike" dirty="0">
                <a:solidFill>
                  <a:srgbClr val="000000"/>
                </a:solidFill>
                <a:effectLst/>
              </a:rPr>
              <a:t>. </a:t>
            </a:r>
            <a:r>
              <a:rPr lang="sv-SE" b="0" i="1" u="none" strike="noStrike" dirty="0">
                <a:solidFill>
                  <a:srgbClr val="000000"/>
                </a:solidFill>
                <a:effectLst/>
              </a:rPr>
              <a:t>Journal of Organizational </a:t>
            </a:r>
            <a:r>
              <a:rPr lang="sv-SE" b="0" i="1" u="none" strike="noStrike" dirty="0" err="1">
                <a:solidFill>
                  <a:srgbClr val="000000"/>
                </a:solidFill>
                <a:effectLst/>
              </a:rPr>
              <a:t>Behavior</a:t>
            </a:r>
            <a:r>
              <a:rPr lang="sv-SE" b="0" i="0" u="none" strike="noStrike" dirty="0">
                <a:solidFill>
                  <a:srgbClr val="000000"/>
                </a:solidFill>
                <a:effectLst/>
              </a:rPr>
              <a:t>, 23(3), 257–266.</a:t>
            </a:r>
          </a:p>
          <a:p>
            <a:endParaRPr lang="sv-SE" dirty="0"/>
          </a:p>
        </p:txBody>
      </p:sp>
      <p:sp>
        <p:nvSpPr>
          <p:cNvPr id="4" name="Platshållare för bildnummer 3"/>
          <p:cNvSpPr>
            <a:spLocks noGrp="1"/>
          </p:cNvSpPr>
          <p:nvPr>
            <p:ph type="sldNum" sz="quarter" idx="5"/>
          </p:nvPr>
        </p:nvSpPr>
        <p:spPr/>
        <p:txBody>
          <a:bodyPr/>
          <a:lstStyle/>
          <a:p>
            <a:fld id="{F5F2CD91-4A2A-074A-8695-CD39F70D7D4D}" type="slidenum">
              <a:rPr lang="sv-SE" smtClean="0"/>
              <a:t>16</a:t>
            </a:fld>
            <a:endParaRPr lang="sv-SE"/>
          </a:p>
        </p:txBody>
      </p:sp>
    </p:spTree>
    <p:extLst>
      <p:ext uri="{BB962C8B-B14F-4D97-AF65-F5344CB8AC3E}">
        <p14:creationId xmlns:p14="http://schemas.microsoft.com/office/powerpoint/2010/main" val="42369406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F5F2CD91-4A2A-074A-8695-CD39F70D7D4D}" type="slidenum">
              <a:rPr lang="sv-SE" smtClean="0"/>
              <a:t>18</a:t>
            </a:fld>
            <a:endParaRPr lang="sv-SE"/>
          </a:p>
        </p:txBody>
      </p:sp>
    </p:spTree>
    <p:extLst>
      <p:ext uri="{BB962C8B-B14F-4D97-AF65-F5344CB8AC3E}">
        <p14:creationId xmlns:p14="http://schemas.microsoft.com/office/powerpoint/2010/main" val="24103709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Exempel</a:t>
            </a:r>
          </a:p>
          <a:p>
            <a:endParaRPr lang="sv-SE" dirty="0"/>
          </a:p>
        </p:txBody>
      </p:sp>
      <p:sp>
        <p:nvSpPr>
          <p:cNvPr id="4" name="Platshållare för bildnummer 3"/>
          <p:cNvSpPr>
            <a:spLocks noGrp="1"/>
          </p:cNvSpPr>
          <p:nvPr>
            <p:ph type="sldNum" sz="quarter" idx="5"/>
          </p:nvPr>
        </p:nvSpPr>
        <p:spPr/>
        <p:txBody>
          <a:bodyPr/>
          <a:lstStyle/>
          <a:p>
            <a:fld id="{F5F2CD91-4A2A-074A-8695-CD39F70D7D4D}" type="slidenum">
              <a:rPr lang="sv-SE" smtClean="0"/>
              <a:t>19</a:t>
            </a:fld>
            <a:endParaRPr lang="sv-SE"/>
          </a:p>
        </p:txBody>
      </p:sp>
    </p:spTree>
    <p:extLst>
      <p:ext uri="{BB962C8B-B14F-4D97-AF65-F5344CB8AC3E}">
        <p14:creationId xmlns:p14="http://schemas.microsoft.com/office/powerpoint/2010/main" val="16416026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Vad finns för gynnsamma förhållanden bland de faktorer som relaterar till medarbetarna?</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0" i="0" u="none" strike="noStrike" dirty="0">
                <a:solidFill>
                  <a:srgbClr val="000000"/>
                </a:solidFill>
                <a:effectLst/>
              </a:rPr>
              <a:t>Vilka positiva faktorer finns bland de som är kopplade till medarbetarna?</a:t>
            </a:r>
          </a:p>
          <a:p>
            <a:pPr marL="0" indent="0">
              <a:buNone/>
            </a:pPr>
            <a:endParaRPr lang="sv-SE" sz="1200" b="0" dirty="0"/>
          </a:p>
          <a:p>
            <a:pPr marL="0" indent="0">
              <a:buNone/>
            </a:pPr>
            <a:r>
              <a:rPr lang="sv-SE" sz="1200" b="0" dirty="0"/>
              <a:t>Kunnighet</a:t>
            </a:r>
          </a:p>
          <a:p>
            <a:pPr marL="0" indent="0">
              <a:buNone/>
            </a:pPr>
            <a:r>
              <a:rPr lang="sv-SE" sz="1200" b="0" dirty="0"/>
              <a:t>Lätt kontakt med andra</a:t>
            </a:r>
          </a:p>
          <a:p>
            <a:pPr marL="0" indent="0">
              <a:buNone/>
            </a:pPr>
            <a:r>
              <a:rPr lang="sv-SE" sz="1200" b="0" dirty="0"/>
              <a:t>Flexibel och anpassar efter den jag möter</a:t>
            </a:r>
          </a:p>
          <a:p>
            <a:pPr marL="0" indent="0">
              <a:buNone/>
            </a:pPr>
            <a:r>
              <a:rPr lang="sv-SE" sz="1200" b="0" dirty="0"/>
              <a:t>Kostnadsmedveten </a:t>
            </a:r>
          </a:p>
          <a:p>
            <a:pPr marL="0" indent="0">
              <a:buNone/>
            </a:pPr>
            <a:r>
              <a:rPr lang="sv-SE" sz="1200" b="0" dirty="0"/>
              <a:t>Följer utveckling inom kompetensområde</a:t>
            </a:r>
            <a:endParaRPr lang="sv-SE" sz="1200" b="1" dirty="0"/>
          </a:p>
          <a:p>
            <a:r>
              <a:rPr lang="sv-SE" sz="1400" dirty="0"/>
              <a:t>Kunna behålla lugn i stressande situationer</a:t>
            </a:r>
          </a:p>
          <a:p>
            <a:r>
              <a:rPr lang="sv-SE" sz="1400" dirty="0"/>
              <a:t>Ha en lugnande effekt på arbetskollegor</a:t>
            </a:r>
          </a:p>
          <a:p>
            <a:r>
              <a:rPr lang="sv-SE" sz="1400" dirty="0"/>
              <a:t>Kunna använda sig av stressreducerande metoder</a:t>
            </a:r>
          </a:p>
          <a:p>
            <a:endParaRPr lang="sv-SE" dirty="0"/>
          </a:p>
        </p:txBody>
      </p:sp>
      <p:sp>
        <p:nvSpPr>
          <p:cNvPr id="4" name="Platshållare för bildnummer 3"/>
          <p:cNvSpPr>
            <a:spLocks noGrp="1"/>
          </p:cNvSpPr>
          <p:nvPr>
            <p:ph type="sldNum" sz="quarter" idx="5"/>
          </p:nvPr>
        </p:nvSpPr>
        <p:spPr/>
        <p:txBody>
          <a:bodyPr/>
          <a:lstStyle/>
          <a:p>
            <a:fld id="{F5F2CD91-4A2A-074A-8695-CD39F70D7D4D}" type="slidenum">
              <a:rPr lang="sv-SE" smtClean="0"/>
              <a:t>20</a:t>
            </a:fld>
            <a:endParaRPr lang="sv-SE"/>
          </a:p>
        </p:txBody>
      </p:sp>
    </p:spTree>
    <p:extLst>
      <p:ext uri="{BB962C8B-B14F-4D97-AF65-F5344CB8AC3E}">
        <p14:creationId xmlns:p14="http://schemas.microsoft.com/office/powerpoint/2010/main" val="33418885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F5F2CD91-4A2A-074A-8695-CD39F70D7D4D}" type="slidenum">
              <a:rPr lang="sv-SE" smtClean="0"/>
              <a:t>21</a:t>
            </a:fld>
            <a:endParaRPr lang="sv-SE"/>
          </a:p>
        </p:txBody>
      </p:sp>
    </p:spTree>
    <p:extLst>
      <p:ext uri="{BB962C8B-B14F-4D97-AF65-F5344CB8AC3E}">
        <p14:creationId xmlns:p14="http://schemas.microsoft.com/office/powerpoint/2010/main" val="795155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20000"/>
              </a:lnSpc>
              <a:buFontTx/>
              <a:buNone/>
            </a:pPr>
            <a:r>
              <a:rPr lang="sv-SE" sz="1200" b="1" i="0" u="none" strike="noStrike" dirty="0">
                <a:effectLst/>
              </a:rPr>
              <a:t>Framväxande område:</a:t>
            </a:r>
            <a:r>
              <a:rPr lang="sv-SE" sz="1200" i="0" u="none" strike="noStrike" dirty="0">
                <a:effectLst/>
              </a:rPr>
              <a:t> ökat fokus på samspelet mellan ledare och medarbetare</a:t>
            </a:r>
          </a:p>
          <a:p>
            <a:pPr>
              <a:lnSpc>
                <a:spcPct val="120000"/>
              </a:lnSpc>
              <a:buFontTx/>
              <a:buNone/>
            </a:pPr>
            <a:r>
              <a:rPr lang="sv-SE" sz="1200" b="1" dirty="0"/>
              <a:t>Behov av anpassning utifrån begränsade resurser: </a:t>
            </a:r>
            <a:r>
              <a:rPr lang="sv-SE" sz="1200" i="0" u="none" strike="noStrike" dirty="0">
                <a:effectLst/>
              </a:rPr>
              <a:t>optimera tillgängliga resurser för att attrahera och behålla medarbetare</a:t>
            </a:r>
          </a:p>
          <a:p>
            <a:pPr>
              <a:lnSpc>
                <a:spcPct val="120000"/>
              </a:lnSpc>
              <a:buFontTx/>
              <a:buNone/>
            </a:pPr>
            <a:r>
              <a:rPr lang="sv-SE" sz="1200" b="1" dirty="0"/>
              <a:t>Förändrad syn på medarbetare: </a:t>
            </a:r>
            <a:r>
              <a:rPr lang="sv-SE" sz="1200" i="0" u="none" strike="noStrike" dirty="0">
                <a:effectLst/>
              </a:rPr>
              <a:t> från att bara följa direktiv till att bli aktiva tänkare, demokratisering</a:t>
            </a:r>
          </a:p>
          <a:p>
            <a:pPr>
              <a:lnSpc>
                <a:spcPct val="120000"/>
              </a:lnSpc>
              <a:buFontTx/>
              <a:buNone/>
            </a:pPr>
            <a:r>
              <a:rPr lang="sv-SE" sz="1200" b="1" dirty="0"/>
              <a:t>Kunskapssamhällets nya förväntningar: </a:t>
            </a:r>
            <a:r>
              <a:rPr lang="sv-SE" sz="1200" dirty="0"/>
              <a:t>f</a:t>
            </a:r>
            <a:r>
              <a:rPr lang="sv-SE" sz="1200" i="0" u="none" strike="noStrike" dirty="0">
                <a:effectLst/>
              </a:rPr>
              <a:t>örväntningar höjs i takt med att utbildningsnivåer och värderingar förändrats</a:t>
            </a:r>
          </a:p>
          <a:p>
            <a:pPr marL="0" indent="0">
              <a:lnSpc>
                <a:spcPct val="120000"/>
              </a:lnSpc>
              <a:buNone/>
            </a:pPr>
            <a:endParaRPr lang="sv-SE" sz="1200" i="0" u="none" strike="noStrike" dirty="0">
              <a:effectLst/>
            </a:endParaRPr>
          </a:p>
          <a:p>
            <a:pPr algn="l">
              <a:buFont typeface="Arial" panose="020B0604020202020204" pitchFamily="34" charset="0"/>
              <a:buNone/>
            </a:pPr>
            <a:r>
              <a:rPr lang="sv-SE" b="1" i="0" u="none" strike="noStrike" dirty="0">
                <a:solidFill>
                  <a:srgbClr val="000000"/>
                </a:solidFill>
                <a:effectLst/>
              </a:rPr>
              <a:t>Bakgrund och cykliska utmaningar</a:t>
            </a:r>
            <a:r>
              <a:rPr lang="sv-SE" b="0" i="0" u="none" strike="noStrike" dirty="0">
                <a:solidFill>
                  <a:srgbClr val="000000"/>
                </a:solidFill>
                <a:effectLst/>
              </a:rPr>
              <a:t>: Medarbetarskap har blivit alltmer aktuellt igen, på grund av resursbrist och förändrade förväntningar på arbetsplatserna, både inom offentlig och privat sektor.</a:t>
            </a:r>
          </a:p>
          <a:p>
            <a:pPr algn="l">
              <a:buFont typeface="Arial" panose="020B0604020202020204" pitchFamily="34" charset="0"/>
              <a:buNone/>
            </a:pPr>
            <a:r>
              <a:rPr lang="sv-SE" b="1" i="0" u="none" strike="noStrike" dirty="0">
                <a:solidFill>
                  <a:srgbClr val="000000"/>
                </a:solidFill>
                <a:effectLst/>
              </a:rPr>
              <a:t>Förändrat synsätt och demokratisering</a:t>
            </a:r>
            <a:r>
              <a:rPr lang="sv-SE" b="0" i="0" u="none" strike="noStrike" dirty="0">
                <a:solidFill>
                  <a:srgbClr val="000000"/>
                </a:solidFill>
                <a:effectLst/>
              </a:rPr>
              <a:t>: Tidigare var medarbetare enbart förväntade att följa order. Nu krävs en attitydförändring där medarbetare ses som aktiva, kunniga resurser, vilket innebär att de är delaktiga i beslut och utveckling.</a:t>
            </a:r>
          </a:p>
          <a:p>
            <a:pPr algn="l">
              <a:buFont typeface="Arial" panose="020B0604020202020204" pitchFamily="34" charset="0"/>
              <a:buNone/>
            </a:pPr>
            <a:r>
              <a:rPr lang="sv-SE" b="1" i="0" u="none" strike="noStrike" dirty="0">
                <a:solidFill>
                  <a:srgbClr val="000000"/>
                </a:solidFill>
                <a:effectLst/>
              </a:rPr>
              <a:t>Ny press från inre och yttre drivkrafter</a:t>
            </a:r>
            <a:r>
              <a:rPr lang="sv-SE" b="0" i="0" u="none" strike="noStrike" dirty="0">
                <a:solidFill>
                  <a:srgbClr val="000000"/>
                </a:solidFill>
                <a:effectLst/>
              </a:rPr>
              <a:t>: Samhällsutvecklingen gör att både inre motivation och yttre krav pressar fram ett behov av att nyttja all potential och skapa ömsesidigt beroende.</a:t>
            </a:r>
          </a:p>
          <a:p>
            <a:pPr marL="0" indent="0">
              <a:lnSpc>
                <a:spcPct val="120000"/>
              </a:lnSpc>
              <a:buNone/>
            </a:pPr>
            <a:endParaRPr lang="sv-SE" sz="1200" i="0" u="none" strike="noStrike" dirty="0">
              <a:effectLst/>
            </a:endParaRPr>
          </a:p>
          <a:p>
            <a:endParaRPr lang="sv-SE" dirty="0"/>
          </a:p>
        </p:txBody>
      </p:sp>
      <p:sp>
        <p:nvSpPr>
          <p:cNvPr id="4" name="Platshållare för bildnummer 3"/>
          <p:cNvSpPr>
            <a:spLocks noGrp="1"/>
          </p:cNvSpPr>
          <p:nvPr>
            <p:ph type="sldNum" sz="quarter" idx="5"/>
          </p:nvPr>
        </p:nvSpPr>
        <p:spPr/>
        <p:txBody>
          <a:bodyPr/>
          <a:lstStyle/>
          <a:p>
            <a:fld id="{F5F2CD91-4A2A-074A-8695-CD39F70D7D4D}" type="slidenum">
              <a:rPr lang="sv-SE" smtClean="0"/>
              <a:t>2</a:t>
            </a:fld>
            <a:endParaRPr lang="sv-SE"/>
          </a:p>
        </p:txBody>
      </p:sp>
    </p:spTree>
    <p:extLst>
      <p:ext uri="{BB962C8B-B14F-4D97-AF65-F5344CB8AC3E}">
        <p14:creationId xmlns:p14="http://schemas.microsoft.com/office/powerpoint/2010/main" val="3500383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r>
              <a:rPr lang="sv-SE" b="0" i="0" u="none" strike="noStrike" dirty="0">
                <a:solidFill>
                  <a:srgbClr val="346068"/>
                </a:solidFill>
                <a:effectLst/>
                <a:latin typeface="Poppins" panose="020B0604020202020204" pitchFamily="34" charset="0"/>
              </a:rPr>
              <a:t>Det är av avgörande betydelse att aktuella chefer deltar i utbildningen. När chefer och medarbetare tillägnar sig samma språk och kommunicerar med hjälp av samma begrepp och modeller uppstår en synergieffekt i organisationen som leder till ökad funktionalitet och effektivitet.</a:t>
            </a:r>
          </a:p>
          <a:p>
            <a:pPr algn="l"/>
            <a:endParaRPr lang="sv-SE" b="0" i="0" u="none" strike="noStrike" dirty="0">
              <a:solidFill>
                <a:srgbClr val="346068"/>
              </a:solidFill>
              <a:effectLst/>
              <a:latin typeface="Poppins" panose="020B0604020202020204" pitchFamily="34" charset="0"/>
            </a:endParaRPr>
          </a:p>
          <a:p>
            <a:pPr algn="l"/>
            <a:r>
              <a:rPr lang="sv-SE" b="0" i="0" u="none" strike="noStrike" dirty="0">
                <a:solidFill>
                  <a:srgbClr val="346068"/>
                </a:solidFill>
                <a:effectLst/>
                <a:latin typeface="Poppins" pitchFamily="2" charset="77"/>
              </a:rPr>
              <a:t>Utbildningen behöver också förankras i organisationens vardagliga arbete. Chefer och medarbetare behöver tillsammans konkretisera hur medarbetarskap och ledarskap samverkar på bästa sätt i just deras verksamhet.</a:t>
            </a:r>
          </a:p>
          <a:p>
            <a:pPr algn="l"/>
            <a:endParaRPr lang="sv-SE" b="0" i="0" u="none" strike="noStrike" dirty="0">
              <a:solidFill>
                <a:srgbClr val="346068"/>
              </a:solidFill>
              <a:effectLst/>
              <a:latin typeface="Poppins" pitchFamily="2" charset="77"/>
            </a:endParaRPr>
          </a:p>
          <a:p>
            <a:pPr algn="l"/>
            <a:r>
              <a:rPr lang="sv-SE" b="0" i="0" u="none" strike="noStrike" dirty="0">
                <a:solidFill>
                  <a:srgbClr val="346068"/>
                </a:solidFill>
                <a:effectLst/>
                <a:latin typeface="Poppins" pitchFamily="2" charset="77"/>
              </a:rPr>
              <a:t>Arbeta över tid och vara uthållig – förändring tar dit, för det nya att bli det gamla, orka hålla i över tid</a:t>
            </a:r>
          </a:p>
          <a:p>
            <a:endParaRPr lang="sv-SE" dirty="0"/>
          </a:p>
        </p:txBody>
      </p:sp>
      <p:sp>
        <p:nvSpPr>
          <p:cNvPr id="4" name="Platshållare för bildnummer 3"/>
          <p:cNvSpPr>
            <a:spLocks noGrp="1"/>
          </p:cNvSpPr>
          <p:nvPr>
            <p:ph type="sldNum" sz="quarter" idx="5"/>
          </p:nvPr>
        </p:nvSpPr>
        <p:spPr/>
        <p:txBody>
          <a:bodyPr/>
          <a:lstStyle/>
          <a:p>
            <a:fld id="{F5F2CD91-4A2A-074A-8695-CD39F70D7D4D}" type="slidenum">
              <a:rPr lang="sv-SE" smtClean="0"/>
              <a:t>22</a:t>
            </a:fld>
            <a:endParaRPr lang="sv-SE"/>
          </a:p>
        </p:txBody>
      </p:sp>
    </p:spTree>
    <p:extLst>
      <p:ext uri="{BB962C8B-B14F-4D97-AF65-F5344CB8AC3E}">
        <p14:creationId xmlns:p14="http://schemas.microsoft.com/office/powerpoint/2010/main" val="35461459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FA5590-EA0A-A74D-09E0-5CFDF5320804}"/>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9F0983B9-3086-EA64-65AA-1575F5BDB83C}"/>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98EB09EA-4042-8F44-0A52-AB9641DE65B6}"/>
              </a:ext>
            </a:extLst>
          </p:cNvPr>
          <p:cNvSpPr>
            <a:spLocks noGrp="1"/>
          </p:cNvSpPr>
          <p:nvPr>
            <p:ph type="body" idx="1"/>
          </p:nvPr>
        </p:nvSpPr>
        <p:spPr/>
        <p:txBody>
          <a:bodyPr/>
          <a:lstStyle/>
          <a:p>
            <a:pPr>
              <a:lnSpc>
                <a:spcPct val="90000"/>
              </a:lnSpc>
              <a:spcBef>
                <a:spcPct val="0"/>
              </a:spcBef>
              <a:spcAft>
                <a:spcPts val="600"/>
              </a:spcAft>
            </a:pPr>
            <a:r>
              <a:rPr lang="en-US" sz="1200" dirty="0" err="1"/>
              <a:t>Ökat</a:t>
            </a:r>
            <a:r>
              <a:rPr lang="en-US" sz="1200" dirty="0"/>
              <a:t> </a:t>
            </a:r>
            <a:r>
              <a:rPr lang="en-US" sz="1200"/>
              <a:t>beroende</a:t>
            </a:r>
            <a:r>
              <a:rPr lang="en-US" sz="1200" dirty="0"/>
              <a:t> </a:t>
            </a:r>
          </a:p>
          <a:p>
            <a:pPr>
              <a:lnSpc>
                <a:spcPct val="90000"/>
              </a:lnSpc>
              <a:spcBef>
                <a:spcPct val="0"/>
              </a:spcBef>
              <a:spcAft>
                <a:spcPts val="600"/>
              </a:spcAft>
            </a:pPr>
            <a:r>
              <a:rPr lang="en-US" sz="1200" dirty="0" err="1"/>
              <a:t>Tillsammans</a:t>
            </a:r>
            <a:r>
              <a:rPr lang="en-US" sz="1200" dirty="0"/>
              <a:t> </a:t>
            </a:r>
            <a:r>
              <a:rPr lang="en-US" sz="1200" dirty="0" err="1"/>
              <a:t>är</a:t>
            </a:r>
            <a:r>
              <a:rPr lang="en-US" sz="1200" dirty="0"/>
              <a:t> vi </a:t>
            </a:r>
            <a:r>
              <a:rPr lang="en-US" sz="1200" dirty="0" err="1"/>
              <a:t>inte</a:t>
            </a:r>
            <a:r>
              <a:rPr lang="en-US" sz="1200" dirty="0"/>
              <a:t> </a:t>
            </a:r>
            <a:r>
              <a:rPr lang="en-US" sz="1200" dirty="0" err="1"/>
              <a:t>starka</a:t>
            </a:r>
            <a:r>
              <a:rPr lang="en-US" sz="1200" dirty="0"/>
              <a:t> – </a:t>
            </a:r>
          </a:p>
          <a:p>
            <a:pPr>
              <a:lnSpc>
                <a:spcPct val="90000"/>
              </a:lnSpc>
              <a:spcBef>
                <a:spcPct val="0"/>
              </a:spcBef>
              <a:spcAft>
                <a:spcPts val="600"/>
              </a:spcAft>
            </a:pPr>
            <a:endParaRPr lang="en-US" sz="1200" dirty="0"/>
          </a:p>
          <a:p>
            <a:pPr>
              <a:lnSpc>
                <a:spcPct val="90000"/>
              </a:lnSpc>
              <a:spcBef>
                <a:spcPct val="0"/>
              </a:spcBef>
              <a:spcAft>
                <a:spcPts val="600"/>
              </a:spcAft>
            </a:pPr>
            <a:r>
              <a:rPr lang="en-US" sz="1200" dirty="0" err="1"/>
              <a:t>Utvecklande</a:t>
            </a:r>
            <a:r>
              <a:rPr lang="en-US" sz="1200" dirty="0"/>
              <a:t> </a:t>
            </a:r>
            <a:r>
              <a:rPr lang="en-US" sz="1200" dirty="0" err="1"/>
              <a:t>medarbetarskap</a:t>
            </a:r>
            <a:r>
              <a:rPr lang="en-US" sz="1200" dirty="0"/>
              <a:t> ger </a:t>
            </a:r>
            <a:r>
              <a:rPr lang="en-US" sz="1200" dirty="0" err="1"/>
              <a:t>verktyg</a:t>
            </a:r>
            <a:r>
              <a:rPr lang="en-US" sz="1200" dirty="0"/>
              <a:t> för </a:t>
            </a:r>
            <a:r>
              <a:rPr lang="en-US" sz="1200" dirty="0" err="1"/>
              <a:t>att</a:t>
            </a:r>
            <a:r>
              <a:rPr lang="en-US" sz="1200" dirty="0"/>
              <a:t> </a:t>
            </a:r>
            <a:r>
              <a:rPr lang="en-US" sz="1200" dirty="0" err="1"/>
              <a:t>utöva</a:t>
            </a:r>
            <a:r>
              <a:rPr lang="en-US" sz="1200" dirty="0"/>
              <a:t> </a:t>
            </a:r>
            <a:r>
              <a:rPr lang="en-US" sz="1200" dirty="0" err="1"/>
              <a:t>utvecklande</a:t>
            </a:r>
            <a:r>
              <a:rPr lang="en-US" sz="1200" dirty="0"/>
              <a:t> </a:t>
            </a:r>
            <a:r>
              <a:rPr lang="en-US" sz="1200" dirty="0" err="1"/>
              <a:t>ledarskap</a:t>
            </a:r>
            <a:endParaRPr lang="en-US" sz="1200" dirty="0"/>
          </a:p>
          <a:p>
            <a:pPr marL="0" marR="0" lvl="0" indent="0" algn="l" defTabSz="914400" rtl="0" eaLnBrk="1" fontAlgn="auto" latinLnBrk="0" hangingPunct="1">
              <a:lnSpc>
                <a:spcPct val="120000"/>
              </a:lnSpc>
              <a:spcBef>
                <a:spcPts val="0"/>
              </a:spcBef>
              <a:spcAft>
                <a:spcPts val="0"/>
              </a:spcAft>
              <a:buClrTx/>
              <a:buSzTx/>
              <a:buFontTx/>
              <a:buNone/>
              <a:tabLst/>
              <a:defRPr/>
            </a:pPr>
            <a:endParaRPr lang="sv-SE" b="0" i="0" u="none" strike="noStrike" dirty="0">
              <a:solidFill>
                <a:srgbClr val="000000"/>
              </a:solidFill>
              <a:effectLst/>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sv-SE" b="0" i="0" u="none" strike="noStrike" dirty="0">
                <a:solidFill>
                  <a:srgbClr val="000000"/>
                </a:solidFill>
                <a:effectLst/>
              </a:rPr>
              <a:t>Handlar om: </a:t>
            </a:r>
          </a:p>
          <a:p>
            <a:pPr marL="0" marR="0" lvl="0" indent="0" algn="l" defTabSz="914400" rtl="0" eaLnBrk="1" fontAlgn="auto" latinLnBrk="0" hangingPunct="1">
              <a:lnSpc>
                <a:spcPct val="120000"/>
              </a:lnSpc>
              <a:spcBef>
                <a:spcPts val="0"/>
              </a:spcBef>
              <a:spcAft>
                <a:spcPts val="0"/>
              </a:spcAft>
              <a:buClrTx/>
              <a:buSzTx/>
              <a:buFontTx/>
              <a:buNone/>
              <a:tabLst/>
              <a:defRPr/>
            </a:pPr>
            <a:r>
              <a:rPr lang="sv-SE" b="0" i="0" u="none" strike="noStrike" dirty="0">
                <a:solidFill>
                  <a:srgbClr val="000000"/>
                </a:solidFill>
                <a:effectLst/>
              </a:rPr>
              <a:t>Skapa en arbetskultur där varje medarbetare känner sig delaktig, engagerad och inspirerad att bidra till organisationens framgång</a:t>
            </a:r>
          </a:p>
          <a:p>
            <a:pPr marL="0" marR="0" lvl="0" indent="0" algn="l" defTabSz="914400" rtl="0" eaLnBrk="1" fontAlgn="auto" latinLnBrk="0" hangingPunct="1">
              <a:lnSpc>
                <a:spcPct val="120000"/>
              </a:lnSpc>
              <a:spcBef>
                <a:spcPts val="0"/>
              </a:spcBef>
              <a:spcAft>
                <a:spcPts val="0"/>
              </a:spcAft>
              <a:buClrTx/>
              <a:buSzTx/>
              <a:buFontTx/>
              <a:buNone/>
              <a:tabLst/>
              <a:defRPr/>
            </a:pPr>
            <a:r>
              <a:rPr lang="sv-SE" b="0" i="0" u="none" strike="noStrike" dirty="0">
                <a:solidFill>
                  <a:srgbClr val="000000"/>
                </a:solidFill>
                <a:effectLst/>
              </a:rPr>
              <a:t>Stärka medarbetarnas ägarskap och ansvarstagande och därigenom bygga team som är självgående och engagerade</a:t>
            </a:r>
          </a:p>
          <a:p>
            <a:pPr marL="0" marR="0" lvl="0" indent="0" algn="l" defTabSz="914400" rtl="0" eaLnBrk="1" fontAlgn="auto" latinLnBrk="0" hangingPunct="1">
              <a:lnSpc>
                <a:spcPct val="120000"/>
              </a:lnSpc>
              <a:spcBef>
                <a:spcPts val="0"/>
              </a:spcBef>
              <a:spcAft>
                <a:spcPts val="0"/>
              </a:spcAft>
              <a:buClrTx/>
              <a:buSzTx/>
              <a:buFontTx/>
              <a:buNone/>
              <a:tabLst/>
              <a:defRPr/>
            </a:pPr>
            <a:endParaRPr lang="sv-SE" b="0" i="0" u="none" strike="noStrike" dirty="0">
              <a:solidFill>
                <a:srgbClr val="000000"/>
              </a:solidFill>
              <a:effectLst/>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sv-SE" b="0" i="0" u="none" strike="noStrike" dirty="0">
                <a:solidFill>
                  <a:srgbClr val="000000"/>
                </a:solidFill>
                <a:effectLst/>
              </a:rPr>
              <a:t>Och för dig som chef innebär det mindre stress och större möjlighet att fokusera på att ta verksamheten framåt. </a:t>
            </a:r>
          </a:p>
          <a:p>
            <a:pPr marL="0" marR="0" lvl="0" indent="0" algn="l" defTabSz="914400" rtl="0" eaLnBrk="1" fontAlgn="auto" latinLnBrk="0" hangingPunct="1">
              <a:lnSpc>
                <a:spcPct val="120000"/>
              </a:lnSpc>
              <a:spcBef>
                <a:spcPts val="0"/>
              </a:spcBef>
              <a:spcAft>
                <a:spcPts val="0"/>
              </a:spcAft>
              <a:buClrTx/>
              <a:buSzTx/>
              <a:buFontTx/>
              <a:buNone/>
              <a:tabLst/>
              <a:defRPr/>
            </a:pPr>
            <a:endParaRPr lang="sv-SE" b="0" i="0" u="none" strike="noStrike" dirty="0">
              <a:solidFill>
                <a:srgbClr val="000000"/>
              </a:solidFill>
              <a:effectLst/>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sv-SE" b="0" i="0" u="none" strike="noStrike" dirty="0">
                <a:solidFill>
                  <a:srgbClr val="000000"/>
                </a:solidFill>
                <a:effectLst/>
              </a:rPr>
              <a:t>Utvecklande medarbetarskap är en nyckel till att skapa en arbetsplats där alla bidrar, växer och når framgång – tillsammans.</a:t>
            </a:r>
          </a:p>
          <a:p>
            <a:pPr marL="0" indent="0">
              <a:lnSpc>
                <a:spcPct val="120000"/>
              </a:lnSpc>
              <a:buNone/>
            </a:pPr>
            <a:endParaRPr lang="sv-SE" sz="1200" i="0" u="none" strike="noStrike" dirty="0">
              <a:effectLst/>
            </a:endParaRPr>
          </a:p>
          <a:p>
            <a:endParaRPr lang="sv-SE" dirty="0"/>
          </a:p>
        </p:txBody>
      </p:sp>
      <p:sp>
        <p:nvSpPr>
          <p:cNvPr id="4" name="Platshållare för bildnummer 3">
            <a:extLst>
              <a:ext uri="{FF2B5EF4-FFF2-40B4-BE49-F238E27FC236}">
                <a16:creationId xmlns:a16="http://schemas.microsoft.com/office/drawing/2014/main" id="{0626135E-17F9-6D41-5645-98B15FDAE501}"/>
              </a:ext>
            </a:extLst>
          </p:cNvPr>
          <p:cNvSpPr>
            <a:spLocks noGrp="1"/>
          </p:cNvSpPr>
          <p:nvPr>
            <p:ph type="sldNum" sz="quarter" idx="5"/>
          </p:nvPr>
        </p:nvSpPr>
        <p:spPr/>
        <p:txBody>
          <a:bodyPr/>
          <a:lstStyle/>
          <a:p>
            <a:fld id="{F5F2CD91-4A2A-074A-8695-CD39F70D7D4D}" type="slidenum">
              <a:rPr lang="sv-SE" smtClean="0"/>
              <a:t>23</a:t>
            </a:fld>
            <a:endParaRPr lang="sv-SE"/>
          </a:p>
        </p:txBody>
      </p:sp>
    </p:spTree>
    <p:extLst>
      <p:ext uri="{BB962C8B-B14F-4D97-AF65-F5344CB8AC3E}">
        <p14:creationId xmlns:p14="http://schemas.microsoft.com/office/powerpoint/2010/main" val="13664749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F5F2CD91-4A2A-074A-8695-CD39F70D7D4D}" type="slidenum">
              <a:rPr lang="sv-SE" smtClean="0"/>
              <a:t>24</a:t>
            </a:fld>
            <a:endParaRPr lang="sv-SE"/>
          </a:p>
        </p:txBody>
      </p:sp>
    </p:spTree>
    <p:extLst>
      <p:ext uri="{BB962C8B-B14F-4D97-AF65-F5344CB8AC3E}">
        <p14:creationId xmlns:p14="http://schemas.microsoft.com/office/powerpoint/2010/main" val="2726974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buFont typeface="Arial" panose="020B0604020202020204" pitchFamily="34" charset="0"/>
              <a:buChar char="•"/>
            </a:pPr>
            <a:r>
              <a:rPr lang="sv-SE" b="1" i="0" u="none" strike="noStrike" dirty="0">
                <a:solidFill>
                  <a:srgbClr val="000000"/>
                </a:solidFill>
                <a:effectLst/>
              </a:rPr>
              <a:t>Bakgrund och Cykliska Utmaningar</a:t>
            </a:r>
            <a:r>
              <a:rPr lang="sv-SE" b="0" i="0" u="none" strike="noStrike" dirty="0">
                <a:solidFill>
                  <a:srgbClr val="000000"/>
                </a:solidFill>
                <a:effectLst/>
              </a:rPr>
              <a:t>: Medarbetarskap har blivit alltmer aktuellt igen, på grund av resursbrist och förändrade förväntningar på arbetsplatserna, både inom offentlig och privat sektor.</a:t>
            </a:r>
          </a:p>
          <a:p>
            <a:pPr algn="l">
              <a:buFont typeface="Arial" panose="020B0604020202020204" pitchFamily="34" charset="0"/>
              <a:buChar char="•"/>
            </a:pPr>
            <a:r>
              <a:rPr lang="sv-SE" b="1" i="0" u="none" strike="noStrike" dirty="0">
                <a:solidFill>
                  <a:srgbClr val="000000"/>
                </a:solidFill>
                <a:effectLst/>
              </a:rPr>
              <a:t>Förändrat Synsätt och Demokratisering</a:t>
            </a:r>
            <a:r>
              <a:rPr lang="sv-SE" b="0" i="0" u="none" strike="noStrike" dirty="0">
                <a:solidFill>
                  <a:srgbClr val="000000"/>
                </a:solidFill>
                <a:effectLst/>
              </a:rPr>
              <a:t>: Tidigare var medarbetare enbart förväntade att följa order. Nu krävs en attitydförändring där medarbetare ses som aktiva, kunniga resurser, vilket innebär att de är delaktiga i beslut och utveckling.</a:t>
            </a:r>
          </a:p>
          <a:p>
            <a:pPr algn="l">
              <a:buFont typeface="Arial" panose="020B0604020202020204" pitchFamily="34" charset="0"/>
              <a:buChar char="•"/>
            </a:pPr>
            <a:r>
              <a:rPr lang="sv-SE" b="1" i="0" u="none" strike="noStrike" dirty="0">
                <a:solidFill>
                  <a:srgbClr val="000000"/>
                </a:solidFill>
                <a:effectLst/>
              </a:rPr>
              <a:t>Nytt Press från Inre och Yttre Drivkrafter</a:t>
            </a:r>
            <a:r>
              <a:rPr lang="sv-SE" b="0" i="0" u="none" strike="noStrike" dirty="0">
                <a:solidFill>
                  <a:srgbClr val="000000"/>
                </a:solidFill>
                <a:effectLst/>
              </a:rPr>
              <a:t>: Samhällsutvecklingen gör att både inre motivation och yttre krav pressar fram ett behov av att nyttja all potential och skapa ömsesidigt beroende.</a:t>
            </a:r>
          </a:p>
          <a:p>
            <a:endParaRPr lang="sv-SE" b="0" i="0" u="none" strike="noStrike" dirty="0">
              <a:solidFill>
                <a:srgbClr val="374151"/>
              </a:solidFill>
              <a:effectLst/>
              <a:latin typeface="Söhne"/>
            </a:endParaRPr>
          </a:p>
          <a:p>
            <a:r>
              <a:rPr lang="sv-SE" sz="1200" dirty="0"/>
              <a:t>”Vi behöver bli bättre på samverkan internt och externt”</a:t>
            </a:r>
          </a:p>
          <a:p>
            <a:r>
              <a:rPr lang="sv-SE" sz="1200" dirty="0"/>
              <a:t>”Vi måste kunna möta upp och anpassa oss efter snabba förändringar”</a:t>
            </a:r>
          </a:p>
          <a:p>
            <a:r>
              <a:rPr lang="sv-SE" sz="1200" dirty="0"/>
              <a:t>”Vi behöver arbeta mer med innovation”</a:t>
            </a:r>
          </a:p>
          <a:p>
            <a:r>
              <a:rPr lang="sv-SE" sz="1200" dirty="0"/>
              <a:t>”Viktigast är att behålla god kvalitet i det vi gör”</a:t>
            </a:r>
            <a:endParaRPr lang="sv-SE" b="0" i="0" u="none" strike="noStrike" dirty="0">
              <a:solidFill>
                <a:srgbClr val="374151"/>
              </a:solidFill>
              <a:effectLst/>
              <a:latin typeface="Söhne"/>
            </a:endParaRPr>
          </a:p>
          <a:p>
            <a:endParaRPr lang="sv-SE" b="0" i="0" u="none" strike="noStrike" dirty="0">
              <a:solidFill>
                <a:srgbClr val="374151"/>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solidFill>
                  <a:schemeClr val="accent2">
                    <a:lumMod val="20000"/>
                    <a:lumOff val="80000"/>
                  </a:schemeClr>
                </a:solidFill>
              </a:rPr>
              <a:t>Ständiga förändringar och anpassning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solidFill>
                  <a:schemeClr val="accent2">
                    <a:lumMod val="20000"/>
                    <a:lumOff val="80000"/>
                  </a:schemeClr>
                </a:solidFill>
              </a:rPr>
              <a:t>Självledarskap</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solidFill>
                  <a:schemeClr val="accent2">
                    <a:lumMod val="20000"/>
                    <a:lumOff val="80000"/>
                  </a:schemeClr>
                </a:solidFill>
              </a:rPr>
              <a:t>Tillitsbaserat ledarskap</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solidFill>
                  <a:schemeClr val="accent2">
                    <a:lumMod val="20000"/>
                    <a:lumOff val="80000"/>
                  </a:schemeClr>
                </a:solidFill>
              </a:rPr>
              <a:t>Medarbetarskap</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solidFill>
                  <a:schemeClr val="accent2">
                    <a:lumMod val="20000"/>
                    <a:lumOff val="80000"/>
                  </a:schemeClr>
                </a:solidFill>
              </a:rPr>
              <a:t>Kvalitet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solidFill>
                  <a:schemeClr val="accent2">
                    <a:lumMod val="20000"/>
                    <a:lumOff val="80000"/>
                  </a:schemeClr>
                </a:solidFill>
              </a:rPr>
              <a:t>Resultat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solidFill>
                  <a:schemeClr val="accent2">
                    <a:lumMod val="20000"/>
                    <a:lumOff val="80000"/>
                  </a:schemeClr>
                </a:solidFill>
              </a:rPr>
              <a:t>Samverka-samarbeta</a:t>
            </a:r>
          </a:p>
          <a:p>
            <a:endParaRPr lang="sv-SE" b="0" i="0" u="none" strike="noStrike" dirty="0">
              <a:solidFill>
                <a:srgbClr val="374151"/>
              </a:solidFill>
              <a:effectLst/>
              <a:latin typeface="Söhne"/>
            </a:endParaRPr>
          </a:p>
          <a:p>
            <a:endParaRPr lang="sv-SE" b="0" i="0" u="none" strike="noStrike" dirty="0">
              <a:solidFill>
                <a:srgbClr val="374151"/>
              </a:solidFill>
              <a:effectLst/>
              <a:latin typeface="Söhne"/>
            </a:endParaRPr>
          </a:p>
          <a:p>
            <a:r>
              <a:rPr lang="sv-SE" b="0" i="0" u="none" strike="noStrike" dirty="0">
                <a:solidFill>
                  <a:srgbClr val="374151"/>
                </a:solidFill>
                <a:effectLst/>
                <a:latin typeface="Söhne"/>
              </a:rPr>
              <a:t>Med tanke på de alltmer komplexa kraven i arbetsmiljön på 2000-talet krävs nu att flera individer navigerar, stöder och leder inom och över olika organisatoriska sammanhang (</a:t>
            </a:r>
            <a:r>
              <a:rPr lang="sv-SE" b="0" i="0" u="none" strike="noStrike" dirty="0" err="1">
                <a:solidFill>
                  <a:srgbClr val="374151"/>
                </a:solidFill>
                <a:effectLst/>
                <a:latin typeface="Söhne"/>
              </a:rPr>
              <a:t>Yammarino</a:t>
            </a:r>
            <a:r>
              <a:rPr lang="sv-SE" b="0" i="0" u="none" strike="noStrike" dirty="0">
                <a:solidFill>
                  <a:srgbClr val="374151"/>
                </a:solidFill>
                <a:effectLst/>
                <a:latin typeface="Söhne"/>
              </a:rPr>
              <a:t>, Salas, </a:t>
            </a:r>
            <a:r>
              <a:rPr lang="sv-SE" b="0" i="0" u="none" strike="noStrike" dirty="0" err="1">
                <a:solidFill>
                  <a:srgbClr val="374151"/>
                </a:solidFill>
                <a:effectLst/>
                <a:latin typeface="Söhne"/>
              </a:rPr>
              <a:t>Serban</a:t>
            </a:r>
            <a:r>
              <a:rPr lang="sv-SE" b="0" i="0" u="none" strike="noStrike" dirty="0">
                <a:solidFill>
                  <a:srgbClr val="374151"/>
                </a:solidFill>
                <a:effectLst/>
                <a:latin typeface="Söhne"/>
              </a:rPr>
              <a:t>, </a:t>
            </a:r>
            <a:r>
              <a:rPr lang="sv-SE" b="0" i="0" u="none" strike="noStrike" dirty="0" err="1">
                <a:solidFill>
                  <a:srgbClr val="374151"/>
                </a:solidFill>
                <a:effectLst/>
                <a:latin typeface="Söhne"/>
              </a:rPr>
              <a:t>Shirreffs</a:t>
            </a:r>
            <a:r>
              <a:rPr lang="sv-SE" b="0" i="0" u="none" strike="noStrike" dirty="0">
                <a:solidFill>
                  <a:srgbClr val="374151"/>
                </a:solidFill>
                <a:effectLst/>
                <a:latin typeface="Söhne"/>
              </a:rPr>
              <a:t> &amp; </a:t>
            </a:r>
            <a:r>
              <a:rPr lang="sv-SE" b="0" i="0" u="none" strike="noStrike" dirty="0" err="1">
                <a:solidFill>
                  <a:srgbClr val="374151"/>
                </a:solidFill>
                <a:effectLst/>
                <a:latin typeface="Söhne"/>
              </a:rPr>
              <a:t>Shuffler</a:t>
            </a:r>
            <a:r>
              <a:rPr lang="sv-SE" b="0" i="0" u="none" strike="noStrike" dirty="0">
                <a:solidFill>
                  <a:srgbClr val="374151"/>
                </a:solidFill>
                <a:effectLst/>
                <a:latin typeface="Söhne"/>
              </a:rPr>
              <a:t>, 2012). Vi kan observera detta fenomen i praktiken med framväxten av organisationer där ledarrollen delas istället för att vara fokuserad på specifika individer (till exempel </a:t>
            </a:r>
            <a:r>
              <a:rPr lang="sv-SE" b="0" i="0" u="none" strike="noStrike" dirty="0" err="1">
                <a:solidFill>
                  <a:srgbClr val="374151"/>
                </a:solidFill>
                <a:effectLst/>
                <a:latin typeface="Söhne"/>
              </a:rPr>
              <a:t>Spotify</a:t>
            </a:r>
            <a:r>
              <a:rPr lang="sv-SE" b="0" i="0" u="none" strike="noStrike" dirty="0">
                <a:solidFill>
                  <a:srgbClr val="374151"/>
                </a:solidFill>
                <a:effectLst/>
                <a:latin typeface="Söhne"/>
              </a:rPr>
              <a:t>, Google och ING). Betydelsen av kollektivt ledarskap kommer bara att öka när organisationer omfamnar flerorganisatoriska, virtuella och icke-traditionella team, vilket skapar behovet av en mer flytande och dynamisk process kring tilldelning och intagande av ledarroller. Därför behöver både forskare och praktiker anpassa sitt tänkande och utforma ledarskapsutveckling i linje med dessa pågående förändringar i organisationer.</a:t>
            </a:r>
            <a:endParaRPr lang="sv-SE" dirty="0"/>
          </a:p>
        </p:txBody>
      </p:sp>
      <p:sp>
        <p:nvSpPr>
          <p:cNvPr id="4" name="Platshållare för bildnummer 3"/>
          <p:cNvSpPr>
            <a:spLocks noGrp="1"/>
          </p:cNvSpPr>
          <p:nvPr>
            <p:ph type="sldNum" sz="quarter" idx="5"/>
          </p:nvPr>
        </p:nvSpPr>
        <p:spPr/>
        <p:txBody>
          <a:bodyPr/>
          <a:lstStyle/>
          <a:p>
            <a:fld id="{52598520-14A6-EC42-B317-CFC9D17DE5C8}" type="slidenum">
              <a:rPr lang="sv-SE" smtClean="0"/>
              <a:t>3</a:t>
            </a:fld>
            <a:endParaRPr lang="sv-SE"/>
          </a:p>
        </p:txBody>
      </p:sp>
    </p:spTree>
    <p:extLst>
      <p:ext uri="{BB962C8B-B14F-4D97-AF65-F5344CB8AC3E}">
        <p14:creationId xmlns:p14="http://schemas.microsoft.com/office/powerpoint/2010/main" val="3111029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253893-DE67-D12A-620B-8311024D2020}"/>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6C5FCE12-B893-363F-4047-39198F232424}"/>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3C17790C-4C51-AAE6-1132-A592153155AC}"/>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E3341027-961C-009F-7222-9EE060198C2E}"/>
              </a:ext>
            </a:extLst>
          </p:cNvPr>
          <p:cNvSpPr>
            <a:spLocks noGrp="1"/>
          </p:cNvSpPr>
          <p:nvPr>
            <p:ph type="sldNum" sz="quarter" idx="5"/>
          </p:nvPr>
        </p:nvSpPr>
        <p:spPr/>
        <p:txBody>
          <a:bodyPr/>
          <a:lstStyle/>
          <a:p>
            <a:fld id="{52598520-14A6-EC42-B317-CFC9D17DE5C8}" type="slidenum">
              <a:rPr lang="sv-SE" smtClean="0"/>
              <a:t>4</a:t>
            </a:fld>
            <a:endParaRPr lang="sv-SE"/>
          </a:p>
        </p:txBody>
      </p:sp>
    </p:spTree>
    <p:extLst>
      <p:ext uri="{BB962C8B-B14F-4D97-AF65-F5344CB8AC3E}">
        <p14:creationId xmlns:p14="http://schemas.microsoft.com/office/powerpoint/2010/main" val="10834532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Edward Deci</a:t>
            </a:r>
          </a:p>
          <a:p>
            <a:r>
              <a:rPr lang="sv-SE" dirty="0"/>
              <a:t>Richard Ryan</a:t>
            </a:r>
          </a:p>
        </p:txBody>
      </p:sp>
      <p:sp>
        <p:nvSpPr>
          <p:cNvPr id="4" name="Platshållare för bildnummer 3"/>
          <p:cNvSpPr>
            <a:spLocks noGrp="1"/>
          </p:cNvSpPr>
          <p:nvPr>
            <p:ph type="sldNum" sz="quarter" idx="5"/>
          </p:nvPr>
        </p:nvSpPr>
        <p:spPr/>
        <p:txBody>
          <a:bodyPr/>
          <a:lstStyle/>
          <a:p>
            <a:fld id="{52598520-14A6-EC42-B317-CFC9D17DE5C8}" type="slidenum">
              <a:rPr lang="sv-SE" smtClean="0"/>
              <a:t>6</a:t>
            </a:fld>
            <a:endParaRPr lang="sv-SE"/>
          </a:p>
        </p:txBody>
      </p:sp>
    </p:spTree>
    <p:extLst>
      <p:ext uri="{BB962C8B-B14F-4D97-AF65-F5344CB8AC3E}">
        <p14:creationId xmlns:p14="http://schemas.microsoft.com/office/powerpoint/2010/main" val="19576778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r>
              <a:rPr lang="sv-SE" b="0" i="0" u="none" strike="noStrike" dirty="0">
                <a:solidFill>
                  <a:srgbClr val="000000"/>
                </a:solidFill>
                <a:effectLst/>
              </a:rPr>
              <a:t>Stefan </a:t>
            </a:r>
            <a:r>
              <a:rPr lang="sv-SE" b="0" i="0" u="none" strike="noStrike" dirty="0" err="1">
                <a:solidFill>
                  <a:srgbClr val="000000"/>
                </a:solidFill>
                <a:effectLst/>
              </a:rPr>
              <a:t>Tengblads</a:t>
            </a:r>
            <a:r>
              <a:rPr lang="sv-SE" b="0" i="0" u="none" strike="noStrike" dirty="0">
                <a:solidFill>
                  <a:srgbClr val="000000"/>
                </a:solidFill>
                <a:effectLst/>
              </a:rPr>
              <a:t> koncept om "Den myndige medarbetaren" handlar om hur moderna medarbetare idag förväntas ta mer ansvar, vara självständiga och bidra aktivt till verksamhetens mål. Det finns tre centrala principer i </a:t>
            </a:r>
            <a:r>
              <a:rPr lang="sv-SE" b="0" i="0" u="none" strike="noStrike" dirty="0" err="1">
                <a:solidFill>
                  <a:srgbClr val="000000"/>
                </a:solidFill>
                <a:effectLst/>
              </a:rPr>
              <a:t>Tengblads</a:t>
            </a:r>
            <a:r>
              <a:rPr lang="sv-SE" b="0" i="0" u="none" strike="noStrike" dirty="0">
                <a:solidFill>
                  <a:srgbClr val="000000"/>
                </a:solidFill>
                <a:effectLst/>
              </a:rPr>
              <a:t> teori/begrepp:</a:t>
            </a:r>
          </a:p>
          <a:p>
            <a:pPr algn="l"/>
            <a:endParaRPr lang="sv-SE" b="0" i="0" u="none" strike="noStrike" dirty="0">
              <a:solidFill>
                <a:srgbClr val="000000"/>
              </a:solidFill>
              <a:effectLst/>
            </a:endParaRPr>
          </a:p>
          <a:p>
            <a:pPr algn="l"/>
            <a:r>
              <a:rPr lang="sv-SE" b="0" i="0" u="none" strike="noStrike" dirty="0">
                <a:solidFill>
                  <a:srgbClr val="000000"/>
                </a:solidFill>
                <a:effectLst/>
              </a:rPr>
              <a:t>I stället för att endast följa instruktioner och direktiv från ledningen, är den myndige medarbetaren en vuxen individ som förväntas vara delaktig i beslutsfattande och förbättringsarbeten, samt visa engagemang för organisationens utveckling.</a:t>
            </a:r>
          </a:p>
          <a:p>
            <a:pPr algn="l"/>
            <a:endParaRPr lang="sv-SE" b="0" i="0" u="none" strike="noStrike" dirty="0">
              <a:solidFill>
                <a:srgbClr val="000000"/>
              </a:solidFill>
              <a:effectLst/>
            </a:endParaRPr>
          </a:p>
          <a:p>
            <a:pPr algn="l"/>
            <a:r>
              <a:rPr lang="sv-SE" b="0" i="0" u="none" strike="noStrike" dirty="0">
                <a:solidFill>
                  <a:srgbClr val="000000"/>
                </a:solidFill>
                <a:effectLst/>
              </a:rPr>
              <a:t>Centrala punkter i </a:t>
            </a:r>
            <a:r>
              <a:rPr lang="sv-SE" b="0" i="0" u="none" strike="noStrike" dirty="0" err="1">
                <a:solidFill>
                  <a:srgbClr val="000000"/>
                </a:solidFill>
                <a:effectLst/>
              </a:rPr>
              <a:t>Tengblads</a:t>
            </a:r>
            <a:r>
              <a:rPr lang="sv-SE" b="0" i="0" u="none" strike="noStrike" dirty="0">
                <a:solidFill>
                  <a:srgbClr val="000000"/>
                </a:solidFill>
                <a:effectLst/>
              </a:rPr>
              <a:t> teori:</a:t>
            </a:r>
          </a:p>
          <a:p>
            <a:pPr algn="l">
              <a:buFont typeface="+mj-lt"/>
              <a:buAutoNum type="arabicPeriod"/>
            </a:pPr>
            <a:r>
              <a:rPr lang="sv-SE" b="0" i="0" u="none" strike="noStrike" dirty="0">
                <a:solidFill>
                  <a:srgbClr val="000000"/>
                </a:solidFill>
                <a:effectLst/>
              </a:rPr>
              <a:t>Självständighet och ansvarstagande: Medarbetaren har ett eget ansvar för sitt arbete och sin utveckling.</a:t>
            </a:r>
          </a:p>
          <a:p>
            <a:pPr algn="l">
              <a:buFont typeface="+mj-lt"/>
              <a:buAutoNum type="arabicPeriod"/>
            </a:pPr>
            <a:r>
              <a:rPr lang="sv-SE" b="0" i="0" u="none" strike="noStrike" dirty="0">
                <a:solidFill>
                  <a:srgbClr val="000000"/>
                </a:solidFill>
                <a:effectLst/>
              </a:rPr>
              <a:t>Engagemang: Den myndige medarbetaren är aktivt engagerad i organisationens mål och bidrar till arbetsplatsens förbättringar.</a:t>
            </a:r>
          </a:p>
          <a:p>
            <a:pPr algn="l">
              <a:buFont typeface="+mj-lt"/>
              <a:buAutoNum type="arabicPeriod"/>
            </a:pPr>
            <a:r>
              <a:rPr lang="sv-SE" b="0" i="0" u="none" strike="noStrike" dirty="0">
                <a:solidFill>
                  <a:srgbClr val="000000"/>
                </a:solidFill>
                <a:effectLst/>
              </a:rPr>
              <a:t>Vuxen-vuxen-relation: Förhållandet mellan chef och medarbetare bygger på jämbördighet och respekt, där båda parter tar ansvar för sin del av arbetet.</a:t>
            </a:r>
          </a:p>
          <a:p>
            <a:pPr algn="l"/>
            <a:r>
              <a:rPr lang="sv-SE" b="0" i="0" u="none" strike="noStrike" dirty="0" err="1">
                <a:solidFill>
                  <a:srgbClr val="000000"/>
                </a:solidFill>
                <a:effectLst/>
              </a:rPr>
              <a:t>Tengblads</a:t>
            </a:r>
            <a:r>
              <a:rPr lang="sv-SE" b="0" i="0" u="none" strike="noStrike" dirty="0">
                <a:solidFill>
                  <a:srgbClr val="000000"/>
                </a:solidFill>
                <a:effectLst/>
              </a:rPr>
              <a:t> modell lyfter alltså fram att medarbetare som får större självbestämmande också bidrar till en mer dynamisk och ansvarsfull organisationskultur.</a:t>
            </a:r>
          </a:p>
          <a:p>
            <a:endParaRPr lang="sv-SE" dirty="0"/>
          </a:p>
        </p:txBody>
      </p:sp>
      <p:sp>
        <p:nvSpPr>
          <p:cNvPr id="4" name="Platshållare för bildnummer 3"/>
          <p:cNvSpPr>
            <a:spLocks noGrp="1"/>
          </p:cNvSpPr>
          <p:nvPr>
            <p:ph type="sldNum" sz="quarter" idx="5"/>
          </p:nvPr>
        </p:nvSpPr>
        <p:spPr/>
        <p:txBody>
          <a:bodyPr/>
          <a:lstStyle/>
          <a:p>
            <a:fld id="{F5F2CD91-4A2A-074A-8695-CD39F70D7D4D}" type="slidenum">
              <a:rPr lang="sv-SE" smtClean="0"/>
              <a:t>7</a:t>
            </a:fld>
            <a:endParaRPr lang="sv-SE"/>
          </a:p>
        </p:txBody>
      </p:sp>
    </p:spTree>
    <p:extLst>
      <p:ext uri="{BB962C8B-B14F-4D97-AF65-F5344CB8AC3E}">
        <p14:creationId xmlns:p14="http://schemas.microsoft.com/office/powerpoint/2010/main" val="39468931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b="1" i="0" u="none" strike="noStrike" dirty="0">
                <a:solidFill>
                  <a:srgbClr val="000000"/>
                </a:solidFill>
                <a:effectLst/>
              </a:rPr>
              <a:t>Roller och Ömsesidighet i Relationer</a:t>
            </a:r>
            <a:r>
              <a:rPr lang="sv-SE" b="0" i="0" u="none" strike="noStrike" dirty="0">
                <a:solidFill>
                  <a:srgbClr val="000000"/>
                </a:solidFill>
                <a:effectLst/>
              </a:rPr>
              <a:t>: Utvecklande medarbetarskap handlar om att skapa jämlika relationer oavsett position, där både chefer och medarbetare behöver tydliggöra sina roller och möta varandra som vuxna, jämbördiga individer.</a:t>
            </a:r>
            <a:endParaRPr lang="sv-SE" b="1" i="0" u="none" strike="noStrike" dirty="0">
              <a:solidFill>
                <a:srgbClr val="000000"/>
              </a:solidFill>
              <a:effectLst/>
            </a:endParaRPr>
          </a:p>
          <a:p>
            <a:pPr algn="l">
              <a:buFont typeface="Arial" panose="020B0604020202020204" pitchFamily="34" charset="0"/>
              <a:buNone/>
            </a:pPr>
            <a:endParaRPr lang="sv-SE" b="1" i="0" u="none" strike="noStrike" dirty="0">
              <a:solidFill>
                <a:srgbClr val="000000"/>
              </a:solidFill>
              <a:effectLst/>
            </a:endParaRPr>
          </a:p>
          <a:p>
            <a:pPr algn="l">
              <a:buFont typeface="Arial" panose="020B0604020202020204" pitchFamily="34" charset="0"/>
              <a:buNone/>
            </a:pPr>
            <a:r>
              <a:rPr lang="sv-SE" b="1" i="0" u="none" strike="noStrike" dirty="0">
                <a:solidFill>
                  <a:srgbClr val="000000"/>
                </a:solidFill>
                <a:effectLst/>
              </a:rPr>
              <a:t>Gungbräda-principen</a:t>
            </a:r>
            <a:r>
              <a:rPr lang="sv-SE" b="0" i="0" u="none" strike="noStrike" dirty="0">
                <a:solidFill>
                  <a:srgbClr val="000000"/>
                </a:solidFill>
                <a:effectLst/>
              </a:rPr>
              <a:t>: Betonar ömsesidigt beroende mellan ledare och medarbetare – alla behöver varandra. Det handlar om att leda sig själv, ledas av chef, och att leda andra</a:t>
            </a:r>
          </a:p>
          <a:p>
            <a:pPr algn="l">
              <a:buFont typeface="Arial" panose="020B0604020202020204" pitchFamily="34" charset="0"/>
              <a:buNone/>
            </a:pPr>
            <a:endParaRPr lang="sv-SE" b="0" i="0" u="none" strike="noStrike" dirty="0">
              <a:solidFill>
                <a:srgbClr val="000000"/>
              </a:solidFill>
              <a:effectLst/>
            </a:endParaRPr>
          </a:p>
          <a:p>
            <a:pPr algn="l">
              <a:buFont typeface="Arial" panose="020B0604020202020204" pitchFamily="34" charset="0"/>
              <a:buNone/>
            </a:pPr>
            <a:r>
              <a:rPr lang="sv-SE" b="1" i="0" u="none" strike="noStrike" dirty="0">
                <a:solidFill>
                  <a:srgbClr val="000000"/>
                </a:solidFill>
                <a:effectLst/>
              </a:rPr>
              <a:t>Jämbördighet i relationer</a:t>
            </a:r>
            <a:r>
              <a:rPr lang="sv-SE" b="0" i="0" u="none" strike="noStrike" dirty="0">
                <a:solidFill>
                  <a:srgbClr val="000000"/>
                </a:solidFill>
                <a:effectLst/>
              </a:rPr>
              <a:t>: Trots olika roller och ansvarsområden är mötet mellan medarbetare och ledare en vuxen-vuxen-relation där jämbördighet är central. Jämlikhet i dialogen gör att resurser kan utnyttjas fullt ut.</a:t>
            </a:r>
          </a:p>
          <a:p>
            <a:pPr algn="l">
              <a:buFont typeface="Arial" panose="020B0604020202020204" pitchFamily="34" charset="0"/>
              <a:buNone/>
            </a:pPr>
            <a:endParaRPr lang="sv-SE" b="0" i="0" u="none" strike="noStrike" dirty="0">
              <a:solidFill>
                <a:srgbClr val="000000"/>
              </a:solidFill>
              <a:effectLst/>
            </a:endParaRPr>
          </a:p>
          <a:p>
            <a:pPr algn="l">
              <a:buFont typeface="Arial" panose="020B0604020202020204" pitchFamily="34" charset="0"/>
              <a:buChar char="•"/>
            </a:pPr>
            <a:r>
              <a:rPr lang="sv-SE" b="1" i="0" u="none" strike="noStrike" dirty="0">
                <a:solidFill>
                  <a:srgbClr val="000000"/>
                </a:solidFill>
                <a:effectLst/>
              </a:rPr>
              <a:t>Förväntningar och ansvar</a:t>
            </a:r>
            <a:r>
              <a:rPr lang="sv-SE" b="0" i="0" u="none" strike="noStrike" dirty="0">
                <a:solidFill>
                  <a:srgbClr val="000000"/>
                </a:solidFill>
                <a:effectLst/>
              </a:rPr>
              <a:t>: Både ledare och medarbetare behöver förstå och acceptera att de har ett gemensamt ansvar för utvecklingen. Det handlar om att kliva över gamla gränser, tänka nytt, och skapa en innovativ och flexibel arbetsmiljö.</a:t>
            </a:r>
          </a:p>
          <a:p>
            <a:pPr algn="l"/>
            <a:r>
              <a:rPr lang="sv-SE" b="1" i="0" u="none" strike="noStrike" dirty="0">
                <a:solidFill>
                  <a:srgbClr val="000000"/>
                </a:solidFill>
                <a:effectLst/>
              </a:rPr>
              <a:t>4. Förändrat Ledarskap och Medarbetarskap</a:t>
            </a:r>
          </a:p>
          <a:p>
            <a:pPr algn="l">
              <a:buFont typeface="Arial" panose="020B0604020202020204" pitchFamily="34" charset="0"/>
              <a:buChar char="•"/>
            </a:pPr>
            <a:r>
              <a:rPr lang="sv-SE" b="1" i="0" u="none" strike="noStrike" dirty="0">
                <a:solidFill>
                  <a:srgbClr val="000000"/>
                </a:solidFill>
                <a:effectLst/>
              </a:rPr>
              <a:t>Chefsrollens förändring</a:t>
            </a:r>
            <a:r>
              <a:rPr lang="sv-SE" b="0" i="0" u="none" strike="noStrike" dirty="0">
                <a:solidFill>
                  <a:srgbClr val="000000"/>
                </a:solidFill>
                <a:effectLst/>
              </a:rPr>
              <a:t>: Chefer som försöker utveckla sina roller och introducera nya beteenden kan möta motstånd. Traditionella förväntningar på chefer (att ge order) måste ersättas med en modern syn på delat ansvar och ökat samspel.</a:t>
            </a:r>
          </a:p>
          <a:p>
            <a:pPr algn="l">
              <a:buFont typeface="Arial" panose="020B0604020202020204" pitchFamily="34" charset="0"/>
              <a:buChar char="•"/>
            </a:pPr>
            <a:r>
              <a:rPr lang="sv-SE" b="1" i="0" u="none" strike="noStrike" dirty="0" err="1">
                <a:solidFill>
                  <a:srgbClr val="000000"/>
                </a:solidFill>
                <a:effectLst/>
              </a:rPr>
              <a:t>Locus</a:t>
            </a:r>
            <a:r>
              <a:rPr lang="sv-SE" b="1" i="0" u="none" strike="noStrike" dirty="0">
                <a:solidFill>
                  <a:srgbClr val="000000"/>
                </a:solidFill>
                <a:effectLst/>
              </a:rPr>
              <a:t> of Control</a:t>
            </a:r>
            <a:r>
              <a:rPr lang="sv-SE" b="0" i="0" u="none" strike="noStrike" dirty="0">
                <a:solidFill>
                  <a:srgbClr val="000000"/>
                </a:solidFill>
                <a:effectLst/>
              </a:rPr>
              <a:t>: Medarbetarna måste stärka sin egen agens (egenmakt) och förstå att trygghet inte kommer från fysiska platser eller rutiner utan från individens egen förmåga att vara flexibel och anpassningsbar.</a:t>
            </a:r>
          </a:p>
          <a:p>
            <a:pPr algn="l"/>
            <a:r>
              <a:rPr lang="sv-SE" b="1" i="0" u="none" strike="noStrike" dirty="0">
                <a:solidFill>
                  <a:srgbClr val="000000"/>
                </a:solidFill>
                <a:effectLst/>
              </a:rPr>
              <a:t>5. Kommunikation och Gemensamt Språk</a:t>
            </a:r>
          </a:p>
          <a:p>
            <a:pPr algn="l">
              <a:buFont typeface="Arial" panose="020B0604020202020204" pitchFamily="34" charset="0"/>
              <a:buChar char="•"/>
            </a:pPr>
            <a:r>
              <a:rPr lang="sv-SE" b="1" i="0" u="none" strike="noStrike" dirty="0">
                <a:solidFill>
                  <a:srgbClr val="000000"/>
                </a:solidFill>
                <a:effectLst/>
              </a:rPr>
              <a:t>Gemensamt språk och roller</a:t>
            </a:r>
            <a:r>
              <a:rPr lang="sv-SE" b="0" i="0" u="none" strike="noStrike" dirty="0">
                <a:solidFill>
                  <a:srgbClr val="000000"/>
                </a:solidFill>
                <a:effectLst/>
              </a:rPr>
              <a:t>: Ledare och medarbetare måste "prata samma språk" för att undvika missförstånd. Rollerna och förväntningarna behöver vara tydliga, och detta språk bör genomsyra hela organisationen, även i utvecklingssamtal och medarbetarsamtal.</a:t>
            </a:r>
          </a:p>
        </p:txBody>
      </p:sp>
      <p:sp>
        <p:nvSpPr>
          <p:cNvPr id="4" name="Platshållare för bildnummer 3"/>
          <p:cNvSpPr>
            <a:spLocks noGrp="1"/>
          </p:cNvSpPr>
          <p:nvPr>
            <p:ph type="sldNum" sz="quarter" idx="5"/>
          </p:nvPr>
        </p:nvSpPr>
        <p:spPr/>
        <p:txBody>
          <a:bodyPr/>
          <a:lstStyle/>
          <a:p>
            <a:fld id="{F5F2CD91-4A2A-074A-8695-CD39F70D7D4D}" type="slidenum">
              <a:rPr lang="sv-SE" smtClean="0"/>
              <a:t>8</a:t>
            </a:fld>
            <a:endParaRPr lang="sv-SE"/>
          </a:p>
        </p:txBody>
      </p:sp>
    </p:spTree>
    <p:extLst>
      <p:ext uri="{BB962C8B-B14F-4D97-AF65-F5344CB8AC3E}">
        <p14:creationId xmlns:p14="http://schemas.microsoft.com/office/powerpoint/2010/main" val="29500121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Rita bild , </a:t>
            </a:r>
            <a:r>
              <a:rPr lang="sv-SE" dirty="0" err="1"/>
              <a:t>expanding</a:t>
            </a:r>
            <a:r>
              <a:rPr lang="sv-SE" dirty="0"/>
              <a:t> the space?</a:t>
            </a:r>
          </a:p>
        </p:txBody>
      </p:sp>
      <p:sp>
        <p:nvSpPr>
          <p:cNvPr id="4" name="Platshållare för bildnummer 3"/>
          <p:cNvSpPr>
            <a:spLocks noGrp="1"/>
          </p:cNvSpPr>
          <p:nvPr>
            <p:ph type="sldNum" sz="quarter" idx="5"/>
          </p:nvPr>
        </p:nvSpPr>
        <p:spPr/>
        <p:txBody>
          <a:bodyPr/>
          <a:lstStyle/>
          <a:p>
            <a:fld id="{52598520-14A6-EC42-B317-CFC9D17DE5C8}" type="slidenum">
              <a:rPr lang="sv-SE" smtClean="0"/>
              <a:t>9</a:t>
            </a:fld>
            <a:endParaRPr lang="sv-SE"/>
          </a:p>
        </p:txBody>
      </p:sp>
    </p:spTree>
    <p:extLst>
      <p:ext uri="{BB962C8B-B14F-4D97-AF65-F5344CB8AC3E}">
        <p14:creationId xmlns:p14="http://schemas.microsoft.com/office/powerpoint/2010/main" val="29776860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dirty="0"/>
              <a:t>Begreppet medarbetarskap finns enbart på svenska, norska (</a:t>
            </a:r>
            <a:r>
              <a:rPr lang="sv-SE" sz="1200" dirty="0" err="1"/>
              <a:t>medarbeiderskap</a:t>
            </a:r>
            <a:r>
              <a:rPr lang="sv-SE" sz="1200" dirty="0"/>
              <a:t>) och danska (</a:t>
            </a:r>
            <a:r>
              <a:rPr lang="sv-SE" sz="1200" dirty="0" err="1"/>
              <a:t>medarbejderskab</a:t>
            </a:r>
            <a:r>
              <a:rPr lang="sv-SE" sz="1200" dirty="0"/>
              <a:t>).  </a:t>
            </a:r>
          </a:p>
          <a:p>
            <a:r>
              <a:rPr lang="sv-SE" sz="1200" dirty="0"/>
              <a:t>Begreppet medarbetarskap kan ges olika innebörd och har förändrats över tid.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effectLst/>
              </a:rPr>
              <a:t>Medarbetarskap</a:t>
            </a:r>
            <a:r>
              <a:rPr lang="en-US" sz="1200" dirty="0">
                <a:effectLst/>
              </a:rPr>
              <a:t> </a:t>
            </a:r>
            <a:r>
              <a:rPr lang="en-US" sz="1200" dirty="0" err="1">
                <a:effectLst/>
              </a:rPr>
              <a:t>och</a:t>
            </a:r>
            <a:r>
              <a:rPr lang="en-US" sz="1200" dirty="0">
                <a:effectLst/>
              </a:rPr>
              <a:t> </a:t>
            </a:r>
            <a:r>
              <a:rPr lang="en-US" sz="1200" dirty="0" err="1">
                <a:effectLst/>
              </a:rPr>
              <a:t>ledarskap</a:t>
            </a:r>
            <a:r>
              <a:rPr lang="en-US" sz="1200" dirty="0">
                <a:effectLst/>
              </a:rPr>
              <a:t>: </a:t>
            </a:r>
            <a:r>
              <a:rPr lang="en-US" sz="1200" dirty="0" err="1">
                <a:effectLst/>
              </a:rPr>
              <a:t>båda</a:t>
            </a:r>
            <a:r>
              <a:rPr lang="en-US" sz="1200" dirty="0">
                <a:effectLst/>
              </a:rPr>
              <a:t> </a:t>
            </a:r>
            <a:r>
              <a:rPr lang="en-US" sz="1200" dirty="0" err="1">
                <a:effectLst/>
              </a:rPr>
              <a:t>är</a:t>
            </a:r>
            <a:r>
              <a:rPr lang="en-US" sz="1200" dirty="0">
                <a:effectLst/>
              </a:rPr>
              <a:t> </a:t>
            </a:r>
            <a:r>
              <a:rPr lang="en-US" sz="1200" dirty="0" err="1">
                <a:effectLst/>
              </a:rPr>
              <a:t>beroende</a:t>
            </a:r>
            <a:r>
              <a:rPr lang="en-US" sz="1200" dirty="0">
                <a:effectLst/>
              </a:rPr>
              <a:t> av </a:t>
            </a:r>
            <a:r>
              <a:rPr lang="en-US" sz="1200" dirty="0" err="1">
                <a:effectLst/>
              </a:rPr>
              <a:t>varandra</a:t>
            </a:r>
            <a:r>
              <a:rPr lang="en-US" sz="1200" dirty="0">
                <a:effectLst/>
              </a:rPr>
              <a:t> för </a:t>
            </a:r>
            <a:r>
              <a:rPr lang="en-US" sz="1200" dirty="0" err="1">
                <a:effectLst/>
              </a:rPr>
              <a:t>att</a:t>
            </a:r>
            <a:r>
              <a:rPr lang="en-US" sz="1200" dirty="0">
                <a:effectLst/>
              </a:rPr>
              <a:t> </a:t>
            </a:r>
            <a:r>
              <a:rPr lang="en-US" sz="1200" dirty="0" err="1">
                <a:effectLst/>
              </a:rPr>
              <a:t>skapa</a:t>
            </a:r>
            <a:r>
              <a:rPr lang="en-US" sz="1200" dirty="0">
                <a:effectLst/>
              </a:rPr>
              <a:t> </a:t>
            </a:r>
            <a:r>
              <a:rPr lang="en-US" sz="1200" dirty="0" err="1">
                <a:effectLst/>
              </a:rPr>
              <a:t>en</a:t>
            </a:r>
            <a:r>
              <a:rPr lang="en-US" sz="1200" dirty="0">
                <a:effectLst/>
              </a:rPr>
              <a:t> </a:t>
            </a:r>
            <a:r>
              <a:rPr lang="en-US" sz="1200" dirty="0" err="1">
                <a:effectLst/>
              </a:rPr>
              <a:t>framgångsrik</a:t>
            </a:r>
            <a:r>
              <a:rPr lang="en-US" sz="1200" dirty="0">
                <a:effectLst/>
              </a:rPr>
              <a:t> </a:t>
            </a:r>
            <a:r>
              <a:rPr lang="en-US" sz="1200" dirty="0" err="1">
                <a:effectLst/>
              </a:rPr>
              <a:t>organisation</a:t>
            </a:r>
            <a:r>
              <a:rPr lang="en-US" sz="1200" dirty="0">
                <a:effectLst/>
              </a:rPr>
              <a:t>.</a:t>
            </a:r>
            <a:br>
              <a:rPr lang="en-US" sz="1200" dirty="0">
                <a:effectLst/>
              </a:rPr>
            </a:br>
            <a:endParaRPr lang="en-US" sz="1200" dirty="0">
              <a:effectLst/>
            </a:endParaRPr>
          </a:p>
          <a:p>
            <a:endParaRPr lang="sv-SE" sz="1200" dirty="0"/>
          </a:p>
          <a:p>
            <a:endParaRPr lang="sv-SE" dirty="0"/>
          </a:p>
        </p:txBody>
      </p:sp>
      <p:sp>
        <p:nvSpPr>
          <p:cNvPr id="4" name="Platshållare för bildnummer 3"/>
          <p:cNvSpPr>
            <a:spLocks noGrp="1"/>
          </p:cNvSpPr>
          <p:nvPr>
            <p:ph type="sldNum" sz="quarter" idx="5"/>
          </p:nvPr>
        </p:nvSpPr>
        <p:spPr/>
        <p:txBody>
          <a:bodyPr/>
          <a:lstStyle/>
          <a:p>
            <a:fld id="{F5F2CD91-4A2A-074A-8695-CD39F70D7D4D}" type="slidenum">
              <a:rPr lang="sv-SE" smtClean="0"/>
              <a:t>10</a:t>
            </a:fld>
            <a:endParaRPr lang="sv-SE"/>
          </a:p>
        </p:txBody>
      </p:sp>
    </p:spTree>
    <p:extLst>
      <p:ext uri="{BB962C8B-B14F-4D97-AF65-F5344CB8AC3E}">
        <p14:creationId xmlns:p14="http://schemas.microsoft.com/office/powerpoint/2010/main" val="3876669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B6FE2C4-BDFC-A0EA-785A-5C44F6DB5629}"/>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154B86F9-8815-5B79-B0F5-E3E2BC1B4E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271993A8-9A25-646C-A590-5B76C5C4C567}"/>
              </a:ext>
            </a:extLst>
          </p:cNvPr>
          <p:cNvSpPr>
            <a:spLocks noGrp="1"/>
          </p:cNvSpPr>
          <p:nvPr>
            <p:ph type="dt" sz="half" idx="10"/>
          </p:nvPr>
        </p:nvSpPr>
        <p:spPr/>
        <p:txBody>
          <a:bodyPr/>
          <a:lstStyle/>
          <a:p>
            <a:fld id="{3FD8715E-831A-4843-A3C6-A6E6537C03DA}" type="datetimeFigureOut">
              <a:rPr lang="sv-SE" smtClean="0"/>
              <a:t>2024-11-11</a:t>
            </a:fld>
            <a:endParaRPr lang="sv-SE"/>
          </a:p>
        </p:txBody>
      </p:sp>
      <p:sp>
        <p:nvSpPr>
          <p:cNvPr id="5" name="Platshållare för sidfot 4">
            <a:extLst>
              <a:ext uri="{FF2B5EF4-FFF2-40B4-BE49-F238E27FC236}">
                <a16:creationId xmlns:a16="http://schemas.microsoft.com/office/drawing/2014/main" id="{1A41BCA1-9B63-E908-E163-BBD1D6D6E8F1}"/>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D4B12A81-D946-0920-BE1E-7C0FD02980FD}"/>
              </a:ext>
            </a:extLst>
          </p:cNvPr>
          <p:cNvSpPr>
            <a:spLocks noGrp="1"/>
          </p:cNvSpPr>
          <p:nvPr>
            <p:ph type="sldNum" sz="quarter" idx="12"/>
          </p:nvPr>
        </p:nvSpPr>
        <p:spPr/>
        <p:txBody>
          <a:bodyPr/>
          <a:lstStyle/>
          <a:p>
            <a:fld id="{32E1A0F6-03EC-FB49-82F9-68FC8A2A7C8B}" type="slidenum">
              <a:rPr lang="sv-SE" smtClean="0"/>
              <a:t>‹#›</a:t>
            </a:fld>
            <a:endParaRPr lang="sv-SE"/>
          </a:p>
        </p:txBody>
      </p:sp>
    </p:spTree>
    <p:extLst>
      <p:ext uri="{BB962C8B-B14F-4D97-AF65-F5344CB8AC3E}">
        <p14:creationId xmlns:p14="http://schemas.microsoft.com/office/powerpoint/2010/main" val="11285563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08A3E50-53C3-9CCF-9CE1-219D3605C927}"/>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73DC80B7-993B-83A4-C007-E33DEFCC8BB4}"/>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2F8F85DF-B373-75A8-D290-11B48E4B268D}"/>
              </a:ext>
            </a:extLst>
          </p:cNvPr>
          <p:cNvSpPr>
            <a:spLocks noGrp="1"/>
          </p:cNvSpPr>
          <p:nvPr>
            <p:ph type="dt" sz="half" idx="10"/>
          </p:nvPr>
        </p:nvSpPr>
        <p:spPr/>
        <p:txBody>
          <a:bodyPr/>
          <a:lstStyle/>
          <a:p>
            <a:fld id="{3FD8715E-831A-4843-A3C6-A6E6537C03DA}" type="datetimeFigureOut">
              <a:rPr lang="sv-SE" smtClean="0"/>
              <a:t>2024-11-11</a:t>
            </a:fld>
            <a:endParaRPr lang="sv-SE"/>
          </a:p>
        </p:txBody>
      </p:sp>
      <p:sp>
        <p:nvSpPr>
          <p:cNvPr id="5" name="Platshållare för sidfot 4">
            <a:extLst>
              <a:ext uri="{FF2B5EF4-FFF2-40B4-BE49-F238E27FC236}">
                <a16:creationId xmlns:a16="http://schemas.microsoft.com/office/drawing/2014/main" id="{0D0B3B22-DF0C-FABD-8509-434EF1DBFE2A}"/>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03E1DB8F-2332-CFAA-1580-6FD081C4DF3A}"/>
              </a:ext>
            </a:extLst>
          </p:cNvPr>
          <p:cNvSpPr>
            <a:spLocks noGrp="1"/>
          </p:cNvSpPr>
          <p:nvPr>
            <p:ph type="sldNum" sz="quarter" idx="12"/>
          </p:nvPr>
        </p:nvSpPr>
        <p:spPr/>
        <p:txBody>
          <a:bodyPr/>
          <a:lstStyle/>
          <a:p>
            <a:fld id="{32E1A0F6-03EC-FB49-82F9-68FC8A2A7C8B}" type="slidenum">
              <a:rPr lang="sv-SE" smtClean="0"/>
              <a:t>‹#›</a:t>
            </a:fld>
            <a:endParaRPr lang="sv-SE"/>
          </a:p>
        </p:txBody>
      </p:sp>
    </p:spTree>
    <p:extLst>
      <p:ext uri="{BB962C8B-B14F-4D97-AF65-F5344CB8AC3E}">
        <p14:creationId xmlns:p14="http://schemas.microsoft.com/office/powerpoint/2010/main" val="788656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34142C1C-8D5A-C771-532A-D08A609636C5}"/>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0EED3707-F2A6-7336-58D8-FA4F0D50AC02}"/>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5282D645-07AD-4371-3DA3-40CB9898966A}"/>
              </a:ext>
            </a:extLst>
          </p:cNvPr>
          <p:cNvSpPr>
            <a:spLocks noGrp="1"/>
          </p:cNvSpPr>
          <p:nvPr>
            <p:ph type="dt" sz="half" idx="10"/>
          </p:nvPr>
        </p:nvSpPr>
        <p:spPr/>
        <p:txBody>
          <a:bodyPr/>
          <a:lstStyle/>
          <a:p>
            <a:fld id="{3FD8715E-831A-4843-A3C6-A6E6537C03DA}" type="datetimeFigureOut">
              <a:rPr lang="sv-SE" smtClean="0"/>
              <a:t>2024-11-11</a:t>
            </a:fld>
            <a:endParaRPr lang="sv-SE"/>
          </a:p>
        </p:txBody>
      </p:sp>
      <p:sp>
        <p:nvSpPr>
          <p:cNvPr id="5" name="Platshållare för sidfot 4">
            <a:extLst>
              <a:ext uri="{FF2B5EF4-FFF2-40B4-BE49-F238E27FC236}">
                <a16:creationId xmlns:a16="http://schemas.microsoft.com/office/drawing/2014/main" id="{B042FE43-67B9-49D0-E230-D7B8F68709AC}"/>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B83562D7-6BE6-9897-9444-4C1BB7E4E82B}"/>
              </a:ext>
            </a:extLst>
          </p:cNvPr>
          <p:cNvSpPr>
            <a:spLocks noGrp="1"/>
          </p:cNvSpPr>
          <p:nvPr>
            <p:ph type="sldNum" sz="quarter" idx="12"/>
          </p:nvPr>
        </p:nvSpPr>
        <p:spPr/>
        <p:txBody>
          <a:bodyPr/>
          <a:lstStyle/>
          <a:p>
            <a:fld id="{32E1A0F6-03EC-FB49-82F9-68FC8A2A7C8B}" type="slidenum">
              <a:rPr lang="sv-SE" smtClean="0"/>
              <a:t>‹#›</a:t>
            </a:fld>
            <a:endParaRPr lang="sv-SE"/>
          </a:p>
        </p:txBody>
      </p:sp>
    </p:spTree>
    <p:extLst>
      <p:ext uri="{BB962C8B-B14F-4D97-AF65-F5344CB8AC3E}">
        <p14:creationId xmlns:p14="http://schemas.microsoft.com/office/powerpoint/2010/main" val="22603443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Rubrik och 2 innehåll, grå">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A7A3C6E9-ACFC-476E-ACE7-2DF0442B1A1F}"/>
              </a:ext>
            </a:extLst>
          </p:cNvPr>
          <p:cNvSpPr>
            <a:spLocks noGrp="1"/>
          </p:cNvSpPr>
          <p:nvPr>
            <p:ph type="dt" sz="half" idx="10"/>
          </p:nvPr>
        </p:nvSpPr>
        <p:spPr/>
        <p:txBody>
          <a:bodyPr/>
          <a:lstStyle/>
          <a:p>
            <a:fld id="{6E7B69DE-ED47-4474-86C9-AB1B525C75C0}" type="datetime1">
              <a:rPr lang="sv-SE" smtClean="0"/>
              <a:t>2024-11-11</a:t>
            </a:fld>
            <a:endParaRPr lang="sv-SE" dirty="0"/>
          </a:p>
        </p:txBody>
      </p:sp>
      <p:sp>
        <p:nvSpPr>
          <p:cNvPr id="4" name="Platshållare för sidfot 3">
            <a:extLst>
              <a:ext uri="{FF2B5EF4-FFF2-40B4-BE49-F238E27FC236}">
                <a16:creationId xmlns:a16="http://schemas.microsoft.com/office/drawing/2014/main" id="{D7F6D792-307D-41D8-BDB2-31D514A39F5F}"/>
              </a:ext>
            </a:extLst>
          </p:cNvPr>
          <p:cNvSpPr>
            <a:spLocks noGrp="1"/>
          </p:cNvSpPr>
          <p:nvPr>
            <p:ph type="ftr" sz="quarter" idx="11"/>
          </p:nvPr>
        </p:nvSpPr>
        <p:spPr/>
        <p:txBody>
          <a:bodyPr/>
          <a:lstStyle/>
          <a:p>
            <a:endParaRPr lang="sv-SE" dirty="0"/>
          </a:p>
        </p:txBody>
      </p:sp>
      <p:sp>
        <p:nvSpPr>
          <p:cNvPr id="5" name="Platshållare för bildnummer 4">
            <a:extLst>
              <a:ext uri="{FF2B5EF4-FFF2-40B4-BE49-F238E27FC236}">
                <a16:creationId xmlns:a16="http://schemas.microsoft.com/office/drawing/2014/main" id="{D622D01E-5DFE-4C15-AEC7-D450A42A318C}"/>
              </a:ext>
            </a:extLst>
          </p:cNvPr>
          <p:cNvSpPr>
            <a:spLocks noGrp="1"/>
          </p:cNvSpPr>
          <p:nvPr>
            <p:ph type="sldNum" sz="quarter" idx="12"/>
          </p:nvPr>
        </p:nvSpPr>
        <p:spPr>
          <a:xfrm>
            <a:off x="11510242" y="186212"/>
            <a:ext cx="241301" cy="171849"/>
          </a:xfrm>
        </p:spPr>
        <p:txBody>
          <a:bodyPr/>
          <a:lstStyle/>
          <a:p>
            <a:fld id="{AE086683-F536-42AB-ABBC-F4803DFE8DBC}" type="slidenum">
              <a:rPr lang="sv-SE" smtClean="0"/>
              <a:pPr/>
              <a:t>‹#›</a:t>
            </a:fld>
            <a:endParaRPr lang="sv-SE" dirty="0"/>
          </a:p>
        </p:txBody>
      </p:sp>
      <p:sp>
        <p:nvSpPr>
          <p:cNvPr id="9" name="Platshållare för innehåll 6">
            <a:extLst>
              <a:ext uri="{FF2B5EF4-FFF2-40B4-BE49-F238E27FC236}">
                <a16:creationId xmlns:a16="http://schemas.microsoft.com/office/drawing/2014/main" id="{DA12DB72-4779-470E-B666-C4A65ACA75EF}"/>
              </a:ext>
            </a:extLst>
          </p:cNvPr>
          <p:cNvSpPr>
            <a:spLocks noGrp="1"/>
          </p:cNvSpPr>
          <p:nvPr>
            <p:ph sz="quarter" idx="13"/>
          </p:nvPr>
        </p:nvSpPr>
        <p:spPr>
          <a:xfrm>
            <a:off x="595382" y="2024063"/>
            <a:ext cx="5417491" cy="385286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0" name="Platshållare för innehåll 6">
            <a:extLst>
              <a:ext uri="{FF2B5EF4-FFF2-40B4-BE49-F238E27FC236}">
                <a16:creationId xmlns:a16="http://schemas.microsoft.com/office/drawing/2014/main" id="{841C7D4D-3C23-40F1-8254-032CB2185BE0}"/>
              </a:ext>
            </a:extLst>
          </p:cNvPr>
          <p:cNvSpPr>
            <a:spLocks noGrp="1"/>
          </p:cNvSpPr>
          <p:nvPr>
            <p:ph sz="quarter" idx="14"/>
          </p:nvPr>
        </p:nvSpPr>
        <p:spPr>
          <a:xfrm>
            <a:off x="6334052" y="2024063"/>
            <a:ext cx="5417491" cy="385286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6" name="Rubrik 5">
            <a:extLst>
              <a:ext uri="{FF2B5EF4-FFF2-40B4-BE49-F238E27FC236}">
                <a16:creationId xmlns:a16="http://schemas.microsoft.com/office/drawing/2014/main" id="{7A71A6CC-02ED-403A-AAF1-CED3FCBB127A}"/>
              </a:ext>
            </a:extLst>
          </p:cNvPr>
          <p:cNvSpPr>
            <a:spLocks noGrp="1"/>
          </p:cNvSpPr>
          <p:nvPr>
            <p:ph type="title"/>
          </p:nvPr>
        </p:nvSpPr>
        <p:spPr/>
        <p:txBody>
          <a:bodyPr/>
          <a:lstStyle/>
          <a:p>
            <a:r>
              <a:rPr lang="sv-SE"/>
              <a:t>Klicka här för att ändra mall för rubrikformat</a:t>
            </a:r>
            <a:endParaRPr lang="sv-SE" dirty="0"/>
          </a:p>
        </p:txBody>
      </p:sp>
    </p:spTree>
    <p:extLst>
      <p:ext uri="{BB962C8B-B14F-4D97-AF65-F5344CB8AC3E}">
        <p14:creationId xmlns:p14="http://schemas.microsoft.com/office/powerpoint/2010/main" val="30172211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3_Startsida grön">
    <p:spTree>
      <p:nvGrpSpPr>
        <p:cNvPr id="1" name=""/>
        <p:cNvGrpSpPr/>
        <p:nvPr/>
      </p:nvGrpSpPr>
      <p:grpSpPr>
        <a:xfrm>
          <a:off x="0" y="0"/>
          <a:ext cx="0" cy="0"/>
          <a:chOff x="0" y="0"/>
          <a:chExt cx="0" cy="0"/>
        </a:xfrm>
      </p:grpSpPr>
      <p:sp>
        <p:nvSpPr>
          <p:cNvPr id="23" name="Rektangel 22">
            <a:extLst>
              <a:ext uri="{FF2B5EF4-FFF2-40B4-BE49-F238E27FC236}">
                <a16:creationId xmlns:a16="http://schemas.microsoft.com/office/drawing/2014/main" id="{03F0AB82-5725-4461-93F5-917E7E24B140}"/>
              </a:ext>
            </a:extLst>
          </p:cNvPr>
          <p:cNvSpPr/>
          <p:nvPr userDrawn="1"/>
        </p:nvSpPr>
        <p:spPr>
          <a:xfrm>
            <a:off x="6676950" y="-19050"/>
            <a:ext cx="552225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22" name="Bildobjekt 21">
            <a:extLst>
              <a:ext uri="{FF2B5EF4-FFF2-40B4-BE49-F238E27FC236}">
                <a16:creationId xmlns:a16="http://schemas.microsoft.com/office/drawing/2014/main" id="{D258BB04-3492-02FD-0726-BC4DAD3157E4}"/>
              </a:ext>
            </a:extLst>
          </p:cNvPr>
          <p:cNvPicPr>
            <a:picLocks noChangeAspect="1"/>
          </p:cNvPicPr>
          <p:nvPr userDrawn="1"/>
        </p:nvPicPr>
        <p:blipFill>
          <a:blip r:embed="rId2"/>
          <a:stretch>
            <a:fillRect/>
          </a:stretch>
        </p:blipFill>
        <p:spPr>
          <a:xfrm>
            <a:off x="-162489" y="-42024"/>
            <a:ext cx="12377740" cy="6942047"/>
          </a:xfrm>
          <a:prstGeom prst="rect">
            <a:avLst/>
          </a:prstGeom>
        </p:spPr>
      </p:pic>
      <p:pic>
        <p:nvPicPr>
          <p:cNvPr id="19" name="Bildobjekt 18">
            <a:extLst>
              <a:ext uri="{FF2B5EF4-FFF2-40B4-BE49-F238E27FC236}">
                <a16:creationId xmlns:a16="http://schemas.microsoft.com/office/drawing/2014/main" id="{50E4461B-D413-EC50-110F-83B8083E3ED9}"/>
              </a:ext>
            </a:extLst>
          </p:cNvPr>
          <p:cNvPicPr>
            <a:picLocks noChangeAspect="1"/>
          </p:cNvPicPr>
          <p:nvPr userDrawn="1"/>
        </p:nvPicPr>
        <p:blipFill>
          <a:blip r:embed="rId3"/>
          <a:stretch>
            <a:fillRect/>
          </a:stretch>
        </p:blipFill>
        <p:spPr>
          <a:xfrm>
            <a:off x="6076950" y="3409950"/>
            <a:ext cx="38100" cy="38100"/>
          </a:xfrm>
          <a:prstGeom prst="rect">
            <a:avLst/>
          </a:prstGeom>
        </p:spPr>
      </p:pic>
      <p:cxnSp>
        <p:nvCxnSpPr>
          <p:cNvPr id="13" name="Rak 12">
            <a:extLst>
              <a:ext uri="{FF2B5EF4-FFF2-40B4-BE49-F238E27FC236}">
                <a16:creationId xmlns:a16="http://schemas.microsoft.com/office/drawing/2014/main" id="{FAEB567F-A2F7-FDEA-C16F-46188B7C21C2}"/>
              </a:ext>
            </a:extLst>
          </p:cNvPr>
          <p:cNvCxnSpPr>
            <a:cxnSpLocks/>
          </p:cNvCxnSpPr>
          <p:nvPr userDrawn="1"/>
        </p:nvCxnSpPr>
        <p:spPr>
          <a:xfrm>
            <a:off x="1477613" y="2353572"/>
            <a:ext cx="4304938"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5" name="Rubrik 3">
            <a:extLst>
              <a:ext uri="{FF2B5EF4-FFF2-40B4-BE49-F238E27FC236}">
                <a16:creationId xmlns:a16="http://schemas.microsoft.com/office/drawing/2014/main" id="{7F75C9C4-0EC6-CC96-23D0-4F0C43605A96}"/>
              </a:ext>
            </a:extLst>
          </p:cNvPr>
          <p:cNvSpPr>
            <a:spLocks noGrp="1"/>
          </p:cNvSpPr>
          <p:nvPr>
            <p:ph type="title" hasCustomPrompt="1"/>
          </p:nvPr>
        </p:nvSpPr>
        <p:spPr>
          <a:xfrm>
            <a:off x="1477613" y="1027980"/>
            <a:ext cx="5404450" cy="1519517"/>
          </a:xfrm>
          <a:prstGeom prst="rect">
            <a:avLst/>
          </a:prstGeom>
        </p:spPr>
        <p:txBody>
          <a:bodyPr anchor="ctr" anchorCtr="0"/>
          <a:lstStyle>
            <a:lvl1pPr algn="l">
              <a:defRPr sz="3000" b="1">
                <a:solidFill>
                  <a:schemeClr val="tx1">
                    <a:lumMod val="85000"/>
                    <a:lumOff val="15000"/>
                  </a:schemeClr>
                </a:solidFill>
                <a:latin typeface="Avenir" panose="02000503020000020003" pitchFamily="2" charset="0"/>
              </a:defRPr>
            </a:lvl1pPr>
          </a:lstStyle>
          <a:p>
            <a:r>
              <a:rPr lang="sv-SE"/>
              <a:t>Klicka här för att justera rubrik</a:t>
            </a:r>
          </a:p>
        </p:txBody>
      </p:sp>
      <p:cxnSp>
        <p:nvCxnSpPr>
          <p:cNvPr id="24" name="Rak 23">
            <a:extLst>
              <a:ext uri="{FF2B5EF4-FFF2-40B4-BE49-F238E27FC236}">
                <a16:creationId xmlns:a16="http://schemas.microsoft.com/office/drawing/2014/main" id="{A3914BE0-8233-4DDC-1E0A-EEF53E2AB0D9}"/>
              </a:ext>
            </a:extLst>
          </p:cNvPr>
          <p:cNvCxnSpPr>
            <a:cxnSpLocks/>
          </p:cNvCxnSpPr>
          <p:nvPr userDrawn="1"/>
        </p:nvCxnSpPr>
        <p:spPr>
          <a:xfrm flipV="1">
            <a:off x="1444627" y="6303417"/>
            <a:ext cx="8321198" cy="8767"/>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6" name="Platshållare för innehåll 2">
            <a:extLst>
              <a:ext uri="{FF2B5EF4-FFF2-40B4-BE49-F238E27FC236}">
                <a16:creationId xmlns:a16="http://schemas.microsoft.com/office/drawing/2014/main" id="{A17F6198-C456-AB88-3EF5-4659C68A12D2}"/>
              </a:ext>
            </a:extLst>
          </p:cNvPr>
          <p:cNvSpPr>
            <a:spLocks noGrp="1"/>
          </p:cNvSpPr>
          <p:nvPr>
            <p:ph idx="1"/>
          </p:nvPr>
        </p:nvSpPr>
        <p:spPr>
          <a:xfrm>
            <a:off x="1462983" y="2850352"/>
            <a:ext cx="8321197" cy="2990287"/>
          </a:xfrm>
          <a:prstGeom prst="rect">
            <a:avLst/>
          </a:prstGeom>
        </p:spPr>
        <p:txBody>
          <a:bodyPr/>
          <a:lstStyle>
            <a:lvl1pPr>
              <a:defRPr sz="1400" b="0" i="0">
                <a:solidFill>
                  <a:schemeClr val="tx1"/>
                </a:solidFill>
                <a:latin typeface="Avenir" panose="02000503020000020003" pitchFamily="2" charset="0"/>
              </a:defRPr>
            </a:lvl1pPr>
          </a:lstStyle>
          <a:p>
            <a:pPr lvl="0"/>
            <a:r>
              <a:rPr lang="sv-SE">
                <a:latin typeface="Avenir LT Std 45 Book" panose="020B0502020203020204" pitchFamily="34" charset="0"/>
              </a:rPr>
              <a:t>Klicka här för att ändra format på bakgrundstexten</a:t>
            </a:r>
          </a:p>
        </p:txBody>
      </p:sp>
    </p:spTree>
    <p:extLst>
      <p:ext uri="{BB962C8B-B14F-4D97-AF65-F5344CB8AC3E}">
        <p14:creationId xmlns:p14="http://schemas.microsoft.com/office/powerpoint/2010/main" val="1779241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itel - Centrerad">
    <p:spTree>
      <p:nvGrpSpPr>
        <p:cNvPr id="1" name=""/>
        <p:cNvGrpSpPr/>
        <p:nvPr/>
      </p:nvGrpSpPr>
      <p:grpSpPr>
        <a:xfrm>
          <a:off x="0" y="0"/>
          <a:ext cx="0" cy="0"/>
          <a:chOff x="0" y="0"/>
          <a:chExt cx="0" cy="0"/>
        </a:xfrm>
      </p:grpSpPr>
      <p:sp>
        <p:nvSpPr>
          <p:cNvPr id="40" name="Titeltext"/>
          <p:cNvSpPr txBox="1">
            <a:spLocks noGrp="1"/>
          </p:cNvSpPr>
          <p:nvPr>
            <p:ph type="title" hasCustomPrompt="1"/>
          </p:nvPr>
        </p:nvSpPr>
        <p:spPr>
          <a:xfrm>
            <a:off x="333375" y="2268142"/>
            <a:ext cx="11525251" cy="2321719"/>
          </a:xfrm>
          <a:prstGeom prst="rect">
            <a:avLst/>
          </a:prstGeom>
        </p:spPr>
        <p:txBody>
          <a:bodyPr anchor="ctr"/>
          <a:lstStyle>
            <a:lvl1pPr algn="ctr">
              <a:defRPr>
                <a:solidFill>
                  <a:schemeClr val="bg1"/>
                </a:solidFill>
                <a:latin typeface="Avenir Book" panose="02000503020000020003" pitchFamily="2" charset="0"/>
              </a:defRPr>
            </a:lvl1pPr>
          </a:lstStyle>
          <a:p>
            <a:r>
              <a:rPr dirty="0" err="1"/>
              <a:t>Titeltext</a:t>
            </a:r>
            <a:endParaRPr dirty="0"/>
          </a:p>
        </p:txBody>
      </p:sp>
      <p:sp>
        <p:nvSpPr>
          <p:cNvPr id="44" name="Diabildsnummer"/>
          <p:cNvSpPr txBox="1">
            <a:spLocks noGrp="1"/>
          </p:cNvSpPr>
          <p:nvPr>
            <p:ph type="sldNum" sz="quarter" idx="2"/>
          </p:nvPr>
        </p:nvSpPr>
        <p:spPr>
          <a:xfrm>
            <a:off x="11525821" y="6420446"/>
            <a:ext cx="296515" cy="250031"/>
          </a:xfrm>
          <a:prstGeom prst="rect">
            <a:avLst/>
          </a:prstGeom>
        </p:spPr>
        <p:txBody>
          <a:bodyPr/>
          <a:lstStyle/>
          <a:p>
            <a:fld id="{86CB4B4D-7CA3-9044-876B-883B54F8677D}" type="slidenum">
              <a:rPr lang="sv-SE" smtClean="0"/>
              <a:t>‹#›</a:t>
            </a:fld>
            <a:endParaRPr lang="sv-SE"/>
          </a:p>
        </p:txBody>
      </p:sp>
    </p:spTree>
    <p:extLst>
      <p:ext uri="{BB962C8B-B14F-4D97-AF65-F5344CB8AC3E}">
        <p14:creationId xmlns:p14="http://schemas.microsoft.com/office/powerpoint/2010/main" val="1187473274"/>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vå innehållsdelar">
    <p:bg>
      <p:bgPr>
        <a:solidFill>
          <a:srgbClr val="699E8E"/>
        </a:solidFill>
        <a:effectLst/>
      </p:bgPr>
    </p:bg>
    <p:spTree>
      <p:nvGrpSpPr>
        <p:cNvPr id="1" name=""/>
        <p:cNvGrpSpPr/>
        <p:nvPr/>
      </p:nvGrpSpPr>
      <p:grpSpPr>
        <a:xfrm>
          <a:off x="0" y="0"/>
          <a:ext cx="0" cy="0"/>
          <a:chOff x="0" y="0"/>
          <a:chExt cx="0" cy="0"/>
        </a:xfrm>
      </p:grpSpPr>
      <p:sp>
        <p:nvSpPr>
          <p:cNvPr id="8" name="Rubrik 1"/>
          <p:cNvSpPr>
            <a:spLocks noGrp="1"/>
          </p:cNvSpPr>
          <p:nvPr>
            <p:ph type="title"/>
          </p:nvPr>
        </p:nvSpPr>
        <p:spPr>
          <a:xfrm>
            <a:off x="735563" y="635717"/>
            <a:ext cx="10515600" cy="1325563"/>
          </a:xfrm>
          <a:prstGeom prst="rect">
            <a:avLst/>
          </a:prstGeom>
        </p:spPr>
        <p:txBody>
          <a:bodyPr/>
          <a:lstStyle>
            <a:lvl1pPr>
              <a:defRPr>
                <a:solidFill>
                  <a:schemeClr val="bg1"/>
                </a:solidFill>
                <a:latin typeface="Avenir LT Std 45 Book" panose="020B0502020203020204" pitchFamily="34" charset="0"/>
              </a:defRPr>
            </a:lvl1pPr>
          </a:lstStyle>
          <a:p>
            <a:endParaRPr lang="sv-SE" dirty="0">
              <a:solidFill>
                <a:schemeClr val="bg1"/>
              </a:solidFill>
              <a:latin typeface="Avenir LT Std 45 Book" panose="020B0502020203020204" pitchFamily="34" charset="0"/>
            </a:endParaRPr>
          </a:p>
        </p:txBody>
      </p:sp>
      <p:sp>
        <p:nvSpPr>
          <p:cNvPr id="9" name="Platshållare för innehåll 2"/>
          <p:cNvSpPr>
            <a:spLocks noGrp="1"/>
          </p:cNvSpPr>
          <p:nvPr>
            <p:ph idx="1"/>
          </p:nvPr>
        </p:nvSpPr>
        <p:spPr>
          <a:xfrm>
            <a:off x="735563" y="2096213"/>
            <a:ext cx="10515600" cy="4351338"/>
          </a:xfrm>
          <a:prstGeom prst="rect">
            <a:avLst/>
          </a:prstGeom>
        </p:spPr>
        <p:txBody>
          <a:bodyPr/>
          <a:lstStyle>
            <a:lvl1pPr>
              <a:defRPr>
                <a:solidFill>
                  <a:schemeClr val="bg1"/>
                </a:solidFill>
                <a:latin typeface="Avenir LT Std 45 Book" panose="020B0502020203020204" pitchFamily="34" charset="0"/>
              </a:defRPr>
            </a:lvl1pPr>
          </a:lstStyle>
          <a:p>
            <a:endParaRPr lang="sv-SE" dirty="0">
              <a:solidFill>
                <a:schemeClr val="bg1"/>
              </a:solidFill>
              <a:latin typeface="Avenir LT Std 45 Book" panose="020B0502020203020204" pitchFamily="34" charset="0"/>
            </a:endParaRPr>
          </a:p>
        </p:txBody>
      </p:sp>
      <p:pic>
        <p:nvPicPr>
          <p:cNvPr id="5" name="Bildobjekt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37892" y="5758997"/>
            <a:ext cx="1539453" cy="817834"/>
          </a:xfrm>
          <a:prstGeom prst="rect">
            <a:avLst/>
          </a:prstGeom>
        </p:spPr>
      </p:pic>
    </p:spTree>
    <p:extLst>
      <p:ext uri="{BB962C8B-B14F-4D97-AF65-F5344CB8AC3E}">
        <p14:creationId xmlns:p14="http://schemas.microsoft.com/office/powerpoint/2010/main" val="32633516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om">
    <p:bg>
      <p:bgPr>
        <a:solidFill>
          <a:srgbClr val="699E8E"/>
        </a:solidFill>
        <a:effectLst/>
      </p:bgPr>
    </p:bg>
    <p:spTree>
      <p:nvGrpSpPr>
        <p:cNvPr id="1" name=""/>
        <p:cNvGrpSpPr/>
        <p:nvPr/>
      </p:nvGrpSpPr>
      <p:grpSpPr>
        <a:xfrm>
          <a:off x="0" y="0"/>
          <a:ext cx="0" cy="0"/>
          <a:chOff x="0" y="0"/>
          <a:chExt cx="0" cy="0"/>
        </a:xfrm>
      </p:grpSpPr>
      <p:pic>
        <p:nvPicPr>
          <p:cNvPr id="8" name="Bildobjekt 7"/>
          <p:cNvPicPr>
            <a:picLocks noChangeAspect="1"/>
          </p:cNvPicPr>
          <p:nvPr userDrawn="1"/>
        </p:nvPicPr>
        <p:blipFill>
          <a:blip r:embed="rId2"/>
          <a:stretch>
            <a:fillRect/>
          </a:stretch>
        </p:blipFill>
        <p:spPr>
          <a:xfrm rot="19959649">
            <a:off x="-3946969" y="3037904"/>
            <a:ext cx="8213760" cy="4895498"/>
          </a:xfrm>
          <a:prstGeom prst="rect">
            <a:avLst/>
          </a:prstGeom>
        </p:spPr>
      </p:pic>
      <p:sp>
        <p:nvSpPr>
          <p:cNvPr id="5" name="Rubrik 1"/>
          <p:cNvSpPr>
            <a:spLocks noGrp="1"/>
          </p:cNvSpPr>
          <p:nvPr>
            <p:ph type="title"/>
          </p:nvPr>
        </p:nvSpPr>
        <p:spPr>
          <a:xfrm>
            <a:off x="735563" y="635717"/>
            <a:ext cx="10515600" cy="1325563"/>
          </a:xfrm>
          <a:prstGeom prst="rect">
            <a:avLst/>
          </a:prstGeom>
        </p:spPr>
        <p:txBody>
          <a:bodyPr/>
          <a:lstStyle>
            <a:lvl1pPr>
              <a:defRPr>
                <a:solidFill>
                  <a:schemeClr val="bg1"/>
                </a:solidFill>
                <a:latin typeface="Avenir LT Std 45 Book" panose="020B0502020203020204" pitchFamily="34" charset="0"/>
              </a:defRPr>
            </a:lvl1pPr>
          </a:lstStyle>
          <a:p>
            <a:endParaRPr lang="sv-SE" dirty="0">
              <a:solidFill>
                <a:schemeClr val="bg1"/>
              </a:solidFill>
              <a:latin typeface="Avenir LT Std 45 Book" panose="020B0502020203020204" pitchFamily="34" charset="0"/>
            </a:endParaRPr>
          </a:p>
        </p:txBody>
      </p:sp>
      <p:sp>
        <p:nvSpPr>
          <p:cNvPr id="6" name="Platshållare för innehåll 2"/>
          <p:cNvSpPr>
            <a:spLocks noGrp="1"/>
          </p:cNvSpPr>
          <p:nvPr>
            <p:ph idx="1"/>
          </p:nvPr>
        </p:nvSpPr>
        <p:spPr>
          <a:xfrm>
            <a:off x="735563" y="2096213"/>
            <a:ext cx="10515600" cy="4351338"/>
          </a:xfrm>
          <a:prstGeom prst="rect">
            <a:avLst/>
          </a:prstGeom>
        </p:spPr>
        <p:txBody>
          <a:bodyPr/>
          <a:lstStyle>
            <a:lvl1pPr>
              <a:defRPr>
                <a:solidFill>
                  <a:schemeClr val="bg1"/>
                </a:solidFill>
                <a:latin typeface="Avenir LT Std 45 Book" panose="020B0502020203020204" pitchFamily="34" charset="0"/>
              </a:defRPr>
            </a:lvl1pPr>
          </a:lstStyle>
          <a:p>
            <a:endParaRPr lang="sv-SE" dirty="0">
              <a:solidFill>
                <a:schemeClr val="bg1"/>
              </a:solidFill>
              <a:latin typeface="Avenir LT Std 45 Book" panose="020B0502020203020204" pitchFamily="34" charset="0"/>
            </a:endParaRPr>
          </a:p>
        </p:txBody>
      </p:sp>
    </p:spTree>
    <p:extLst>
      <p:ext uri="{BB962C8B-B14F-4D97-AF65-F5344CB8AC3E}">
        <p14:creationId xmlns:p14="http://schemas.microsoft.com/office/powerpoint/2010/main" val="28265766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1_Två innehållsdelar">
    <p:bg>
      <p:bgPr>
        <a:solidFill>
          <a:srgbClr val="699E8E"/>
        </a:solidFill>
        <a:effectLst/>
      </p:bgPr>
    </p:bg>
    <p:spTree>
      <p:nvGrpSpPr>
        <p:cNvPr id="1" name=""/>
        <p:cNvGrpSpPr/>
        <p:nvPr/>
      </p:nvGrpSpPr>
      <p:grpSpPr>
        <a:xfrm>
          <a:off x="0" y="0"/>
          <a:ext cx="0" cy="0"/>
          <a:chOff x="0" y="0"/>
          <a:chExt cx="0" cy="0"/>
        </a:xfrm>
      </p:grpSpPr>
      <p:sp>
        <p:nvSpPr>
          <p:cNvPr id="41" name="Titeltext"/>
          <p:cNvSpPr txBox="1">
            <a:spLocks noGrp="1"/>
          </p:cNvSpPr>
          <p:nvPr>
            <p:ph type="title"/>
          </p:nvPr>
        </p:nvSpPr>
        <p:spPr>
          <a:prstGeom prst="rect">
            <a:avLst/>
          </a:prstGeom>
        </p:spPr>
        <p:txBody>
          <a:bodyPr/>
          <a:lstStyle>
            <a:lvl1pPr>
              <a:defRPr>
                <a:solidFill>
                  <a:srgbClr val="FFFFFF"/>
                </a:solidFill>
                <a:latin typeface="Avenir Book"/>
                <a:ea typeface="Avenir Book"/>
                <a:cs typeface="Avenir Book"/>
                <a:sym typeface="Avenir Book"/>
              </a:defRPr>
            </a:lvl1pPr>
          </a:lstStyle>
          <a:p>
            <a:r>
              <a:t>Titeltext</a:t>
            </a:r>
          </a:p>
        </p:txBody>
      </p:sp>
      <p:sp>
        <p:nvSpPr>
          <p:cNvPr id="42" name="Brödtext nivå ett…"/>
          <p:cNvSpPr txBox="1">
            <a:spLocks noGrp="1"/>
          </p:cNvSpPr>
          <p:nvPr>
            <p:ph type="body" idx="1"/>
          </p:nvPr>
        </p:nvSpPr>
        <p:spPr>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Brödtext nivå ett</a:t>
            </a:r>
          </a:p>
          <a:p>
            <a:pPr lvl="1"/>
            <a:r>
              <a:t>Brödtext nivå två</a:t>
            </a:r>
          </a:p>
          <a:p>
            <a:pPr lvl="2"/>
            <a:r>
              <a:t>Brödtext nivå tre</a:t>
            </a:r>
          </a:p>
          <a:p>
            <a:pPr lvl="3"/>
            <a:r>
              <a:t>Brödtext nivå fyra</a:t>
            </a:r>
          </a:p>
          <a:p>
            <a:pPr lvl="4"/>
            <a:r>
              <a:t>Brödtext nivå fem</a:t>
            </a:r>
          </a:p>
        </p:txBody>
      </p:sp>
      <p:sp>
        <p:nvSpPr>
          <p:cNvPr id="44" name="Diabildsnumm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6" name="psykologpartners_organisation_ledarskap_vit.png" descr="psykologpartners_organisation_ledarskap_vit.png">
            <a:extLst>
              <a:ext uri="{FF2B5EF4-FFF2-40B4-BE49-F238E27FC236}">
                <a16:creationId xmlns:a16="http://schemas.microsoft.com/office/drawing/2014/main" id="{C23B53F0-428B-354C-9CAA-E9E7A30C3AF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92675" y="5663897"/>
            <a:ext cx="1730532" cy="955345"/>
          </a:xfrm>
          <a:prstGeom prst="rect">
            <a:avLst/>
          </a:prstGeom>
          <a:ln w="12700">
            <a:miter lim="400000"/>
          </a:ln>
        </p:spPr>
      </p:pic>
    </p:spTree>
    <p:extLst>
      <p:ext uri="{BB962C8B-B14F-4D97-AF65-F5344CB8AC3E}">
        <p14:creationId xmlns:p14="http://schemas.microsoft.com/office/powerpoint/2010/main" val="104823362"/>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761709" y="338195"/>
            <a:ext cx="10668582" cy="850193"/>
          </a:xfrm>
        </p:spPr>
        <p:txBody>
          <a:bodyPr anchor="b"/>
          <a:lstStyle>
            <a:lvl1pPr>
              <a:defRPr sz="2769" b="1"/>
            </a:lvl1pPr>
          </a:lstStyle>
          <a:p>
            <a:r>
              <a:rPr lang="sv-SE" dirty="0"/>
              <a:t>Klicka här för att ändra format</a:t>
            </a:r>
          </a:p>
        </p:txBody>
      </p:sp>
      <p:sp>
        <p:nvSpPr>
          <p:cNvPr id="3" name="Platshållare för innehåll 2"/>
          <p:cNvSpPr>
            <a:spLocks noGrp="1"/>
          </p:cNvSpPr>
          <p:nvPr>
            <p:ph idx="1"/>
          </p:nvPr>
        </p:nvSpPr>
        <p:spPr>
          <a:xfrm>
            <a:off x="761709" y="1385080"/>
            <a:ext cx="10668582" cy="4735911"/>
          </a:xfrm>
        </p:spPr>
        <p:txBody>
          <a:bodyPr/>
          <a:lstStyle>
            <a:lvl1pPr>
              <a:defRPr sz="1938">
                <a:latin typeface="Arial" charset="0"/>
                <a:ea typeface="Arial" charset="0"/>
                <a:cs typeface="Arial" charset="0"/>
              </a:defRPr>
            </a:lvl1pPr>
            <a:lvl2pPr>
              <a:defRPr sz="1662">
                <a:latin typeface="Arial" charset="0"/>
                <a:ea typeface="Arial" charset="0"/>
                <a:cs typeface="Arial" charset="0"/>
              </a:defRPr>
            </a:lvl2pPr>
            <a:lvl3pPr>
              <a:defRPr sz="1385">
                <a:latin typeface="Arial" charset="0"/>
                <a:ea typeface="Arial" charset="0"/>
                <a:cs typeface="Arial" charset="0"/>
              </a:defRPr>
            </a:lvl3pPr>
            <a:lvl4pPr>
              <a:defRPr sz="1246">
                <a:latin typeface="Arial" charset="0"/>
                <a:ea typeface="Arial" charset="0"/>
                <a:cs typeface="Arial" charset="0"/>
              </a:defRPr>
            </a:lvl4pPr>
            <a:lvl5pPr>
              <a:defRPr sz="1246">
                <a:latin typeface="Arial" charset="0"/>
                <a:ea typeface="Arial" charset="0"/>
                <a:cs typeface="Arial" charset="0"/>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8" name="Text Placeholder 7"/>
          <p:cNvSpPr>
            <a:spLocks noGrp="1"/>
          </p:cNvSpPr>
          <p:nvPr>
            <p:ph type="body" sz="quarter" idx="10"/>
          </p:nvPr>
        </p:nvSpPr>
        <p:spPr>
          <a:xfrm>
            <a:off x="8738219" y="6127140"/>
            <a:ext cx="2543406" cy="190545"/>
          </a:xfrm>
        </p:spPr>
        <p:txBody>
          <a:bodyPr/>
          <a:lstStyle>
            <a:lvl1pPr marL="0" indent="0" algn="r">
              <a:buNone/>
              <a:defRPr sz="1108">
                <a:latin typeface="Arial" charset="0"/>
                <a:ea typeface="Arial" charset="0"/>
                <a:cs typeface="Arial" charset="0"/>
              </a:defRPr>
            </a:lvl1pPr>
            <a:lvl2pPr marL="316520" indent="0" algn="r">
              <a:buNone/>
              <a:defRPr sz="1108">
                <a:latin typeface="Arial" charset="0"/>
                <a:ea typeface="Arial" charset="0"/>
                <a:cs typeface="Arial" charset="0"/>
              </a:defRPr>
            </a:lvl2pPr>
            <a:lvl3pPr marL="633039" indent="0" algn="r">
              <a:buNone/>
              <a:defRPr sz="1108">
                <a:latin typeface="Arial" charset="0"/>
                <a:ea typeface="Arial" charset="0"/>
                <a:cs typeface="Arial" charset="0"/>
              </a:defRPr>
            </a:lvl3pPr>
            <a:lvl4pPr marL="949559" indent="0" algn="r">
              <a:buNone/>
              <a:defRPr sz="1108">
                <a:latin typeface="Arial" charset="0"/>
                <a:ea typeface="Arial" charset="0"/>
                <a:cs typeface="Arial" charset="0"/>
              </a:defRPr>
            </a:lvl4pPr>
            <a:lvl5pPr marL="1266078" indent="0" algn="r">
              <a:buNone/>
              <a:defRPr sz="1108">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419114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8D7B818-A30E-21D1-89AF-7107F646DAB5}"/>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2C709CC2-794F-7F04-ED5B-8E1FD886182D}"/>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B6476F00-DB4B-B397-33E7-C4DEF81A00E2}"/>
              </a:ext>
            </a:extLst>
          </p:cNvPr>
          <p:cNvSpPr>
            <a:spLocks noGrp="1"/>
          </p:cNvSpPr>
          <p:nvPr>
            <p:ph type="dt" sz="half" idx="10"/>
          </p:nvPr>
        </p:nvSpPr>
        <p:spPr/>
        <p:txBody>
          <a:bodyPr/>
          <a:lstStyle/>
          <a:p>
            <a:fld id="{3FD8715E-831A-4843-A3C6-A6E6537C03DA}" type="datetimeFigureOut">
              <a:rPr lang="sv-SE" smtClean="0"/>
              <a:t>2024-11-11</a:t>
            </a:fld>
            <a:endParaRPr lang="sv-SE"/>
          </a:p>
        </p:txBody>
      </p:sp>
      <p:sp>
        <p:nvSpPr>
          <p:cNvPr id="5" name="Platshållare för sidfot 4">
            <a:extLst>
              <a:ext uri="{FF2B5EF4-FFF2-40B4-BE49-F238E27FC236}">
                <a16:creationId xmlns:a16="http://schemas.microsoft.com/office/drawing/2014/main" id="{FAE2A31C-AD04-D224-AB9B-451D78141949}"/>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42200B4E-591C-AC3F-1D13-FD71DBE71566}"/>
              </a:ext>
            </a:extLst>
          </p:cNvPr>
          <p:cNvSpPr>
            <a:spLocks noGrp="1"/>
          </p:cNvSpPr>
          <p:nvPr>
            <p:ph type="sldNum" sz="quarter" idx="12"/>
          </p:nvPr>
        </p:nvSpPr>
        <p:spPr/>
        <p:txBody>
          <a:bodyPr/>
          <a:lstStyle/>
          <a:p>
            <a:fld id="{32E1A0F6-03EC-FB49-82F9-68FC8A2A7C8B}" type="slidenum">
              <a:rPr lang="sv-SE" smtClean="0"/>
              <a:t>‹#›</a:t>
            </a:fld>
            <a:endParaRPr lang="sv-SE"/>
          </a:p>
        </p:txBody>
      </p:sp>
    </p:spTree>
    <p:extLst>
      <p:ext uri="{BB962C8B-B14F-4D97-AF65-F5344CB8AC3E}">
        <p14:creationId xmlns:p14="http://schemas.microsoft.com/office/powerpoint/2010/main" val="2803970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32C5736-A1F6-23F9-8D1B-9466402C14EB}"/>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D2439F4D-7965-EF9A-C2B4-140EC6CA953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4C4DB8A0-D10C-DA02-7672-B94FB35F8E14}"/>
              </a:ext>
            </a:extLst>
          </p:cNvPr>
          <p:cNvSpPr>
            <a:spLocks noGrp="1"/>
          </p:cNvSpPr>
          <p:nvPr>
            <p:ph type="dt" sz="half" idx="10"/>
          </p:nvPr>
        </p:nvSpPr>
        <p:spPr/>
        <p:txBody>
          <a:bodyPr/>
          <a:lstStyle/>
          <a:p>
            <a:fld id="{3FD8715E-831A-4843-A3C6-A6E6537C03DA}" type="datetimeFigureOut">
              <a:rPr lang="sv-SE" smtClean="0"/>
              <a:t>2024-11-11</a:t>
            </a:fld>
            <a:endParaRPr lang="sv-SE"/>
          </a:p>
        </p:txBody>
      </p:sp>
      <p:sp>
        <p:nvSpPr>
          <p:cNvPr id="5" name="Platshållare för sidfot 4">
            <a:extLst>
              <a:ext uri="{FF2B5EF4-FFF2-40B4-BE49-F238E27FC236}">
                <a16:creationId xmlns:a16="http://schemas.microsoft.com/office/drawing/2014/main" id="{4731A1F5-7E6E-9A81-F6A1-152EAB45240A}"/>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336C17DF-9C30-D072-9F7E-131C4EA3C569}"/>
              </a:ext>
            </a:extLst>
          </p:cNvPr>
          <p:cNvSpPr>
            <a:spLocks noGrp="1"/>
          </p:cNvSpPr>
          <p:nvPr>
            <p:ph type="sldNum" sz="quarter" idx="12"/>
          </p:nvPr>
        </p:nvSpPr>
        <p:spPr/>
        <p:txBody>
          <a:bodyPr/>
          <a:lstStyle/>
          <a:p>
            <a:fld id="{32E1A0F6-03EC-FB49-82F9-68FC8A2A7C8B}" type="slidenum">
              <a:rPr lang="sv-SE" smtClean="0"/>
              <a:t>‹#›</a:t>
            </a:fld>
            <a:endParaRPr lang="sv-SE"/>
          </a:p>
        </p:txBody>
      </p:sp>
    </p:spTree>
    <p:extLst>
      <p:ext uri="{BB962C8B-B14F-4D97-AF65-F5344CB8AC3E}">
        <p14:creationId xmlns:p14="http://schemas.microsoft.com/office/powerpoint/2010/main" val="3875329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BF701F2-6117-E494-1FFF-8AEFBA2FCDF8}"/>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F40D81C8-DFF4-E2B3-382B-A8536B3D6823}"/>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4C51B102-DD63-E349-F351-6AF843C210E1}"/>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867E890A-5A50-F13D-BA5F-D05C87AF9DCE}"/>
              </a:ext>
            </a:extLst>
          </p:cNvPr>
          <p:cNvSpPr>
            <a:spLocks noGrp="1"/>
          </p:cNvSpPr>
          <p:nvPr>
            <p:ph type="dt" sz="half" idx="10"/>
          </p:nvPr>
        </p:nvSpPr>
        <p:spPr/>
        <p:txBody>
          <a:bodyPr/>
          <a:lstStyle/>
          <a:p>
            <a:fld id="{3FD8715E-831A-4843-A3C6-A6E6537C03DA}" type="datetimeFigureOut">
              <a:rPr lang="sv-SE" smtClean="0"/>
              <a:t>2024-11-11</a:t>
            </a:fld>
            <a:endParaRPr lang="sv-SE"/>
          </a:p>
        </p:txBody>
      </p:sp>
      <p:sp>
        <p:nvSpPr>
          <p:cNvPr id="6" name="Platshållare för sidfot 5">
            <a:extLst>
              <a:ext uri="{FF2B5EF4-FFF2-40B4-BE49-F238E27FC236}">
                <a16:creationId xmlns:a16="http://schemas.microsoft.com/office/drawing/2014/main" id="{303151C1-5F17-E663-1F25-5C81087A89D9}"/>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F3C9E921-6C25-D988-FACF-8818D13C6F8A}"/>
              </a:ext>
            </a:extLst>
          </p:cNvPr>
          <p:cNvSpPr>
            <a:spLocks noGrp="1"/>
          </p:cNvSpPr>
          <p:nvPr>
            <p:ph type="sldNum" sz="quarter" idx="12"/>
          </p:nvPr>
        </p:nvSpPr>
        <p:spPr/>
        <p:txBody>
          <a:bodyPr/>
          <a:lstStyle/>
          <a:p>
            <a:fld id="{32E1A0F6-03EC-FB49-82F9-68FC8A2A7C8B}" type="slidenum">
              <a:rPr lang="sv-SE" smtClean="0"/>
              <a:t>‹#›</a:t>
            </a:fld>
            <a:endParaRPr lang="sv-SE"/>
          </a:p>
        </p:txBody>
      </p:sp>
    </p:spTree>
    <p:extLst>
      <p:ext uri="{BB962C8B-B14F-4D97-AF65-F5344CB8AC3E}">
        <p14:creationId xmlns:p14="http://schemas.microsoft.com/office/powerpoint/2010/main" val="3221827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003C77E-B376-AFB9-E7DA-1442B0F5B4EA}"/>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03903CE6-40B0-2CB3-B9C7-D184712A4A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4C57B56A-C020-A987-CFBD-EDFA43EACF55}"/>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59295C68-1A6D-7091-382F-9D8A3ECFF0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8088FC45-369D-7D3B-BB97-7C61B11EB834}"/>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410613E2-7077-8162-239E-E35719B5449D}"/>
              </a:ext>
            </a:extLst>
          </p:cNvPr>
          <p:cNvSpPr>
            <a:spLocks noGrp="1"/>
          </p:cNvSpPr>
          <p:nvPr>
            <p:ph type="dt" sz="half" idx="10"/>
          </p:nvPr>
        </p:nvSpPr>
        <p:spPr/>
        <p:txBody>
          <a:bodyPr/>
          <a:lstStyle/>
          <a:p>
            <a:fld id="{3FD8715E-831A-4843-A3C6-A6E6537C03DA}" type="datetimeFigureOut">
              <a:rPr lang="sv-SE" smtClean="0"/>
              <a:t>2024-11-11</a:t>
            </a:fld>
            <a:endParaRPr lang="sv-SE"/>
          </a:p>
        </p:txBody>
      </p:sp>
      <p:sp>
        <p:nvSpPr>
          <p:cNvPr id="8" name="Platshållare för sidfot 7">
            <a:extLst>
              <a:ext uri="{FF2B5EF4-FFF2-40B4-BE49-F238E27FC236}">
                <a16:creationId xmlns:a16="http://schemas.microsoft.com/office/drawing/2014/main" id="{E899FBC5-D9D3-06DC-2094-3605334746F8}"/>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EE8569B2-1278-EF24-500F-9D8C8DEB415F}"/>
              </a:ext>
            </a:extLst>
          </p:cNvPr>
          <p:cNvSpPr>
            <a:spLocks noGrp="1"/>
          </p:cNvSpPr>
          <p:nvPr>
            <p:ph type="sldNum" sz="quarter" idx="12"/>
          </p:nvPr>
        </p:nvSpPr>
        <p:spPr/>
        <p:txBody>
          <a:bodyPr/>
          <a:lstStyle/>
          <a:p>
            <a:fld id="{32E1A0F6-03EC-FB49-82F9-68FC8A2A7C8B}" type="slidenum">
              <a:rPr lang="sv-SE" smtClean="0"/>
              <a:t>‹#›</a:t>
            </a:fld>
            <a:endParaRPr lang="sv-SE"/>
          </a:p>
        </p:txBody>
      </p:sp>
    </p:spTree>
    <p:extLst>
      <p:ext uri="{BB962C8B-B14F-4D97-AF65-F5344CB8AC3E}">
        <p14:creationId xmlns:p14="http://schemas.microsoft.com/office/powerpoint/2010/main" val="3202647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79E2501-B279-6C94-B675-F42615536562}"/>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18837859-C741-955F-8847-DE3EF615CF31}"/>
              </a:ext>
            </a:extLst>
          </p:cNvPr>
          <p:cNvSpPr>
            <a:spLocks noGrp="1"/>
          </p:cNvSpPr>
          <p:nvPr>
            <p:ph type="dt" sz="half" idx="10"/>
          </p:nvPr>
        </p:nvSpPr>
        <p:spPr/>
        <p:txBody>
          <a:bodyPr/>
          <a:lstStyle/>
          <a:p>
            <a:fld id="{3FD8715E-831A-4843-A3C6-A6E6537C03DA}" type="datetimeFigureOut">
              <a:rPr lang="sv-SE" smtClean="0"/>
              <a:t>2024-11-11</a:t>
            </a:fld>
            <a:endParaRPr lang="sv-SE"/>
          </a:p>
        </p:txBody>
      </p:sp>
      <p:sp>
        <p:nvSpPr>
          <p:cNvPr id="4" name="Platshållare för sidfot 3">
            <a:extLst>
              <a:ext uri="{FF2B5EF4-FFF2-40B4-BE49-F238E27FC236}">
                <a16:creationId xmlns:a16="http://schemas.microsoft.com/office/drawing/2014/main" id="{B79616B4-324B-FCDA-5021-6F81BB1981CA}"/>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3B225921-C4B7-B75C-7730-C10687F36230}"/>
              </a:ext>
            </a:extLst>
          </p:cNvPr>
          <p:cNvSpPr>
            <a:spLocks noGrp="1"/>
          </p:cNvSpPr>
          <p:nvPr>
            <p:ph type="sldNum" sz="quarter" idx="12"/>
          </p:nvPr>
        </p:nvSpPr>
        <p:spPr/>
        <p:txBody>
          <a:bodyPr/>
          <a:lstStyle/>
          <a:p>
            <a:fld id="{32E1A0F6-03EC-FB49-82F9-68FC8A2A7C8B}" type="slidenum">
              <a:rPr lang="sv-SE" smtClean="0"/>
              <a:t>‹#›</a:t>
            </a:fld>
            <a:endParaRPr lang="sv-SE"/>
          </a:p>
        </p:txBody>
      </p:sp>
    </p:spTree>
    <p:extLst>
      <p:ext uri="{BB962C8B-B14F-4D97-AF65-F5344CB8AC3E}">
        <p14:creationId xmlns:p14="http://schemas.microsoft.com/office/powerpoint/2010/main" val="3727105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6373A53F-DC8C-3020-96C2-119EA55F1F35}"/>
              </a:ext>
            </a:extLst>
          </p:cNvPr>
          <p:cNvSpPr>
            <a:spLocks noGrp="1"/>
          </p:cNvSpPr>
          <p:nvPr>
            <p:ph type="dt" sz="half" idx="10"/>
          </p:nvPr>
        </p:nvSpPr>
        <p:spPr/>
        <p:txBody>
          <a:bodyPr/>
          <a:lstStyle/>
          <a:p>
            <a:fld id="{3FD8715E-831A-4843-A3C6-A6E6537C03DA}" type="datetimeFigureOut">
              <a:rPr lang="sv-SE" smtClean="0"/>
              <a:t>2024-11-11</a:t>
            </a:fld>
            <a:endParaRPr lang="sv-SE"/>
          </a:p>
        </p:txBody>
      </p:sp>
      <p:sp>
        <p:nvSpPr>
          <p:cNvPr id="3" name="Platshållare för sidfot 2">
            <a:extLst>
              <a:ext uri="{FF2B5EF4-FFF2-40B4-BE49-F238E27FC236}">
                <a16:creationId xmlns:a16="http://schemas.microsoft.com/office/drawing/2014/main" id="{37085515-CD32-5675-84ED-995444CF13D8}"/>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AD11C8C4-4675-506A-3EE0-440C2C75A028}"/>
              </a:ext>
            </a:extLst>
          </p:cNvPr>
          <p:cNvSpPr>
            <a:spLocks noGrp="1"/>
          </p:cNvSpPr>
          <p:nvPr>
            <p:ph type="sldNum" sz="quarter" idx="12"/>
          </p:nvPr>
        </p:nvSpPr>
        <p:spPr/>
        <p:txBody>
          <a:bodyPr/>
          <a:lstStyle/>
          <a:p>
            <a:fld id="{32E1A0F6-03EC-FB49-82F9-68FC8A2A7C8B}" type="slidenum">
              <a:rPr lang="sv-SE" smtClean="0"/>
              <a:t>‹#›</a:t>
            </a:fld>
            <a:endParaRPr lang="sv-SE"/>
          </a:p>
        </p:txBody>
      </p:sp>
    </p:spTree>
    <p:extLst>
      <p:ext uri="{BB962C8B-B14F-4D97-AF65-F5344CB8AC3E}">
        <p14:creationId xmlns:p14="http://schemas.microsoft.com/office/powerpoint/2010/main" val="39854105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222BA38-EB1F-9F92-133C-42AAFD3950B4}"/>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64D2277D-F491-4015-B2A2-2F10F89C0E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901AF2F0-79F8-75FD-2386-9925902BBB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34F6EA08-3B00-5B20-7AB6-BB591BED5F6E}"/>
              </a:ext>
            </a:extLst>
          </p:cNvPr>
          <p:cNvSpPr>
            <a:spLocks noGrp="1"/>
          </p:cNvSpPr>
          <p:nvPr>
            <p:ph type="dt" sz="half" idx="10"/>
          </p:nvPr>
        </p:nvSpPr>
        <p:spPr/>
        <p:txBody>
          <a:bodyPr/>
          <a:lstStyle/>
          <a:p>
            <a:fld id="{3FD8715E-831A-4843-A3C6-A6E6537C03DA}" type="datetimeFigureOut">
              <a:rPr lang="sv-SE" smtClean="0"/>
              <a:t>2024-11-11</a:t>
            </a:fld>
            <a:endParaRPr lang="sv-SE"/>
          </a:p>
        </p:txBody>
      </p:sp>
      <p:sp>
        <p:nvSpPr>
          <p:cNvPr id="6" name="Platshållare för sidfot 5">
            <a:extLst>
              <a:ext uri="{FF2B5EF4-FFF2-40B4-BE49-F238E27FC236}">
                <a16:creationId xmlns:a16="http://schemas.microsoft.com/office/drawing/2014/main" id="{72887C69-DC33-A9A6-8815-54BA38E61B60}"/>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6F8EFE2F-C70C-DDA8-9909-3C57C04BAE7A}"/>
              </a:ext>
            </a:extLst>
          </p:cNvPr>
          <p:cNvSpPr>
            <a:spLocks noGrp="1"/>
          </p:cNvSpPr>
          <p:nvPr>
            <p:ph type="sldNum" sz="quarter" idx="12"/>
          </p:nvPr>
        </p:nvSpPr>
        <p:spPr/>
        <p:txBody>
          <a:bodyPr/>
          <a:lstStyle/>
          <a:p>
            <a:fld id="{32E1A0F6-03EC-FB49-82F9-68FC8A2A7C8B}" type="slidenum">
              <a:rPr lang="sv-SE" smtClean="0"/>
              <a:t>‹#›</a:t>
            </a:fld>
            <a:endParaRPr lang="sv-SE"/>
          </a:p>
        </p:txBody>
      </p:sp>
    </p:spTree>
    <p:extLst>
      <p:ext uri="{BB962C8B-B14F-4D97-AF65-F5344CB8AC3E}">
        <p14:creationId xmlns:p14="http://schemas.microsoft.com/office/powerpoint/2010/main" val="13348669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9A3DAA8-BD0D-0790-E6B6-D1B7A19D1A4F}"/>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C2426CD0-9DE2-F962-C1BB-BAB972D7E1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2F008863-3356-8FBD-0BD4-DCE25CDCB4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ECEB3EB1-0FD6-C2E7-1079-9D20E5058B6D}"/>
              </a:ext>
            </a:extLst>
          </p:cNvPr>
          <p:cNvSpPr>
            <a:spLocks noGrp="1"/>
          </p:cNvSpPr>
          <p:nvPr>
            <p:ph type="dt" sz="half" idx="10"/>
          </p:nvPr>
        </p:nvSpPr>
        <p:spPr/>
        <p:txBody>
          <a:bodyPr/>
          <a:lstStyle/>
          <a:p>
            <a:fld id="{3FD8715E-831A-4843-A3C6-A6E6537C03DA}" type="datetimeFigureOut">
              <a:rPr lang="sv-SE" smtClean="0"/>
              <a:t>2024-11-11</a:t>
            </a:fld>
            <a:endParaRPr lang="sv-SE"/>
          </a:p>
        </p:txBody>
      </p:sp>
      <p:sp>
        <p:nvSpPr>
          <p:cNvPr id="6" name="Platshållare för sidfot 5">
            <a:extLst>
              <a:ext uri="{FF2B5EF4-FFF2-40B4-BE49-F238E27FC236}">
                <a16:creationId xmlns:a16="http://schemas.microsoft.com/office/drawing/2014/main" id="{C33EA939-39D0-97DC-C985-1DE178E7B95A}"/>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F4E32E46-F2D7-D471-C45D-B7332BF996BB}"/>
              </a:ext>
            </a:extLst>
          </p:cNvPr>
          <p:cNvSpPr>
            <a:spLocks noGrp="1"/>
          </p:cNvSpPr>
          <p:nvPr>
            <p:ph type="sldNum" sz="quarter" idx="12"/>
          </p:nvPr>
        </p:nvSpPr>
        <p:spPr/>
        <p:txBody>
          <a:bodyPr/>
          <a:lstStyle/>
          <a:p>
            <a:fld id="{32E1A0F6-03EC-FB49-82F9-68FC8A2A7C8B}" type="slidenum">
              <a:rPr lang="sv-SE" smtClean="0"/>
              <a:t>‹#›</a:t>
            </a:fld>
            <a:endParaRPr lang="sv-SE"/>
          </a:p>
        </p:txBody>
      </p:sp>
    </p:spTree>
    <p:extLst>
      <p:ext uri="{BB962C8B-B14F-4D97-AF65-F5344CB8AC3E}">
        <p14:creationId xmlns:p14="http://schemas.microsoft.com/office/powerpoint/2010/main" val="3161042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B6BAAF3B-0110-B432-B6E9-F2089D3146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35E1A974-2518-D9A1-00FC-9326C08331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BE126DCD-1AD1-948E-5E2A-4AF2A98B6C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FD8715E-831A-4843-A3C6-A6E6537C03DA}" type="datetimeFigureOut">
              <a:rPr lang="sv-SE" smtClean="0"/>
              <a:t>2024-11-11</a:t>
            </a:fld>
            <a:endParaRPr lang="sv-SE"/>
          </a:p>
        </p:txBody>
      </p:sp>
      <p:sp>
        <p:nvSpPr>
          <p:cNvPr id="5" name="Platshållare för sidfot 4">
            <a:extLst>
              <a:ext uri="{FF2B5EF4-FFF2-40B4-BE49-F238E27FC236}">
                <a16:creationId xmlns:a16="http://schemas.microsoft.com/office/drawing/2014/main" id="{CC57A804-DF86-2302-1ADE-823A3E78CC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sv-SE"/>
          </a:p>
        </p:txBody>
      </p:sp>
      <p:sp>
        <p:nvSpPr>
          <p:cNvPr id="6" name="Platshållare för bildnummer 5">
            <a:extLst>
              <a:ext uri="{FF2B5EF4-FFF2-40B4-BE49-F238E27FC236}">
                <a16:creationId xmlns:a16="http://schemas.microsoft.com/office/drawing/2014/main" id="{63869D27-113C-190E-81EE-9261734140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2E1A0F6-03EC-FB49-82F9-68FC8A2A7C8B}" type="slidenum">
              <a:rPr lang="sv-SE" smtClean="0"/>
              <a:t>‹#›</a:t>
            </a:fld>
            <a:endParaRPr lang="sv-SE"/>
          </a:p>
        </p:txBody>
      </p:sp>
    </p:spTree>
    <p:extLst>
      <p:ext uri="{BB962C8B-B14F-4D97-AF65-F5344CB8AC3E}">
        <p14:creationId xmlns:p14="http://schemas.microsoft.com/office/powerpoint/2010/main" val="10382630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4" r:id="rId12"/>
    <p:sldLayoutId id="2147483669" r:id="rId13"/>
    <p:sldLayoutId id="2147483670" r:id="rId14"/>
    <p:sldLayoutId id="2147483671" r:id="rId15"/>
    <p:sldLayoutId id="2147483672" r:id="rId16"/>
    <p:sldLayoutId id="2147483673" r:id="rId17"/>
    <p:sldLayoutId id="2147483676"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mailto:Johanna.radestrom@ipf.se"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hyperlink" Target="https://emotionalspirit.de/eLearning/KundenauftraegeBearbeiten/organisation.html"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12.png"/><Relationship Id="rId4" Type="http://schemas.openxmlformats.org/officeDocument/2006/relationships/diagramLayout" Target="../diagrams/layout1.xml"/><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7.pn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diagramColors" Target="../diagrams/colors3.xml"/><Relationship Id="rId11" Type="http://schemas.openxmlformats.org/officeDocument/2006/relationships/image" Target="../media/image7.png"/><Relationship Id="rId5" Type="http://schemas.openxmlformats.org/officeDocument/2006/relationships/diagramQuickStyle" Target="../diagrams/quickStyle3.xml"/><Relationship Id="rId10" Type="http://schemas.openxmlformats.org/officeDocument/2006/relationships/image" Target="../media/image15.png"/><Relationship Id="rId4" Type="http://schemas.openxmlformats.org/officeDocument/2006/relationships/diagramLayout" Target="../diagrams/layout3.xml"/><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B006D8B-8A83-D3D6-4611-DEC501086D52}"/>
            </a:ext>
          </a:extLst>
        </p:cNvPr>
        <p:cNvGrpSpPr/>
        <p:nvPr/>
      </p:nvGrpSpPr>
      <p:grpSpPr>
        <a:xfrm>
          <a:off x="0" y="0"/>
          <a:ext cx="0" cy="0"/>
          <a:chOff x="0" y="0"/>
          <a:chExt cx="0" cy="0"/>
        </a:xfrm>
      </p:grpSpPr>
      <p:sp useBgFill="1">
        <p:nvSpPr>
          <p:cNvPr id="256" name="Rectangle 25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Bildobjekt 27" descr="Röda lönnlöv på ett träd">
            <a:extLst>
              <a:ext uri="{FF2B5EF4-FFF2-40B4-BE49-F238E27FC236}">
                <a16:creationId xmlns:a16="http://schemas.microsoft.com/office/drawing/2014/main" id="{92F1451A-A2AD-2081-DBC0-ACBE2C6BB9CA}"/>
              </a:ext>
            </a:extLst>
          </p:cNvPr>
          <p:cNvPicPr>
            <a:picLocks noChangeAspect="1"/>
          </p:cNvPicPr>
          <p:nvPr/>
        </p:nvPicPr>
        <p:blipFill>
          <a:blip r:embed="rId3"/>
          <a:srcRect l="6236"/>
          <a:stretch/>
        </p:blipFill>
        <p:spPr>
          <a:xfrm>
            <a:off x="2522356" y="10"/>
            <a:ext cx="9669642" cy="6857990"/>
          </a:xfrm>
          <a:prstGeom prst="rect">
            <a:avLst/>
          </a:prstGeom>
        </p:spPr>
      </p:pic>
      <p:sp>
        <p:nvSpPr>
          <p:cNvPr id="258" name="Rectangle 25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2" name="Effektiva team och snälla grupper">
            <a:extLst>
              <a:ext uri="{FF2B5EF4-FFF2-40B4-BE49-F238E27FC236}">
                <a16:creationId xmlns:a16="http://schemas.microsoft.com/office/drawing/2014/main" id="{9A7F6E24-F868-21C2-9559-41B29CF70146}"/>
              </a:ext>
            </a:extLst>
          </p:cNvPr>
          <p:cNvSpPr txBox="1">
            <a:spLocks noGrp="1"/>
          </p:cNvSpPr>
          <p:nvPr>
            <p:ph type="title" idx="4294967295"/>
          </p:nvPr>
        </p:nvSpPr>
        <p:spPr>
          <a:xfrm>
            <a:off x="838200" y="365125"/>
            <a:ext cx="6129270" cy="3537174"/>
          </a:xfrm>
          <a:prstGeom prst="rect">
            <a:avLst/>
          </a:prstGeom>
        </p:spPr>
        <p:txBody>
          <a:bodyPr vert="horz" lIns="91440" tIns="45720" rIns="91440" bIns="45720" rtlCol="0" anchor="ctr">
            <a:normAutofit/>
          </a:bodyPr>
          <a:lstStyle/>
          <a:p>
            <a:pPr>
              <a:defRPr sz="3000"/>
            </a:pPr>
            <a:r>
              <a:rPr lang="en-US" sz="4000" b="1" dirty="0"/>
              <a:t>UTVECKLANDE MEDARBETARSKAP </a:t>
            </a:r>
            <a:br>
              <a:rPr lang="en-US" sz="1900" dirty="0"/>
            </a:br>
            <a:br>
              <a:rPr lang="en-US" sz="1900" dirty="0"/>
            </a:br>
            <a:r>
              <a:rPr lang="en-US" sz="2400" dirty="0" err="1"/>
              <a:t>Ledarforum</a:t>
            </a:r>
            <a:r>
              <a:rPr lang="en-US" sz="2400" dirty="0"/>
              <a:t> Region </a:t>
            </a:r>
            <a:r>
              <a:rPr lang="en-US" sz="2400" dirty="0" err="1"/>
              <a:t>Västmanland</a:t>
            </a:r>
            <a:br>
              <a:rPr lang="en-US" sz="1900" dirty="0"/>
            </a:br>
            <a:br>
              <a:rPr lang="en-US" sz="1900" dirty="0"/>
            </a:br>
            <a:r>
              <a:rPr lang="en-US" sz="1900" dirty="0" err="1"/>
              <a:t>november</a:t>
            </a:r>
            <a:r>
              <a:rPr lang="en-US" sz="1900" dirty="0"/>
              <a:t> 2024</a:t>
            </a:r>
          </a:p>
        </p:txBody>
      </p:sp>
      <p:sp>
        <p:nvSpPr>
          <p:cNvPr id="231" name="Magnus Stalby…">
            <a:extLst>
              <a:ext uri="{FF2B5EF4-FFF2-40B4-BE49-F238E27FC236}">
                <a16:creationId xmlns:a16="http://schemas.microsoft.com/office/drawing/2014/main" id="{E688816F-2C6A-22FA-EA0C-3E2E2309B7F6}"/>
              </a:ext>
            </a:extLst>
          </p:cNvPr>
          <p:cNvSpPr txBox="1"/>
          <p:nvPr/>
        </p:nvSpPr>
        <p:spPr>
          <a:xfrm>
            <a:off x="838197" y="2846325"/>
            <a:ext cx="4738352" cy="3742762"/>
          </a:xfrm>
          <a:prstGeom prst="rect">
            <a:avLst/>
          </a:prstGeom>
          <a:extLst>
            <a:ext uri="{C572A759-6A51-4108-AA02-DFA0A04FC94B}">
              <ma14:wrappingTextBoxFlag xmlns="" xmlns:ma14="http://schemas.microsoft.com/office/mac/drawingml/2011/main" val="1"/>
            </a:ext>
          </a:extLst>
        </p:spPr>
        <p:txBody>
          <a:bodyPr vert="horz" lIns="91440" tIns="45720" rIns="91440" bIns="45720" rtlCol="0">
            <a:normAutofit/>
          </a:bodyPr>
          <a:lstStyle/>
          <a:p>
            <a:pPr marR="40639" indent="-228600">
              <a:lnSpc>
                <a:spcPct val="90000"/>
              </a:lnSpc>
              <a:spcAft>
                <a:spcPts val="600"/>
              </a:spcAft>
              <a:buFont typeface="Arial" panose="020B0604020202020204" pitchFamily="34" charset="0"/>
              <a:buChar char="•"/>
              <a:defRPr sz="1500">
                <a:uFill>
                  <a:solidFill>
                    <a:srgbClr val="000000"/>
                  </a:solidFill>
                </a:uFill>
                <a:latin typeface="Avenir Book"/>
                <a:ea typeface="Avenir Book"/>
                <a:cs typeface="Avenir Book"/>
                <a:sym typeface="Avenir Book"/>
              </a:defRPr>
            </a:pPr>
            <a:endParaRPr lang="en-US" sz="1700" dirty="0"/>
          </a:p>
          <a:p>
            <a:pPr marR="40639" indent="-228600">
              <a:lnSpc>
                <a:spcPct val="90000"/>
              </a:lnSpc>
              <a:spcAft>
                <a:spcPts val="600"/>
              </a:spcAft>
              <a:buFont typeface="Arial" panose="020B0604020202020204" pitchFamily="34" charset="0"/>
              <a:buChar char="•"/>
              <a:defRPr sz="1500">
                <a:uFill>
                  <a:solidFill>
                    <a:srgbClr val="000000"/>
                  </a:solidFill>
                </a:uFill>
                <a:latin typeface="Avenir Book"/>
                <a:ea typeface="Avenir Book"/>
                <a:cs typeface="Avenir Book"/>
                <a:sym typeface="Avenir Book"/>
              </a:defRPr>
            </a:pPr>
            <a:endParaRPr lang="en-US" sz="1700" dirty="0"/>
          </a:p>
          <a:p>
            <a:pPr marR="40639" indent="-228600">
              <a:lnSpc>
                <a:spcPct val="90000"/>
              </a:lnSpc>
              <a:spcAft>
                <a:spcPts val="600"/>
              </a:spcAft>
              <a:buFont typeface="Arial" panose="020B0604020202020204" pitchFamily="34" charset="0"/>
              <a:buChar char="•"/>
              <a:defRPr sz="1500">
                <a:uFill>
                  <a:solidFill>
                    <a:srgbClr val="000000"/>
                  </a:solidFill>
                </a:uFill>
                <a:latin typeface="Avenir Book"/>
                <a:ea typeface="Avenir Book"/>
                <a:cs typeface="Avenir Book"/>
                <a:sym typeface="Avenir Book"/>
              </a:defRPr>
            </a:pPr>
            <a:endParaRPr lang="en-US" sz="1700" dirty="0"/>
          </a:p>
          <a:p>
            <a:pPr marR="40639" indent="-228600">
              <a:lnSpc>
                <a:spcPct val="90000"/>
              </a:lnSpc>
              <a:spcAft>
                <a:spcPts val="600"/>
              </a:spcAft>
              <a:buFont typeface="Arial" panose="020B0604020202020204" pitchFamily="34" charset="0"/>
              <a:buChar char="•"/>
              <a:defRPr sz="900">
                <a:uFill>
                  <a:solidFill>
                    <a:srgbClr val="000000"/>
                  </a:solidFill>
                </a:uFill>
                <a:latin typeface="Avenir Book"/>
                <a:ea typeface="Avenir Book"/>
                <a:cs typeface="Avenir Book"/>
                <a:sym typeface="Avenir Book"/>
              </a:defRPr>
            </a:pPr>
            <a:endParaRPr lang="en-US" sz="1700" dirty="0"/>
          </a:p>
          <a:p>
            <a:pPr marR="40639" indent="-228600">
              <a:lnSpc>
                <a:spcPct val="90000"/>
              </a:lnSpc>
              <a:spcAft>
                <a:spcPts val="600"/>
              </a:spcAft>
              <a:buFont typeface="Arial" panose="020B0604020202020204" pitchFamily="34" charset="0"/>
              <a:buChar char="•"/>
              <a:defRPr sz="900">
                <a:uFill>
                  <a:solidFill>
                    <a:srgbClr val="000000"/>
                  </a:solidFill>
                </a:uFill>
                <a:latin typeface="Avenir Book"/>
                <a:ea typeface="Avenir Book"/>
                <a:cs typeface="Avenir Book"/>
                <a:sym typeface="Avenir Book"/>
              </a:defRPr>
            </a:pPr>
            <a:endParaRPr lang="en-US" sz="1700" dirty="0"/>
          </a:p>
          <a:p>
            <a:pPr marR="40639" indent="-228600">
              <a:lnSpc>
                <a:spcPct val="90000"/>
              </a:lnSpc>
              <a:spcAft>
                <a:spcPts val="600"/>
              </a:spcAft>
              <a:buFont typeface="Arial" panose="020B0604020202020204" pitchFamily="34" charset="0"/>
              <a:buChar char="•"/>
              <a:defRPr sz="900">
                <a:uFill>
                  <a:solidFill>
                    <a:srgbClr val="000000"/>
                  </a:solidFill>
                </a:uFill>
                <a:latin typeface="Avenir Book"/>
                <a:ea typeface="Avenir Book"/>
                <a:cs typeface="Avenir Book"/>
                <a:sym typeface="Avenir Book"/>
              </a:defRPr>
            </a:pPr>
            <a:endParaRPr lang="en-US" sz="1700" dirty="0"/>
          </a:p>
          <a:p>
            <a:pPr marR="40639" indent="-228600">
              <a:lnSpc>
                <a:spcPct val="90000"/>
              </a:lnSpc>
              <a:spcAft>
                <a:spcPts val="600"/>
              </a:spcAft>
              <a:buFont typeface="Arial" panose="020B0604020202020204" pitchFamily="34" charset="0"/>
              <a:buChar char="•"/>
              <a:defRPr sz="1500">
                <a:uFill>
                  <a:solidFill>
                    <a:srgbClr val="000000"/>
                  </a:solidFill>
                </a:uFill>
                <a:latin typeface="Avenir Book"/>
                <a:ea typeface="Avenir Book"/>
                <a:cs typeface="Avenir Book"/>
                <a:sym typeface="Avenir Book"/>
              </a:defRPr>
            </a:pPr>
            <a:endParaRPr lang="en-US" sz="1700" b="1" dirty="0"/>
          </a:p>
          <a:p>
            <a:pPr marR="40639" indent="-228600">
              <a:lnSpc>
                <a:spcPct val="90000"/>
              </a:lnSpc>
              <a:spcAft>
                <a:spcPts val="600"/>
              </a:spcAft>
              <a:buFont typeface="Arial" panose="020B0604020202020204" pitchFamily="34" charset="0"/>
              <a:buChar char="•"/>
              <a:defRPr sz="1500">
                <a:uFill>
                  <a:solidFill>
                    <a:srgbClr val="000000"/>
                  </a:solidFill>
                </a:uFill>
                <a:latin typeface="Avenir Book"/>
                <a:ea typeface="Avenir Book"/>
                <a:cs typeface="Avenir Book"/>
                <a:sym typeface="Avenir Book"/>
              </a:defRPr>
            </a:pPr>
            <a:endParaRPr lang="en-US" sz="1700" b="1" dirty="0"/>
          </a:p>
          <a:p>
            <a:pPr marR="40639">
              <a:lnSpc>
                <a:spcPct val="90000"/>
              </a:lnSpc>
              <a:spcAft>
                <a:spcPts val="600"/>
              </a:spcAft>
              <a:defRPr sz="1500">
                <a:uFill>
                  <a:solidFill>
                    <a:srgbClr val="000000"/>
                  </a:solidFill>
                </a:uFill>
                <a:latin typeface="Avenir Book"/>
                <a:ea typeface="Avenir Book"/>
                <a:cs typeface="Avenir Book"/>
                <a:sym typeface="Avenir Book"/>
              </a:defRPr>
            </a:pPr>
            <a:r>
              <a:rPr lang="en-US" sz="1600" b="1" dirty="0"/>
              <a:t>Johanna Rådeström</a:t>
            </a:r>
          </a:p>
          <a:p>
            <a:pPr marR="40639">
              <a:lnSpc>
                <a:spcPct val="90000"/>
              </a:lnSpc>
              <a:spcAft>
                <a:spcPts val="600"/>
              </a:spcAft>
              <a:defRPr sz="1500">
                <a:uFill>
                  <a:solidFill>
                    <a:srgbClr val="000000"/>
                  </a:solidFill>
                </a:uFill>
                <a:latin typeface="Avenir Book"/>
                <a:ea typeface="Avenir Book"/>
                <a:cs typeface="Avenir Book"/>
                <a:sym typeface="Avenir Book"/>
              </a:defRPr>
            </a:pPr>
            <a:r>
              <a:rPr lang="en-US" sz="1600" dirty="0" err="1"/>
              <a:t>Leg.psykolog</a:t>
            </a:r>
            <a:r>
              <a:rPr lang="en-US" sz="1600" dirty="0"/>
              <a:t>, specialist </a:t>
            </a:r>
            <a:r>
              <a:rPr lang="en-US" sz="1600" dirty="0" err="1"/>
              <a:t>i</a:t>
            </a:r>
            <a:r>
              <a:rPr lang="en-US" sz="1600" dirty="0"/>
              <a:t> </a:t>
            </a:r>
            <a:r>
              <a:rPr lang="en-US" sz="1600" dirty="0" err="1"/>
              <a:t>arbets</a:t>
            </a:r>
            <a:r>
              <a:rPr lang="en-US" sz="1600" dirty="0"/>
              <a:t>- </a:t>
            </a:r>
            <a:r>
              <a:rPr lang="en-US" sz="1600" dirty="0" err="1"/>
              <a:t>och</a:t>
            </a:r>
            <a:r>
              <a:rPr lang="en-US" sz="1600" dirty="0"/>
              <a:t> </a:t>
            </a:r>
            <a:r>
              <a:rPr lang="en-US" sz="1600" dirty="0" err="1"/>
              <a:t>organisationspsykologi</a:t>
            </a:r>
            <a:r>
              <a:rPr lang="en-US" sz="1600" dirty="0"/>
              <a:t>, </a:t>
            </a:r>
            <a:r>
              <a:rPr lang="en-US" sz="1600" dirty="0" err="1"/>
              <a:t>seniorkonsult</a:t>
            </a:r>
            <a:endParaRPr lang="en-US" sz="1600" dirty="0"/>
          </a:p>
          <a:p>
            <a:pPr marR="40639" indent="-228600">
              <a:lnSpc>
                <a:spcPct val="90000"/>
              </a:lnSpc>
              <a:spcAft>
                <a:spcPts val="600"/>
              </a:spcAft>
              <a:buFont typeface="Arial" panose="020B0604020202020204" pitchFamily="34" charset="0"/>
              <a:buChar char="•"/>
              <a:defRPr sz="1500">
                <a:uFill>
                  <a:solidFill>
                    <a:srgbClr val="000000"/>
                  </a:solidFill>
                </a:uFill>
                <a:latin typeface="Avenir Book"/>
                <a:ea typeface="Avenir Book"/>
                <a:cs typeface="Avenir Book"/>
                <a:sym typeface="Avenir Book"/>
              </a:defRPr>
            </a:pPr>
            <a:endParaRPr lang="en-US" sz="1700" dirty="0"/>
          </a:p>
        </p:txBody>
      </p:sp>
      <p:pic>
        <p:nvPicPr>
          <p:cNvPr id="2" name="Bildobjekt 1" descr="ipf_cmyk_mac.eps">
            <a:extLst>
              <a:ext uri="{FF2B5EF4-FFF2-40B4-BE49-F238E27FC236}">
                <a16:creationId xmlns:a16="http://schemas.microsoft.com/office/drawing/2014/main" id="{273F072F-754B-BE12-3CD7-13318CFD26D7}"/>
              </a:ext>
            </a:extLst>
          </p:cNvPr>
          <p:cNvPicPr>
            <a:picLocks noChangeAspect="1"/>
          </p:cNvPicPr>
          <p:nvPr/>
        </p:nvPicPr>
        <p:blipFill>
          <a:blip r:embed="rId4"/>
          <a:stretch>
            <a:fillRect/>
          </a:stretch>
        </p:blipFill>
        <p:spPr>
          <a:xfrm>
            <a:off x="10748965" y="5879792"/>
            <a:ext cx="1209675" cy="709295"/>
          </a:xfrm>
          <a:prstGeom prst="rect">
            <a:avLst/>
          </a:prstGeom>
        </p:spPr>
      </p:pic>
    </p:spTree>
    <p:extLst>
      <p:ext uri="{BB962C8B-B14F-4D97-AF65-F5344CB8AC3E}">
        <p14:creationId xmlns:p14="http://schemas.microsoft.com/office/powerpoint/2010/main" val="151142864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tint">
            <a:extLst>
              <a:ext uri="{FF2B5EF4-FFF2-40B4-BE49-F238E27FC236}">
                <a16:creationId xmlns:a16="http://schemas.microsoft.com/office/drawing/2014/main" id="{97A7BC37-AB06-33B6-67C7-87AEE430A0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9" name="Rectangle 28">
            <a:extLst>
              <a:ext uri="{FF2B5EF4-FFF2-40B4-BE49-F238E27FC236}">
                <a16:creationId xmlns:a16="http://schemas.microsoft.com/office/drawing/2014/main" id="{9EAAC543-06A1-30A3-CDB5-302AEBD0D3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3" cy="6858000"/>
          </a:xfrm>
          <a:prstGeom prst="rect">
            <a:avLst/>
          </a:prstGeom>
          <a:ln>
            <a:noFill/>
          </a:ln>
          <a:effectLst>
            <a:outerShdw blurRad="317500" dist="127000" dir="2400000" sx="95000" sy="95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869761AE-FAEC-B6D1-AB87-71E26E54E771}"/>
              </a:ext>
            </a:extLst>
          </p:cNvPr>
          <p:cNvSpPr>
            <a:spLocks noGrp="1"/>
          </p:cNvSpPr>
          <p:nvPr>
            <p:ph type="title"/>
          </p:nvPr>
        </p:nvSpPr>
        <p:spPr>
          <a:xfrm>
            <a:off x="5339789" y="483321"/>
            <a:ext cx="5227880" cy="1708243"/>
          </a:xfrm>
        </p:spPr>
        <p:txBody>
          <a:bodyPr vert="horz" lIns="91440" tIns="45720" rIns="91440" bIns="45720" rtlCol="0" anchor="ctr">
            <a:normAutofit/>
          </a:bodyPr>
          <a:lstStyle/>
          <a:p>
            <a:r>
              <a:rPr lang="en-US" sz="4000" dirty="0">
                <a:effectLst/>
              </a:rPr>
              <a:t>Vad </a:t>
            </a:r>
            <a:r>
              <a:rPr lang="en-US" sz="4000" dirty="0" err="1">
                <a:effectLst/>
              </a:rPr>
              <a:t>är</a:t>
            </a:r>
            <a:r>
              <a:rPr lang="en-US" sz="4000" dirty="0">
                <a:effectLst/>
              </a:rPr>
              <a:t> </a:t>
            </a:r>
            <a:r>
              <a:rPr lang="en-US" sz="4000" dirty="0" err="1">
                <a:effectLst/>
              </a:rPr>
              <a:t>utvecklande</a:t>
            </a:r>
            <a:r>
              <a:rPr lang="en-US" sz="4000" dirty="0">
                <a:effectLst/>
              </a:rPr>
              <a:t> </a:t>
            </a:r>
            <a:r>
              <a:rPr lang="en-US" sz="4000" dirty="0" err="1">
                <a:effectLst/>
              </a:rPr>
              <a:t>medarbetarskap</a:t>
            </a:r>
            <a:r>
              <a:rPr lang="en-US" sz="4000" dirty="0">
                <a:effectLst/>
              </a:rPr>
              <a:t>?</a:t>
            </a:r>
            <a:endParaRPr lang="en-US" sz="4000" dirty="0"/>
          </a:p>
        </p:txBody>
      </p:sp>
      <p:sp>
        <p:nvSpPr>
          <p:cNvPr id="35" name="Rectangle 30">
            <a:extLst>
              <a:ext uri="{FF2B5EF4-FFF2-40B4-BE49-F238E27FC236}">
                <a16:creationId xmlns:a16="http://schemas.microsoft.com/office/drawing/2014/main" id="{FF97FFD4-A8B9-3D4D-1623-7BE467E46A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17506" cy="6858000"/>
          </a:xfrm>
          <a:prstGeom prst="rect">
            <a:avLst/>
          </a:prstGeom>
          <a:solidFill>
            <a:srgbClr val="FFFFFF"/>
          </a:solidFill>
          <a:ln>
            <a:noFill/>
          </a:ln>
          <a:effectLst>
            <a:outerShdw blurRad="317500" dist="152400" dir="300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Bildobjekt 7" descr="Leende sjukhuspersonal">
            <a:extLst>
              <a:ext uri="{FF2B5EF4-FFF2-40B4-BE49-F238E27FC236}">
                <a16:creationId xmlns:a16="http://schemas.microsoft.com/office/drawing/2014/main" id="{48004184-BADB-8E79-848A-BA96231DA009}"/>
              </a:ext>
            </a:extLst>
          </p:cNvPr>
          <p:cNvPicPr>
            <a:picLocks noChangeAspect="1"/>
          </p:cNvPicPr>
          <p:nvPr/>
        </p:nvPicPr>
        <p:blipFill>
          <a:blip r:embed="rId3"/>
          <a:srcRect l="1222" r="-2" b="-2"/>
          <a:stretch/>
        </p:blipFill>
        <p:spPr>
          <a:xfrm>
            <a:off x="775587" y="892010"/>
            <a:ext cx="3105684" cy="2208732"/>
          </a:xfrm>
          <a:prstGeom prst="rect">
            <a:avLst/>
          </a:prstGeom>
          <a:noFill/>
        </p:spPr>
      </p:pic>
      <p:pic>
        <p:nvPicPr>
          <p:cNvPr id="10" name="Bildobjekt 9" descr="Kontorsarbetare på whiteboard">
            <a:extLst>
              <a:ext uri="{FF2B5EF4-FFF2-40B4-BE49-F238E27FC236}">
                <a16:creationId xmlns:a16="http://schemas.microsoft.com/office/drawing/2014/main" id="{552AE5CD-C13E-4FBA-708D-453EABF0A3BB}"/>
              </a:ext>
            </a:extLst>
          </p:cNvPr>
          <p:cNvPicPr>
            <a:picLocks noChangeAspect="1"/>
          </p:cNvPicPr>
          <p:nvPr/>
        </p:nvPicPr>
        <p:blipFill>
          <a:blip r:embed="rId4"/>
          <a:stretch>
            <a:fillRect/>
          </a:stretch>
        </p:blipFill>
        <p:spPr>
          <a:xfrm>
            <a:off x="775587" y="3825101"/>
            <a:ext cx="3105684" cy="2073044"/>
          </a:xfrm>
          <a:prstGeom prst="rect">
            <a:avLst/>
          </a:prstGeom>
        </p:spPr>
      </p:pic>
      <p:sp>
        <p:nvSpPr>
          <p:cNvPr id="3" name="Platshållare för innehåll 2">
            <a:extLst>
              <a:ext uri="{FF2B5EF4-FFF2-40B4-BE49-F238E27FC236}">
                <a16:creationId xmlns:a16="http://schemas.microsoft.com/office/drawing/2014/main" id="{1EDAEDAC-B921-B39C-8809-639D4CBF98F8}"/>
              </a:ext>
            </a:extLst>
          </p:cNvPr>
          <p:cNvSpPr>
            <a:spLocks noGrp="1"/>
          </p:cNvSpPr>
          <p:nvPr>
            <p:ph sz="quarter" idx="13"/>
          </p:nvPr>
        </p:nvSpPr>
        <p:spPr>
          <a:xfrm>
            <a:off x="5193271" y="2674885"/>
            <a:ext cx="6276668" cy="4373475"/>
          </a:xfrm>
        </p:spPr>
        <p:txBody>
          <a:bodyPr vert="horz" lIns="91440" tIns="45720" rIns="91440" bIns="45720" rtlCol="0" anchor="ctr">
            <a:normAutofit/>
          </a:bodyPr>
          <a:lstStyle/>
          <a:p>
            <a:r>
              <a:rPr lang="en-US" sz="2000" dirty="0" err="1"/>
              <a:t>Medarbetare</a:t>
            </a:r>
            <a:r>
              <a:rPr lang="en-US" sz="2000" dirty="0"/>
              <a:t> </a:t>
            </a:r>
            <a:r>
              <a:rPr lang="en-US" sz="2000" dirty="0" err="1"/>
              <a:t>får</a:t>
            </a:r>
            <a:r>
              <a:rPr lang="en-US" sz="2000" dirty="0"/>
              <a:t> </a:t>
            </a:r>
            <a:r>
              <a:rPr lang="en-US" sz="2000" dirty="0" err="1"/>
              <a:t>och</a:t>
            </a:r>
            <a:r>
              <a:rPr lang="en-US" sz="2000" dirty="0"/>
              <a:t> tar </a:t>
            </a:r>
            <a:r>
              <a:rPr lang="en-US" sz="2000" dirty="0" err="1"/>
              <a:t>större</a:t>
            </a:r>
            <a:r>
              <a:rPr lang="en-US" sz="2000" dirty="0"/>
              <a:t> </a:t>
            </a:r>
            <a:r>
              <a:rPr lang="en-US" sz="2000" dirty="0" err="1"/>
              <a:t>ansvar</a:t>
            </a:r>
            <a:r>
              <a:rPr lang="en-US" sz="2000" dirty="0"/>
              <a:t> för:</a:t>
            </a:r>
          </a:p>
          <a:p>
            <a:pPr marL="742950" lvl="1"/>
            <a:r>
              <a:rPr lang="en-US" sz="2000" dirty="0"/>
              <a:t>Sin </a:t>
            </a:r>
            <a:r>
              <a:rPr lang="en-US" sz="2000" dirty="0" err="1"/>
              <a:t>egen</a:t>
            </a:r>
            <a:r>
              <a:rPr lang="en-US" sz="2000" dirty="0"/>
              <a:t> </a:t>
            </a:r>
            <a:r>
              <a:rPr lang="en-US" sz="2000" dirty="0" err="1"/>
              <a:t>utveckling</a:t>
            </a:r>
            <a:endParaRPr lang="en-US" sz="2000" dirty="0"/>
          </a:p>
          <a:p>
            <a:pPr marL="742950" lvl="1"/>
            <a:r>
              <a:rPr lang="en-US" sz="2000" dirty="0" err="1"/>
              <a:t>Relationer</a:t>
            </a:r>
            <a:r>
              <a:rPr lang="en-US" sz="2000" dirty="0"/>
              <a:t> </a:t>
            </a:r>
            <a:r>
              <a:rPr lang="en-US" sz="2000" dirty="0" err="1"/>
              <a:t>och</a:t>
            </a:r>
            <a:r>
              <a:rPr lang="en-US" sz="2000" dirty="0"/>
              <a:t> </a:t>
            </a:r>
            <a:r>
              <a:rPr lang="en-US" sz="2000" dirty="0" err="1"/>
              <a:t>samarbete</a:t>
            </a:r>
            <a:r>
              <a:rPr lang="en-US" sz="2000" dirty="0"/>
              <a:t> med </a:t>
            </a:r>
            <a:r>
              <a:rPr lang="en-US" sz="2000" dirty="0" err="1"/>
              <a:t>andra</a:t>
            </a:r>
            <a:endParaRPr lang="en-US" sz="2000" dirty="0"/>
          </a:p>
          <a:p>
            <a:pPr marL="742950" lvl="1"/>
            <a:r>
              <a:rPr lang="en-US" sz="2000" dirty="0" err="1"/>
              <a:t>Verksamhetens</a:t>
            </a:r>
            <a:r>
              <a:rPr lang="en-US" sz="2000" dirty="0"/>
              <a:t> </a:t>
            </a:r>
            <a:r>
              <a:rPr lang="en-US" sz="2000" dirty="0" err="1"/>
              <a:t>mål</a:t>
            </a:r>
            <a:r>
              <a:rPr lang="en-US" sz="2000" dirty="0"/>
              <a:t> </a:t>
            </a:r>
            <a:r>
              <a:rPr lang="en-US" sz="2000" dirty="0" err="1"/>
              <a:t>och</a:t>
            </a:r>
            <a:r>
              <a:rPr lang="en-US" sz="2000" dirty="0"/>
              <a:t> vision</a:t>
            </a:r>
          </a:p>
          <a:p>
            <a:pPr marL="742950" lvl="1"/>
            <a:endParaRPr lang="en-US" sz="2000" dirty="0"/>
          </a:p>
          <a:p>
            <a:r>
              <a:rPr lang="sv-SE" sz="2000" dirty="0"/>
              <a:t>En filosofi som bygger på att de anställda bör ha en aktiv roll och involveras</a:t>
            </a:r>
          </a:p>
          <a:p>
            <a:endParaRPr lang="sv-SE" sz="2000" dirty="0"/>
          </a:p>
          <a:p>
            <a:r>
              <a:rPr lang="en-US" sz="2000" dirty="0" err="1"/>
              <a:t>Medarbetare</a:t>
            </a:r>
            <a:r>
              <a:rPr lang="en-US" sz="2000" dirty="0"/>
              <a:t> </a:t>
            </a:r>
            <a:r>
              <a:rPr lang="en-US" sz="2000" dirty="0" err="1"/>
              <a:t>bidrar</a:t>
            </a:r>
            <a:r>
              <a:rPr lang="en-US" sz="2000" dirty="0"/>
              <a:t> till </a:t>
            </a:r>
            <a:r>
              <a:rPr lang="en-US" sz="2000" dirty="0" err="1"/>
              <a:t>arbetsplatsens</a:t>
            </a:r>
            <a:r>
              <a:rPr lang="en-US" sz="2000" dirty="0"/>
              <a:t> </a:t>
            </a:r>
            <a:r>
              <a:rPr lang="en-US" sz="2000" dirty="0" err="1"/>
              <a:t>utveckling</a:t>
            </a:r>
            <a:r>
              <a:rPr lang="en-US" sz="2000" dirty="0"/>
              <a:t>, </a:t>
            </a:r>
            <a:r>
              <a:rPr lang="en-US" sz="2000" dirty="0" err="1"/>
              <a:t>samarbete</a:t>
            </a:r>
            <a:r>
              <a:rPr lang="en-US" sz="2000" dirty="0"/>
              <a:t> </a:t>
            </a:r>
            <a:r>
              <a:rPr lang="en-US" sz="2000" dirty="0" err="1"/>
              <a:t>och</a:t>
            </a:r>
            <a:r>
              <a:rPr lang="en-US" sz="2000" dirty="0"/>
              <a:t> </a:t>
            </a:r>
            <a:r>
              <a:rPr lang="en-US" sz="2000" dirty="0" err="1"/>
              <a:t>ömsesidigt</a:t>
            </a:r>
            <a:r>
              <a:rPr lang="en-US" sz="2000" dirty="0"/>
              <a:t> </a:t>
            </a:r>
            <a:r>
              <a:rPr lang="en-US" sz="2000" dirty="0" err="1"/>
              <a:t>ansvarstagande</a:t>
            </a:r>
            <a:r>
              <a:rPr lang="en-US" sz="2000" dirty="0"/>
              <a:t>.</a:t>
            </a:r>
          </a:p>
          <a:p>
            <a:endParaRPr lang="en-US" sz="2000" dirty="0"/>
          </a:p>
          <a:p>
            <a:pPr marL="742950" lvl="1"/>
            <a:endParaRPr lang="en-US" sz="2000" dirty="0"/>
          </a:p>
          <a:p>
            <a:pPr marL="0" indent="0">
              <a:buNone/>
            </a:pPr>
            <a:endParaRPr lang="en-US" sz="2000" dirty="0"/>
          </a:p>
          <a:p>
            <a:endParaRPr lang="en-US" sz="1700" dirty="0"/>
          </a:p>
        </p:txBody>
      </p:sp>
      <p:sp>
        <p:nvSpPr>
          <p:cNvPr id="37" name="textruta 36">
            <a:extLst>
              <a:ext uri="{FF2B5EF4-FFF2-40B4-BE49-F238E27FC236}">
                <a16:creationId xmlns:a16="http://schemas.microsoft.com/office/drawing/2014/main" id="{458CC61E-B72F-4489-FEB1-D6CF080DC479}"/>
              </a:ext>
            </a:extLst>
          </p:cNvPr>
          <p:cNvSpPr txBox="1"/>
          <p:nvPr/>
        </p:nvSpPr>
        <p:spPr>
          <a:xfrm>
            <a:off x="468077" y="6499393"/>
            <a:ext cx="6115792" cy="246221"/>
          </a:xfrm>
          <a:prstGeom prst="rect">
            <a:avLst/>
          </a:prstGeom>
          <a:noFill/>
        </p:spPr>
        <p:txBody>
          <a:bodyPr wrap="square">
            <a:spAutoFit/>
          </a:bodyPr>
          <a:lstStyle/>
          <a:p>
            <a:r>
              <a:rPr lang="sv-SE" sz="1000" dirty="0"/>
              <a:t>Larsson, Zander. </a:t>
            </a:r>
            <a:r>
              <a:rPr lang="sv-SE" sz="1000" dirty="0" err="1"/>
              <a:t>Lönngren</a:t>
            </a:r>
            <a:r>
              <a:rPr lang="sv-SE" sz="1000" dirty="0"/>
              <a:t>, Malmquist Johansson, 2022</a:t>
            </a:r>
          </a:p>
        </p:txBody>
      </p:sp>
    </p:spTree>
    <p:extLst>
      <p:ext uri="{BB962C8B-B14F-4D97-AF65-F5344CB8AC3E}">
        <p14:creationId xmlns:p14="http://schemas.microsoft.com/office/powerpoint/2010/main" val="1539517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Röd cykel däck">
            <a:extLst>
              <a:ext uri="{FF2B5EF4-FFF2-40B4-BE49-F238E27FC236}">
                <a16:creationId xmlns:a16="http://schemas.microsoft.com/office/drawing/2014/main" id="{96965417-A40A-B27F-5818-D6273B0B3168}"/>
              </a:ext>
            </a:extLst>
          </p:cNvPr>
          <p:cNvPicPr>
            <a:picLocks noChangeAspect="1"/>
          </p:cNvPicPr>
          <p:nvPr/>
        </p:nvPicPr>
        <p:blipFill rotWithShape="1">
          <a:blip r:embed="rId3" cstate="email">
            <a:duotone>
              <a:schemeClr val="accent1">
                <a:shade val="45000"/>
                <a:satMod val="135000"/>
              </a:schemeClr>
              <a:prstClr val="white"/>
            </a:duotone>
            <a:alphaModFix/>
            <a:extLst>
              <a:ext uri="{BEBA8EAE-BF5A-486C-A8C5-ECC9F3942E4B}">
                <a14:imgProps xmlns:a14="http://schemas.microsoft.com/office/drawing/2010/main">
                  <a14:imgLayer r:embed="rId4">
                    <a14:imgEffect>
                      <a14:colorTemperature colorTemp="5900"/>
                    </a14:imgEffect>
                    <a14:imgEffect>
                      <a14:saturation sat="66000"/>
                    </a14:imgEffect>
                  </a14:imgLayer>
                </a14:imgProps>
              </a:ext>
              <a:ext uri="{28A0092B-C50C-407E-A947-70E740481C1C}">
                <a14:useLocalDpi xmlns:a14="http://schemas.microsoft.com/office/drawing/2010/main"/>
              </a:ext>
            </a:extLst>
          </a:blip>
          <a:srcRect/>
          <a:stretch/>
        </p:blipFill>
        <p:spPr>
          <a:xfrm>
            <a:off x="-442376" y="-6808"/>
            <a:ext cx="13743508" cy="6857990"/>
          </a:xfrm>
          <a:prstGeom prst="rect">
            <a:avLst/>
          </a:prstGeom>
        </p:spPr>
      </p:pic>
      <p:sp>
        <p:nvSpPr>
          <p:cNvPr id="6" name="textruta 5">
            <a:extLst>
              <a:ext uri="{FF2B5EF4-FFF2-40B4-BE49-F238E27FC236}">
                <a16:creationId xmlns:a16="http://schemas.microsoft.com/office/drawing/2014/main" id="{4594838E-6588-80D3-4505-49175239809E}"/>
              </a:ext>
            </a:extLst>
          </p:cNvPr>
          <p:cNvSpPr txBox="1"/>
          <p:nvPr/>
        </p:nvSpPr>
        <p:spPr>
          <a:xfrm>
            <a:off x="2929465" y="1752272"/>
            <a:ext cx="1773787" cy="954107"/>
          </a:xfrm>
          <a:prstGeom prst="rect">
            <a:avLst/>
          </a:prstGeom>
          <a:noFill/>
        </p:spPr>
        <p:txBody>
          <a:bodyPr wrap="square" rtlCol="0">
            <a:spAutoFit/>
          </a:bodyPr>
          <a:lstStyle/>
          <a:p>
            <a:pPr algn="ctr"/>
            <a:r>
              <a:rPr lang="sv-SE" sz="2800" dirty="0"/>
              <a:t>Överblick (central)</a:t>
            </a:r>
          </a:p>
        </p:txBody>
      </p:sp>
      <p:sp>
        <p:nvSpPr>
          <p:cNvPr id="8" name="textruta 7">
            <a:extLst>
              <a:ext uri="{FF2B5EF4-FFF2-40B4-BE49-F238E27FC236}">
                <a16:creationId xmlns:a16="http://schemas.microsoft.com/office/drawing/2014/main" id="{B76E7C4F-AA1E-272D-E02F-33364CC19134}"/>
              </a:ext>
            </a:extLst>
          </p:cNvPr>
          <p:cNvSpPr txBox="1"/>
          <p:nvPr/>
        </p:nvSpPr>
        <p:spPr>
          <a:xfrm>
            <a:off x="1981201" y="3617539"/>
            <a:ext cx="3259702" cy="707886"/>
          </a:xfrm>
          <a:prstGeom prst="rect">
            <a:avLst/>
          </a:prstGeom>
          <a:noFill/>
          <a:ln>
            <a:solidFill>
              <a:schemeClr val="tx1"/>
            </a:solidFill>
          </a:ln>
        </p:spPr>
        <p:txBody>
          <a:bodyPr wrap="square" rtlCol="0">
            <a:spAutoFit/>
          </a:bodyPr>
          <a:lstStyle/>
          <a:p>
            <a:pPr algn="ctr"/>
            <a:r>
              <a:rPr lang="sv-SE" sz="2000" dirty="0">
                <a:solidFill>
                  <a:schemeClr val="tx1">
                    <a:lumMod val="65000"/>
                    <a:lumOff val="35000"/>
                  </a:schemeClr>
                </a:solidFill>
              </a:rPr>
              <a:t>SAMARBETE OCH DIALOG länkar ut i organisationen</a:t>
            </a:r>
          </a:p>
        </p:txBody>
      </p:sp>
      <p:sp>
        <p:nvSpPr>
          <p:cNvPr id="9" name="textruta 8">
            <a:extLst>
              <a:ext uri="{FF2B5EF4-FFF2-40B4-BE49-F238E27FC236}">
                <a16:creationId xmlns:a16="http://schemas.microsoft.com/office/drawing/2014/main" id="{63477302-E17D-B20B-D51E-2FA5BDA8A9F9}"/>
              </a:ext>
            </a:extLst>
          </p:cNvPr>
          <p:cNvSpPr txBox="1"/>
          <p:nvPr/>
        </p:nvSpPr>
        <p:spPr>
          <a:xfrm>
            <a:off x="512211" y="340479"/>
            <a:ext cx="6222999" cy="646331"/>
          </a:xfrm>
          <a:prstGeom prst="rect">
            <a:avLst/>
          </a:prstGeom>
          <a:noFill/>
        </p:spPr>
        <p:txBody>
          <a:bodyPr wrap="square" rtlCol="0">
            <a:spAutoFit/>
          </a:bodyPr>
          <a:lstStyle/>
          <a:p>
            <a:r>
              <a:rPr lang="sv-SE" sz="3600" dirty="0">
                <a:latin typeface="+mj-lt"/>
              </a:rPr>
              <a:t>Nyttja den kollektiva förmågan</a:t>
            </a:r>
            <a:endParaRPr lang="sv-SE" sz="2400" dirty="0">
              <a:latin typeface="+mj-lt"/>
            </a:endParaRPr>
          </a:p>
        </p:txBody>
      </p:sp>
      <p:sp>
        <p:nvSpPr>
          <p:cNvPr id="10" name="textruta 9">
            <a:extLst>
              <a:ext uri="{FF2B5EF4-FFF2-40B4-BE49-F238E27FC236}">
                <a16:creationId xmlns:a16="http://schemas.microsoft.com/office/drawing/2014/main" id="{285F08F4-65E6-2727-51C1-5D76D1CDBE95}"/>
              </a:ext>
            </a:extLst>
          </p:cNvPr>
          <p:cNvSpPr txBox="1"/>
          <p:nvPr/>
        </p:nvSpPr>
        <p:spPr>
          <a:xfrm>
            <a:off x="143931" y="6471939"/>
            <a:ext cx="3115734" cy="246221"/>
          </a:xfrm>
          <a:prstGeom prst="rect">
            <a:avLst/>
          </a:prstGeom>
          <a:noFill/>
        </p:spPr>
        <p:txBody>
          <a:bodyPr wrap="square" rtlCol="0">
            <a:spAutoFit/>
          </a:bodyPr>
          <a:lstStyle/>
          <a:p>
            <a:r>
              <a:rPr lang="sv-SE" sz="1000" dirty="0"/>
              <a:t>Mats </a:t>
            </a:r>
            <a:r>
              <a:rPr lang="sv-SE" sz="1000" dirty="0" err="1"/>
              <a:t>Thyrstrup</a:t>
            </a:r>
            <a:r>
              <a:rPr lang="sv-SE" sz="1000" dirty="0"/>
              <a:t>, Philip Runsten </a:t>
            </a:r>
          </a:p>
        </p:txBody>
      </p:sp>
      <p:sp>
        <p:nvSpPr>
          <p:cNvPr id="4" name="textruta 3">
            <a:extLst>
              <a:ext uri="{FF2B5EF4-FFF2-40B4-BE49-F238E27FC236}">
                <a16:creationId xmlns:a16="http://schemas.microsoft.com/office/drawing/2014/main" id="{4E482D8A-258D-A4EC-4B48-0C6239373264}"/>
              </a:ext>
            </a:extLst>
          </p:cNvPr>
          <p:cNvSpPr txBox="1"/>
          <p:nvPr/>
        </p:nvSpPr>
        <p:spPr>
          <a:xfrm>
            <a:off x="2756957" y="5102644"/>
            <a:ext cx="2800350" cy="954107"/>
          </a:xfrm>
          <a:prstGeom prst="rect">
            <a:avLst/>
          </a:prstGeom>
          <a:noFill/>
        </p:spPr>
        <p:txBody>
          <a:bodyPr wrap="square" rtlCol="0">
            <a:spAutoFit/>
          </a:bodyPr>
          <a:lstStyle/>
          <a:p>
            <a:r>
              <a:rPr lang="sv-SE" sz="2800" dirty="0"/>
              <a:t>Inblick</a:t>
            </a:r>
          </a:p>
          <a:p>
            <a:r>
              <a:rPr lang="sv-SE" sz="2800" dirty="0"/>
              <a:t>(lokal)</a:t>
            </a:r>
          </a:p>
        </p:txBody>
      </p:sp>
      <p:cxnSp>
        <p:nvCxnSpPr>
          <p:cNvPr id="12" name="Rak pil 11">
            <a:extLst>
              <a:ext uri="{FF2B5EF4-FFF2-40B4-BE49-F238E27FC236}">
                <a16:creationId xmlns:a16="http://schemas.microsoft.com/office/drawing/2014/main" id="{73179B08-6855-DCAD-A4E6-A9AD9B1CA945}"/>
              </a:ext>
            </a:extLst>
          </p:cNvPr>
          <p:cNvCxnSpPr/>
          <p:nvPr/>
        </p:nvCxnSpPr>
        <p:spPr>
          <a:xfrm>
            <a:off x="5086350" y="2229325"/>
            <a:ext cx="5276850" cy="1700104"/>
          </a:xfrm>
          <a:prstGeom prst="straightConnector1">
            <a:avLst/>
          </a:prstGeom>
          <a:ln w="571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4" name="Rak pil 13">
            <a:extLst>
              <a:ext uri="{FF2B5EF4-FFF2-40B4-BE49-F238E27FC236}">
                <a16:creationId xmlns:a16="http://schemas.microsoft.com/office/drawing/2014/main" id="{C7688EA9-1706-3C19-197E-33EA2B622F4D}"/>
              </a:ext>
            </a:extLst>
          </p:cNvPr>
          <p:cNvCxnSpPr>
            <a:cxnSpLocks/>
          </p:cNvCxnSpPr>
          <p:nvPr/>
        </p:nvCxnSpPr>
        <p:spPr>
          <a:xfrm flipV="1">
            <a:off x="4157132" y="5102644"/>
            <a:ext cx="2477563" cy="439964"/>
          </a:xfrm>
          <a:prstGeom prst="straightConnector1">
            <a:avLst/>
          </a:prstGeom>
          <a:ln w="571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9175025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a:extLst>
              <a:ext uri="{FF2B5EF4-FFF2-40B4-BE49-F238E27FC236}">
                <a16:creationId xmlns:a16="http://schemas.microsoft.com/office/drawing/2014/main" id="{A446D22B-98F2-1481-C516-B5ACDC636B07}"/>
              </a:ext>
            </a:extLst>
          </p:cNvPr>
          <p:cNvSpPr txBox="1"/>
          <p:nvPr/>
        </p:nvSpPr>
        <p:spPr>
          <a:xfrm>
            <a:off x="887896" y="2146292"/>
            <a:ext cx="4966252" cy="3170099"/>
          </a:xfrm>
          <a:prstGeom prst="rect">
            <a:avLst/>
          </a:prstGeom>
          <a:noFill/>
        </p:spPr>
        <p:txBody>
          <a:bodyPr wrap="square" rtlCol="0">
            <a:spAutoFit/>
          </a:bodyPr>
          <a:lstStyle/>
          <a:p>
            <a:pPr marL="342900" indent="-342900">
              <a:buFont typeface="Wingdings" pitchFamily="2" charset="2"/>
              <a:buChar char="ü"/>
            </a:pPr>
            <a:r>
              <a:rPr lang="sv-SE" sz="2000" dirty="0"/>
              <a:t>Utöva självbestämmande i arbetet</a:t>
            </a:r>
          </a:p>
          <a:p>
            <a:pPr marL="342900" indent="-342900">
              <a:buFont typeface="Wingdings" pitchFamily="2" charset="2"/>
              <a:buChar char="ü"/>
            </a:pPr>
            <a:endParaRPr lang="sv-SE" sz="2000" dirty="0"/>
          </a:p>
          <a:p>
            <a:pPr marL="342900" indent="-342900">
              <a:buFont typeface="Wingdings" pitchFamily="2" charset="2"/>
              <a:buChar char="ü"/>
            </a:pPr>
            <a:r>
              <a:rPr lang="sv-SE" sz="2000" dirty="0"/>
              <a:t>Delaktig i långsiktigt utvecklingsarbete</a:t>
            </a:r>
          </a:p>
          <a:p>
            <a:pPr marL="342900" indent="-342900">
              <a:buFont typeface="Wingdings" pitchFamily="2" charset="2"/>
              <a:buChar char="ü"/>
            </a:pPr>
            <a:endParaRPr lang="sv-SE" sz="2000" dirty="0"/>
          </a:p>
          <a:p>
            <a:pPr marL="342900" indent="-342900">
              <a:buFont typeface="Wingdings" pitchFamily="2" charset="2"/>
              <a:buChar char="ü"/>
            </a:pPr>
            <a:r>
              <a:rPr lang="sv-SE" sz="2000" dirty="0"/>
              <a:t>Engagerad och ansvarstagande</a:t>
            </a:r>
          </a:p>
          <a:p>
            <a:pPr marL="342900" indent="-342900">
              <a:buFont typeface="Wingdings" pitchFamily="2" charset="2"/>
              <a:buChar char="ü"/>
            </a:pPr>
            <a:endParaRPr lang="sv-SE" sz="2000" dirty="0"/>
          </a:p>
          <a:p>
            <a:pPr marL="342900" indent="-342900">
              <a:buFont typeface="Wingdings" pitchFamily="2" charset="2"/>
              <a:buChar char="ü"/>
            </a:pPr>
            <a:r>
              <a:rPr lang="sv-SE" sz="2000" dirty="0"/>
              <a:t>Bibehålla  och utveckla sin personlighet</a:t>
            </a:r>
          </a:p>
          <a:p>
            <a:pPr marL="342900" indent="-342900">
              <a:buFont typeface="Wingdings" pitchFamily="2" charset="2"/>
              <a:buChar char="ü"/>
            </a:pPr>
            <a:endParaRPr lang="sv-SE" sz="2000" dirty="0"/>
          </a:p>
          <a:p>
            <a:pPr marL="342900" indent="-342900">
              <a:buFont typeface="Wingdings" pitchFamily="2" charset="2"/>
              <a:buChar char="ü"/>
            </a:pPr>
            <a:r>
              <a:rPr lang="sv-SE" sz="2000" dirty="0"/>
              <a:t>Utveckla djup yrkeskunskap</a:t>
            </a:r>
          </a:p>
          <a:p>
            <a:endParaRPr lang="sv-SE" sz="2000" dirty="0"/>
          </a:p>
        </p:txBody>
      </p:sp>
      <p:sp>
        <p:nvSpPr>
          <p:cNvPr id="6" name="textruta 5">
            <a:extLst>
              <a:ext uri="{FF2B5EF4-FFF2-40B4-BE49-F238E27FC236}">
                <a16:creationId xmlns:a16="http://schemas.microsoft.com/office/drawing/2014/main" id="{E5B7BE45-3CC3-A5BD-9E1D-2CCCCEC712B8}"/>
              </a:ext>
            </a:extLst>
          </p:cNvPr>
          <p:cNvSpPr txBox="1"/>
          <p:nvPr/>
        </p:nvSpPr>
        <p:spPr>
          <a:xfrm flipH="1">
            <a:off x="6899205" y="2146292"/>
            <a:ext cx="4283144" cy="2862322"/>
          </a:xfrm>
          <a:prstGeom prst="rect">
            <a:avLst/>
          </a:prstGeom>
          <a:noFill/>
        </p:spPr>
        <p:txBody>
          <a:bodyPr wrap="square" rtlCol="0">
            <a:spAutoFit/>
          </a:bodyPr>
          <a:lstStyle/>
          <a:p>
            <a:pPr marL="342900" indent="-342900">
              <a:buFont typeface="Wingdings" pitchFamily="2" charset="2"/>
              <a:buChar char="ü"/>
            </a:pPr>
            <a:r>
              <a:rPr lang="sv-SE" sz="2000" dirty="0"/>
              <a:t>Organisatorisk tillit</a:t>
            </a:r>
          </a:p>
          <a:p>
            <a:pPr marL="342900" indent="-342900">
              <a:buFont typeface="Wingdings" pitchFamily="2" charset="2"/>
              <a:buChar char="ü"/>
            </a:pPr>
            <a:endParaRPr lang="sv-SE" sz="2000" dirty="0"/>
          </a:p>
          <a:p>
            <a:pPr marL="342900" indent="-342900">
              <a:buFont typeface="Wingdings" pitchFamily="2" charset="2"/>
              <a:buChar char="ü"/>
            </a:pPr>
            <a:r>
              <a:rPr lang="sv-SE" sz="2000" dirty="0"/>
              <a:t>Kontinuitet - tid och utrymme</a:t>
            </a:r>
          </a:p>
          <a:p>
            <a:pPr marL="342900" indent="-342900">
              <a:buFont typeface="Wingdings" pitchFamily="2" charset="2"/>
              <a:buChar char="ü"/>
            </a:pPr>
            <a:endParaRPr lang="sv-SE" sz="2000" dirty="0"/>
          </a:p>
          <a:p>
            <a:pPr marL="342900" indent="-342900">
              <a:buFont typeface="Wingdings" pitchFamily="2" charset="2"/>
              <a:buChar char="ü"/>
            </a:pPr>
            <a:r>
              <a:rPr lang="sv-SE" sz="2000" dirty="0"/>
              <a:t>Hållbarhet – ståndaktighet</a:t>
            </a:r>
          </a:p>
          <a:p>
            <a:pPr marL="342900" indent="-342900">
              <a:buFont typeface="Wingdings" pitchFamily="2" charset="2"/>
              <a:buChar char="ü"/>
            </a:pPr>
            <a:endParaRPr lang="sv-SE" sz="2000" dirty="0"/>
          </a:p>
          <a:p>
            <a:pPr marL="342900" indent="-342900">
              <a:buFont typeface="Wingdings" pitchFamily="2" charset="2"/>
              <a:buChar char="ü"/>
            </a:pPr>
            <a:r>
              <a:rPr lang="sv-SE" sz="2000" dirty="0"/>
              <a:t>Mångfald – olikhetskultur</a:t>
            </a:r>
          </a:p>
          <a:p>
            <a:pPr marL="342900" indent="-342900">
              <a:buFont typeface="Wingdings" pitchFamily="2" charset="2"/>
              <a:buChar char="ü"/>
            </a:pPr>
            <a:endParaRPr lang="sv-SE" sz="2000" dirty="0"/>
          </a:p>
          <a:p>
            <a:pPr marL="342900" indent="-342900">
              <a:buFont typeface="Wingdings" pitchFamily="2" charset="2"/>
              <a:buChar char="ü"/>
            </a:pPr>
            <a:r>
              <a:rPr lang="sv-SE" sz="2000" dirty="0"/>
              <a:t>Professionalism</a:t>
            </a:r>
          </a:p>
        </p:txBody>
      </p:sp>
      <p:sp>
        <p:nvSpPr>
          <p:cNvPr id="7" name="textruta 6">
            <a:extLst>
              <a:ext uri="{FF2B5EF4-FFF2-40B4-BE49-F238E27FC236}">
                <a16:creationId xmlns:a16="http://schemas.microsoft.com/office/drawing/2014/main" id="{0AF93524-08F4-DA2B-62A2-B483E946414C}"/>
              </a:ext>
            </a:extLst>
          </p:cNvPr>
          <p:cNvSpPr txBox="1"/>
          <p:nvPr/>
        </p:nvSpPr>
        <p:spPr>
          <a:xfrm>
            <a:off x="887896" y="1491125"/>
            <a:ext cx="3694043" cy="461665"/>
          </a:xfrm>
          <a:prstGeom prst="rect">
            <a:avLst/>
          </a:prstGeom>
          <a:noFill/>
        </p:spPr>
        <p:txBody>
          <a:bodyPr wrap="square" rtlCol="0">
            <a:spAutoFit/>
          </a:bodyPr>
          <a:lstStyle/>
          <a:p>
            <a:r>
              <a:rPr lang="sv-SE" sz="2400" dirty="0">
                <a:solidFill>
                  <a:schemeClr val="accent1">
                    <a:lumMod val="75000"/>
                  </a:schemeClr>
                </a:solidFill>
              </a:rPr>
              <a:t>Medarbetarförmågor</a:t>
            </a:r>
          </a:p>
        </p:txBody>
      </p:sp>
      <p:sp>
        <p:nvSpPr>
          <p:cNvPr id="8" name="textruta 7">
            <a:extLst>
              <a:ext uri="{FF2B5EF4-FFF2-40B4-BE49-F238E27FC236}">
                <a16:creationId xmlns:a16="http://schemas.microsoft.com/office/drawing/2014/main" id="{3C680B49-AFBC-8AFE-9167-25973CD39000}"/>
              </a:ext>
            </a:extLst>
          </p:cNvPr>
          <p:cNvSpPr txBox="1"/>
          <p:nvPr/>
        </p:nvSpPr>
        <p:spPr>
          <a:xfrm>
            <a:off x="6899205" y="1491124"/>
            <a:ext cx="5078275" cy="461665"/>
          </a:xfrm>
          <a:prstGeom prst="rect">
            <a:avLst/>
          </a:prstGeom>
          <a:noFill/>
        </p:spPr>
        <p:txBody>
          <a:bodyPr wrap="square" rtlCol="0">
            <a:spAutoFit/>
          </a:bodyPr>
          <a:lstStyle/>
          <a:p>
            <a:r>
              <a:rPr lang="sv-SE" sz="2400" dirty="0">
                <a:solidFill>
                  <a:schemeClr val="accent1">
                    <a:lumMod val="75000"/>
                  </a:schemeClr>
                </a:solidFill>
              </a:rPr>
              <a:t>Organisatoriska förutsättningar</a:t>
            </a:r>
          </a:p>
        </p:txBody>
      </p:sp>
      <p:sp>
        <p:nvSpPr>
          <p:cNvPr id="16" name="textruta 15">
            <a:extLst>
              <a:ext uri="{FF2B5EF4-FFF2-40B4-BE49-F238E27FC236}">
                <a16:creationId xmlns:a16="http://schemas.microsoft.com/office/drawing/2014/main" id="{2B1F9998-B82F-C3A2-D6ED-D8622D22D4BA}"/>
              </a:ext>
            </a:extLst>
          </p:cNvPr>
          <p:cNvSpPr txBox="1"/>
          <p:nvPr/>
        </p:nvSpPr>
        <p:spPr>
          <a:xfrm>
            <a:off x="230705" y="6434117"/>
            <a:ext cx="2504212" cy="246221"/>
          </a:xfrm>
          <a:prstGeom prst="rect">
            <a:avLst/>
          </a:prstGeom>
          <a:noFill/>
        </p:spPr>
        <p:txBody>
          <a:bodyPr wrap="none" rtlCol="0">
            <a:spAutoFit/>
          </a:bodyPr>
          <a:lstStyle/>
          <a:p>
            <a:r>
              <a:rPr lang="sv-SE" sz="1000" dirty="0"/>
              <a:t>Stefan </a:t>
            </a:r>
            <a:r>
              <a:rPr lang="sv-SE" sz="1000" dirty="0" err="1"/>
              <a:t>Tengblad</a:t>
            </a:r>
            <a:r>
              <a:rPr lang="sv-SE" sz="1000" dirty="0"/>
              <a:t>, Thomas Andersson 2010</a:t>
            </a:r>
          </a:p>
        </p:txBody>
      </p:sp>
      <p:sp>
        <p:nvSpPr>
          <p:cNvPr id="18" name="textruta 17">
            <a:extLst>
              <a:ext uri="{FF2B5EF4-FFF2-40B4-BE49-F238E27FC236}">
                <a16:creationId xmlns:a16="http://schemas.microsoft.com/office/drawing/2014/main" id="{68298F5C-4B92-9C93-0398-C358843F7AE0}"/>
              </a:ext>
            </a:extLst>
          </p:cNvPr>
          <p:cNvSpPr txBox="1"/>
          <p:nvPr/>
        </p:nvSpPr>
        <p:spPr>
          <a:xfrm>
            <a:off x="2405476" y="415813"/>
            <a:ext cx="8172036" cy="523220"/>
          </a:xfrm>
          <a:prstGeom prst="rect">
            <a:avLst/>
          </a:prstGeom>
          <a:noFill/>
        </p:spPr>
        <p:txBody>
          <a:bodyPr wrap="square" rtlCol="0">
            <a:spAutoFit/>
          </a:bodyPr>
          <a:lstStyle/>
          <a:p>
            <a:r>
              <a:rPr lang="sv-SE" sz="2800" b="1" dirty="0">
                <a:solidFill>
                  <a:schemeClr val="accent1">
                    <a:lumMod val="75000"/>
                  </a:schemeClr>
                </a:solidFill>
              </a:rPr>
              <a:t>Förmågor +  förutsättningar =  ansvarstagande </a:t>
            </a:r>
          </a:p>
        </p:txBody>
      </p:sp>
      <p:pic>
        <p:nvPicPr>
          <p:cNvPr id="2" name="Bildobjekt 1" descr="ipf_cmyk_mac.eps">
            <a:extLst>
              <a:ext uri="{FF2B5EF4-FFF2-40B4-BE49-F238E27FC236}">
                <a16:creationId xmlns:a16="http://schemas.microsoft.com/office/drawing/2014/main" id="{9E031424-FE1B-9B5E-EA04-B14C7B51D062}"/>
              </a:ext>
            </a:extLst>
          </p:cNvPr>
          <p:cNvPicPr>
            <a:picLocks noChangeAspect="1"/>
          </p:cNvPicPr>
          <p:nvPr/>
        </p:nvPicPr>
        <p:blipFill>
          <a:blip r:embed="rId3"/>
          <a:stretch>
            <a:fillRect/>
          </a:stretch>
        </p:blipFill>
        <p:spPr>
          <a:xfrm>
            <a:off x="10577512" y="5822315"/>
            <a:ext cx="1209675" cy="709295"/>
          </a:xfrm>
          <a:prstGeom prst="rect">
            <a:avLst/>
          </a:prstGeom>
        </p:spPr>
      </p:pic>
    </p:spTree>
    <p:extLst>
      <p:ext uri="{BB962C8B-B14F-4D97-AF65-F5344CB8AC3E}">
        <p14:creationId xmlns:p14="http://schemas.microsoft.com/office/powerpoint/2010/main" val="2360917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heckerboard(across)">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heckerboard(across)">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ext Box 4"/>
          <p:cNvSpPr txBox="1">
            <a:spLocks noChangeArrowheads="1"/>
          </p:cNvSpPr>
          <p:nvPr/>
        </p:nvSpPr>
        <p:spPr bwMode="auto">
          <a:xfrm>
            <a:off x="12295310" y="-1456226"/>
            <a:ext cx="414337" cy="24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63302" tIns="31652" rIns="63302" bIns="31652">
            <a:spAutoFit/>
          </a:bodyPr>
          <a:lstStyle>
            <a:lvl1pPr>
              <a:spcBef>
                <a:spcPct val="20000"/>
              </a:spcBef>
              <a:buChar char="•"/>
              <a:defRPr sz="3200">
                <a:solidFill>
                  <a:schemeClr val="tx1"/>
                </a:solidFill>
                <a:latin typeface="Arial" charset="0"/>
                <a:ea typeface="Arial" charset="0"/>
                <a:cs typeface="Arial" charset="0"/>
              </a:defRPr>
            </a:lvl1pPr>
            <a:lvl2pPr marL="742950" indent="-285750">
              <a:spcBef>
                <a:spcPct val="20000"/>
              </a:spcBef>
              <a:buChar char="–"/>
              <a:defRPr sz="2800">
                <a:solidFill>
                  <a:schemeClr val="tx1"/>
                </a:solidFill>
                <a:latin typeface="Times New Roman" charset="0"/>
                <a:ea typeface="Arial" charset="0"/>
                <a:cs typeface="Arial" charset="0"/>
              </a:defRPr>
            </a:lvl2pPr>
            <a:lvl3pPr marL="1143000" indent="-228600">
              <a:spcBef>
                <a:spcPct val="20000"/>
              </a:spcBef>
              <a:buChar char="•"/>
              <a:defRPr sz="2400">
                <a:solidFill>
                  <a:schemeClr val="tx1"/>
                </a:solidFill>
                <a:latin typeface="Times New Roman" charset="0"/>
                <a:ea typeface="Arial" charset="0"/>
                <a:cs typeface="Arial" charset="0"/>
              </a:defRPr>
            </a:lvl3pPr>
            <a:lvl4pPr marL="1600200" indent="-228600">
              <a:spcBef>
                <a:spcPct val="20000"/>
              </a:spcBef>
              <a:buChar char="–"/>
              <a:defRPr sz="2000">
                <a:solidFill>
                  <a:schemeClr val="tx1"/>
                </a:solidFill>
                <a:latin typeface="Times New Roman" charset="0"/>
                <a:ea typeface="Arial" charset="0"/>
                <a:cs typeface="Arial" charset="0"/>
              </a:defRPr>
            </a:lvl4pPr>
            <a:lvl5pPr marL="2057400" indent="-228600">
              <a:spcBef>
                <a:spcPct val="20000"/>
              </a:spcBef>
              <a:buChar char="»"/>
              <a:defRPr sz="2000">
                <a:solidFill>
                  <a:schemeClr val="tx1"/>
                </a:solidFill>
                <a:latin typeface="Times New Roman"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Times New Roman"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Times New Roman"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Times New Roman"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Times New Roman" charset="0"/>
                <a:ea typeface="Arial" charset="0"/>
                <a:cs typeface="Arial" charset="0"/>
              </a:defRPr>
            </a:lvl9pPr>
          </a:lstStyle>
          <a:p>
            <a:pPr>
              <a:spcBef>
                <a:spcPct val="50000"/>
              </a:spcBef>
              <a:buFontTx/>
              <a:buNone/>
            </a:pPr>
            <a:r>
              <a:rPr lang="sv-SE" altLang="sv-SE" sz="1177"/>
              <a:t>5.1</a:t>
            </a:r>
            <a:endParaRPr lang="sv-SE" altLang="sv-SE" sz="1177">
              <a:latin typeface="Times New Roman" charset="0"/>
            </a:endParaRPr>
          </a:p>
        </p:txBody>
      </p:sp>
      <p:sp>
        <p:nvSpPr>
          <p:cNvPr id="27650" name="Title 1"/>
          <p:cNvSpPr>
            <a:spLocks noGrp="1"/>
          </p:cNvSpPr>
          <p:nvPr>
            <p:ph type="title"/>
          </p:nvPr>
        </p:nvSpPr>
        <p:spPr>
          <a:xfrm>
            <a:off x="662963" y="696850"/>
            <a:ext cx="10668366" cy="849557"/>
          </a:xfrm>
        </p:spPr>
        <p:txBody>
          <a:bodyPr>
            <a:normAutofit fontScale="90000"/>
          </a:bodyPr>
          <a:lstStyle/>
          <a:p>
            <a:r>
              <a:rPr lang="en-US" altLang="en-US" sz="3600" b="0" dirty="0" err="1"/>
              <a:t>Ledarskapsmodellen</a:t>
            </a:r>
            <a:br>
              <a:rPr lang="en-US" altLang="en-US" sz="3600" b="0" dirty="0"/>
            </a:br>
            <a:r>
              <a:rPr lang="en-US" altLang="en-US" sz="2700" b="0" dirty="0"/>
              <a:t>UL – </a:t>
            </a:r>
            <a:r>
              <a:rPr lang="en-US" altLang="en-US" sz="2700" b="0" dirty="0" err="1"/>
              <a:t>utvecklande</a:t>
            </a:r>
            <a:r>
              <a:rPr lang="en-US" altLang="en-US" sz="2700" b="0" dirty="0"/>
              <a:t> </a:t>
            </a:r>
            <a:r>
              <a:rPr lang="en-US" altLang="en-US" sz="2700" b="0" dirty="0" err="1"/>
              <a:t>ledarskap</a:t>
            </a:r>
            <a:endParaRPr lang="en-US" altLang="en-US" sz="3600" b="0" dirty="0"/>
          </a:p>
        </p:txBody>
      </p:sp>
      <p:pic>
        <p:nvPicPr>
          <p:cNvPr id="6" name="Platshållare för innehåll 5">
            <a:extLst>
              <a:ext uri="{FF2B5EF4-FFF2-40B4-BE49-F238E27FC236}">
                <a16:creationId xmlns:a16="http://schemas.microsoft.com/office/drawing/2014/main" id="{A79951E5-1BEE-0BFC-59FD-72F59CE92783}"/>
              </a:ext>
            </a:extLst>
          </p:cNvPr>
          <p:cNvPicPr>
            <a:picLocks noChangeAspect="1"/>
          </p:cNvPicPr>
          <p:nvPr/>
        </p:nvPicPr>
        <p:blipFill>
          <a:blip r:embed="rId3">
            <a:clrChange>
              <a:clrFrom>
                <a:srgbClr val="E9E1D3"/>
              </a:clrFrom>
              <a:clrTo>
                <a:srgbClr val="E9E1D3">
                  <a:alpha val="0"/>
                </a:srgbClr>
              </a:clrTo>
            </a:clrChange>
            <a:extLst>
              <a:ext uri="{28A0092B-C50C-407E-A947-70E740481C1C}">
                <a14:useLocalDpi xmlns:a14="http://schemas.microsoft.com/office/drawing/2010/main" val="0"/>
              </a:ext>
            </a:extLst>
          </a:blip>
          <a:stretch>
            <a:fillRect/>
          </a:stretch>
        </p:blipFill>
        <p:spPr>
          <a:xfrm>
            <a:off x="5039326" y="110406"/>
            <a:ext cx="4053874" cy="6910812"/>
          </a:xfrm>
          <a:prstGeom prst="rect">
            <a:avLst/>
          </a:prstGeom>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innehåll 5">
            <a:extLst>
              <a:ext uri="{FF2B5EF4-FFF2-40B4-BE49-F238E27FC236}">
                <a16:creationId xmlns:a16="http://schemas.microsoft.com/office/drawing/2014/main" id="{EC5BE945-DD30-34FD-5F0F-CD385CE42F33}"/>
              </a:ext>
            </a:extLst>
          </p:cNvPr>
          <p:cNvPicPr>
            <a:picLocks noChangeAspect="1"/>
          </p:cNvPicPr>
          <p:nvPr/>
        </p:nvPicPr>
        <p:blipFill>
          <a:blip r:embed="rId3">
            <a:clrChange>
              <a:clrFrom>
                <a:srgbClr val="F1E7D1"/>
              </a:clrFrom>
              <a:clrTo>
                <a:srgbClr val="F1E7D1">
                  <a:alpha val="0"/>
                </a:srgbClr>
              </a:clrTo>
            </a:clrChange>
            <a:extLst>
              <a:ext uri="{28A0092B-C50C-407E-A947-70E740481C1C}">
                <a14:useLocalDpi xmlns:a14="http://schemas.microsoft.com/office/drawing/2010/main" val="0"/>
              </a:ext>
            </a:extLst>
          </a:blip>
          <a:stretch>
            <a:fillRect/>
          </a:stretch>
        </p:blipFill>
        <p:spPr>
          <a:xfrm>
            <a:off x="-1" y="0"/>
            <a:ext cx="7698241" cy="6591875"/>
          </a:xfrm>
          <a:prstGeom prst="rect">
            <a:avLst/>
          </a:prstGeom>
        </p:spPr>
      </p:pic>
      <p:sp>
        <p:nvSpPr>
          <p:cNvPr id="7" name="Rektangel med rundade hörn 6">
            <a:extLst>
              <a:ext uri="{FF2B5EF4-FFF2-40B4-BE49-F238E27FC236}">
                <a16:creationId xmlns:a16="http://schemas.microsoft.com/office/drawing/2014/main" id="{B3863ABE-F067-B275-C661-4B5411DD5E7C}"/>
              </a:ext>
            </a:extLst>
          </p:cNvPr>
          <p:cNvSpPr/>
          <p:nvPr/>
        </p:nvSpPr>
        <p:spPr>
          <a:xfrm>
            <a:off x="8542057" y="306566"/>
            <a:ext cx="3098800" cy="2082800"/>
          </a:xfrm>
          <a:prstGeom prst="roundRect">
            <a:avLst/>
          </a:prstGeom>
          <a:solidFill>
            <a:schemeClr val="tx2">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sv-SE" sz="1600" dirty="0"/>
              <a:t>Ett delegerat ledarskap som förutsätter  en mottagare som:</a:t>
            </a:r>
          </a:p>
          <a:p>
            <a:pPr marL="285750" indent="-285750">
              <a:buFontTx/>
              <a:buChar char="-"/>
            </a:pPr>
            <a:r>
              <a:rPr lang="sv-SE" sz="1600" dirty="0"/>
              <a:t>Tar emot i uppdraget</a:t>
            </a:r>
          </a:p>
          <a:p>
            <a:pPr marL="285750" indent="-285750">
              <a:buFontTx/>
              <a:buChar char="-"/>
            </a:pPr>
            <a:r>
              <a:rPr lang="sv-SE" sz="1600" dirty="0"/>
              <a:t>Förstår uppdraget</a:t>
            </a:r>
          </a:p>
          <a:p>
            <a:pPr marL="285750" indent="-285750">
              <a:buFontTx/>
              <a:buChar char="-"/>
            </a:pPr>
            <a:r>
              <a:rPr lang="sv-SE" sz="1600" dirty="0"/>
              <a:t>Förvaltar det på önskvärt sätt</a:t>
            </a:r>
          </a:p>
        </p:txBody>
      </p:sp>
      <p:sp>
        <p:nvSpPr>
          <p:cNvPr id="8" name="Ned 7">
            <a:extLst>
              <a:ext uri="{FF2B5EF4-FFF2-40B4-BE49-F238E27FC236}">
                <a16:creationId xmlns:a16="http://schemas.microsoft.com/office/drawing/2014/main" id="{2A3F2FC2-DDA1-61DC-A104-C9BED183F5BA}"/>
              </a:ext>
            </a:extLst>
          </p:cNvPr>
          <p:cNvSpPr/>
          <p:nvPr/>
        </p:nvSpPr>
        <p:spPr>
          <a:xfrm rot="15263695">
            <a:off x="7548079" y="403493"/>
            <a:ext cx="433513" cy="1189574"/>
          </a:xfrm>
          <a:prstGeom prst="downArrow">
            <a:avLst/>
          </a:prstGeom>
          <a:solidFill>
            <a:schemeClr val="tx2">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textruta 8">
            <a:extLst>
              <a:ext uri="{FF2B5EF4-FFF2-40B4-BE49-F238E27FC236}">
                <a16:creationId xmlns:a16="http://schemas.microsoft.com/office/drawing/2014/main" id="{475493FD-E04C-85D8-4F4C-F4FE616C2815}"/>
              </a:ext>
            </a:extLst>
          </p:cNvPr>
          <p:cNvSpPr txBox="1"/>
          <p:nvPr/>
        </p:nvSpPr>
        <p:spPr>
          <a:xfrm>
            <a:off x="8396007" y="3656296"/>
            <a:ext cx="3390900" cy="646331"/>
          </a:xfrm>
          <a:prstGeom prst="rect">
            <a:avLst/>
          </a:prstGeom>
          <a:noFill/>
        </p:spPr>
        <p:txBody>
          <a:bodyPr wrap="square" rtlCol="0">
            <a:spAutoFit/>
          </a:bodyPr>
          <a:lstStyle/>
          <a:p>
            <a:pPr algn="ctr"/>
            <a:r>
              <a:rPr lang="sv-SE" dirty="0"/>
              <a:t>UTVECKLANDE MEDARBETARSKAP</a:t>
            </a:r>
          </a:p>
        </p:txBody>
      </p:sp>
      <p:sp>
        <p:nvSpPr>
          <p:cNvPr id="10" name="Ned 9">
            <a:extLst>
              <a:ext uri="{FF2B5EF4-FFF2-40B4-BE49-F238E27FC236}">
                <a16:creationId xmlns:a16="http://schemas.microsoft.com/office/drawing/2014/main" id="{9E8D3822-E337-9CE2-850A-830DF69FC9CB}"/>
              </a:ext>
            </a:extLst>
          </p:cNvPr>
          <p:cNvSpPr/>
          <p:nvPr/>
        </p:nvSpPr>
        <p:spPr>
          <a:xfrm>
            <a:off x="9908175" y="2594185"/>
            <a:ext cx="366564" cy="1035286"/>
          </a:xfrm>
          <a:prstGeom prst="downArrow">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24540032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linds(horizont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ubrik 1">
            <a:extLst>
              <a:ext uri="{FF2B5EF4-FFF2-40B4-BE49-F238E27FC236}">
                <a16:creationId xmlns:a16="http://schemas.microsoft.com/office/drawing/2014/main" id="{28AA07D4-426D-9E03-826E-24DD767E3EB7}"/>
              </a:ext>
            </a:extLst>
          </p:cNvPr>
          <p:cNvSpPr>
            <a:spLocks noGrp="1"/>
          </p:cNvSpPr>
          <p:nvPr>
            <p:ph type="title"/>
          </p:nvPr>
        </p:nvSpPr>
        <p:spPr>
          <a:xfrm>
            <a:off x="826396" y="586855"/>
            <a:ext cx="4230100" cy="3387497"/>
          </a:xfrm>
        </p:spPr>
        <p:txBody>
          <a:bodyPr anchor="b">
            <a:normAutofit/>
          </a:bodyPr>
          <a:lstStyle/>
          <a:p>
            <a:pPr algn="ctr"/>
            <a:r>
              <a:rPr lang="sv-SE" dirty="0">
                <a:solidFill>
                  <a:srgbClr val="FFFFFF"/>
                </a:solidFill>
              </a:rPr>
              <a:t>Ett delegerat ledarskap</a:t>
            </a:r>
          </a:p>
        </p:txBody>
      </p:sp>
      <p:sp>
        <p:nvSpPr>
          <p:cNvPr id="9" name="Platshållare för innehåll 8">
            <a:extLst>
              <a:ext uri="{FF2B5EF4-FFF2-40B4-BE49-F238E27FC236}">
                <a16:creationId xmlns:a16="http://schemas.microsoft.com/office/drawing/2014/main" id="{DB115F1D-5312-19C7-DDB7-F273858D5492}"/>
              </a:ext>
            </a:extLst>
          </p:cNvPr>
          <p:cNvSpPr>
            <a:spLocks noGrp="1"/>
          </p:cNvSpPr>
          <p:nvPr>
            <p:ph idx="1"/>
          </p:nvPr>
        </p:nvSpPr>
        <p:spPr>
          <a:xfrm>
            <a:off x="6350000" y="616231"/>
            <a:ext cx="5261049" cy="5546047"/>
          </a:xfrm>
        </p:spPr>
        <p:txBody>
          <a:bodyPr anchor="ctr">
            <a:normAutofit/>
          </a:bodyPr>
          <a:lstStyle/>
          <a:p>
            <a:pPr marL="0" indent="0">
              <a:buNone/>
            </a:pPr>
            <a:r>
              <a:rPr lang="sv-SE" sz="2000" b="1" i="0" u="none" strike="noStrike" dirty="0">
                <a:effectLst/>
              </a:rPr>
              <a:t>Förutsätter:</a:t>
            </a:r>
          </a:p>
          <a:p>
            <a:r>
              <a:rPr lang="sv-SE" sz="2000" b="1" dirty="0"/>
              <a:t>Stöd och inspiration</a:t>
            </a:r>
            <a:r>
              <a:rPr lang="sv-SE" sz="2000" dirty="0"/>
              <a:t>: känner ledarens stöd och tilltro och känner sig trygg och engagerad i sitt ansvar</a:t>
            </a:r>
          </a:p>
          <a:p>
            <a:endParaRPr lang="sv-SE" sz="2000" dirty="0"/>
          </a:p>
          <a:p>
            <a:r>
              <a:rPr lang="sv-SE" sz="2000" b="1" dirty="0"/>
              <a:t>Rolletydlighet och ramar: </a:t>
            </a:r>
            <a:r>
              <a:rPr lang="sv-SE" sz="2000" dirty="0"/>
              <a:t>klarhet kring förväntningar och arbetsuppgifter</a:t>
            </a:r>
          </a:p>
          <a:p>
            <a:endParaRPr lang="sv-SE" sz="2000" dirty="0"/>
          </a:p>
          <a:p>
            <a:r>
              <a:rPr lang="sv-SE" sz="2000" b="1" i="0" u="none" strike="noStrike" dirty="0">
                <a:effectLst/>
              </a:rPr>
              <a:t>Tydlig kommunikation</a:t>
            </a:r>
            <a:r>
              <a:rPr lang="sv-SE" sz="2000" b="0" i="0" u="none" strike="noStrike" dirty="0">
                <a:effectLst/>
              </a:rPr>
              <a:t>: att kunna agera </a:t>
            </a:r>
            <a:r>
              <a:rPr lang="sv-SE" sz="2000" dirty="0"/>
              <a:t>självständigt och undvika missförstånd</a:t>
            </a:r>
          </a:p>
          <a:p>
            <a:endParaRPr lang="sv-SE" sz="2000" b="0" i="0" u="none" strike="noStrike" dirty="0">
              <a:effectLst/>
            </a:endParaRPr>
          </a:p>
          <a:p>
            <a:pPr>
              <a:buFont typeface="Arial" panose="020B0604020202020204" pitchFamily="34" charset="0"/>
              <a:buChar char="•"/>
            </a:pPr>
            <a:r>
              <a:rPr lang="sv-SE" sz="2000" b="1" i="0" u="none" strike="noStrike" dirty="0">
                <a:effectLst/>
              </a:rPr>
              <a:t>Motivation och </a:t>
            </a:r>
            <a:r>
              <a:rPr lang="sv-SE" sz="2000" b="1" dirty="0"/>
              <a:t>m</a:t>
            </a:r>
            <a:r>
              <a:rPr lang="sv-SE" sz="2000" b="1" i="0" u="none" strike="noStrike" dirty="0">
                <a:effectLst/>
              </a:rPr>
              <a:t>eningsfullhet</a:t>
            </a:r>
            <a:r>
              <a:rPr lang="sv-SE" sz="2000" b="0" i="0" u="none" strike="noStrike" dirty="0">
                <a:effectLst/>
              </a:rPr>
              <a:t>: arbetet upplevs värdeskapande och har större syfte</a:t>
            </a:r>
          </a:p>
          <a:p>
            <a:endParaRPr lang="sv-SE" sz="2000" dirty="0"/>
          </a:p>
        </p:txBody>
      </p:sp>
      <p:pic>
        <p:nvPicPr>
          <p:cNvPr id="4" name="Bildobjekt 3" descr="ipf_cmyk_mac.eps">
            <a:extLst>
              <a:ext uri="{FF2B5EF4-FFF2-40B4-BE49-F238E27FC236}">
                <a16:creationId xmlns:a16="http://schemas.microsoft.com/office/drawing/2014/main" id="{5E0A6A2C-415A-B2DE-6A26-AC34ACB55876}"/>
              </a:ext>
            </a:extLst>
          </p:cNvPr>
          <p:cNvPicPr>
            <a:picLocks noChangeAspect="1"/>
          </p:cNvPicPr>
          <p:nvPr/>
        </p:nvPicPr>
        <p:blipFill>
          <a:blip r:embed="rId3"/>
          <a:stretch>
            <a:fillRect/>
          </a:stretch>
        </p:blipFill>
        <p:spPr>
          <a:xfrm>
            <a:off x="10577512" y="5822315"/>
            <a:ext cx="1209675" cy="709295"/>
          </a:xfrm>
          <a:prstGeom prst="rect">
            <a:avLst/>
          </a:prstGeom>
        </p:spPr>
      </p:pic>
      <p:sp>
        <p:nvSpPr>
          <p:cNvPr id="11" name="textruta 10">
            <a:extLst>
              <a:ext uri="{FF2B5EF4-FFF2-40B4-BE49-F238E27FC236}">
                <a16:creationId xmlns:a16="http://schemas.microsoft.com/office/drawing/2014/main" id="{EC251487-9110-142F-EE88-C3E22B0FBCA9}"/>
              </a:ext>
            </a:extLst>
          </p:cNvPr>
          <p:cNvSpPr txBox="1"/>
          <p:nvPr/>
        </p:nvSpPr>
        <p:spPr>
          <a:xfrm>
            <a:off x="254000" y="6488668"/>
            <a:ext cx="6096000" cy="246221"/>
          </a:xfrm>
          <a:prstGeom prst="rect">
            <a:avLst/>
          </a:prstGeom>
          <a:noFill/>
        </p:spPr>
        <p:txBody>
          <a:bodyPr wrap="square">
            <a:spAutoFit/>
          </a:bodyPr>
          <a:lstStyle/>
          <a:p>
            <a:pPr>
              <a:spcAft>
                <a:spcPts val="600"/>
              </a:spcAft>
            </a:pPr>
            <a:r>
              <a:rPr lang="sv-SE" sz="1000" b="0" i="0" u="none" strike="noStrike" dirty="0">
                <a:solidFill>
                  <a:schemeClr val="bg1"/>
                </a:solidFill>
                <a:effectLst/>
              </a:rPr>
              <a:t>Bass och </a:t>
            </a:r>
            <a:r>
              <a:rPr lang="sv-SE" sz="1000" b="0" i="0" u="none" strike="noStrike" dirty="0" err="1">
                <a:solidFill>
                  <a:schemeClr val="bg1"/>
                </a:solidFill>
                <a:effectLst/>
              </a:rPr>
              <a:t>Avolio</a:t>
            </a:r>
            <a:endParaRPr lang="sv-SE" sz="1000" dirty="0">
              <a:solidFill>
                <a:schemeClr val="bg1"/>
              </a:solidFill>
            </a:endParaRPr>
          </a:p>
        </p:txBody>
      </p:sp>
    </p:spTree>
    <p:extLst>
      <p:ext uri="{BB962C8B-B14F-4D97-AF65-F5344CB8AC3E}">
        <p14:creationId xmlns:p14="http://schemas.microsoft.com/office/powerpoint/2010/main" val="1765005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0C7DE34-0A3A-11FE-C300-8D19C4A6BA72}"/>
              </a:ext>
            </a:extLst>
          </p:cNvPr>
          <p:cNvSpPr>
            <a:spLocks noGrp="1"/>
          </p:cNvSpPr>
          <p:nvPr>
            <p:ph type="title"/>
          </p:nvPr>
        </p:nvSpPr>
        <p:spPr>
          <a:xfrm>
            <a:off x="400855" y="203491"/>
            <a:ext cx="10515600" cy="1325563"/>
          </a:xfrm>
        </p:spPr>
        <p:txBody>
          <a:bodyPr vert="horz" lIns="91440" tIns="45720" rIns="91440" bIns="45720" rtlCol="0" anchor="ctr">
            <a:normAutofit/>
          </a:bodyPr>
          <a:lstStyle/>
          <a:p>
            <a:r>
              <a:rPr lang="sv-SE" sz="3600" kern="1200" dirty="0">
                <a:latin typeface="+mj-lt"/>
                <a:ea typeface="+mj-ea"/>
                <a:cs typeface="+mj-cs"/>
              </a:rPr>
              <a:t>Vad säger forskning kring medarbetarskap?</a:t>
            </a:r>
          </a:p>
        </p:txBody>
      </p:sp>
      <p:sp>
        <p:nvSpPr>
          <p:cNvPr id="9" name="Platshållare för innehåll 2">
            <a:extLst>
              <a:ext uri="{FF2B5EF4-FFF2-40B4-BE49-F238E27FC236}">
                <a16:creationId xmlns:a16="http://schemas.microsoft.com/office/drawing/2014/main" id="{184DFF3F-F47C-FDB1-3D90-3661EE7C1DD0}"/>
              </a:ext>
            </a:extLst>
          </p:cNvPr>
          <p:cNvSpPr>
            <a:spLocks noGrp="1"/>
          </p:cNvSpPr>
          <p:nvPr>
            <p:ph sz="half" idx="1"/>
          </p:nvPr>
        </p:nvSpPr>
        <p:spPr>
          <a:xfrm>
            <a:off x="568281" y="1732547"/>
            <a:ext cx="6655479" cy="4395171"/>
          </a:xfrm>
        </p:spPr>
        <p:txBody>
          <a:bodyPr vert="horz" lIns="91440" tIns="45720" rIns="91440" bIns="45720" rtlCol="0">
            <a:normAutofit/>
          </a:bodyPr>
          <a:lstStyle/>
          <a:p>
            <a:pPr marL="0" indent="0">
              <a:buNone/>
            </a:pPr>
            <a:endParaRPr lang="sv-SE" sz="2000" b="1" dirty="0"/>
          </a:p>
          <a:p>
            <a:pPr marL="0" indent="0">
              <a:buNone/>
            </a:pPr>
            <a:endParaRPr lang="sv-SE" sz="2000" b="1" dirty="0"/>
          </a:p>
          <a:p>
            <a:pPr marL="0" indent="0">
              <a:buNone/>
            </a:pPr>
            <a:endParaRPr lang="sv-SE" sz="2000" b="1" dirty="0"/>
          </a:p>
          <a:p>
            <a:pPr marL="0" indent="0">
              <a:buNone/>
            </a:pPr>
            <a:endParaRPr lang="sv-SE" sz="2000" b="1" dirty="0"/>
          </a:p>
          <a:p>
            <a:pPr marL="0" indent="0">
              <a:buNone/>
            </a:pPr>
            <a:endParaRPr lang="sv-SE" sz="2000" b="1" dirty="0"/>
          </a:p>
          <a:p>
            <a:pPr marL="0" indent="0">
              <a:buNone/>
            </a:pPr>
            <a:endParaRPr lang="sv-SE" sz="2000" b="1" dirty="0"/>
          </a:p>
          <a:p>
            <a:pPr marL="0" indent="0">
              <a:buNone/>
            </a:pPr>
            <a:endParaRPr lang="sv-SE" sz="2000" b="1" dirty="0"/>
          </a:p>
          <a:p>
            <a:pPr marL="0" indent="0">
              <a:buNone/>
            </a:pPr>
            <a:endParaRPr lang="sv-SE" sz="2000" b="1" dirty="0"/>
          </a:p>
          <a:p>
            <a:pPr marL="0" indent="0">
              <a:buNone/>
            </a:pPr>
            <a:endParaRPr lang="sv-SE" sz="2000" b="1" dirty="0"/>
          </a:p>
          <a:p>
            <a:pPr marL="0" indent="0">
              <a:buNone/>
            </a:pPr>
            <a:endParaRPr lang="sv-SE" sz="2000" b="1" dirty="0"/>
          </a:p>
        </p:txBody>
      </p:sp>
      <p:sp>
        <p:nvSpPr>
          <p:cNvPr id="5" name="textruta 4">
            <a:extLst>
              <a:ext uri="{FF2B5EF4-FFF2-40B4-BE49-F238E27FC236}">
                <a16:creationId xmlns:a16="http://schemas.microsoft.com/office/drawing/2014/main" id="{4A933D1A-7ACA-4BEF-569A-A9992563F237}"/>
              </a:ext>
            </a:extLst>
          </p:cNvPr>
          <p:cNvSpPr txBox="1"/>
          <p:nvPr/>
        </p:nvSpPr>
        <p:spPr>
          <a:xfrm>
            <a:off x="154779" y="6534703"/>
            <a:ext cx="8339863" cy="336920"/>
          </a:xfrm>
          <a:prstGeom prst="rect">
            <a:avLst/>
          </a:prstGeom>
        </p:spPr>
        <p:txBody>
          <a:bodyPr vert="horz" lIns="91440" tIns="45720" rIns="91440" bIns="45720" rtlCol="0">
            <a:noAutofit/>
          </a:bodyPr>
          <a:lstStyle/>
          <a:p>
            <a:pPr>
              <a:lnSpc>
                <a:spcPct val="90000"/>
              </a:lnSpc>
              <a:spcBef>
                <a:spcPts val="1000"/>
              </a:spcBef>
            </a:pPr>
            <a:r>
              <a:rPr lang="sv-SE" sz="1000" b="0" i="0" u="none" strike="noStrike" dirty="0" err="1">
                <a:effectLst/>
              </a:rPr>
              <a:t>Riketta</a:t>
            </a:r>
            <a:r>
              <a:rPr lang="sv-SE" sz="1000" b="0" i="0" u="none" strike="noStrike" dirty="0">
                <a:effectLst/>
              </a:rPr>
              <a:t>, (2002);  </a:t>
            </a:r>
            <a:r>
              <a:rPr lang="sv-SE" sz="1000" dirty="0"/>
              <a:t>Pearce &amp; </a:t>
            </a:r>
            <a:r>
              <a:rPr lang="sv-SE" sz="1000" dirty="0" err="1"/>
              <a:t>Manz</a:t>
            </a:r>
            <a:r>
              <a:rPr lang="sv-SE" sz="1000" dirty="0"/>
              <a:t>, (2005); Organ, (1988); </a:t>
            </a:r>
            <a:r>
              <a:rPr lang="sv-SE" sz="1000" dirty="0" err="1"/>
              <a:t>Podsakoff</a:t>
            </a:r>
            <a:r>
              <a:rPr lang="sv-SE" sz="1000" dirty="0"/>
              <a:t>, </a:t>
            </a:r>
            <a:r>
              <a:rPr lang="sv-SE" sz="1000" dirty="0" err="1"/>
              <a:t>MacKenzie</a:t>
            </a:r>
            <a:r>
              <a:rPr lang="sv-SE" sz="1000" dirty="0"/>
              <a:t>, </a:t>
            </a:r>
            <a:r>
              <a:rPr lang="sv-SE" sz="1000" dirty="0" err="1"/>
              <a:t>Paine</a:t>
            </a:r>
            <a:r>
              <a:rPr lang="sv-SE" sz="1000" dirty="0"/>
              <a:t>, och </a:t>
            </a:r>
            <a:r>
              <a:rPr lang="sv-SE" sz="1000" dirty="0" err="1"/>
              <a:t>Bachrach</a:t>
            </a:r>
            <a:r>
              <a:rPr lang="sv-SE" sz="1000" dirty="0"/>
              <a:t> (2000); Grant &amp; Ashford, (2008). </a:t>
            </a:r>
          </a:p>
        </p:txBody>
      </p:sp>
      <p:graphicFrame>
        <p:nvGraphicFramePr>
          <p:cNvPr id="8" name="Platshållare för innehåll 3">
            <a:extLst>
              <a:ext uri="{FF2B5EF4-FFF2-40B4-BE49-F238E27FC236}">
                <a16:creationId xmlns:a16="http://schemas.microsoft.com/office/drawing/2014/main" id="{ACAE4540-9591-2696-DB36-2FAD0C8A655C}"/>
              </a:ext>
            </a:extLst>
          </p:cNvPr>
          <p:cNvGraphicFramePr>
            <a:graphicFrameLocks/>
          </p:cNvGraphicFramePr>
          <p:nvPr>
            <p:extLst>
              <p:ext uri="{D42A27DB-BD31-4B8C-83A1-F6EECF244321}">
                <p14:modId xmlns:p14="http://schemas.microsoft.com/office/powerpoint/2010/main" val="1384335411"/>
              </p:ext>
            </p:extLst>
          </p:nvPr>
        </p:nvGraphicFramePr>
        <p:xfrm>
          <a:off x="1460732" y="1985029"/>
          <a:ext cx="5610628" cy="35752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ruta 10">
            <a:extLst>
              <a:ext uri="{FF2B5EF4-FFF2-40B4-BE49-F238E27FC236}">
                <a16:creationId xmlns:a16="http://schemas.microsoft.com/office/drawing/2014/main" id="{BCD84FC6-536E-5BE4-B7CA-85F5E9D71E36}"/>
              </a:ext>
            </a:extLst>
          </p:cNvPr>
          <p:cNvSpPr txBox="1"/>
          <p:nvPr/>
        </p:nvSpPr>
        <p:spPr>
          <a:xfrm>
            <a:off x="8116211" y="2479195"/>
            <a:ext cx="3388970" cy="2586927"/>
          </a:xfrm>
          <a:prstGeom prst="rect">
            <a:avLst/>
          </a:prstGeom>
          <a:noFill/>
        </p:spPr>
        <p:txBody>
          <a:bodyPr wrap="square">
            <a:spAutoFit/>
          </a:bodyPr>
          <a:lstStyle/>
          <a:p>
            <a:pPr>
              <a:lnSpc>
                <a:spcPct val="130000"/>
              </a:lnSpc>
            </a:pPr>
            <a:r>
              <a:rPr lang="sv-SE" spc="300" dirty="0"/>
              <a:t>BÄTTRE ARBETSMILJÖ ANPASSNINGSFÖRMÅGA</a:t>
            </a:r>
          </a:p>
          <a:p>
            <a:pPr>
              <a:lnSpc>
                <a:spcPct val="130000"/>
              </a:lnSpc>
            </a:pPr>
            <a:r>
              <a:rPr lang="sv-SE" spc="300" dirty="0"/>
              <a:t>MÅLUPPFYLLELSE SAMMANHÅLLNING FLEXIBILITET </a:t>
            </a:r>
          </a:p>
          <a:p>
            <a:pPr>
              <a:lnSpc>
                <a:spcPct val="130000"/>
              </a:lnSpc>
            </a:pPr>
            <a:r>
              <a:rPr lang="sv-SE" spc="300" dirty="0"/>
              <a:t>INNOVATION</a:t>
            </a:r>
          </a:p>
          <a:p>
            <a:pPr>
              <a:lnSpc>
                <a:spcPct val="130000"/>
              </a:lnSpc>
            </a:pPr>
            <a:r>
              <a:rPr lang="sv-SE" spc="300" dirty="0"/>
              <a:t>EFFEKTIVITET</a:t>
            </a:r>
            <a:endParaRPr lang="sv-SE" sz="2000" spc="300" dirty="0"/>
          </a:p>
        </p:txBody>
      </p:sp>
      <p:sp>
        <p:nvSpPr>
          <p:cNvPr id="12" name="Höger klammerparentes 11">
            <a:extLst>
              <a:ext uri="{FF2B5EF4-FFF2-40B4-BE49-F238E27FC236}">
                <a16:creationId xmlns:a16="http://schemas.microsoft.com/office/drawing/2014/main" id="{CECAB7A2-2F64-9AAF-8CF7-A5424FF61D73}"/>
              </a:ext>
            </a:extLst>
          </p:cNvPr>
          <p:cNvSpPr/>
          <p:nvPr/>
        </p:nvSpPr>
        <p:spPr>
          <a:xfrm>
            <a:off x="7028752" y="1732547"/>
            <a:ext cx="943590" cy="4089133"/>
          </a:xfrm>
          <a:prstGeom prst="rightBrace">
            <a:avLst>
              <a:gd name="adj1" fmla="val 8333"/>
              <a:gd name="adj2" fmla="val 49627"/>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sv-SE"/>
          </a:p>
        </p:txBody>
      </p:sp>
    </p:spTree>
    <p:extLst>
      <p:ext uri="{BB962C8B-B14F-4D97-AF65-F5344CB8AC3E}">
        <p14:creationId xmlns:p14="http://schemas.microsoft.com/office/powerpoint/2010/main" val="22453333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11006AA-269D-F3C2-9C97-4EC6A6CD12B0}"/>
              </a:ext>
            </a:extLst>
          </p:cNvPr>
          <p:cNvSpPr>
            <a:spLocks noGrp="1"/>
          </p:cNvSpPr>
          <p:nvPr>
            <p:ph type="ctrTitle"/>
          </p:nvPr>
        </p:nvSpPr>
        <p:spPr/>
        <p:txBody>
          <a:bodyPr/>
          <a:lstStyle/>
          <a:p>
            <a:r>
              <a:rPr lang="sv-SE"/>
              <a:t>Utvecklande medarbetarskap</a:t>
            </a:r>
          </a:p>
        </p:txBody>
      </p:sp>
      <p:sp>
        <p:nvSpPr>
          <p:cNvPr id="3" name="Underrubrik 2">
            <a:extLst>
              <a:ext uri="{FF2B5EF4-FFF2-40B4-BE49-F238E27FC236}">
                <a16:creationId xmlns:a16="http://schemas.microsoft.com/office/drawing/2014/main" id="{86422BA2-6C84-5BF4-AABF-E1BAA915044C}"/>
              </a:ext>
            </a:extLst>
          </p:cNvPr>
          <p:cNvSpPr>
            <a:spLocks noGrp="1"/>
          </p:cNvSpPr>
          <p:nvPr>
            <p:ph type="subTitle" idx="1"/>
          </p:nvPr>
        </p:nvSpPr>
        <p:spPr/>
        <p:txBody>
          <a:bodyPr/>
          <a:lstStyle/>
          <a:p>
            <a:r>
              <a:rPr lang="sv-SE" dirty="0"/>
              <a:t>en teoretisk modell </a:t>
            </a:r>
          </a:p>
        </p:txBody>
      </p:sp>
      <p:sp>
        <p:nvSpPr>
          <p:cNvPr id="5" name="textruta 4">
            <a:extLst>
              <a:ext uri="{FF2B5EF4-FFF2-40B4-BE49-F238E27FC236}">
                <a16:creationId xmlns:a16="http://schemas.microsoft.com/office/drawing/2014/main" id="{4E403E7C-D813-8AA9-0A21-E0E0D602F526}"/>
              </a:ext>
            </a:extLst>
          </p:cNvPr>
          <p:cNvSpPr txBox="1"/>
          <p:nvPr/>
        </p:nvSpPr>
        <p:spPr>
          <a:xfrm>
            <a:off x="213360" y="6399014"/>
            <a:ext cx="9144000" cy="246221"/>
          </a:xfrm>
          <a:prstGeom prst="rect">
            <a:avLst/>
          </a:prstGeom>
          <a:noFill/>
        </p:spPr>
        <p:txBody>
          <a:bodyPr wrap="square">
            <a:spAutoFit/>
          </a:bodyPr>
          <a:lstStyle/>
          <a:p>
            <a:r>
              <a:rPr lang="sv-SE" sz="1000" dirty="0"/>
              <a:t>Gerry Larsson, Ann Zander. Marianne </a:t>
            </a:r>
            <a:r>
              <a:rPr lang="sv-SE" sz="1000" dirty="0" err="1"/>
              <a:t>Lönngren</a:t>
            </a:r>
            <a:r>
              <a:rPr lang="sv-SE" sz="1000" dirty="0"/>
              <a:t>, Madelene Malmquist Johansson, 2022</a:t>
            </a:r>
          </a:p>
        </p:txBody>
      </p:sp>
    </p:spTree>
    <p:extLst>
      <p:ext uri="{BB962C8B-B14F-4D97-AF65-F5344CB8AC3E}">
        <p14:creationId xmlns:p14="http://schemas.microsoft.com/office/powerpoint/2010/main" val="253263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ruta 26">
            <a:extLst>
              <a:ext uri="{FF2B5EF4-FFF2-40B4-BE49-F238E27FC236}">
                <a16:creationId xmlns:a16="http://schemas.microsoft.com/office/drawing/2014/main" id="{0FF1296F-DC58-C4D1-7A0C-1EA49AF79BF6}"/>
              </a:ext>
            </a:extLst>
          </p:cNvPr>
          <p:cNvSpPr txBox="1"/>
          <p:nvPr/>
        </p:nvSpPr>
        <p:spPr>
          <a:xfrm>
            <a:off x="75441" y="6543799"/>
            <a:ext cx="3265638" cy="246221"/>
          </a:xfrm>
          <a:prstGeom prst="rect">
            <a:avLst/>
          </a:prstGeom>
          <a:noFill/>
        </p:spPr>
        <p:txBody>
          <a:bodyPr wrap="none" rtlCol="0">
            <a:spAutoFit/>
          </a:bodyPr>
          <a:lstStyle/>
          <a:p>
            <a:r>
              <a:rPr lang="sv-SE" sz="1000" dirty="0"/>
              <a:t>Larsson, Zander. </a:t>
            </a:r>
            <a:r>
              <a:rPr lang="sv-SE" sz="1000" dirty="0" err="1"/>
              <a:t>Lönngren</a:t>
            </a:r>
            <a:r>
              <a:rPr lang="sv-SE" sz="1000" dirty="0"/>
              <a:t>, Malmquist Johansson, 2022</a:t>
            </a:r>
          </a:p>
        </p:txBody>
      </p:sp>
      <p:sp>
        <p:nvSpPr>
          <p:cNvPr id="28" name="textruta 27">
            <a:extLst>
              <a:ext uri="{FF2B5EF4-FFF2-40B4-BE49-F238E27FC236}">
                <a16:creationId xmlns:a16="http://schemas.microsoft.com/office/drawing/2014/main" id="{9553B130-FE77-1A2E-D967-116678C57424}"/>
              </a:ext>
            </a:extLst>
          </p:cNvPr>
          <p:cNvSpPr txBox="1"/>
          <p:nvPr/>
        </p:nvSpPr>
        <p:spPr>
          <a:xfrm>
            <a:off x="251165" y="353386"/>
            <a:ext cx="2721258" cy="1384995"/>
          </a:xfrm>
          <a:prstGeom prst="rect">
            <a:avLst/>
          </a:prstGeom>
          <a:noFill/>
        </p:spPr>
        <p:txBody>
          <a:bodyPr wrap="none" rtlCol="0">
            <a:spAutoFit/>
          </a:bodyPr>
          <a:lstStyle/>
          <a:p>
            <a:r>
              <a:rPr lang="sv-SE" sz="2800" dirty="0"/>
              <a:t>Modellen för </a:t>
            </a:r>
          </a:p>
          <a:p>
            <a:r>
              <a:rPr lang="sv-SE" sz="2800" dirty="0"/>
              <a:t>Utvecklande</a:t>
            </a:r>
          </a:p>
          <a:p>
            <a:r>
              <a:rPr lang="sv-SE" sz="2800" dirty="0"/>
              <a:t>Medarbetarskap</a:t>
            </a:r>
          </a:p>
        </p:txBody>
      </p:sp>
      <p:grpSp>
        <p:nvGrpSpPr>
          <p:cNvPr id="31" name="Grupp 30">
            <a:extLst>
              <a:ext uri="{FF2B5EF4-FFF2-40B4-BE49-F238E27FC236}">
                <a16:creationId xmlns:a16="http://schemas.microsoft.com/office/drawing/2014/main" id="{01EE1E71-CDAB-7873-9F8E-75EEDBDB624E}"/>
              </a:ext>
            </a:extLst>
          </p:cNvPr>
          <p:cNvGrpSpPr/>
          <p:nvPr/>
        </p:nvGrpSpPr>
        <p:grpSpPr>
          <a:xfrm>
            <a:off x="4041748" y="97852"/>
            <a:ext cx="5605748" cy="6692168"/>
            <a:chOff x="3091788" y="90009"/>
            <a:chExt cx="5605748" cy="6692168"/>
          </a:xfrm>
        </p:grpSpPr>
        <p:sp>
          <p:nvSpPr>
            <p:cNvPr id="3" name="Rektangel: rundade hörn 2">
              <a:extLst>
                <a:ext uri="{FF2B5EF4-FFF2-40B4-BE49-F238E27FC236}">
                  <a16:creationId xmlns:a16="http://schemas.microsoft.com/office/drawing/2014/main" id="{BCB2C361-F0E5-5E20-627D-550E8953A2EE}"/>
                </a:ext>
              </a:extLst>
            </p:cNvPr>
            <p:cNvSpPr/>
            <p:nvPr/>
          </p:nvSpPr>
          <p:spPr>
            <a:xfrm>
              <a:off x="3091788" y="3629684"/>
              <a:ext cx="2534310" cy="3152493"/>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000"/>
            </a:p>
          </p:txBody>
        </p:sp>
        <p:sp>
          <p:nvSpPr>
            <p:cNvPr id="5" name="Rektangel: rundade hörn 4">
              <a:extLst>
                <a:ext uri="{FF2B5EF4-FFF2-40B4-BE49-F238E27FC236}">
                  <a16:creationId xmlns:a16="http://schemas.microsoft.com/office/drawing/2014/main" id="{A278C59E-FF82-EE3C-B03A-766852BCB366}"/>
                </a:ext>
              </a:extLst>
            </p:cNvPr>
            <p:cNvSpPr/>
            <p:nvPr/>
          </p:nvSpPr>
          <p:spPr>
            <a:xfrm>
              <a:off x="3426038" y="4164082"/>
              <a:ext cx="1970576" cy="94305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000" b="1" dirty="0">
                  <a:solidFill>
                    <a:schemeClr val="tx1"/>
                  </a:solidFill>
                </a:rPr>
                <a:t>Önskvärda kompetenser</a:t>
              </a:r>
            </a:p>
            <a:p>
              <a:pPr algn="ctr"/>
              <a:r>
                <a:rPr lang="sv-SE" sz="1000" dirty="0">
                  <a:solidFill>
                    <a:schemeClr val="tx1"/>
                  </a:solidFill>
                </a:rPr>
                <a:t>Fackkompetens</a:t>
              </a:r>
            </a:p>
            <a:p>
              <a:pPr algn="ctr"/>
              <a:r>
                <a:rPr lang="sv-SE" sz="1000" dirty="0">
                  <a:solidFill>
                    <a:schemeClr val="tx1"/>
                  </a:solidFill>
                </a:rPr>
                <a:t>Social kompetens</a:t>
              </a:r>
            </a:p>
            <a:p>
              <a:pPr algn="ctr"/>
              <a:r>
                <a:rPr lang="sv-SE" sz="1000" dirty="0">
                  <a:solidFill>
                    <a:schemeClr val="tx1"/>
                  </a:solidFill>
                </a:rPr>
                <a:t>Stresshantering</a:t>
              </a:r>
            </a:p>
          </p:txBody>
        </p:sp>
        <p:sp>
          <p:nvSpPr>
            <p:cNvPr id="7" name="Rektangel: rundade hörn 6">
              <a:extLst>
                <a:ext uri="{FF2B5EF4-FFF2-40B4-BE49-F238E27FC236}">
                  <a16:creationId xmlns:a16="http://schemas.microsoft.com/office/drawing/2014/main" id="{8F83A42E-D118-14F3-25FA-2AEDF175DBEB}"/>
                </a:ext>
              </a:extLst>
            </p:cNvPr>
            <p:cNvSpPr/>
            <p:nvPr/>
          </p:nvSpPr>
          <p:spPr>
            <a:xfrm>
              <a:off x="3426038" y="5587643"/>
              <a:ext cx="1970576" cy="94305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000" b="1">
                  <a:solidFill>
                    <a:schemeClr val="tx1"/>
                  </a:solidFill>
                </a:rPr>
                <a:t>Grundläggande förutsättningar</a:t>
              </a:r>
            </a:p>
            <a:p>
              <a:pPr algn="ctr"/>
              <a:r>
                <a:rPr lang="sv-SE" sz="1000">
                  <a:solidFill>
                    <a:schemeClr val="tx1"/>
                  </a:solidFill>
                </a:rPr>
                <a:t>Fysiska</a:t>
              </a:r>
            </a:p>
            <a:p>
              <a:pPr algn="ctr"/>
              <a:r>
                <a:rPr lang="sv-SE" sz="1000">
                  <a:solidFill>
                    <a:schemeClr val="tx1"/>
                  </a:solidFill>
                </a:rPr>
                <a:t>Psykiska</a:t>
              </a:r>
            </a:p>
            <a:p>
              <a:pPr algn="ctr"/>
              <a:r>
                <a:rPr lang="sv-SE" sz="1000">
                  <a:solidFill>
                    <a:schemeClr val="tx1"/>
                  </a:solidFill>
                </a:rPr>
                <a:t>Livsåskådning</a:t>
              </a:r>
            </a:p>
          </p:txBody>
        </p:sp>
        <p:sp>
          <p:nvSpPr>
            <p:cNvPr id="8" name="Rektangel: rundade hörn 7">
              <a:extLst>
                <a:ext uri="{FF2B5EF4-FFF2-40B4-BE49-F238E27FC236}">
                  <a16:creationId xmlns:a16="http://schemas.microsoft.com/office/drawing/2014/main" id="{C22C88C2-7957-D9DF-2BD3-DA6442052722}"/>
                </a:ext>
              </a:extLst>
            </p:cNvPr>
            <p:cNvSpPr/>
            <p:nvPr/>
          </p:nvSpPr>
          <p:spPr>
            <a:xfrm>
              <a:off x="6163226" y="3629684"/>
              <a:ext cx="2534310" cy="3152493"/>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000"/>
            </a:p>
          </p:txBody>
        </p:sp>
        <p:sp>
          <p:nvSpPr>
            <p:cNvPr id="9" name="Rektangel: rundade hörn 8">
              <a:extLst>
                <a:ext uri="{FF2B5EF4-FFF2-40B4-BE49-F238E27FC236}">
                  <a16:creationId xmlns:a16="http://schemas.microsoft.com/office/drawing/2014/main" id="{39EDE9D7-9321-11E3-8124-C354185379A8}"/>
                </a:ext>
              </a:extLst>
            </p:cNvPr>
            <p:cNvSpPr/>
            <p:nvPr/>
          </p:nvSpPr>
          <p:spPr>
            <a:xfrm>
              <a:off x="6487504" y="4081755"/>
              <a:ext cx="1872459" cy="4685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000" b="1">
                  <a:solidFill>
                    <a:schemeClr val="tx1"/>
                  </a:solidFill>
                </a:rPr>
                <a:t>Omvärlden</a:t>
              </a:r>
            </a:p>
            <a:p>
              <a:pPr algn="ctr"/>
              <a:r>
                <a:rPr lang="sv-SE" sz="1000">
                  <a:solidFill>
                    <a:schemeClr val="tx1"/>
                  </a:solidFill>
                </a:rPr>
                <a:t>Samhällelig</a:t>
              </a:r>
            </a:p>
            <a:p>
              <a:pPr algn="ctr"/>
              <a:r>
                <a:rPr lang="sv-SE" sz="1000">
                  <a:solidFill>
                    <a:schemeClr val="tx1"/>
                  </a:solidFill>
                </a:rPr>
                <a:t>Verksamhetsnära</a:t>
              </a:r>
            </a:p>
          </p:txBody>
        </p:sp>
        <p:sp>
          <p:nvSpPr>
            <p:cNvPr id="10" name="Rektangel: rundade hörn 9">
              <a:extLst>
                <a:ext uri="{FF2B5EF4-FFF2-40B4-BE49-F238E27FC236}">
                  <a16:creationId xmlns:a16="http://schemas.microsoft.com/office/drawing/2014/main" id="{83EF9A16-164D-DB5C-40F4-1878512F069C}"/>
                </a:ext>
              </a:extLst>
            </p:cNvPr>
            <p:cNvSpPr/>
            <p:nvPr/>
          </p:nvSpPr>
          <p:spPr>
            <a:xfrm>
              <a:off x="6487504" y="4931995"/>
              <a:ext cx="1872459" cy="85323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000" b="1">
                  <a:solidFill>
                    <a:schemeClr val="tx1"/>
                  </a:solidFill>
                </a:rPr>
                <a:t>Organisationen</a:t>
              </a:r>
            </a:p>
            <a:p>
              <a:pPr algn="ctr"/>
              <a:r>
                <a:rPr lang="sv-SE" sz="1000">
                  <a:solidFill>
                    <a:schemeClr val="tx1"/>
                  </a:solidFill>
                </a:rPr>
                <a:t>Struktur</a:t>
              </a:r>
            </a:p>
            <a:p>
              <a:pPr algn="ctr"/>
              <a:r>
                <a:rPr lang="sv-SE" sz="1000">
                  <a:solidFill>
                    <a:schemeClr val="tx1"/>
                  </a:solidFill>
                </a:rPr>
                <a:t>Regelverk</a:t>
              </a:r>
            </a:p>
            <a:p>
              <a:pPr algn="ctr"/>
              <a:r>
                <a:rPr lang="sv-SE" sz="1000">
                  <a:solidFill>
                    <a:schemeClr val="tx1"/>
                  </a:solidFill>
                </a:rPr>
                <a:t>Maktfördelning</a:t>
              </a:r>
            </a:p>
            <a:p>
              <a:pPr algn="ctr"/>
              <a:r>
                <a:rPr lang="sv-SE" sz="1000">
                  <a:solidFill>
                    <a:schemeClr val="tx1"/>
                  </a:solidFill>
                </a:rPr>
                <a:t>Kultur/processer</a:t>
              </a:r>
            </a:p>
          </p:txBody>
        </p:sp>
        <p:sp>
          <p:nvSpPr>
            <p:cNvPr id="11" name="Rektangel: rundade hörn 10">
              <a:extLst>
                <a:ext uri="{FF2B5EF4-FFF2-40B4-BE49-F238E27FC236}">
                  <a16:creationId xmlns:a16="http://schemas.microsoft.com/office/drawing/2014/main" id="{C5D27BD7-F6FC-4A46-95FE-404E0C49B66E}"/>
                </a:ext>
              </a:extLst>
            </p:cNvPr>
            <p:cNvSpPr/>
            <p:nvPr/>
          </p:nvSpPr>
          <p:spPr>
            <a:xfrm>
              <a:off x="6495817" y="6043023"/>
              <a:ext cx="1864146" cy="51868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000" b="1">
                  <a:solidFill>
                    <a:schemeClr val="tx1"/>
                  </a:solidFill>
                </a:rPr>
                <a:t>Gruppen</a:t>
              </a:r>
            </a:p>
            <a:p>
              <a:pPr algn="ctr"/>
              <a:r>
                <a:rPr lang="sv-SE" sz="1000">
                  <a:solidFill>
                    <a:schemeClr val="tx1"/>
                  </a:solidFill>
                </a:rPr>
                <a:t>Struktur</a:t>
              </a:r>
            </a:p>
            <a:p>
              <a:pPr algn="ctr"/>
              <a:r>
                <a:rPr lang="sv-SE" sz="1000">
                  <a:solidFill>
                    <a:schemeClr val="tx1"/>
                  </a:solidFill>
                </a:rPr>
                <a:t>Processer</a:t>
              </a:r>
            </a:p>
          </p:txBody>
        </p:sp>
        <p:sp>
          <p:nvSpPr>
            <p:cNvPr id="12" name="Pil: nedåt 11">
              <a:extLst>
                <a:ext uri="{FF2B5EF4-FFF2-40B4-BE49-F238E27FC236}">
                  <a16:creationId xmlns:a16="http://schemas.microsoft.com/office/drawing/2014/main" id="{88FC34C1-236B-595A-E589-778F1B096C90}"/>
                </a:ext>
              </a:extLst>
            </p:cNvPr>
            <p:cNvSpPr/>
            <p:nvPr/>
          </p:nvSpPr>
          <p:spPr>
            <a:xfrm rot="10800000">
              <a:off x="4244617" y="5192459"/>
              <a:ext cx="228651" cy="287406"/>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000"/>
            </a:p>
          </p:txBody>
        </p:sp>
        <p:sp>
          <p:nvSpPr>
            <p:cNvPr id="13" name="Pil: upp-ned 12">
              <a:extLst>
                <a:ext uri="{FF2B5EF4-FFF2-40B4-BE49-F238E27FC236}">
                  <a16:creationId xmlns:a16="http://schemas.microsoft.com/office/drawing/2014/main" id="{0A001074-B1D7-204B-D07B-FE7831439ED8}"/>
                </a:ext>
              </a:extLst>
            </p:cNvPr>
            <p:cNvSpPr/>
            <p:nvPr/>
          </p:nvSpPr>
          <p:spPr>
            <a:xfrm flipV="1">
              <a:off x="7302334" y="4640100"/>
              <a:ext cx="209529" cy="224534"/>
            </a:xfrm>
            <a:prstGeom prst="up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000"/>
            </a:p>
          </p:txBody>
        </p:sp>
        <p:sp>
          <p:nvSpPr>
            <p:cNvPr id="14" name="Pil: upp-ned 13">
              <a:extLst>
                <a:ext uri="{FF2B5EF4-FFF2-40B4-BE49-F238E27FC236}">
                  <a16:creationId xmlns:a16="http://schemas.microsoft.com/office/drawing/2014/main" id="{AC911C27-6AE0-9274-8992-05C888C1DC15}"/>
                </a:ext>
              </a:extLst>
            </p:cNvPr>
            <p:cNvSpPr/>
            <p:nvPr/>
          </p:nvSpPr>
          <p:spPr>
            <a:xfrm flipV="1">
              <a:off x="7302334" y="5807690"/>
              <a:ext cx="209529" cy="224534"/>
            </a:xfrm>
            <a:prstGeom prst="up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000"/>
            </a:p>
          </p:txBody>
        </p:sp>
        <p:sp>
          <p:nvSpPr>
            <p:cNvPr id="15" name="textruta 14">
              <a:extLst>
                <a:ext uri="{FF2B5EF4-FFF2-40B4-BE49-F238E27FC236}">
                  <a16:creationId xmlns:a16="http://schemas.microsoft.com/office/drawing/2014/main" id="{4878F6E6-EE67-F006-D4FD-8DDD8DAAEDF0}"/>
                </a:ext>
              </a:extLst>
            </p:cNvPr>
            <p:cNvSpPr txBox="1"/>
            <p:nvPr/>
          </p:nvSpPr>
          <p:spPr>
            <a:xfrm>
              <a:off x="3871704" y="3760876"/>
              <a:ext cx="1025217" cy="276999"/>
            </a:xfrm>
            <a:prstGeom prst="rect">
              <a:avLst/>
            </a:prstGeom>
            <a:noFill/>
          </p:spPr>
          <p:txBody>
            <a:bodyPr wrap="none" rtlCol="0">
              <a:spAutoFit/>
            </a:bodyPr>
            <a:lstStyle/>
            <a:p>
              <a:r>
                <a:rPr lang="sv-SE" sz="1200" b="1" dirty="0">
                  <a:solidFill>
                    <a:schemeClr val="bg1"/>
                  </a:solidFill>
                </a:rPr>
                <a:t>Medarbetare</a:t>
              </a:r>
            </a:p>
          </p:txBody>
        </p:sp>
        <p:sp>
          <p:nvSpPr>
            <p:cNvPr id="16" name="textruta 15">
              <a:extLst>
                <a:ext uri="{FF2B5EF4-FFF2-40B4-BE49-F238E27FC236}">
                  <a16:creationId xmlns:a16="http://schemas.microsoft.com/office/drawing/2014/main" id="{49F89084-0FCE-644B-FE92-7774E031B0C9}"/>
                </a:ext>
              </a:extLst>
            </p:cNvPr>
            <p:cNvSpPr txBox="1"/>
            <p:nvPr/>
          </p:nvSpPr>
          <p:spPr>
            <a:xfrm>
              <a:off x="7030780" y="3706343"/>
              <a:ext cx="877163" cy="276999"/>
            </a:xfrm>
            <a:prstGeom prst="rect">
              <a:avLst/>
            </a:prstGeom>
            <a:noFill/>
          </p:spPr>
          <p:txBody>
            <a:bodyPr wrap="none" rtlCol="0">
              <a:spAutoFit/>
            </a:bodyPr>
            <a:lstStyle/>
            <a:p>
              <a:r>
                <a:rPr lang="sv-SE" sz="1200" b="1">
                  <a:solidFill>
                    <a:schemeClr val="bg1"/>
                  </a:solidFill>
                </a:rPr>
                <a:t>Omgivning</a:t>
              </a:r>
            </a:p>
          </p:txBody>
        </p:sp>
        <p:sp>
          <p:nvSpPr>
            <p:cNvPr id="17" name="Pil: uppåt 16">
              <a:extLst>
                <a:ext uri="{FF2B5EF4-FFF2-40B4-BE49-F238E27FC236}">
                  <a16:creationId xmlns:a16="http://schemas.microsoft.com/office/drawing/2014/main" id="{E07FD61C-E270-3C90-E70D-14B9CC8AEC3A}"/>
                </a:ext>
              </a:extLst>
            </p:cNvPr>
            <p:cNvSpPr/>
            <p:nvPr/>
          </p:nvSpPr>
          <p:spPr>
            <a:xfrm>
              <a:off x="5785740" y="3142705"/>
              <a:ext cx="182088" cy="240083"/>
            </a:xfrm>
            <a:prstGeom prst="upArrow">
              <a:avLst/>
            </a:prstGeom>
            <a:solidFill>
              <a:schemeClr val="bg2">
                <a:lumMod val="9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000"/>
            </a:p>
          </p:txBody>
        </p:sp>
        <p:sp>
          <p:nvSpPr>
            <p:cNvPr id="18" name="Rektangel 17">
              <a:extLst>
                <a:ext uri="{FF2B5EF4-FFF2-40B4-BE49-F238E27FC236}">
                  <a16:creationId xmlns:a16="http://schemas.microsoft.com/office/drawing/2014/main" id="{97AD42B5-1318-5C38-490E-7EC10DA0DFDF}"/>
                </a:ext>
              </a:extLst>
            </p:cNvPr>
            <p:cNvSpPr/>
            <p:nvPr/>
          </p:nvSpPr>
          <p:spPr>
            <a:xfrm>
              <a:off x="4244616" y="3420864"/>
              <a:ext cx="3162481" cy="45719"/>
            </a:xfrm>
            <a:prstGeom prst="rect">
              <a:avLst/>
            </a:prstGeom>
            <a:solidFill>
              <a:schemeClr val="bg2">
                <a:lumMod val="9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000"/>
            </a:p>
          </p:txBody>
        </p:sp>
        <p:sp>
          <p:nvSpPr>
            <p:cNvPr id="19" name="Rektangel 18">
              <a:extLst>
                <a:ext uri="{FF2B5EF4-FFF2-40B4-BE49-F238E27FC236}">
                  <a16:creationId xmlns:a16="http://schemas.microsoft.com/office/drawing/2014/main" id="{65D891AE-5516-DEF3-A0E4-6DFC5517B916}"/>
                </a:ext>
              </a:extLst>
            </p:cNvPr>
            <p:cNvSpPr/>
            <p:nvPr/>
          </p:nvSpPr>
          <p:spPr>
            <a:xfrm>
              <a:off x="4249189" y="3429492"/>
              <a:ext cx="41406" cy="186903"/>
            </a:xfrm>
            <a:prstGeom prst="rect">
              <a:avLst/>
            </a:prstGeom>
            <a:solidFill>
              <a:schemeClr val="bg2">
                <a:lumMod val="9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000"/>
            </a:p>
          </p:txBody>
        </p:sp>
        <p:sp>
          <p:nvSpPr>
            <p:cNvPr id="4" name="Rektangel: rundade hörn 3">
              <a:extLst>
                <a:ext uri="{FF2B5EF4-FFF2-40B4-BE49-F238E27FC236}">
                  <a16:creationId xmlns:a16="http://schemas.microsoft.com/office/drawing/2014/main" id="{40EE9A25-16EC-1FF3-51F2-F4DF469B2BB6}"/>
                </a:ext>
              </a:extLst>
            </p:cNvPr>
            <p:cNvSpPr/>
            <p:nvPr/>
          </p:nvSpPr>
          <p:spPr>
            <a:xfrm>
              <a:off x="3279906" y="90009"/>
              <a:ext cx="5417630" cy="30880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rundade hörn 21">
              <a:extLst>
                <a:ext uri="{FF2B5EF4-FFF2-40B4-BE49-F238E27FC236}">
                  <a16:creationId xmlns:a16="http://schemas.microsoft.com/office/drawing/2014/main" id="{D584E504-8FB6-53A8-47A6-1F061ED9D47A}"/>
                </a:ext>
              </a:extLst>
            </p:cNvPr>
            <p:cNvSpPr/>
            <p:nvPr/>
          </p:nvSpPr>
          <p:spPr>
            <a:xfrm>
              <a:off x="3732876" y="486573"/>
              <a:ext cx="4522124" cy="26180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200">
                <a:solidFill>
                  <a:schemeClr val="tx1"/>
                </a:solidFill>
              </a:endParaRPr>
            </a:p>
          </p:txBody>
        </p:sp>
        <p:sp>
          <p:nvSpPr>
            <p:cNvPr id="23" name="textruta 22">
              <a:extLst>
                <a:ext uri="{FF2B5EF4-FFF2-40B4-BE49-F238E27FC236}">
                  <a16:creationId xmlns:a16="http://schemas.microsoft.com/office/drawing/2014/main" id="{17744CBD-351B-E6A1-AD74-8BBC8C7169B6}"/>
                </a:ext>
              </a:extLst>
            </p:cNvPr>
            <p:cNvSpPr txBox="1"/>
            <p:nvPr/>
          </p:nvSpPr>
          <p:spPr>
            <a:xfrm>
              <a:off x="4807733" y="194773"/>
              <a:ext cx="2419982" cy="317227"/>
            </a:xfrm>
            <a:prstGeom prst="rect">
              <a:avLst/>
            </a:prstGeom>
            <a:noFill/>
          </p:spPr>
          <p:txBody>
            <a:bodyPr wrap="none" rtlCol="0">
              <a:spAutoFit/>
            </a:bodyPr>
            <a:lstStyle/>
            <a:p>
              <a:r>
                <a:rPr lang="sv-SE" sz="1400" b="1">
                  <a:solidFill>
                    <a:schemeClr val="bg1"/>
                  </a:solidFill>
                </a:rPr>
                <a:t>Utvecklande medarbetarskap</a:t>
              </a:r>
            </a:p>
          </p:txBody>
        </p:sp>
        <p:sp>
          <p:nvSpPr>
            <p:cNvPr id="24" name="textruta 23">
              <a:extLst>
                <a:ext uri="{FF2B5EF4-FFF2-40B4-BE49-F238E27FC236}">
                  <a16:creationId xmlns:a16="http://schemas.microsoft.com/office/drawing/2014/main" id="{40B4498A-3279-1BEF-C654-93E8963A8807}"/>
                </a:ext>
              </a:extLst>
            </p:cNvPr>
            <p:cNvSpPr txBox="1"/>
            <p:nvPr/>
          </p:nvSpPr>
          <p:spPr>
            <a:xfrm>
              <a:off x="5057838" y="566015"/>
              <a:ext cx="2076323" cy="2759875"/>
            </a:xfrm>
            <a:prstGeom prst="rect">
              <a:avLst/>
            </a:prstGeom>
            <a:noFill/>
          </p:spPr>
          <p:txBody>
            <a:bodyPr wrap="square" rtlCol="0">
              <a:spAutoFit/>
            </a:bodyPr>
            <a:lstStyle/>
            <a:p>
              <a:r>
                <a:rPr lang="sv-SE" sz="1200" b="1" dirty="0">
                  <a:solidFill>
                    <a:schemeClr val="tx1"/>
                  </a:solidFill>
                </a:rPr>
                <a:t>Föredöme, autentisk</a:t>
              </a:r>
            </a:p>
            <a:p>
              <a:r>
                <a:rPr lang="sv-SE" sz="1200" dirty="0">
                  <a:solidFill>
                    <a:schemeClr val="tx1"/>
                  </a:solidFill>
                </a:rPr>
                <a:t>Är engagerad och tar ansvar</a:t>
              </a:r>
            </a:p>
            <a:p>
              <a:endParaRPr lang="sv-SE" sz="1200" dirty="0">
                <a:solidFill>
                  <a:schemeClr val="tx1"/>
                </a:solidFill>
              </a:endParaRPr>
            </a:p>
            <a:p>
              <a:r>
                <a:rPr lang="sv-SE" sz="1200" b="1" dirty="0">
                  <a:solidFill>
                    <a:schemeClr val="tx1"/>
                  </a:solidFill>
                </a:rPr>
                <a:t>Personlig omtanke</a:t>
              </a:r>
            </a:p>
            <a:p>
              <a:r>
                <a:rPr lang="sv-SE" sz="1200" dirty="0">
                  <a:solidFill>
                    <a:schemeClr val="tx1"/>
                  </a:solidFill>
                </a:rPr>
                <a:t>Visar personlig omtänksamhet</a:t>
              </a:r>
            </a:p>
            <a:p>
              <a:r>
                <a:rPr lang="sv-SE" sz="1200" dirty="0">
                  <a:solidFill>
                    <a:schemeClr val="tx1"/>
                  </a:solidFill>
                </a:rPr>
                <a:t>Konfronterar konstruktivt</a:t>
              </a:r>
            </a:p>
            <a:p>
              <a:r>
                <a:rPr lang="sv-SE" sz="1200" dirty="0">
                  <a:solidFill>
                    <a:schemeClr val="tx1"/>
                  </a:solidFill>
                </a:rPr>
                <a:t>Stöttar chefen</a:t>
              </a:r>
            </a:p>
            <a:p>
              <a:endParaRPr lang="sv-SE" sz="1200" b="1" dirty="0">
                <a:solidFill>
                  <a:schemeClr val="tx1"/>
                </a:solidFill>
              </a:endParaRPr>
            </a:p>
            <a:p>
              <a:r>
                <a:rPr lang="sv-SE" sz="1200" b="1" dirty="0">
                  <a:solidFill>
                    <a:schemeClr val="tx1"/>
                  </a:solidFill>
                </a:rPr>
                <a:t>Inspiration och motivation</a:t>
              </a:r>
            </a:p>
            <a:p>
              <a:r>
                <a:rPr lang="sv-SE" sz="1200" dirty="0">
                  <a:solidFill>
                    <a:schemeClr val="tx1"/>
                  </a:solidFill>
                </a:rPr>
                <a:t>Visar ett positivt förhållningssätt</a:t>
              </a:r>
            </a:p>
            <a:p>
              <a:r>
                <a:rPr lang="sv-SE" sz="1200" dirty="0">
                  <a:solidFill>
                    <a:schemeClr val="tx1"/>
                  </a:solidFill>
                </a:rPr>
                <a:t>Inspirerar till kreativitet</a:t>
              </a:r>
            </a:p>
            <a:p>
              <a:endParaRPr lang="sv-SE" sz="1200" dirty="0"/>
            </a:p>
          </p:txBody>
        </p:sp>
        <p:sp>
          <p:nvSpPr>
            <p:cNvPr id="29" name="Rektangel 28">
              <a:extLst>
                <a:ext uri="{FF2B5EF4-FFF2-40B4-BE49-F238E27FC236}">
                  <a16:creationId xmlns:a16="http://schemas.microsoft.com/office/drawing/2014/main" id="{45EA6CB0-B487-3FEA-B386-52F49ABC6323}"/>
                </a:ext>
              </a:extLst>
            </p:cNvPr>
            <p:cNvSpPr/>
            <p:nvPr/>
          </p:nvSpPr>
          <p:spPr>
            <a:xfrm>
              <a:off x="7365692" y="3429000"/>
              <a:ext cx="41406" cy="186903"/>
            </a:xfrm>
            <a:prstGeom prst="rect">
              <a:avLst/>
            </a:prstGeom>
            <a:solidFill>
              <a:schemeClr val="bg2">
                <a:lumMod val="9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000"/>
            </a:p>
          </p:txBody>
        </p:sp>
      </p:grpSp>
    </p:spTree>
    <p:extLst>
      <p:ext uri="{BB962C8B-B14F-4D97-AF65-F5344CB8AC3E}">
        <p14:creationId xmlns:p14="http://schemas.microsoft.com/office/powerpoint/2010/main" val="42068759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ruta 26">
            <a:extLst>
              <a:ext uri="{FF2B5EF4-FFF2-40B4-BE49-F238E27FC236}">
                <a16:creationId xmlns:a16="http://schemas.microsoft.com/office/drawing/2014/main" id="{0FF1296F-DC58-C4D1-7A0C-1EA49AF79BF6}"/>
              </a:ext>
            </a:extLst>
          </p:cNvPr>
          <p:cNvSpPr txBox="1"/>
          <p:nvPr/>
        </p:nvSpPr>
        <p:spPr>
          <a:xfrm>
            <a:off x="60682" y="6545939"/>
            <a:ext cx="3265638" cy="246221"/>
          </a:xfrm>
          <a:prstGeom prst="rect">
            <a:avLst/>
          </a:prstGeom>
          <a:noFill/>
        </p:spPr>
        <p:txBody>
          <a:bodyPr wrap="none" rtlCol="0">
            <a:spAutoFit/>
          </a:bodyPr>
          <a:lstStyle/>
          <a:p>
            <a:r>
              <a:rPr lang="sv-SE" sz="1000" dirty="0"/>
              <a:t>Larsson, Zander. </a:t>
            </a:r>
            <a:r>
              <a:rPr lang="sv-SE" sz="1000" dirty="0" err="1"/>
              <a:t>Lönngren</a:t>
            </a:r>
            <a:r>
              <a:rPr lang="sv-SE" sz="1000" dirty="0"/>
              <a:t>, Malmquist Johansson, 2022</a:t>
            </a:r>
          </a:p>
        </p:txBody>
      </p:sp>
      <p:sp>
        <p:nvSpPr>
          <p:cNvPr id="28" name="textruta 27">
            <a:extLst>
              <a:ext uri="{FF2B5EF4-FFF2-40B4-BE49-F238E27FC236}">
                <a16:creationId xmlns:a16="http://schemas.microsoft.com/office/drawing/2014/main" id="{9553B130-FE77-1A2E-D967-116678C57424}"/>
              </a:ext>
            </a:extLst>
          </p:cNvPr>
          <p:cNvSpPr txBox="1"/>
          <p:nvPr/>
        </p:nvSpPr>
        <p:spPr>
          <a:xfrm>
            <a:off x="2573909" y="348260"/>
            <a:ext cx="8058745" cy="707886"/>
          </a:xfrm>
          <a:prstGeom prst="rect">
            <a:avLst/>
          </a:prstGeom>
          <a:noFill/>
        </p:spPr>
        <p:txBody>
          <a:bodyPr wrap="none" rtlCol="0">
            <a:spAutoFit/>
          </a:bodyPr>
          <a:lstStyle/>
          <a:p>
            <a:r>
              <a:rPr lang="sv-SE" sz="4000" dirty="0"/>
              <a:t>Utvecklande medarbetarbeteenden</a:t>
            </a:r>
          </a:p>
        </p:txBody>
      </p:sp>
      <p:sp>
        <p:nvSpPr>
          <p:cNvPr id="4" name="Rektangel: rundade hörn 3">
            <a:extLst>
              <a:ext uri="{FF2B5EF4-FFF2-40B4-BE49-F238E27FC236}">
                <a16:creationId xmlns:a16="http://schemas.microsoft.com/office/drawing/2014/main" id="{40EE9A25-16EC-1FF3-51F2-F4DF469B2BB6}"/>
              </a:ext>
            </a:extLst>
          </p:cNvPr>
          <p:cNvSpPr/>
          <p:nvPr/>
        </p:nvSpPr>
        <p:spPr>
          <a:xfrm>
            <a:off x="1156110" y="1423312"/>
            <a:ext cx="9884424" cy="49602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2" name="Rektangel: rundade hörn 21">
            <a:extLst>
              <a:ext uri="{FF2B5EF4-FFF2-40B4-BE49-F238E27FC236}">
                <a16:creationId xmlns:a16="http://schemas.microsoft.com/office/drawing/2014/main" id="{D584E504-8FB6-53A8-47A6-1F061ED9D47A}"/>
              </a:ext>
            </a:extLst>
          </p:cNvPr>
          <p:cNvSpPr/>
          <p:nvPr/>
        </p:nvSpPr>
        <p:spPr>
          <a:xfrm>
            <a:off x="2206002" y="2032125"/>
            <a:ext cx="7783388" cy="41449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2400">
              <a:solidFill>
                <a:schemeClr val="tx1"/>
              </a:solidFill>
            </a:endParaRPr>
          </a:p>
        </p:txBody>
      </p:sp>
      <p:sp>
        <p:nvSpPr>
          <p:cNvPr id="23" name="textruta 22">
            <a:extLst>
              <a:ext uri="{FF2B5EF4-FFF2-40B4-BE49-F238E27FC236}">
                <a16:creationId xmlns:a16="http://schemas.microsoft.com/office/drawing/2014/main" id="{17744CBD-351B-E6A1-AD74-8BBC8C7169B6}"/>
              </a:ext>
            </a:extLst>
          </p:cNvPr>
          <p:cNvSpPr txBox="1"/>
          <p:nvPr/>
        </p:nvSpPr>
        <p:spPr>
          <a:xfrm>
            <a:off x="3953353" y="1423311"/>
            <a:ext cx="5817892" cy="461665"/>
          </a:xfrm>
          <a:prstGeom prst="rect">
            <a:avLst/>
          </a:prstGeom>
          <a:noFill/>
        </p:spPr>
        <p:txBody>
          <a:bodyPr wrap="square" rtlCol="0">
            <a:spAutoFit/>
          </a:bodyPr>
          <a:lstStyle/>
          <a:p>
            <a:r>
              <a:rPr lang="sv-SE" sz="2400" b="1" dirty="0">
                <a:solidFill>
                  <a:schemeClr val="bg1"/>
                </a:solidFill>
              </a:rPr>
              <a:t>Utvecklande medarbetarskap</a:t>
            </a:r>
          </a:p>
        </p:txBody>
      </p:sp>
      <p:sp>
        <p:nvSpPr>
          <p:cNvPr id="24" name="textruta 23">
            <a:extLst>
              <a:ext uri="{FF2B5EF4-FFF2-40B4-BE49-F238E27FC236}">
                <a16:creationId xmlns:a16="http://schemas.microsoft.com/office/drawing/2014/main" id="{40B4498A-3279-1BEF-C654-93E8963A8807}"/>
              </a:ext>
            </a:extLst>
          </p:cNvPr>
          <p:cNvSpPr txBox="1"/>
          <p:nvPr/>
        </p:nvSpPr>
        <p:spPr>
          <a:xfrm>
            <a:off x="4364966" y="2065084"/>
            <a:ext cx="4675517" cy="4524315"/>
          </a:xfrm>
          <a:prstGeom prst="rect">
            <a:avLst/>
          </a:prstGeom>
          <a:noFill/>
        </p:spPr>
        <p:txBody>
          <a:bodyPr wrap="square" rtlCol="0">
            <a:spAutoFit/>
          </a:bodyPr>
          <a:lstStyle/>
          <a:p>
            <a:r>
              <a:rPr lang="sv-SE" sz="2400" b="1" dirty="0">
                <a:solidFill>
                  <a:schemeClr val="tx1"/>
                </a:solidFill>
              </a:rPr>
              <a:t>Föredöme, autentisk</a:t>
            </a:r>
          </a:p>
          <a:p>
            <a:r>
              <a:rPr lang="sv-SE" sz="2400" dirty="0">
                <a:solidFill>
                  <a:schemeClr val="tx1"/>
                </a:solidFill>
              </a:rPr>
              <a:t>Är engagerad och tar ansvar</a:t>
            </a:r>
          </a:p>
          <a:p>
            <a:endParaRPr lang="sv-SE" sz="2400" dirty="0">
              <a:solidFill>
                <a:schemeClr val="tx1"/>
              </a:solidFill>
            </a:endParaRPr>
          </a:p>
          <a:p>
            <a:r>
              <a:rPr lang="sv-SE" sz="2400" b="1" dirty="0">
                <a:solidFill>
                  <a:schemeClr val="tx1"/>
                </a:solidFill>
              </a:rPr>
              <a:t>Personlig omtanke</a:t>
            </a:r>
          </a:p>
          <a:p>
            <a:r>
              <a:rPr lang="sv-SE" sz="2400" dirty="0">
                <a:solidFill>
                  <a:schemeClr val="tx1"/>
                </a:solidFill>
              </a:rPr>
              <a:t>Visar personlig omtänksamhet</a:t>
            </a:r>
          </a:p>
          <a:p>
            <a:r>
              <a:rPr lang="sv-SE" sz="2400" dirty="0">
                <a:solidFill>
                  <a:schemeClr val="tx1"/>
                </a:solidFill>
              </a:rPr>
              <a:t>Konfronterar konstruktivt</a:t>
            </a:r>
          </a:p>
          <a:p>
            <a:r>
              <a:rPr lang="sv-SE" sz="2400" dirty="0">
                <a:solidFill>
                  <a:schemeClr val="tx1"/>
                </a:solidFill>
              </a:rPr>
              <a:t>Stöttar chefen</a:t>
            </a:r>
          </a:p>
          <a:p>
            <a:endParaRPr lang="sv-SE" sz="2400" b="1" dirty="0">
              <a:solidFill>
                <a:schemeClr val="tx1"/>
              </a:solidFill>
            </a:endParaRPr>
          </a:p>
          <a:p>
            <a:r>
              <a:rPr lang="sv-SE" sz="2400" b="1" dirty="0">
                <a:solidFill>
                  <a:schemeClr val="tx1"/>
                </a:solidFill>
              </a:rPr>
              <a:t>Inspiration och motivation</a:t>
            </a:r>
          </a:p>
          <a:p>
            <a:r>
              <a:rPr lang="sv-SE" sz="2400" dirty="0">
                <a:solidFill>
                  <a:schemeClr val="tx1"/>
                </a:solidFill>
              </a:rPr>
              <a:t>Visar ett positivt förhållningssätt</a:t>
            </a:r>
          </a:p>
          <a:p>
            <a:r>
              <a:rPr lang="sv-SE" sz="2400" dirty="0">
                <a:solidFill>
                  <a:schemeClr val="tx1"/>
                </a:solidFill>
              </a:rPr>
              <a:t>Inspirerar till kreativitet</a:t>
            </a:r>
          </a:p>
          <a:p>
            <a:endParaRPr lang="sv-SE" sz="2400" dirty="0"/>
          </a:p>
        </p:txBody>
      </p:sp>
    </p:spTree>
    <p:extLst>
      <p:ext uri="{BB962C8B-B14F-4D97-AF65-F5344CB8AC3E}">
        <p14:creationId xmlns:p14="http://schemas.microsoft.com/office/powerpoint/2010/main" val="18016162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9" name="Rectangle 205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6" descr="A visual representation of developmental employee engagement in a hospital environment. The image shows healthcare staff members, including doctors, nurses, and administrative staff, standing in a collaborative circle, all equal in position, symbolizing teamwork and mutual support. Staff are shown discussing, sharing ideas, and helping each other. Visual elements like medical symbols (stethoscopes, charts) and upward arrows for growth. Soft, calming colors like greens, blues, and whites, reflecting a clinical yet positive and supportive atmosphere. Subtle background elements that evoke a hospital setting, like patient care icons or a healthcare facility.">
            <a:extLst>
              <a:ext uri="{FF2B5EF4-FFF2-40B4-BE49-F238E27FC236}">
                <a16:creationId xmlns:a16="http://schemas.microsoft.com/office/drawing/2014/main" id="{A3A42896-FC5A-9390-0F0D-65E1FB5304C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5900"/>
                    </a14:imgEffect>
                    <a14:imgEffect>
                      <a14:saturation sat="66000"/>
                    </a14:imgEffect>
                  </a14:imgLayer>
                </a14:imgProps>
              </a:ext>
              <a:ext uri="{28A0092B-C50C-407E-A947-70E740481C1C}">
                <a14:useLocalDpi xmlns:a14="http://schemas.microsoft.com/office/drawing/2010/main" val="0"/>
              </a:ext>
            </a:extLst>
          </a:blip>
          <a:srcRect t="26993" b="16757"/>
          <a:stretch/>
        </p:blipFill>
        <p:spPr bwMode="auto">
          <a:xfrm>
            <a:off x="-3048"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2063" name="Rectangle 206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E4D040A5-F54E-8AFB-9921-F3931945BE65}"/>
              </a:ext>
            </a:extLst>
          </p:cNvPr>
          <p:cNvSpPr>
            <a:spLocks noGrp="1"/>
          </p:cNvSpPr>
          <p:nvPr>
            <p:ph type="title" idx="4294967295"/>
          </p:nvPr>
        </p:nvSpPr>
        <p:spPr>
          <a:xfrm>
            <a:off x="2065020" y="2797096"/>
            <a:ext cx="8366760" cy="156860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dirty="0" err="1">
                <a:solidFill>
                  <a:srgbClr val="FFFFFF"/>
                </a:solidFill>
              </a:rPr>
              <a:t>Varför</a:t>
            </a:r>
            <a:r>
              <a:rPr lang="en-US" sz="5200" dirty="0">
                <a:solidFill>
                  <a:srgbClr val="FFFFFF"/>
                </a:solidFill>
              </a:rPr>
              <a:t> </a:t>
            </a:r>
            <a:r>
              <a:rPr lang="en-US" sz="5200" dirty="0" err="1">
                <a:solidFill>
                  <a:srgbClr val="FFFFFF"/>
                </a:solidFill>
              </a:rPr>
              <a:t>pratar</a:t>
            </a:r>
            <a:r>
              <a:rPr lang="en-US" sz="5200" dirty="0">
                <a:solidFill>
                  <a:srgbClr val="FFFFFF"/>
                </a:solidFill>
              </a:rPr>
              <a:t> vi om  </a:t>
            </a:r>
            <a:br>
              <a:rPr lang="en-US" sz="5200" dirty="0">
                <a:solidFill>
                  <a:srgbClr val="FFFFFF"/>
                </a:solidFill>
              </a:rPr>
            </a:br>
            <a:r>
              <a:rPr lang="en-US" sz="5200" dirty="0" err="1">
                <a:solidFill>
                  <a:srgbClr val="FFFFFF"/>
                </a:solidFill>
              </a:rPr>
              <a:t>medarbetarskap</a:t>
            </a:r>
            <a:r>
              <a:rPr lang="en-US" sz="5200" dirty="0">
                <a:solidFill>
                  <a:srgbClr val="FFFFFF"/>
                </a:solidFill>
              </a:rPr>
              <a:t>? </a:t>
            </a:r>
          </a:p>
        </p:txBody>
      </p:sp>
      <p:sp>
        <p:nvSpPr>
          <p:cNvPr id="7" name="AutoShape 2" descr="A visual representation of developmental employee engagement without a central leader. The image shows team members in a collaborative circle, all equal in position, supporting each other’s growth. Team members are depicted sharing ideas, helping each other, and working towards a shared goal. Visual elements like gears for productivity, light bulbs for ideas, and upward arrows for growth. Soft colors with greens and blues create a positive and encouraging atmosphere, symbolizing unity and equal engagement. Background has subtle upward graphs to represent progress.">
            <a:extLst>
              <a:ext uri="{FF2B5EF4-FFF2-40B4-BE49-F238E27FC236}">
                <a16:creationId xmlns:a16="http://schemas.microsoft.com/office/drawing/2014/main" id="{0E47923C-1E11-E850-C407-145E210A242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4" name="textruta 3">
            <a:extLst>
              <a:ext uri="{FF2B5EF4-FFF2-40B4-BE49-F238E27FC236}">
                <a16:creationId xmlns:a16="http://schemas.microsoft.com/office/drawing/2014/main" id="{9CD02D95-9A9A-BC20-301D-25B905A2BA05}"/>
              </a:ext>
            </a:extLst>
          </p:cNvPr>
          <p:cNvSpPr txBox="1"/>
          <p:nvPr/>
        </p:nvSpPr>
        <p:spPr>
          <a:xfrm>
            <a:off x="2807970" y="2052902"/>
            <a:ext cx="6880860" cy="2292294"/>
          </a:xfrm>
          <a:prstGeom prst="rect">
            <a:avLst/>
          </a:prstGeom>
          <a:solidFill>
            <a:schemeClr val="accent1">
              <a:alpha val="85000"/>
            </a:schemeClr>
          </a:solidFill>
        </p:spPr>
        <p:txBody>
          <a:bodyPr wrap="square" rtlCol="0">
            <a:spAutoFit/>
          </a:bodyPr>
          <a:lstStyle/>
          <a:p>
            <a:pPr marL="457200" indent="-457200">
              <a:lnSpc>
                <a:spcPct val="130000"/>
              </a:lnSpc>
              <a:buFont typeface="Arial" panose="020B0604020202020204" pitchFamily="34" charset="0"/>
              <a:buChar char="•"/>
            </a:pPr>
            <a:r>
              <a:rPr lang="sv-SE" sz="2800" i="0" u="none" strike="noStrike" dirty="0">
                <a:solidFill>
                  <a:schemeClr val="bg1"/>
                </a:solidFill>
                <a:effectLst/>
              </a:rPr>
              <a:t>Framväxande område</a:t>
            </a:r>
          </a:p>
          <a:p>
            <a:pPr marL="457200" indent="-457200">
              <a:lnSpc>
                <a:spcPct val="130000"/>
              </a:lnSpc>
              <a:buFont typeface="Arial" panose="020B0604020202020204" pitchFamily="34" charset="0"/>
              <a:buChar char="•"/>
            </a:pPr>
            <a:r>
              <a:rPr lang="sv-SE" sz="2800" dirty="0">
                <a:solidFill>
                  <a:schemeClr val="bg1"/>
                </a:solidFill>
              </a:rPr>
              <a:t>Anpassning utifrån begränsade resurser</a:t>
            </a:r>
          </a:p>
          <a:p>
            <a:pPr marL="457200" indent="-457200">
              <a:lnSpc>
                <a:spcPct val="130000"/>
              </a:lnSpc>
              <a:buFont typeface="Arial" panose="020B0604020202020204" pitchFamily="34" charset="0"/>
              <a:buChar char="•"/>
            </a:pPr>
            <a:r>
              <a:rPr lang="sv-SE" sz="2800" dirty="0">
                <a:solidFill>
                  <a:schemeClr val="bg1"/>
                </a:solidFill>
              </a:rPr>
              <a:t>Förändrad syn på medarbetare</a:t>
            </a:r>
            <a:endParaRPr lang="sv-SE" sz="2800" i="0" u="none" strike="noStrike" dirty="0">
              <a:solidFill>
                <a:schemeClr val="bg1"/>
              </a:solidFill>
              <a:effectLst/>
            </a:endParaRPr>
          </a:p>
          <a:p>
            <a:pPr marL="457200" indent="-457200">
              <a:lnSpc>
                <a:spcPct val="130000"/>
              </a:lnSpc>
              <a:buFont typeface="Arial" panose="020B0604020202020204" pitchFamily="34" charset="0"/>
              <a:buChar char="•"/>
            </a:pPr>
            <a:r>
              <a:rPr lang="sv-SE" sz="2800" dirty="0">
                <a:solidFill>
                  <a:schemeClr val="bg1"/>
                </a:solidFill>
              </a:rPr>
              <a:t>Kunskapssamhällets nya förväntningar</a:t>
            </a:r>
            <a:endParaRPr lang="sv-SE" sz="2800" i="0" u="none" strike="noStrike" dirty="0">
              <a:solidFill>
                <a:schemeClr val="bg1"/>
              </a:solidFill>
              <a:effectLst/>
            </a:endParaRPr>
          </a:p>
        </p:txBody>
      </p:sp>
    </p:spTree>
    <p:extLst>
      <p:ext uri="{BB962C8B-B14F-4D97-AF65-F5344CB8AC3E}">
        <p14:creationId xmlns:p14="http://schemas.microsoft.com/office/powerpoint/2010/main" val="4174271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grpId="0" nodeType="clickEffect">
                                  <p:stCondLst>
                                    <p:cond delay="0"/>
                                  </p:stCondLst>
                                  <p:childTnLst>
                                    <p:animEffect transition="out" filter="checkerboard(across)">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1B2FC9F-D9CC-D55F-5413-805D7ED7396E}"/>
              </a:ext>
            </a:extLst>
          </p:cNvPr>
          <p:cNvSpPr>
            <a:spLocks noGrp="1"/>
          </p:cNvSpPr>
          <p:nvPr>
            <p:ph type="title"/>
          </p:nvPr>
        </p:nvSpPr>
        <p:spPr/>
        <p:txBody>
          <a:bodyPr/>
          <a:lstStyle/>
          <a:p>
            <a:r>
              <a:rPr lang="sv-SE"/>
              <a:t>Medarbetarna</a:t>
            </a:r>
          </a:p>
        </p:txBody>
      </p:sp>
      <p:sp>
        <p:nvSpPr>
          <p:cNvPr id="4" name="Platshållare för innehåll 3">
            <a:extLst>
              <a:ext uri="{FF2B5EF4-FFF2-40B4-BE49-F238E27FC236}">
                <a16:creationId xmlns:a16="http://schemas.microsoft.com/office/drawing/2014/main" id="{A75ED96E-1548-C097-3140-8B39AFD81FE9}"/>
              </a:ext>
            </a:extLst>
          </p:cNvPr>
          <p:cNvSpPr>
            <a:spLocks noGrp="1"/>
          </p:cNvSpPr>
          <p:nvPr>
            <p:ph sz="half" idx="2"/>
          </p:nvPr>
        </p:nvSpPr>
        <p:spPr>
          <a:xfrm>
            <a:off x="693919" y="2332665"/>
            <a:ext cx="5181600" cy="4160210"/>
          </a:xfrm>
        </p:spPr>
        <p:txBody>
          <a:bodyPr/>
          <a:lstStyle/>
          <a:p>
            <a:pPr marL="0" indent="0">
              <a:buNone/>
            </a:pPr>
            <a:r>
              <a:rPr lang="sv-SE" dirty="0"/>
              <a:t>Gynnsamma förhållanden och positiva faktorer bland medarbetarna</a:t>
            </a:r>
          </a:p>
        </p:txBody>
      </p:sp>
      <p:grpSp>
        <p:nvGrpSpPr>
          <p:cNvPr id="22" name="Grupp 21">
            <a:extLst>
              <a:ext uri="{FF2B5EF4-FFF2-40B4-BE49-F238E27FC236}">
                <a16:creationId xmlns:a16="http://schemas.microsoft.com/office/drawing/2014/main" id="{FD609A99-3D6F-8B86-0B94-8F2A39B48D7C}"/>
              </a:ext>
            </a:extLst>
          </p:cNvPr>
          <p:cNvGrpSpPr/>
          <p:nvPr/>
        </p:nvGrpSpPr>
        <p:grpSpPr>
          <a:xfrm>
            <a:off x="5676900" y="863601"/>
            <a:ext cx="4804511" cy="4952726"/>
            <a:chOff x="8908079" y="2259956"/>
            <a:chExt cx="2798283" cy="3866921"/>
          </a:xfrm>
        </p:grpSpPr>
        <p:sp>
          <p:nvSpPr>
            <p:cNvPr id="6" name="Rektangel: rundade hörn 5">
              <a:extLst>
                <a:ext uri="{FF2B5EF4-FFF2-40B4-BE49-F238E27FC236}">
                  <a16:creationId xmlns:a16="http://schemas.microsoft.com/office/drawing/2014/main" id="{19A93186-A618-29D9-82DE-6BAE23F519A5}"/>
                </a:ext>
              </a:extLst>
            </p:cNvPr>
            <p:cNvSpPr/>
            <p:nvPr/>
          </p:nvSpPr>
          <p:spPr>
            <a:xfrm>
              <a:off x="8908079" y="2259956"/>
              <a:ext cx="2798283" cy="3866921"/>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ektangel: rundade hörn 6">
              <a:extLst>
                <a:ext uri="{FF2B5EF4-FFF2-40B4-BE49-F238E27FC236}">
                  <a16:creationId xmlns:a16="http://schemas.microsoft.com/office/drawing/2014/main" id="{14814620-2C50-5659-7C2D-0303724A18A3}"/>
                </a:ext>
              </a:extLst>
            </p:cNvPr>
            <p:cNvSpPr/>
            <p:nvPr/>
          </p:nvSpPr>
          <p:spPr>
            <a:xfrm>
              <a:off x="9277146" y="2931985"/>
              <a:ext cx="2175831" cy="11567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b="1" dirty="0">
                  <a:solidFill>
                    <a:schemeClr val="tx1"/>
                  </a:solidFill>
                </a:rPr>
                <a:t>Önskvärda kompetenser</a:t>
              </a:r>
            </a:p>
            <a:p>
              <a:pPr algn="ctr"/>
              <a:r>
                <a:rPr lang="sv-SE" sz="1400" dirty="0">
                  <a:solidFill>
                    <a:schemeClr val="tx1"/>
                  </a:solidFill>
                </a:rPr>
                <a:t>Fackkompetens</a:t>
              </a:r>
            </a:p>
            <a:p>
              <a:pPr algn="ctr"/>
              <a:r>
                <a:rPr lang="sv-SE" sz="1400" dirty="0">
                  <a:solidFill>
                    <a:schemeClr val="tx1"/>
                  </a:solidFill>
                </a:rPr>
                <a:t>Social kompetens</a:t>
              </a:r>
            </a:p>
            <a:p>
              <a:pPr algn="ctr"/>
              <a:r>
                <a:rPr lang="sv-SE" sz="1400" dirty="0">
                  <a:solidFill>
                    <a:schemeClr val="tx1"/>
                  </a:solidFill>
                </a:rPr>
                <a:t>Stresshantering</a:t>
              </a:r>
              <a:endParaRPr lang="sv-SE" sz="1200" dirty="0">
                <a:solidFill>
                  <a:schemeClr val="tx1"/>
                </a:solidFill>
              </a:endParaRPr>
            </a:p>
          </p:txBody>
        </p:sp>
        <p:sp>
          <p:nvSpPr>
            <p:cNvPr id="8" name="Rektangel: rundade hörn 7">
              <a:extLst>
                <a:ext uri="{FF2B5EF4-FFF2-40B4-BE49-F238E27FC236}">
                  <a16:creationId xmlns:a16="http://schemas.microsoft.com/office/drawing/2014/main" id="{87C30B8D-6CD4-5AA5-F6BB-CFA766B594AB}"/>
                </a:ext>
              </a:extLst>
            </p:cNvPr>
            <p:cNvSpPr/>
            <p:nvPr/>
          </p:nvSpPr>
          <p:spPr>
            <a:xfrm>
              <a:off x="9277146" y="4678159"/>
              <a:ext cx="2175831" cy="11567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b="1" dirty="0">
                  <a:solidFill>
                    <a:schemeClr val="tx1"/>
                  </a:solidFill>
                </a:rPr>
                <a:t>Grundläggande förutsättningar</a:t>
              </a:r>
            </a:p>
            <a:p>
              <a:pPr algn="ctr"/>
              <a:r>
                <a:rPr lang="sv-SE" sz="1400" dirty="0">
                  <a:solidFill>
                    <a:schemeClr val="tx1"/>
                  </a:solidFill>
                </a:rPr>
                <a:t>Fysiska</a:t>
              </a:r>
            </a:p>
            <a:p>
              <a:pPr algn="ctr"/>
              <a:r>
                <a:rPr lang="sv-SE" sz="1400" dirty="0">
                  <a:solidFill>
                    <a:schemeClr val="tx1"/>
                  </a:solidFill>
                </a:rPr>
                <a:t>Psykiska</a:t>
              </a:r>
            </a:p>
            <a:p>
              <a:pPr algn="ctr"/>
              <a:r>
                <a:rPr lang="sv-SE" sz="1400" dirty="0">
                  <a:solidFill>
                    <a:schemeClr val="tx1"/>
                  </a:solidFill>
                </a:rPr>
                <a:t>Livsåskådning</a:t>
              </a:r>
              <a:endParaRPr lang="sv-SE" sz="1200" dirty="0">
                <a:solidFill>
                  <a:schemeClr val="tx1"/>
                </a:solidFill>
              </a:endParaRPr>
            </a:p>
          </p:txBody>
        </p:sp>
        <p:sp>
          <p:nvSpPr>
            <p:cNvPr id="13" name="Pil: nedåt 12">
              <a:extLst>
                <a:ext uri="{FF2B5EF4-FFF2-40B4-BE49-F238E27FC236}">
                  <a16:creationId xmlns:a16="http://schemas.microsoft.com/office/drawing/2014/main" id="{8EE66511-7B09-38F1-8614-36B77FB9AD69}"/>
                </a:ext>
              </a:extLst>
            </p:cNvPr>
            <p:cNvSpPr/>
            <p:nvPr/>
          </p:nvSpPr>
          <p:spPr>
            <a:xfrm rot="10800000">
              <a:off x="10180988" y="4193417"/>
              <a:ext cx="252467" cy="352539"/>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textruta 15">
              <a:extLst>
                <a:ext uri="{FF2B5EF4-FFF2-40B4-BE49-F238E27FC236}">
                  <a16:creationId xmlns:a16="http://schemas.microsoft.com/office/drawing/2014/main" id="{F24510B7-7D9C-58C4-0184-EDAF026BFC5A}"/>
                </a:ext>
              </a:extLst>
            </p:cNvPr>
            <p:cNvSpPr txBox="1"/>
            <p:nvPr/>
          </p:nvSpPr>
          <p:spPr>
            <a:xfrm>
              <a:off x="9861690" y="2449026"/>
              <a:ext cx="891060" cy="288362"/>
            </a:xfrm>
            <a:prstGeom prst="rect">
              <a:avLst/>
            </a:prstGeom>
            <a:noFill/>
          </p:spPr>
          <p:txBody>
            <a:bodyPr wrap="none" rtlCol="0">
              <a:spAutoFit/>
            </a:bodyPr>
            <a:lstStyle/>
            <a:p>
              <a:pPr algn="ctr"/>
              <a:r>
                <a:rPr lang="sv-SE" b="1" dirty="0">
                  <a:solidFill>
                    <a:schemeClr val="bg1"/>
                  </a:solidFill>
                </a:rPr>
                <a:t>Medarbetare</a:t>
              </a:r>
            </a:p>
          </p:txBody>
        </p:sp>
      </p:grpSp>
    </p:spTree>
    <p:extLst>
      <p:ext uri="{BB962C8B-B14F-4D97-AF65-F5344CB8AC3E}">
        <p14:creationId xmlns:p14="http://schemas.microsoft.com/office/powerpoint/2010/main" val="41213239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innehåll 3">
            <a:extLst>
              <a:ext uri="{FF2B5EF4-FFF2-40B4-BE49-F238E27FC236}">
                <a16:creationId xmlns:a16="http://schemas.microsoft.com/office/drawing/2014/main" id="{321EE83A-8CBF-0C78-2E32-38466EE4ADF4}"/>
              </a:ext>
            </a:extLst>
          </p:cNvPr>
          <p:cNvPicPr>
            <a:picLocks noGrp="1" noChangeAspect="1"/>
          </p:cNvPicPr>
          <p:nvPr>
            <p:ph type="pic" idx="1"/>
          </p:nvPr>
        </p:nvPicPr>
        <p:blipFill>
          <a:blip r:embed="rId3"/>
          <a:stretch/>
        </p:blipFill>
        <p:spPr>
          <a:xfrm>
            <a:off x="2024368" y="582100"/>
            <a:ext cx="7580557" cy="5969688"/>
          </a:xfrm>
          <a:prstGeom prst="rect">
            <a:avLst/>
          </a:prstGeom>
          <a:noFill/>
        </p:spPr>
      </p:pic>
      <p:sp>
        <p:nvSpPr>
          <p:cNvPr id="2" name="Rubrik 1">
            <a:extLst>
              <a:ext uri="{FF2B5EF4-FFF2-40B4-BE49-F238E27FC236}">
                <a16:creationId xmlns:a16="http://schemas.microsoft.com/office/drawing/2014/main" id="{D76C6146-0EBB-BBF2-6EA8-C11CF5DB1AA6}"/>
              </a:ext>
            </a:extLst>
          </p:cNvPr>
          <p:cNvSpPr>
            <a:spLocks noGrp="1"/>
          </p:cNvSpPr>
          <p:nvPr>
            <p:ph type="title"/>
          </p:nvPr>
        </p:nvSpPr>
        <p:spPr>
          <a:xfrm>
            <a:off x="620956" y="197709"/>
            <a:ext cx="3932237" cy="1600200"/>
          </a:xfrm>
        </p:spPr>
        <p:txBody>
          <a:bodyPr vert="horz" lIns="91440" tIns="45720" rIns="91440" bIns="45720" rtlCol="0" anchor="b">
            <a:normAutofit/>
          </a:bodyPr>
          <a:lstStyle/>
          <a:p>
            <a:r>
              <a:rPr lang="en-US" sz="3600" spc="-100" dirty="0"/>
              <a:t>KASAM – </a:t>
            </a:r>
            <a:r>
              <a:rPr lang="en-US" sz="3600" spc="-100" dirty="0" err="1"/>
              <a:t>känsla</a:t>
            </a:r>
            <a:r>
              <a:rPr lang="en-US" sz="3600" spc="-100" dirty="0"/>
              <a:t> av </a:t>
            </a:r>
            <a:r>
              <a:rPr lang="en-US" sz="3600" spc="-100" dirty="0" err="1"/>
              <a:t>sammanhang</a:t>
            </a:r>
            <a:endParaRPr lang="en-US" sz="3600" spc="-100" dirty="0"/>
          </a:p>
        </p:txBody>
      </p:sp>
      <p:sp>
        <p:nvSpPr>
          <p:cNvPr id="5" name="textruta 4">
            <a:extLst>
              <a:ext uri="{FF2B5EF4-FFF2-40B4-BE49-F238E27FC236}">
                <a16:creationId xmlns:a16="http://schemas.microsoft.com/office/drawing/2014/main" id="{304FEC59-2563-E6FD-45CC-CFEBE6C5F1B9}"/>
              </a:ext>
            </a:extLst>
          </p:cNvPr>
          <p:cNvSpPr txBox="1"/>
          <p:nvPr/>
        </p:nvSpPr>
        <p:spPr>
          <a:xfrm>
            <a:off x="620956" y="1797909"/>
            <a:ext cx="3932237" cy="3811588"/>
          </a:xfrm>
          <a:prstGeom prst="rect">
            <a:avLst/>
          </a:prstGeom>
        </p:spPr>
        <p:txBody>
          <a:bodyPr vert="horz" lIns="91440" tIns="45720" rIns="91440" bIns="45720" rtlCol="0">
            <a:normAutofit/>
          </a:bodyPr>
          <a:lstStyle/>
          <a:p>
            <a:pPr>
              <a:spcBef>
                <a:spcPts val="1000"/>
              </a:spcBef>
              <a:buClr>
                <a:schemeClr val="accent1"/>
              </a:buClr>
            </a:pPr>
            <a:r>
              <a:rPr lang="en-US" sz="1200" kern="1200" dirty="0"/>
              <a:t>A</a:t>
            </a:r>
            <a:r>
              <a:rPr lang="en-US" sz="1200" dirty="0"/>
              <a:t>r</a:t>
            </a:r>
            <a:r>
              <a:rPr lang="en-US" sz="1200" kern="1200" dirty="0"/>
              <a:t>on </a:t>
            </a:r>
            <a:r>
              <a:rPr lang="en-US" sz="1200" kern="1200" dirty="0" err="1"/>
              <a:t>Antonovsky</a:t>
            </a:r>
            <a:endParaRPr lang="en-US" sz="1200" kern="1200" dirty="0"/>
          </a:p>
        </p:txBody>
      </p:sp>
      <p:pic>
        <p:nvPicPr>
          <p:cNvPr id="8" name="Bildobjekt 7" descr="ipf_cmyk_mac.eps">
            <a:extLst>
              <a:ext uri="{FF2B5EF4-FFF2-40B4-BE49-F238E27FC236}">
                <a16:creationId xmlns:a16="http://schemas.microsoft.com/office/drawing/2014/main" id="{3CFE97B2-F3FA-5103-5ACA-2B4087060FDF}"/>
              </a:ext>
            </a:extLst>
          </p:cNvPr>
          <p:cNvPicPr>
            <a:picLocks noChangeAspect="1"/>
          </p:cNvPicPr>
          <p:nvPr/>
        </p:nvPicPr>
        <p:blipFill>
          <a:blip r:embed="rId4"/>
          <a:stretch>
            <a:fillRect/>
          </a:stretch>
        </p:blipFill>
        <p:spPr>
          <a:xfrm>
            <a:off x="10577512" y="5822315"/>
            <a:ext cx="1209675" cy="709295"/>
          </a:xfrm>
          <a:prstGeom prst="rect">
            <a:avLst/>
          </a:prstGeom>
        </p:spPr>
      </p:pic>
    </p:spTree>
    <p:extLst>
      <p:ext uri="{BB962C8B-B14F-4D97-AF65-F5344CB8AC3E}">
        <p14:creationId xmlns:p14="http://schemas.microsoft.com/office/powerpoint/2010/main" val="36570869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393A834-9237-C5EF-8C12-0A21ED306455}"/>
              </a:ext>
            </a:extLst>
          </p:cNvPr>
          <p:cNvSpPr>
            <a:spLocks noGrp="1"/>
          </p:cNvSpPr>
          <p:nvPr>
            <p:ph type="title"/>
          </p:nvPr>
        </p:nvSpPr>
        <p:spPr>
          <a:xfrm>
            <a:off x="838200" y="365125"/>
            <a:ext cx="10515600" cy="1325563"/>
          </a:xfrm>
        </p:spPr>
        <p:txBody>
          <a:bodyPr anchor="ctr">
            <a:normAutofit/>
          </a:bodyPr>
          <a:lstStyle/>
          <a:p>
            <a:r>
              <a:rPr lang="sv-SE" sz="3600" dirty="0"/>
              <a:t>Framgångsfaktorer för att utveckla medarbetarskapet</a:t>
            </a:r>
          </a:p>
        </p:txBody>
      </p:sp>
      <p:sp>
        <p:nvSpPr>
          <p:cNvPr id="3" name="Platshållare för innehåll 2">
            <a:extLst>
              <a:ext uri="{FF2B5EF4-FFF2-40B4-BE49-F238E27FC236}">
                <a16:creationId xmlns:a16="http://schemas.microsoft.com/office/drawing/2014/main" id="{E6A2B077-88FC-443A-9018-915E9E4C457A}"/>
              </a:ext>
            </a:extLst>
          </p:cNvPr>
          <p:cNvSpPr>
            <a:spLocks noGrp="1"/>
          </p:cNvSpPr>
          <p:nvPr>
            <p:ph sz="half" idx="1"/>
          </p:nvPr>
        </p:nvSpPr>
        <p:spPr>
          <a:xfrm>
            <a:off x="838200" y="1825625"/>
            <a:ext cx="5486400" cy="4351338"/>
          </a:xfrm>
        </p:spPr>
        <p:txBody>
          <a:bodyPr>
            <a:normAutofit/>
          </a:bodyPr>
          <a:lstStyle/>
          <a:p>
            <a:r>
              <a:rPr lang="sv-SE" sz="2400" dirty="0"/>
              <a:t>Chefer och medarbetare gör det tillsammans</a:t>
            </a:r>
          </a:p>
          <a:p>
            <a:r>
              <a:rPr lang="sv-SE" sz="2400" dirty="0"/>
              <a:t>Tydlig koppling och förankring till arbetsvardagen</a:t>
            </a:r>
          </a:p>
          <a:p>
            <a:r>
              <a:rPr lang="sv-SE" sz="2400" dirty="0"/>
              <a:t>Samma språk och begrepp underlättar kommunikation och utveckling</a:t>
            </a:r>
          </a:p>
          <a:p>
            <a:r>
              <a:rPr lang="sv-SE" sz="2400" dirty="0"/>
              <a:t>Arbeta uthålligt och över tid</a:t>
            </a:r>
          </a:p>
          <a:p>
            <a:r>
              <a:rPr lang="sv-SE" sz="2400" dirty="0">
                <a:solidFill>
                  <a:srgbClr val="000000"/>
                </a:solidFill>
              </a:rPr>
              <a:t>F</a:t>
            </a:r>
            <a:r>
              <a:rPr lang="sv-SE" sz="2400" b="0" i="0" u="none" strike="noStrike" dirty="0">
                <a:solidFill>
                  <a:srgbClr val="000000"/>
                </a:solidFill>
                <a:effectLst/>
              </a:rPr>
              <a:t>örändrade beteenden på alla nivåer skapar en positiv organisationskultur</a:t>
            </a:r>
            <a:endParaRPr lang="sv-SE" sz="2400" dirty="0"/>
          </a:p>
        </p:txBody>
      </p:sp>
      <p:pic>
        <p:nvPicPr>
          <p:cNvPr id="4" name="Bildobjekt 3" descr="En bild som visar design, konst&#10;&#10;Automatiskt genererad beskrivning med medelhög exakthet">
            <a:extLst>
              <a:ext uri="{FF2B5EF4-FFF2-40B4-BE49-F238E27FC236}">
                <a16:creationId xmlns:a16="http://schemas.microsoft.com/office/drawing/2014/main" id="{51BBA146-C8BF-BA96-2F53-ABEFE0714E1F}"/>
              </a:ext>
            </a:extLst>
          </p:cNvPr>
          <p:cNvPicPr>
            <a:picLocks noChangeAspect="1"/>
          </p:cNvPicPr>
          <p:nvPr/>
        </p:nvPicPr>
        <p:blipFill>
          <a:blip r:embed="rId3"/>
          <a:stretch>
            <a:fillRect/>
          </a:stretch>
        </p:blipFill>
        <p:spPr>
          <a:xfrm>
            <a:off x="6446520" y="2744757"/>
            <a:ext cx="5181600" cy="2513074"/>
          </a:xfrm>
          <a:prstGeom prst="rect">
            <a:avLst/>
          </a:prstGeom>
          <a:noFill/>
        </p:spPr>
      </p:pic>
    </p:spTree>
    <p:extLst>
      <p:ext uri="{BB962C8B-B14F-4D97-AF65-F5344CB8AC3E}">
        <p14:creationId xmlns:p14="http://schemas.microsoft.com/office/powerpoint/2010/main" val="14758605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5F41C-FEC4-DA85-BC3E-4FB36CDDFA86}"/>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C65CB91B-86AB-B78C-20B8-516F4E72D74B}"/>
              </a:ext>
            </a:extLst>
          </p:cNvPr>
          <p:cNvSpPr>
            <a:spLocks noGrp="1"/>
          </p:cNvSpPr>
          <p:nvPr>
            <p:ph type="title"/>
          </p:nvPr>
        </p:nvSpPr>
        <p:spPr>
          <a:xfrm>
            <a:off x="0" y="437356"/>
            <a:ext cx="12329160" cy="1325563"/>
          </a:xfrm>
        </p:spPr>
        <p:txBody>
          <a:bodyPr vert="horz" lIns="91440" tIns="45720" rIns="91440" bIns="45720" rtlCol="0" anchor="ctr">
            <a:normAutofit/>
          </a:bodyPr>
          <a:lstStyle/>
          <a:p>
            <a:pPr algn="ctr"/>
            <a:r>
              <a:rPr lang="en-US" sz="4000" dirty="0" err="1"/>
              <a:t>Varför</a:t>
            </a:r>
            <a:r>
              <a:rPr lang="en-US" sz="4000" dirty="0"/>
              <a:t> </a:t>
            </a:r>
            <a:r>
              <a:rPr lang="en-US" sz="4000" dirty="0" err="1"/>
              <a:t>pratar</a:t>
            </a:r>
            <a:r>
              <a:rPr lang="en-US" sz="4000" dirty="0"/>
              <a:t> vi om  </a:t>
            </a:r>
            <a:r>
              <a:rPr lang="en-US" sz="4000" dirty="0" err="1"/>
              <a:t>medarbetarskap</a:t>
            </a:r>
            <a:r>
              <a:rPr lang="en-US" sz="4000" dirty="0"/>
              <a:t>? </a:t>
            </a:r>
          </a:p>
        </p:txBody>
      </p:sp>
      <p:pic>
        <p:nvPicPr>
          <p:cNvPr id="3" name="Bildobjekt 2">
            <a:extLst>
              <a:ext uri="{FF2B5EF4-FFF2-40B4-BE49-F238E27FC236}">
                <a16:creationId xmlns:a16="http://schemas.microsoft.com/office/drawing/2014/main" id="{34CCB748-078A-6789-DE81-3BFE07B14CE1}"/>
              </a:ext>
            </a:extLst>
          </p:cNvPr>
          <p:cNvPicPr>
            <a:picLocks noChangeAspect="1"/>
          </p:cNvPicPr>
          <p:nvPr/>
        </p:nvPicPr>
        <p:blipFill>
          <a:blip r:embed="rId3"/>
          <a:srcRect t="29637" b="29087"/>
          <a:stretch/>
        </p:blipFill>
        <p:spPr>
          <a:xfrm>
            <a:off x="838200" y="1825625"/>
            <a:ext cx="10515600" cy="4351338"/>
          </a:xfrm>
          <a:prstGeom prst="rect">
            <a:avLst/>
          </a:prstGeom>
          <a:noFill/>
        </p:spPr>
      </p:pic>
      <p:sp>
        <p:nvSpPr>
          <p:cNvPr id="7" name="AutoShape 2" descr="A visual representation of developmental employee engagement without a central leader. The image shows team members in a collaborative circle, all equal in position, supporting each other’s growth. Team members are depicted sharing ideas, helping each other, and working towards a shared goal. Visual elements like gears for productivity, light bulbs for ideas, and upward arrows for growth. Soft colors with greens and blues create a positive and encouraging atmosphere, symbolizing unity and equal engagement. Background has subtle upward graphs to represent progress.">
            <a:extLst>
              <a:ext uri="{FF2B5EF4-FFF2-40B4-BE49-F238E27FC236}">
                <a16:creationId xmlns:a16="http://schemas.microsoft.com/office/drawing/2014/main" id="{A2C81339-2FB0-3C5A-36AB-E0686599A30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Tree>
    <p:extLst>
      <p:ext uri="{BB962C8B-B14F-4D97-AF65-F5344CB8AC3E}">
        <p14:creationId xmlns:p14="http://schemas.microsoft.com/office/powerpoint/2010/main" val="30357125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76EA9613-723B-1043-2649-4CBB5D9A4981}"/>
              </a:ext>
            </a:extLst>
          </p:cNvPr>
          <p:cNvSpPr>
            <a:spLocks noGrp="1"/>
          </p:cNvSpPr>
          <p:nvPr>
            <p:ph type="title"/>
          </p:nvPr>
        </p:nvSpPr>
        <p:spPr>
          <a:xfrm>
            <a:off x="2291103" y="1633541"/>
            <a:ext cx="6002110" cy="1495425"/>
          </a:xfrm>
        </p:spPr>
        <p:txBody>
          <a:bodyPr>
            <a:normAutofit/>
          </a:bodyPr>
          <a:lstStyle/>
          <a:p>
            <a:r>
              <a:rPr lang="sv-SE" dirty="0"/>
              <a:t>Tack för mig!</a:t>
            </a:r>
          </a:p>
        </p:txBody>
      </p:sp>
      <p:sp>
        <p:nvSpPr>
          <p:cNvPr id="3" name="Platshållare för innehåll 2">
            <a:extLst>
              <a:ext uri="{FF2B5EF4-FFF2-40B4-BE49-F238E27FC236}">
                <a16:creationId xmlns:a16="http://schemas.microsoft.com/office/drawing/2014/main" id="{7EF7D3DE-EAE1-5053-3517-A9A34EDD0E95}"/>
              </a:ext>
            </a:extLst>
          </p:cNvPr>
          <p:cNvSpPr>
            <a:spLocks noGrp="1"/>
          </p:cNvSpPr>
          <p:nvPr>
            <p:ph idx="1"/>
          </p:nvPr>
        </p:nvSpPr>
        <p:spPr>
          <a:xfrm>
            <a:off x="836679" y="3128966"/>
            <a:ext cx="6002110" cy="3729034"/>
          </a:xfrm>
        </p:spPr>
        <p:txBody>
          <a:bodyPr>
            <a:normAutofit/>
          </a:bodyPr>
          <a:lstStyle/>
          <a:p>
            <a:pPr marL="0" indent="0" algn="ctr">
              <a:buNone/>
            </a:pPr>
            <a:endParaRPr lang="sv-SE" sz="2400" dirty="0"/>
          </a:p>
          <a:p>
            <a:pPr marL="0" indent="0" algn="ctr">
              <a:buNone/>
            </a:pPr>
            <a:r>
              <a:rPr lang="sv-SE" sz="2400" dirty="0">
                <a:hlinkClick r:id="rId3"/>
              </a:rPr>
              <a:t>Johanna.radestrom@ipf.se</a:t>
            </a:r>
            <a:r>
              <a:rPr lang="sv-SE" sz="2400" dirty="0"/>
              <a:t> </a:t>
            </a:r>
          </a:p>
          <a:p>
            <a:pPr algn="ctr"/>
            <a:endParaRPr lang="sv-SE" sz="2000" dirty="0"/>
          </a:p>
          <a:p>
            <a:pPr algn="ctr"/>
            <a:endParaRPr lang="sv-SE" sz="2000" dirty="0"/>
          </a:p>
          <a:p>
            <a:pPr marL="0" indent="0" algn="ctr">
              <a:buNone/>
            </a:pPr>
            <a:endParaRPr lang="sv-SE" sz="2000" dirty="0"/>
          </a:p>
        </p:txBody>
      </p:sp>
      <p:pic>
        <p:nvPicPr>
          <p:cNvPr id="6" name="Platshållare för innehåll 5" descr="En bild som visar Människoansikte, person, leende, klädsel&#10;&#10;Automatiskt genererad beskrivning">
            <a:extLst>
              <a:ext uri="{FF2B5EF4-FFF2-40B4-BE49-F238E27FC236}">
                <a16:creationId xmlns:a16="http://schemas.microsoft.com/office/drawing/2014/main" id="{3B6A256F-C0D1-A1D9-69BE-0D59DB86F4AB}"/>
              </a:ext>
            </a:extLst>
          </p:cNvPr>
          <p:cNvPicPr>
            <a:picLocks noChangeAspect="1"/>
          </p:cNvPicPr>
          <p:nvPr/>
        </p:nvPicPr>
        <p:blipFill>
          <a:blip r:embed="rId4"/>
          <a:srcRect l="11421" r="4175"/>
          <a:stretch/>
        </p:blipFill>
        <p:spPr>
          <a:xfrm>
            <a:off x="6838789" y="1202700"/>
            <a:ext cx="3062108" cy="4206240"/>
          </a:xfrm>
          <a:prstGeom prst="rect">
            <a:avLst/>
          </a:prstGeom>
          <a:effectLst/>
        </p:spPr>
      </p:pic>
    </p:spTree>
    <p:extLst>
      <p:ext uri="{BB962C8B-B14F-4D97-AF65-F5344CB8AC3E}">
        <p14:creationId xmlns:p14="http://schemas.microsoft.com/office/powerpoint/2010/main" val="5520698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9432EB4B-449A-D991-5773-92E3EDDBB18E}"/>
              </a:ext>
            </a:extLst>
          </p:cNvPr>
          <p:cNvSpPr/>
          <p:nvPr/>
        </p:nvSpPr>
        <p:spPr>
          <a:xfrm>
            <a:off x="1040902" y="676497"/>
            <a:ext cx="2555566" cy="3022600"/>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50000"/>
              </a:lnSpc>
            </a:pPr>
            <a:r>
              <a:rPr lang="sv-SE" dirty="0">
                <a:solidFill>
                  <a:schemeClr val="accent2">
                    <a:lumMod val="60000"/>
                    <a:lumOff val="40000"/>
                  </a:schemeClr>
                </a:solidFill>
              </a:rPr>
              <a:t>Komplexa problem</a:t>
            </a:r>
          </a:p>
          <a:p>
            <a:pPr algn="ctr">
              <a:lnSpc>
                <a:spcPct val="150000"/>
              </a:lnSpc>
            </a:pPr>
            <a:r>
              <a:rPr lang="sv-SE" dirty="0">
                <a:solidFill>
                  <a:schemeClr val="accent2">
                    <a:lumMod val="60000"/>
                    <a:lumOff val="40000"/>
                  </a:schemeClr>
                </a:solidFill>
              </a:rPr>
              <a:t>Snabba förändringar</a:t>
            </a:r>
          </a:p>
          <a:p>
            <a:pPr algn="ctr">
              <a:lnSpc>
                <a:spcPct val="150000"/>
              </a:lnSpc>
            </a:pPr>
            <a:r>
              <a:rPr lang="sv-SE" dirty="0">
                <a:solidFill>
                  <a:schemeClr val="accent2">
                    <a:lumMod val="60000"/>
                    <a:lumOff val="40000"/>
                  </a:schemeClr>
                </a:solidFill>
              </a:rPr>
              <a:t>Samverkan </a:t>
            </a:r>
          </a:p>
          <a:p>
            <a:pPr algn="ctr">
              <a:lnSpc>
                <a:spcPct val="150000"/>
              </a:lnSpc>
            </a:pPr>
            <a:r>
              <a:rPr lang="sv-SE" dirty="0">
                <a:solidFill>
                  <a:schemeClr val="accent2">
                    <a:lumMod val="60000"/>
                    <a:lumOff val="40000"/>
                  </a:schemeClr>
                </a:solidFill>
              </a:rPr>
              <a:t>Flexibilitet</a:t>
            </a:r>
          </a:p>
        </p:txBody>
      </p:sp>
      <p:sp>
        <p:nvSpPr>
          <p:cNvPr id="14" name="Rektangel 13">
            <a:extLst>
              <a:ext uri="{FF2B5EF4-FFF2-40B4-BE49-F238E27FC236}">
                <a16:creationId xmlns:a16="http://schemas.microsoft.com/office/drawing/2014/main" id="{7167035B-4D0E-1E19-5DB3-B28B07DECE68}"/>
              </a:ext>
            </a:extLst>
          </p:cNvPr>
          <p:cNvSpPr/>
          <p:nvPr/>
        </p:nvSpPr>
        <p:spPr>
          <a:xfrm>
            <a:off x="8519294" y="615881"/>
            <a:ext cx="2555567" cy="3022600"/>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50000"/>
              </a:lnSpc>
            </a:pPr>
            <a:r>
              <a:rPr lang="sv-SE" dirty="0">
                <a:solidFill>
                  <a:schemeClr val="accent2">
                    <a:lumMod val="60000"/>
                    <a:lumOff val="40000"/>
                  </a:schemeClr>
                </a:solidFill>
              </a:rPr>
              <a:t>Kompetensförsörjning</a:t>
            </a:r>
          </a:p>
          <a:p>
            <a:pPr algn="ctr">
              <a:lnSpc>
                <a:spcPct val="150000"/>
              </a:lnSpc>
            </a:pPr>
            <a:r>
              <a:rPr lang="sv-SE" dirty="0">
                <a:solidFill>
                  <a:schemeClr val="accent2">
                    <a:lumMod val="60000"/>
                    <a:lumOff val="40000"/>
                  </a:schemeClr>
                </a:solidFill>
              </a:rPr>
              <a:t>Attraktiv arbetsgivare</a:t>
            </a:r>
          </a:p>
          <a:p>
            <a:pPr algn="ctr">
              <a:lnSpc>
                <a:spcPct val="150000"/>
              </a:lnSpc>
            </a:pPr>
            <a:r>
              <a:rPr lang="sv-SE" dirty="0">
                <a:solidFill>
                  <a:schemeClr val="accent2">
                    <a:lumMod val="60000"/>
                    <a:lumOff val="40000"/>
                  </a:schemeClr>
                </a:solidFill>
              </a:rPr>
              <a:t>Motivation</a:t>
            </a:r>
          </a:p>
          <a:p>
            <a:pPr algn="ctr">
              <a:lnSpc>
                <a:spcPct val="150000"/>
              </a:lnSpc>
            </a:pPr>
            <a:r>
              <a:rPr lang="sv-SE" dirty="0">
                <a:solidFill>
                  <a:schemeClr val="accent2">
                    <a:lumMod val="60000"/>
                    <a:lumOff val="40000"/>
                  </a:schemeClr>
                </a:solidFill>
              </a:rPr>
              <a:t>Ansvar </a:t>
            </a:r>
          </a:p>
        </p:txBody>
      </p:sp>
      <p:sp>
        <p:nvSpPr>
          <p:cNvPr id="15" name="Höger 14">
            <a:extLst>
              <a:ext uri="{FF2B5EF4-FFF2-40B4-BE49-F238E27FC236}">
                <a16:creationId xmlns:a16="http://schemas.microsoft.com/office/drawing/2014/main" id="{F68D9DB3-99B8-3ED6-CDF6-95054F0D2E9B}"/>
              </a:ext>
            </a:extLst>
          </p:cNvPr>
          <p:cNvSpPr/>
          <p:nvPr/>
        </p:nvSpPr>
        <p:spPr>
          <a:xfrm rot="2267806">
            <a:off x="2808330" y="4199118"/>
            <a:ext cx="1801188" cy="5582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Höger 15">
            <a:extLst>
              <a:ext uri="{FF2B5EF4-FFF2-40B4-BE49-F238E27FC236}">
                <a16:creationId xmlns:a16="http://schemas.microsoft.com/office/drawing/2014/main" id="{C55152A4-DF20-DEF0-52F9-4501ED708332}"/>
              </a:ext>
            </a:extLst>
          </p:cNvPr>
          <p:cNvSpPr/>
          <p:nvPr/>
        </p:nvSpPr>
        <p:spPr>
          <a:xfrm rot="8788494">
            <a:off x="7700530" y="4234377"/>
            <a:ext cx="1801188" cy="5582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textruta 16">
            <a:extLst>
              <a:ext uri="{FF2B5EF4-FFF2-40B4-BE49-F238E27FC236}">
                <a16:creationId xmlns:a16="http://schemas.microsoft.com/office/drawing/2014/main" id="{430FA2E6-73F9-F4D7-23E2-F69A3CC17D70}"/>
              </a:ext>
            </a:extLst>
          </p:cNvPr>
          <p:cNvSpPr txBox="1"/>
          <p:nvPr/>
        </p:nvSpPr>
        <p:spPr>
          <a:xfrm>
            <a:off x="908576" y="244686"/>
            <a:ext cx="2800348" cy="923330"/>
          </a:xfrm>
          <a:prstGeom prst="rect">
            <a:avLst/>
          </a:prstGeom>
          <a:solidFill>
            <a:schemeClr val="bg2"/>
          </a:solidFill>
          <a:ln>
            <a:solidFill>
              <a:schemeClr val="tx1"/>
            </a:solidFill>
          </a:ln>
          <a:effectLst>
            <a:innerShdw blurRad="63500" dist="50800" dir="13500000">
              <a:prstClr val="black">
                <a:alpha val="50000"/>
              </a:prstClr>
            </a:innerShdw>
          </a:effectLst>
        </p:spPr>
        <p:txBody>
          <a:bodyPr wrap="square" rtlCol="0">
            <a:spAutoFit/>
          </a:bodyPr>
          <a:lstStyle/>
          <a:p>
            <a:pPr algn="ctr"/>
            <a:endParaRPr lang="sv-SE" spc="300" dirty="0"/>
          </a:p>
          <a:p>
            <a:pPr algn="ctr"/>
            <a:r>
              <a:rPr lang="sv-SE" spc="300" dirty="0"/>
              <a:t>EXTERNA TRYCKET</a:t>
            </a:r>
          </a:p>
          <a:p>
            <a:pPr algn="ctr"/>
            <a:endParaRPr lang="sv-SE" spc="300" dirty="0"/>
          </a:p>
        </p:txBody>
      </p:sp>
      <p:sp>
        <p:nvSpPr>
          <p:cNvPr id="18" name="textruta 17">
            <a:extLst>
              <a:ext uri="{FF2B5EF4-FFF2-40B4-BE49-F238E27FC236}">
                <a16:creationId xmlns:a16="http://schemas.microsoft.com/office/drawing/2014/main" id="{21D6CB64-E20F-CD4A-00CB-0A0C6A29996F}"/>
              </a:ext>
            </a:extLst>
          </p:cNvPr>
          <p:cNvSpPr txBox="1"/>
          <p:nvPr/>
        </p:nvSpPr>
        <p:spPr>
          <a:xfrm>
            <a:off x="8374603" y="251860"/>
            <a:ext cx="2933703" cy="923330"/>
          </a:xfrm>
          <a:prstGeom prst="rect">
            <a:avLst/>
          </a:prstGeom>
          <a:solidFill>
            <a:schemeClr val="bg2"/>
          </a:solidFill>
          <a:ln>
            <a:solidFill>
              <a:schemeClr val="tx1"/>
            </a:solidFill>
          </a:ln>
          <a:effectLst>
            <a:innerShdw blurRad="63500" dist="50800" dir="13500000">
              <a:prstClr val="black">
                <a:alpha val="50000"/>
              </a:prstClr>
            </a:innerShdw>
          </a:effectLst>
        </p:spPr>
        <p:txBody>
          <a:bodyPr wrap="square" rtlCol="0">
            <a:spAutoFit/>
          </a:bodyPr>
          <a:lstStyle/>
          <a:p>
            <a:pPr algn="ctr"/>
            <a:endParaRPr lang="sv-SE" spc="300" dirty="0"/>
          </a:p>
          <a:p>
            <a:pPr algn="ctr"/>
            <a:r>
              <a:rPr lang="sv-SE" spc="300" dirty="0"/>
              <a:t>INTERNA TRYCKET</a:t>
            </a:r>
          </a:p>
          <a:p>
            <a:pPr algn="ctr"/>
            <a:endParaRPr lang="sv-SE" spc="300" dirty="0"/>
          </a:p>
        </p:txBody>
      </p:sp>
      <p:sp>
        <p:nvSpPr>
          <p:cNvPr id="19" name="textruta 18">
            <a:extLst>
              <a:ext uri="{FF2B5EF4-FFF2-40B4-BE49-F238E27FC236}">
                <a16:creationId xmlns:a16="http://schemas.microsoft.com/office/drawing/2014/main" id="{E0FDBA77-08A0-C691-C216-14B07F2198BE}"/>
              </a:ext>
            </a:extLst>
          </p:cNvPr>
          <p:cNvSpPr txBox="1"/>
          <p:nvPr/>
        </p:nvSpPr>
        <p:spPr>
          <a:xfrm>
            <a:off x="4673600" y="1086090"/>
            <a:ext cx="3022600" cy="1200329"/>
          </a:xfrm>
          <a:prstGeom prst="rect">
            <a:avLst/>
          </a:prstGeom>
          <a:noFill/>
        </p:spPr>
        <p:txBody>
          <a:bodyPr wrap="square" rtlCol="0">
            <a:spAutoFit/>
          </a:bodyPr>
          <a:lstStyle/>
          <a:p>
            <a:pPr algn="ctr"/>
            <a:r>
              <a:rPr lang="sv-SE" spc="300" dirty="0"/>
              <a:t>UTMANINGAR </a:t>
            </a:r>
          </a:p>
          <a:p>
            <a:pPr algn="ctr"/>
            <a:r>
              <a:rPr lang="sv-SE" spc="300" dirty="0"/>
              <a:t>FÖR</a:t>
            </a:r>
          </a:p>
          <a:p>
            <a:pPr algn="ctr"/>
            <a:r>
              <a:rPr lang="sv-SE" spc="300" dirty="0"/>
              <a:t>DAGENS ORGANISATIONER</a:t>
            </a:r>
          </a:p>
        </p:txBody>
      </p:sp>
      <p:pic>
        <p:nvPicPr>
          <p:cNvPr id="7" name="Bildobjekt 6" descr="En bild som visar svart, mörker&#10;&#10;Automatiskt genererad beskrivning">
            <a:extLst>
              <a:ext uri="{FF2B5EF4-FFF2-40B4-BE49-F238E27FC236}">
                <a16:creationId xmlns:a16="http://schemas.microsoft.com/office/drawing/2014/main" id="{5DAA3651-F991-0A83-D2C4-983E238D203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858229" y="2784963"/>
            <a:ext cx="4198654" cy="3846095"/>
          </a:xfrm>
          <a:prstGeom prst="rect">
            <a:avLst/>
          </a:prstGeom>
        </p:spPr>
      </p:pic>
      <p:pic>
        <p:nvPicPr>
          <p:cNvPr id="2" name="Bildobjekt 1" descr="ipf_cmyk_mac.eps">
            <a:extLst>
              <a:ext uri="{FF2B5EF4-FFF2-40B4-BE49-F238E27FC236}">
                <a16:creationId xmlns:a16="http://schemas.microsoft.com/office/drawing/2014/main" id="{173D9EEB-BCF2-00BB-998A-A09B6D94EE25}"/>
              </a:ext>
            </a:extLst>
          </p:cNvPr>
          <p:cNvPicPr>
            <a:picLocks noChangeAspect="1"/>
          </p:cNvPicPr>
          <p:nvPr/>
        </p:nvPicPr>
        <p:blipFill>
          <a:blip r:embed="rId5"/>
          <a:stretch>
            <a:fillRect/>
          </a:stretch>
        </p:blipFill>
        <p:spPr>
          <a:xfrm>
            <a:off x="10577512" y="5822315"/>
            <a:ext cx="1209675" cy="709295"/>
          </a:xfrm>
          <a:prstGeom prst="rect">
            <a:avLst/>
          </a:prstGeom>
        </p:spPr>
      </p:pic>
    </p:spTree>
    <p:extLst>
      <p:ext uri="{BB962C8B-B14F-4D97-AF65-F5344CB8AC3E}">
        <p14:creationId xmlns:p14="http://schemas.microsoft.com/office/powerpoint/2010/main" val="13998004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B912AE-85E2-ABB8-569F-E73E7A75B933}"/>
            </a:ext>
          </a:extLst>
        </p:cNvPr>
        <p:cNvGrpSpPr/>
        <p:nvPr/>
      </p:nvGrpSpPr>
      <p:grpSpPr>
        <a:xfrm>
          <a:off x="0" y="0"/>
          <a:ext cx="0" cy="0"/>
          <a:chOff x="0" y="0"/>
          <a:chExt cx="0" cy="0"/>
        </a:xfrm>
      </p:grpSpPr>
      <p:graphicFrame>
        <p:nvGraphicFramePr>
          <p:cNvPr id="4" name="Platshållare för innehåll 3">
            <a:extLst>
              <a:ext uri="{FF2B5EF4-FFF2-40B4-BE49-F238E27FC236}">
                <a16:creationId xmlns:a16="http://schemas.microsoft.com/office/drawing/2014/main" id="{AC8BADB9-9001-4EA7-2AAD-1A24021BB0F3}"/>
              </a:ext>
            </a:extLst>
          </p:cNvPr>
          <p:cNvGraphicFramePr>
            <a:graphicFrameLocks noGrp="1"/>
          </p:cNvGraphicFramePr>
          <p:nvPr>
            <p:ph idx="4294967295"/>
            <p:extLst>
              <p:ext uri="{D42A27DB-BD31-4B8C-83A1-F6EECF244321}">
                <p14:modId xmlns:p14="http://schemas.microsoft.com/office/powerpoint/2010/main" val="3611285942"/>
              </p:ext>
            </p:extLst>
          </p:nvPr>
        </p:nvGraphicFramePr>
        <p:xfrm>
          <a:off x="2385391" y="1291048"/>
          <a:ext cx="6988175" cy="5121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ruta 8">
            <a:extLst>
              <a:ext uri="{FF2B5EF4-FFF2-40B4-BE49-F238E27FC236}">
                <a16:creationId xmlns:a16="http://schemas.microsoft.com/office/drawing/2014/main" id="{B671AA87-15CA-216F-787E-7D39D0647DA7}"/>
              </a:ext>
            </a:extLst>
          </p:cNvPr>
          <p:cNvSpPr txBox="1"/>
          <p:nvPr/>
        </p:nvSpPr>
        <p:spPr>
          <a:xfrm>
            <a:off x="345451" y="234554"/>
            <a:ext cx="4830417" cy="584775"/>
          </a:xfrm>
          <a:prstGeom prst="rect">
            <a:avLst/>
          </a:prstGeom>
          <a:noFill/>
        </p:spPr>
        <p:txBody>
          <a:bodyPr wrap="square" rtlCol="0">
            <a:spAutoFit/>
          </a:bodyPr>
          <a:lstStyle/>
          <a:p>
            <a:r>
              <a:rPr lang="sv-SE" sz="3200" dirty="0"/>
              <a:t>Dagens organisationer</a:t>
            </a:r>
          </a:p>
        </p:txBody>
      </p:sp>
      <p:sp>
        <p:nvSpPr>
          <p:cNvPr id="11" name="textruta 10">
            <a:extLst>
              <a:ext uri="{FF2B5EF4-FFF2-40B4-BE49-F238E27FC236}">
                <a16:creationId xmlns:a16="http://schemas.microsoft.com/office/drawing/2014/main" id="{B9B2BD51-8B5D-6BD7-D0F6-ED3ADE15242F}"/>
              </a:ext>
            </a:extLst>
          </p:cNvPr>
          <p:cNvSpPr txBox="1"/>
          <p:nvPr/>
        </p:nvSpPr>
        <p:spPr>
          <a:xfrm>
            <a:off x="159026" y="6412323"/>
            <a:ext cx="2226365" cy="246221"/>
          </a:xfrm>
          <a:prstGeom prst="rect">
            <a:avLst/>
          </a:prstGeom>
          <a:noFill/>
        </p:spPr>
        <p:txBody>
          <a:bodyPr wrap="square" rtlCol="0">
            <a:spAutoFit/>
          </a:bodyPr>
          <a:lstStyle/>
          <a:p>
            <a:r>
              <a:rPr lang="sv-SE" sz="1000" dirty="0"/>
              <a:t>Troed Troedsson</a:t>
            </a:r>
          </a:p>
        </p:txBody>
      </p:sp>
      <p:pic>
        <p:nvPicPr>
          <p:cNvPr id="3" name="Bildobjekt 2">
            <a:extLst>
              <a:ext uri="{FF2B5EF4-FFF2-40B4-BE49-F238E27FC236}">
                <a16:creationId xmlns:a16="http://schemas.microsoft.com/office/drawing/2014/main" id="{B6FA951A-FB4F-2A2A-F5A0-AEAB0766DDE5}"/>
              </a:ext>
            </a:extLst>
          </p:cNvPr>
          <p:cNvPicPr>
            <a:picLocks noChangeAspect="1"/>
          </p:cNvPicPr>
          <p:nvPr/>
        </p:nvPicPr>
        <p:blipFill>
          <a:blip r:embed="rId8"/>
          <a:stretch>
            <a:fillRect/>
          </a:stretch>
        </p:blipFill>
        <p:spPr>
          <a:xfrm>
            <a:off x="3072649" y="5002474"/>
            <a:ext cx="8960325" cy="1719553"/>
          </a:xfrm>
          <a:prstGeom prst="rect">
            <a:avLst/>
          </a:prstGeom>
        </p:spPr>
      </p:pic>
      <p:pic>
        <p:nvPicPr>
          <p:cNvPr id="5" name="Bildobjekt 4">
            <a:extLst>
              <a:ext uri="{FF2B5EF4-FFF2-40B4-BE49-F238E27FC236}">
                <a16:creationId xmlns:a16="http://schemas.microsoft.com/office/drawing/2014/main" id="{AA2B3E9A-E7DE-4F99-4C61-654A394B94C4}"/>
              </a:ext>
            </a:extLst>
          </p:cNvPr>
          <p:cNvPicPr>
            <a:picLocks noChangeAspect="1"/>
          </p:cNvPicPr>
          <p:nvPr/>
        </p:nvPicPr>
        <p:blipFill>
          <a:blip r:embed="rId9"/>
          <a:srcRect r="945" b="2513"/>
          <a:stretch/>
        </p:blipFill>
        <p:spPr>
          <a:xfrm>
            <a:off x="3390135" y="1210785"/>
            <a:ext cx="5983431" cy="3756235"/>
          </a:xfrm>
          <a:prstGeom prst="rect">
            <a:avLst/>
          </a:prstGeom>
        </p:spPr>
      </p:pic>
      <p:sp>
        <p:nvSpPr>
          <p:cNvPr id="7" name="textruta 6">
            <a:extLst>
              <a:ext uri="{FF2B5EF4-FFF2-40B4-BE49-F238E27FC236}">
                <a16:creationId xmlns:a16="http://schemas.microsoft.com/office/drawing/2014/main" id="{3444547A-182B-03C6-FE78-A8923423C1C1}"/>
              </a:ext>
            </a:extLst>
          </p:cNvPr>
          <p:cNvSpPr txBox="1"/>
          <p:nvPr/>
        </p:nvSpPr>
        <p:spPr>
          <a:xfrm>
            <a:off x="329448" y="445677"/>
            <a:ext cx="5486402" cy="584775"/>
          </a:xfrm>
          <a:prstGeom prst="rect">
            <a:avLst/>
          </a:prstGeom>
          <a:noFill/>
        </p:spPr>
        <p:txBody>
          <a:bodyPr wrap="square" rtlCol="0">
            <a:spAutoFit/>
          </a:bodyPr>
          <a:lstStyle/>
          <a:p>
            <a:r>
              <a:rPr lang="sv-SE" sz="3200" dirty="0"/>
              <a:t>Risken i dagens organisationer</a:t>
            </a:r>
          </a:p>
        </p:txBody>
      </p:sp>
      <p:pic>
        <p:nvPicPr>
          <p:cNvPr id="6" name="Bildobjekt 5">
            <a:extLst>
              <a:ext uri="{FF2B5EF4-FFF2-40B4-BE49-F238E27FC236}">
                <a16:creationId xmlns:a16="http://schemas.microsoft.com/office/drawing/2014/main" id="{7CDF9351-7E2D-82BB-2EDF-4E576CC9B456}"/>
              </a:ext>
            </a:extLst>
          </p:cNvPr>
          <p:cNvPicPr>
            <a:picLocks noChangeAspect="1"/>
          </p:cNvPicPr>
          <p:nvPr/>
        </p:nvPicPr>
        <p:blipFill>
          <a:blip r:embed="rId10"/>
          <a:stretch>
            <a:fillRect/>
          </a:stretch>
        </p:blipFill>
        <p:spPr>
          <a:xfrm>
            <a:off x="1191589" y="860243"/>
            <a:ext cx="6223000" cy="4102100"/>
          </a:xfrm>
          <a:prstGeom prst="rect">
            <a:avLst/>
          </a:prstGeom>
        </p:spPr>
      </p:pic>
    </p:spTree>
    <p:extLst>
      <p:ext uri="{BB962C8B-B14F-4D97-AF65-F5344CB8AC3E}">
        <p14:creationId xmlns:p14="http://schemas.microsoft.com/office/powerpoint/2010/main" val="2794113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grpId="0" nodeType="clickEffect">
                                  <p:stCondLst>
                                    <p:cond delay="0"/>
                                  </p:stCondLst>
                                  <p:childTnLst>
                                    <p:anim calcmode="lin" valueType="num">
                                      <p:cBhvr additive="base">
                                        <p:cTn id="6" dur="500"/>
                                        <p:tgtEl>
                                          <p:spTgt spid="4"/>
                                        </p:tgtEl>
                                        <p:attrNameLst>
                                          <p:attrName>ppt_y</p:attrName>
                                        </p:attrNameLst>
                                      </p:cBhvr>
                                      <p:tavLst>
                                        <p:tav tm="0">
                                          <p:val>
                                            <p:strVal val="#ppt_y"/>
                                          </p:val>
                                        </p:tav>
                                        <p:tav tm="100000">
                                          <p:val>
                                            <p:strVal val="#ppt_y+#ppt_h*1.125000"/>
                                          </p:val>
                                        </p:tav>
                                      </p:tavLst>
                                    </p:anim>
                                    <p:animEffect transition="out" filter="wipe(down)">
                                      <p:cBhvr>
                                        <p:cTn id="7" dur="500"/>
                                        <p:tgtEl>
                                          <p:spTgt spid="4"/>
                                        </p:tgtEl>
                                      </p:cBhvr>
                                    </p:animEffect>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2" presetClass="exit" presetSubtype="4" fill="hold" grpId="0" nodeType="clickEffect">
                                  <p:stCondLst>
                                    <p:cond delay="0"/>
                                  </p:stCondLst>
                                  <p:childTnLst>
                                    <p:anim calcmode="lin" valueType="num">
                                      <p:cBhvr additive="base">
                                        <p:cTn id="12" dur="500"/>
                                        <p:tgtEl>
                                          <p:spTgt spid="9"/>
                                        </p:tgtEl>
                                        <p:attrNameLst>
                                          <p:attrName>ppt_y</p:attrName>
                                        </p:attrNameLst>
                                      </p:cBhvr>
                                      <p:tavLst>
                                        <p:tav tm="0">
                                          <p:val>
                                            <p:strVal val="#ppt_y"/>
                                          </p:val>
                                        </p:tav>
                                        <p:tav tm="100000">
                                          <p:val>
                                            <p:strVal val="#ppt_y+#ppt_h*1.125000"/>
                                          </p:val>
                                        </p:tav>
                                      </p:tavLst>
                                    </p:anim>
                                    <p:animEffect transition="out" filter="wipe(down)">
                                      <p:cBhvr>
                                        <p:cTn id="13" dur="500"/>
                                        <p:tgtEl>
                                          <p:spTgt spid="9"/>
                                        </p:tgtEl>
                                      </p:cBhvr>
                                    </p:animEffect>
                                    <p:set>
                                      <p:cBhvr>
                                        <p:cTn id="14" dur="1" fill="hold">
                                          <p:stCondLst>
                                            <p:cond delay="499"/>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p:tgtEl>
                                          <p:spTgt spid="3"/>
                                        </p:tgtEl>
                                        <p:attrNameLst>
                                          <p:attrName>ppt_y</p:attrName>
                                        </p:attrNameLst>
                                      </p:cBhvr>
                                      <p:tavLst>
                                        <p:tav tm="0">
                                          <p:val>
                                            <p:strVal val="#ppt_y+#ppt_h*1.125000"/>
                                          </p:val>
                                        </p:tav>
                                        <p:tav tm="100000">
                                          <p:val>
                                            <p:strVal val="#ppt_y"/>
                                          </p:val>
                                        </p:tav>
                                      </p:tavLst>
                                    </p:anim>
                                    <p:animEffect transition="in" filter="wipe(up)">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p:tgtEl>
                                          <p:spTgt spid="5"/>
                                        </p:tgtEl>
                                        <p:attrNameLst>
                                          <p:attrName>ppt_y</p:attrName>
                                        </p:attrNameLst>
                                      </p:cBhvr>
                                      <p:tavLst>
                                        <p:tav tm="0">
                                          <p:val>
                                            <p:strVal val="#ppt_y+#ppt_h*1.125000"/>
                                          </p:val>
                                        </p:tav>
                                        <p:tav tm="100000">
                                          <p:val>
                                            <p:strVal val="#ppt_y"/>
                                          </p:val>
                                        </p:tav>
                                      </p:tavLst>
                                    </p:anim>
                                    <p:animEffect transition="in" filter="wipe(up)">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2" presetClass="entr" presetSubtype="4"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p:tgtEl>
                                          <p:spTgt spid="6"/>
                                        </p:tgtEl>
                                        <p:attrNameLst>
                                          <p:attrName>ppt_y</p:attrName>
                                        </p:attrNameLst>
                                      </p:cBhvr>
                                      <p:tavLst>
                                        <p:tav tm="0">
                                          <p:val>
                                            <p:strVal val="#ppt_y+#ppt_h*1.125000"/>
                                          </p:val>
                                        </p:tav>
                                        <p:tav tm="100000">
                                          <p:val>
                                            <p:strVal val="#ppt_y"/>
                                          </p:val>
                                        </p:tav>
                                      </p:tavLst>
                                    </p:anim>
                                    <p:animEffect transition="in" filter="wipe(up)">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9"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Platshållare för innehåll 3">
            <a:extLst>
              <a:ext uri="{FF2B5EF4-FFF2-40B4-BE49-F238E27FC236}">
                <a16:creationId xmlns:a16="http://schemas.microsoft.com/office/drawing/2014/main" id="{7DBB09F2-E4DB-8CA7-8CA2-E7DA6C310C93}"/>
              </a:ext>
            </a:extLst>
          </p:cNvPr>
          <p:cNvGraphicFramePr>
            <a:graphicFrameLocks noGrp="1"/>
          </p:cNvGraphicFramePr>
          <p:nvPr>
            <p:ph idx="4294967295"/>
          </p:nvPr>
        </p:nvGraphicFramePr>
        <p:xfrm>
          <a:off x="2546648" y="1350682"/>
          <a:ext cx="7043440" cy="52466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ruta 8">
            <a:extLst>
              <a:ext uri="{FF2B5EF4-FFF2-40B4-BE49-F238E27FC236}">
                <a16:creationId xmlns:a16="http://schemas.microsoft.com/office/drawing/2014/main" id="{13813975-D829-458D-CDC2-FC45269D2797}"/>
              </a:ext>
            </a:extLst>
          </p:cNvPr>
          <p:cNvSpPr txBox="1"/>
          <p:nvPr/>
        </p:nvSpPr>
        <p:spPr>
          <a:xfrm>
            <a:off x="278294" y="386043"/>
            <a:ext cx="6142385" cy="646331"/>
          </a:xfrm>
          <a:prstGeom prst="rect">
            <a:avLst/>
          </a:prstGeom>
          <a:noFill/>
        </p:spPr>
        <p:txBody>
          <a:bodyPr wrap="square" rtlCol="0">
            <a:spAutoFit/>
          </a:bodyPr>
          <a:lstStyle/>
          <a:p>
            <a:r>
              <a:rPr lang="sv-SE" sz="3600" dirty="0"/>
              <a:t>Framåtlutad organisation</a:t>
            </a:r>
          </a:p>
        </p:txBody>
      </p:sp>
      <p:pic>
        <p:nvPicPr>
          <p:cNvPr id="2" name="Bildobjekt 1" descr="ipf_cmyk_mac.eps">
            <a:extLst>
              <a:ext uri="{FF2B5EF4-FFF2-40B4-BE49-F238E27FC236}">
                <a16:creationId xmlns:a16="http://schemas.microsoft.com/office/drawing/2014/main" id="{0AB038BF-D2F6-84C6-2694-4BC3E364D14A}"/>
              </a:ext>
            </a:extLst>
          </p:cNvPr>
          <p:cNvPicPr>
            <a:picLocks noChangeAspect="1"/>
          </p:cNvPicPr>
          <p:nvPr/>
        </p:nvPicPr>
        <p:blipFill>
          <a:blip r:embed="rId7"/>
          <a:stretch>
            <a:fillRect/>
          </a:stretch>
        </p:blipFill>
        <p:spPr>
          <a:xfrm>
            <a:off x="10577512" y="5822315"/>
            <a:ext cx="1209675" cy="709295"/>
          </a:xfrm>
          <a:prstGeom prst="rect">
            <a:avLst/>
          </a:prstGeom>
        </p:spPr>
      </p:pic>
    </p:spTree>
    <p:extLst>
      <p:ext uri="{BB962C8B-B14F-4D97-AF65-F5344CB8AC3E}">
        <p14:creationId xmlns:p14="http://schemas.microsoft.com/office/powerpoint/2010/main" val="34117377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ED3F52F-3F10-B73E-5C84-8E128F7959AB}"/>
              </a:ext>
            </a:extLst>
          </p:cNvPr>
          <p:cNvSpPr>
            <a:spLocks noGrp="1"/>
          </p:cNvSpPr>
          <p:nvPr>
            <p:ph type="title"/>
          </p:nvPr>
        </p:nvSpPr>
        <p:spPr>
          <a:xfrm>
            <a:off x="839788" y="457200"/>
            <a:ext cx="3932237" cy="1600200"/>
          </a:xfrm>
        </p:spPr>
        <p:txBody>
          <a:bodyPr vert="horz" lIns="91440" tIns="45720" rIns="91440" bIns="45720" rtlCol="0" anchor="b">
            <a:normAutofit/>
          </a:bodyPr>
          <a:lstStyle/>
          <a:p>
            <a:r>
              <a:rPr lang="sv-SE" kern="1200">
                <a:latin typeface="+mj-lt"/>
                <a:ea typeface="+mj-ea"/>
                <a:cs typeface="+mj-cs"/>
              </a:rPr>
              <a:t>Grundläggande psykologiska behov</a:t>
            </a:r>
          </a:p>
        </p:txBody>
      </p:sp>
      <p:sp>
        <p:nvSpPr>
          <p:cNvPr id="3" name="textruta 2">
            <a:extLst>
              <a:ext uri="{FF2B5EF4-FFF2-40B4-BE49-F238E27FC236}">
                <a16:creationId xmlns:a16="http://schemas.microsoft.com/office/drawing/2014/main" id="{A66DDBE1-BF9A-0BC9-F421-8D6696F73786}"/>
              </a:ext>
            </a:extLst>
          </p:cNvPr>
          <p:cNvSpPr txBox="1"/>
          <p:nvPr/>
        </p:nvSpPr>
        <p:spPr>
          <a:xfrm>
            <a:off x="839788" y="2057400"/>
            <a:ext cx="3932237" cy="3811588"/>
          </a:xfrm>
          <a:prstGeom prst="rect">
            <a:avLst/>
          </a:prstGeom>
        </p:spPr>
        <p:txBody>
          <a:bodyPr vert="horz" lIns="91440" tIns="45720" rIns="91440" bIns="45720" rtlCol="0">
            <a:normAutofit/>
          </a:bodyPr>
          <a:lstStyle/>
          <a:p>
            <a:pPr>
              <a:lnSpc>
                <a:spcPct val="90000"/>
              </a:lnSpc>
              <a:spcBef>
                <a:spcPts val="1000"/>
              </a:spcBef>
            </a:pPr>
            <a:r>
              <a:rPr lang="sv-SE" sz="1600" kern="1200" dirty="0">
                <a:latin typeface="+mn-lt"/>
                <a:ea typeface="+mn-ea"/>
                <a:cs typeface="+mn-cs"/>
              </a:rPr>
              <a:t>Deci &amp; Ryan: Self Determination </a:t>
            </a:r>
            <a:r>
              <a:rPr lang="sv-SE" sz="1600" kern="1200" dirty="0" err="1">
                <a:latin typeface="+mn-lt"/>
                <a:ea typeface="+mn-ea"/>
                <a:cs typeface="+mn-cs"/>
              </a:rPr>
              <a:t>Theory</a:t>
            </a:r>
            <a:endParaRPr lang="sv-SE" sz="1600" kern="1200" dirty="0">
              <a:latin typeface="+mn-lt"/>
              <a:ea typeface="+mn-ea"/>
              <a:cs typeface="+mn-cs"/>
            </a:endParaRPr>
          </a:p>
        </p:txBody>
      </p:sp>
      <p:graphicFrame>
        <p:nvGraphicFramePr>
          <p:cNvPr id="6" name="Platshållare för innehåll 2">
            <a:extLst>
              <a:ext uri="{FF2B5EF4-FFF2-40B4-BE49-F238E27FC236}">
                <a16:creationId xmlns:a16="http://schemas.microsoft.com/office/drawing/2014/main" id="{0939C04D-0982-1C82-830E-DA8CE1F4AACD}"/>
              </a:ext>
            </a:extLst>
          </p:cNvPr>
          <p:cNvGraphicFramePr>
            <a:graphicFrameLocks noGrp="1"/>
          </p:cNvGraphicFramePr>
          <p:nvPr>
            <p:ph idx="1"/>
            <p:extLst>
              <p:ext uri="{D42A27DB-BD31-4B8C-83A1-F6EECF244321}">
                <p14:modId xmlns:p14="http://schemas.microsoft.com/office/powerpoint/2010/main" val="1286165400"/>
              </p:ext>
            </p:extLst>
          </p:nvPr>
        </p:nvGraphicFramePr>
        <p:xfrm>
          <a:off x="5183188" y="987425"/>
          <a:ext cx="6172200" cy="4873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Förmåga, Kompetens, Aptitude, Böjd">
            <a:extLst>
              <a:ext uri="{FF2B5EF4-FFF2-40B4-BE49-F238E27FC236}">
                <a16:creationId xmlns:a16="http://schemas.microsoft.com/office/drawing/2014/main" id="{EED3F7AE-6E06-3B23-46D2-C8ABF551FC31}"/>
              </a:ext>
            </a:extLst>
          </p:cNvPr>
          <p:cNvPicPr>
            <a:picLocks noChangeAspect="1" noChangeArrowheads="1"/>
          </p:cNvPicPr>
          <p:nvPr/>
        </p:nvPicPr>
        <p:blipFill>
          <a:blip r:embed="rId8" cstate="email">
            <a:extLst>
              <a:ext uri="{28A0092B-C50C-407E-A947-70E740481C1C}">
                <a14:useLocalDpi xmlns:a14="http://schemas.microsoft.com/office/drawing/2010/main"/>
              </a:ext>
            </a:extLst>
          </a:blip>
          <a:stretch>
            <a:fillRect/>
          </a:stretch>
        </p:blipFill>
        <p:spPr bwMode="auto">
          <a:xfrm>
            <a:off x="1198064" y="3033147"/>
            <a:ext cx="1518795" cy="16309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nkludering, Grupp, Rullstol">
            <a:extLst>
              <a:ext uri="{FF2B5EF4-FFF2-40B4-BE49-F238E27FC236}">
                <a16:creationId xmlns:a16="http://schemas.microsoft.com/office/drawing/2014/main" id="{38BB1401-1CC7-91FF-F2A1-0993FA9A6094}"/>
              </a:ext>
            </a:extLst>
          </p:cNvPr>
          <p:cNvPicPr>
            <a:picLocks noChangeAspect="1" noChangeArrowheads="1"/>
          </p:cNvPicPr>
          <p:nvPr/>
        </p:nvPicPr>
        <p:blipFill>
          <a:blip r:embed="rId9" cstate="email">
            <a:extLst>
              <a:ext uri="{28A0092B-C50C-407E-A947-70E740481C1C}">
                <a14:useLocalDpi xmlns:a14="http://schemas.microsoft.com/office/drawing/2010/main"/>
              </a:ext>
            </a:extLst>
          </a:blip>
          <a:stretch>
            <a:fillRect/>
          </a:stretch>
        </p:blipFill>
        <p:spPr bwMode="auto">
          <a:xfrm>
            <a:off x="1055005" y="4485399"/>
            <a:ext cx="2442270" cy="84868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Välkommen, Silhuett, Glädje, Prestation">
            <a:extLst>
              <a:ext uri="{FF2B5EF4-FFF2-40B4-BE49-F238E27FC236}">
                <a16:creationId xmlns:a16="http://schemas.microsoft.com/office/drawing/2014/main" id="{3DD619AD-FF87-9816-0611-B42C6ECC7E8F}"/>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tretch>
            <a:fillRect/>
          </a:stretch>
        </p:blipFill>
        <p:spPr bwMode="auto">
          <a:xfrm>
            <a:off x="2406311" y="3614981"/>
            <a:ext cx="864364" cy="917310"/>
          </a:xfrm>
          <a:prstGeom prst="rect">
            <a:avLst/>
          </a:prstGeom>
          <a:noFill/>
          <a:extLst>
            <a:ext uri="{909E8E84-426E-40DD-AFC4-6F175D3DCCD1}">
              <a14:hiddenFill xmlns:a14="http://schemas.microsoft.com/office/drawing/2010/main">
                <a:solidFill>
                  <a:srgbClr val="FFFFFF"/>
                </a:solidFill>
              </a14:hiddenFill>
            </a:ext>
          </a:extLst>
        </p:spPr>
      </p:pic>
      <p:pic>
        <p:nvPicPr>
          <p:cNvPr id="9" name="Bildobjekt 8" descr="ipf_cmyk_mac.eps">
            <a:extLst>
              <a:ext uri="{FF2B5EF4-FFF2-40B4-BE49-F238E27FC236}">
                <a16:creationId xmlns:a16="http://schemas.microsoft.com/office/drawing/2014/main" id="{14B04CFE-34D6-8933-D6BC-6336CD2B9860}"/>
              </a:ext>
            </a:extLst>
          </p:cNvPr>
          <p:cNvPicPr>
            <a:picLocks noChangeAspect="1"/>
          </p:cNvPicPr>
          <p:nvPr/>
        </p:nvPicPr>
        <p:blipFill>
          <a:blip r:embed="rId11"/>
          <a:stretch>
            <a:fillRect/>
          </a:stretch>
        </p:blipFill>
        <p:spPr>
          <a:xfrm>
            <a:off x="10577512" y="5822315"/>
            <a:ext cx="1209675" cy="709295"/>
          </a:xfrm>
          <a:prstGeom prst="rect">
            <a:avLst/>
          </a:prstGeom>
        </p:spPr>
      </p:pic>
    </p:spTree>
    <p:extLst>
      <p:ext uri="{BB962C8B-B14F-4D97-AF65-F5344CB8AC3E}">
        <p14:creationId xmlns:p14="http://schemas.microsoft.com/office/powerpoint/2010/main" val="13495591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C52E49A-4F24-099F-FA55-5E22C29635D9}"/>
              </a:ext>
            </a:extLst>
          </p:cNvPr>
          <p:cNvSpPr>
            <a:spLocks noGrp="1"/>
          </p:cNvSpPr>
          <p:nvPr>
            <p:ph type="title"/>
          </p:nvPr>
        </p:nvSpPr>
        <p:spPr>
          <a:xfrm>
            <a:off x="838200" y="500062"/>
            <a:ext cx="10515600" cy="1325563"/>
          </a:xfrm>
        </p:spPr>
        <p:txBody>
          <a:bodyPr>
            <a:normAutofit/>
          </a:bodyPr>
          <a:lstStyle/>
          <a:p>
            <a:r>
              <a:rPr lang="sv-SE" b="0" i="0" u="none" strike="noStrike" dirty="0">
                <a:solidFill>
                  <a:srgbClr val="000000"/>
                </a:solidFill>
                <a:effectLst/>
              </a:rPr>
              <a:t>”Den myndige medarbetaren”</a:t>
            </a:r>
            <a:br>
              <a:rPr lang="sv-SE" b="0" i="0" u="none" strike="noStrike" dirty="0">
                <a:solidFill>
                  <a:srgbClr val="000000"/>
                </a:solidFill>
                <a:effectLst/>
              </a:rPr>
            </a:br>
            <a:endParaRPr lang="sv-SE" dirty="0"/>
          </a:p>
        </p:txBody>
      </p:sp>
      <p:sp>
        <p:nvSpPr>
          <p:cNvPr id="3" name="Platshållare för innehåll 2">
            <a:extLst>
              <a:ext uri="{FF2B5EF4-FFF2-40B4-BE49-F238E27FC236}">
                <a16:creationId xmlns:a16="http://schemas.microsoft.com/office/drawing/2014/main" id="{FDE306E5-83A3-BAB7-A91B-5779194BCAA7}"/>
              </a:ext>
            </a:extLst>
          </p:cNvPr>
          <p:cNvSpPr>
            <a:spLocks noGrp="1"/>
          </p:cNvSpPr>
          <p:nvPr>
            <p:ph idx="1"/>
          </p:nvPr>
        </p:nvSpPr>
        <p:spPr/>
        <p:txBody>
          <a:bodyPr>
            <a:normAutofit fontScale="92500" lnSpcReduction="20000"/>
          </a:bodyPr>
          <a:lstStyle/>
          <a:p>
            <a:pPr algn="l">
              <a:buFont typeface="+mj-lt"/>
              <a:buAutoNum type="arabicPeriod"/>
            </a:pPr>
            <a:r>
              <a:rPr lang="sv-SE" b="1" i="0" u="none" strike="noStrike" dirty="0">
                <a:solidFill>
                  <a:srgbClr val="000000"/>
                </a:solidFill>
                <a:effectLst/>
              </a:rPr>
              <a:t> Självständighet och ansvar</a:t>
            </a:r>
            <a:endParaRPr lang="sv-SE" b="0" i="0" u="none" strike="noStrike" dirty="0">
              <a:solidFill>
                <a:srgbClr val="000000"/>
              </a:solidFill>
              <a:effectLst/>
            </a:endParaRPr>
          </a:p>
          <a:p>
            <a:pPr lvl="1"/>
            <a:r>
              <a:rPr lang="sv-SE" b="0" i="0" u="none" strike="noStrike" dirty="0">
                <a:solidFill>
                  <a:srgbClr val="000000"/>
                </a:solidFill>
                <a:effectLst/>
              </a:rPr>
              <a:t>Medarbetaren har mandat och förväntas ta ansvar för sitt eget arbete.</a:t>
            </a:r>
          </a:p>
          <a:p>
            <a:pPr lvl="1"/>
            <a:r>
              <a:rPr lang="sv-SE" b="0" i="0" u="none" strike="noStrike" dirty="0">
                <a:solidFill>
                  <a:srgbClr val="000000"/>
                </a:solidFill>
                <a:effectLst/>
              </a:rPr>
              <a:t>Rollen är inte bara att följa instruktioner utan också att tänka och agera självständigt.</a:t>
            </a:r>
          </a:p>
          <a:p>
            <a:pPr marL="457200" lvl="1" indent="0" algn="l">
              <a:buNone/>
            </a:pPr>
            <a:endParaRPr lang="sv-SE" b="0" i="0" u="none" strike="noStrike" dirty="0">
              <a:solidFill>
                <a:srgbClr val="000000"/>
              </a:solidFill>
              <a:effectLst/>
            </a:endParaRPr>
          </a:p>
          <a:p>
            <a:pPr algn="l">
              <a:buFont typeface="+mj-lt"/>
              <a:buAutoNum type="arabicPeriod"/>
            </a:pPr>
            <a:r>
              <a:rPr lang="sv-SE" b="1" i="0" u="none" strike="noStrike" dirty="0">
                <a:solidFill>
                  <a:srgbClr val="000000"/>
                </a:solidFill>
                <a:effectLst/>
              </a:rPr>
              <a:t> Engagemang och delaktighet</a:t>
            </a:r>
            <a:endParaRPr lang="sv-SE" b="0" i="0" u="none" strike="noStrike" dirty="0">
              <a:solidFill>
                <a:srgbClr val="000000"/>
              </a:solidFill>
              <a:effectLst/>
            </a:endParaRPr>
          </a:p>
          <a:p>
            <a:pPr lvl="1"/>
            <a:r>
              <a:rPr lang="sv-SE" b="0" i="0" u="none" strike="noStrike" dirty="0">
                <a:solidFill>
                  <a:srgbClr val="000000"/>
                </a:solidFill>
                <a:effectLst/>
              </a:rPr>
              <a:t>Medarbetare är aktivt engagerade i organisationens mål.</a:t>
            </a:r>
          </a:p>
          <a:p>
            <a:pPr lvl="1"/>
            <a:r>
              <a:rPr lang="sv-SE" b="0" i="0" u="none" strike="noStrike" dirty="0">
                <a:solidFill>
                  <a:srgbClr val="000000"/>
                </a:solidFill>
                <a:effectLst/>
              </a:rPr>
              <a:t>Bidrar med egna initiativ och deltar i förbättringsprocesser.</a:t>
            </a:r>
          </a:p>
          <a:p>
            <a:pPr marL="457200" lvl="1" indent="0" algn="l">
              <a:buNone/>
            </a:pPr>
            <a:endParaRPr lang="sv-SE" b="0" i="0" u="none" strike="noStrike" dirty="0">
              <a:solidFill>
                <a:srgbClr val="000000"/>
              </a:solidFill>
              <a:effectLst/>
            </a:endParaRPr>
          </a:p>
          <a:p>
            <a:pPr algn="l">
              <a:buFont typeface="+mj-lt"/>
              <a:buAutoNum type="arabicPeriod"/>
            </a:pPr>
            <a:r>
              <a:rPr lang="sv-SE" b="1" i="0" u="none" strike="noStrike" dirty="0">
                <a:solidFill>
                  <a:srgbClr val="000000"/>
                </a:solidFill>
                <a:effectLst/>
              </a:rPr>
              <a:t> Vuxen-vuxen-relation</a:t>
            </a:r>
            <a:endParaRPr lang="sv-SE" b="0" i="0" u="none" strike="noStrike" dirty="0">
              <a:solidFill>
                <a:srgbClr val="000000"/>
              </a:solidFill>
              <a:effectLst/>
            </a:endParaRPr>
          </a:p>
          <a:p>
            <a:pPr lvl="1"/>
            <a:r>
              <a:rPr lang="sv-SE" b="0" i="0" u="none" strike="noStrike" dirty="0">
                <a:solidFill>
                  <a:srgbClr val="000000"/>
                </a:solidFill>
                <a:effectLst/>
              </a:rPr>
              <a:t>Relation mellan chef och medarbetare präglas av ömsesidig respekt och jämbördighet.</a:t>
            </a:r>
          </a:p>
          <a:p>
            <a:pPr lvl="1"/>
            <a:r>
              <a:rPr lang="sv-SE" b="0" i="0" u="none" strike="noStrike" dirty="0">
                <a:solidFill>
                  <a:srgbClr val="000000"/>
                </a:solidFill>
                <a:effectLst/>
              </a:rPr>
              <a:t>Bygger på att både medarbetaren och chefen tar sitt ansvar och kommunicerar öppet.</a:t>
            </a:r>
          </a:p>
          <a:p>
            <a:endParaRPr lang="sv-SE" dirty="0"/>
          </a:p>
        </p:txBody>
      </p:sp>
      <p:sp>
        <p:nvSpPr>
          <p:cNvPr id="5" name="textruta 4">
            <a:extLst>
              <a:ext uri="{FF2B5EF4-FFF2-40B4-BE49-F238E27FC236}">
                <a16:creationId xmlns:a16="http://schemas.microsoft.com/office/drawing/2014/main" id="{7353610C-1193-445D-F422-229E8626D0EE}"/>
              </a:ext>
            </a:extLst>
          </p:cNvPr>
          <p:cNvSpPr txBox="1"/>
          <p:nvPr/>
        </p:nvSpPr>
        <p:spPr>
          <a:xfrm>
            <a:off x="175161" y="6492875"/>
            <a:ext cx="6097978" cy="246221"/>
          </a:xfrm>
          <a:prstGeom prst="rect">
            <a:avLst/>
          </a:prstGeom>
          <a:noFill/>
        </p:spPr>
        <p:txBody>
          <a:bodyPr wrap="square">
            <a:spAutoFit/>
          </a:bodyPr>
          <a:lstStyle/>
          <a:p>
            <a:r>
              <a:rPr lang="sv-SE" sz="1000" b="0" i="0" u="none" strike="noStrike" dirty="0">
                <a:solidFill>
                  <a:srgbClr val="000000"/>
                </a:solidFill>
                <a:effectLst/>
              </a:rPr>
              <a:t>Stefan </a:t>
            </a:r>
            <a:r>
              <a:rPr lang="sv-SE" sz="1000" b="0" i="0" u="none" strike="noStrike" dirty="0" err="1">
                <a:solidFill>
                  <a:srgbClr val="000000"/>
                </a:solidFill>
                <a:effectLst/>
              </a:rPr>
              <a:t>Tengblad</a:t>
            </a:r>
            <a:r>
              <a:rPr lang="sv-SE" sz="1000" b="0" i="0" u="none" strike="noStrike" dirty="0">
                <a:solidFill>
                  <a:srgbClr val="000000"/>
                </a:solidFill>
                <a:effectLst/>
              </a:rPr>
              <a:t>, 2003</a:t>
            </a:r>
            <a:endParaRPr lang="sv-SE" sz="1000" dirty="0"/>
          </a:p>
        </p:txBody>
      </p:sp>
    </p:spTree>
    <p:extLst>
      <p:ext uri="{BB962C8B-B14F-4D97-AF65-F5344CB8AC3E}">
        <p14:creationId xmlns:p14="http://schemas.microsoft.com/office/powerpoint/2010/main" val="1213441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7DECFE81-A871-BD53-327E-292362F504AE}"/>
              </a:ext>
            </a:extLst>
          </p:cNvPr>
          <p:cNvPicPr>
            <a:picLocks noChangeAspect="1"/>
          </p:cNvPicPr>
          <p:nvPr/>
        </p:nvPicPr>
        <p:blipFill>
          <a:blip r:embed="rId3"/>
          <a:stretch>
            <a:fillRect/>
          </a:stretch>
        </p:blipFill>
        <p:spPr>
          <a:xfrm>
            <a:off x="1155719" y="2064981"/>
            <a:ext cx="9781352" cy="3379013"/>
          </a:xfrm>
          <a:prstGeom prst="rect">
            <a:avLst/>
          </a:prstGeom>
        </p:spPr>
      </p:pic>
      <p:sp>
        <p:nvSpPr>
          <p:cNvPr id="2" name="Rubrik 1">
            <a:extLst>
              <a:ext uri="{FF2B5EF4-FFF2-40B4-BE49-F238E27FC236}">
                <a16:creationId xmlns:a16="http://schemas.microsoft.com/office/drawing/2014/main" id="{F8988CF6-F38D-17B8-080A-5B805D7F87EA}"/>
              </a:ext>
            </a:extLst>
          </p:cNvPr>
          <p:cNvSpPr>
            <a:spLocks noGrp="1"/>
          </p:cNvSpPr>
          <p:nvPr>
            <p:ph type="title" idx="4294967295"/>
          </p:nvPr>
        </p:nvSpPr>
        <p:spPr>
          <a:xfrm>
            <a:off x="531177" y="-1644835"/>
            <a:ext cx="7935363" cy="4600575"/>
          </a:xfrm>
        </p:spPr>
        <p:txBody>
          <a:bodyPr/>
          <a:lstStyle/>
          <a:p>
            <a:r>
              <a:rPr lang="sv-SE" dirty="0">
                <a:solidFill>
                  <a:schemeClr val="tx1"/>
                </a:solidFill>
              </a:rPr>
              <a:t>Gungbräda-principen</a:t>
            </a:r>
          </a:p>
        </p:txBody>
      </p:sp>
      <p:sp>
        <p:nvSpPr>
          <p:cNvPr id="7" name="textruta 6">
            <a:extLst>
              <a:ext uri="{FF2B5EF4-FFF2-40B4-BE49-F238E27FC236}">
                <a16:creationId xmlns:a16="http://schemas.microsoft.com/office/drawing/2014/main" id="{6DC358A4-0B09-C632-289E-0D107DB6E514}"/>
              </a:ext>
            </a:extLst>
          </p:cNvPr>
          <p:cNvSpPr txBox="1"/>
          <p:nvPr/>
        </p:nvSpPr>
        <p:spPr>
          <a:xfrm>
            <a:off x="984653" y="2432520"/>
            <a:ext cx="3096966" cy="523220"/>
          </a:xfrm>
          <a:prstGeom prst="rect">
            <a:avLst/>
          </a:prstGeom>
          <a:noFill/>
        </p:spPr>
        <p:txBody>
          <a:bodyPr wrap="square">
            <a:spAutoFit/>
          </a:bodyPr>
          <a:lstStyle/>
          <a:p>
            <a:r>
              <a:rPr lang="sv-SE" sz="2800" dirty="0"/>
              <a:t>Chef tar ansvar</a:t>
            </a:r>
          </a:p>
        </p:txBody>
      </p:sp>
      <p:sp>
        <p:nvSpPr>
          <p:cNvPr id="9" name="textruta 8">
            <a:extLst>
              <a:ext uri="{FF2B5EF4-FFF2-40B4-BE49-F238E27FC236}">
                <a16:creationId xmlns:a16="http://schemas.microsoft.com/office/drawing/2014/main" id="{4777EEF0-1558-4C83-9284-3249A077010F}"/>
              </a:ext>
            </a:extLst>
          </p:cNvPr>
          <p:cNvSpPr txBox="1"/>
          <p:nvPr/>
        </p:nvSpPr>
        <p:spPr>
          <a:xfrm>
            <a:off x="7526199" y="2429008"/>
            <a:ext cx="6102626" cy="523220"/>
          </a:xfrm>
          <a:prstGeom prst="rect">
            <a:avLst/>
          </a:prstGeom>
          <a:noFill/>
        </p:spPr>
        <p:txBody>
          <a:bodyPr wrap="square">
            <a:spAutoFit/>
          </a:bodyPr>
          <a:lstStyle/>
          <a:p>
            <a:r>
              <a:rPr lang="sv-SE" sz="2800" dirty="0"/>
              <a:t>Medarbetare tar ansvar</a:t>
            </a:r>
          </a:p>
        </p:txBody>
      </p:sp>
      <p:sp>
        <p:nvSpPr>
          <p:cNvPr id="4" name="textruta 3">
            <a:extLst>
              <a:ext uri="{FF2B5EF4-FFF2-40B4-BE49-F238E27FC236}">
                <a16:creationId xmlns:a16="http://schemas.microsoft.com/office/drawing/2014/main" id="{51010046-C0E5-3B67-D3E7-3FE9CFD882CF}"/>
              </a:ext>
            </a:extLst>
          </p:cNvPr>
          <p:cNvSpPr txBox="1"/>
          <p:nvPr/>
        </p:nvSpPr>
        <p:spPr>
          <a:xfrm>
            <a:off x="2826117" y="5260685"/>
            <a:ext cx="6440556" cy="1384995"/>
          </a:xfrm>
          <a:prstGeom prst="rect">
            <a:avLst/>
          </a:prstGeom>
          <a:noFill/>
        </p:spPr>
        <p:txBody>
          <a:bodyPr wrap="square" rtlCol="0">
            <a:spAutoFit/>
          </a:bodyPr>
          <a:lstStyle/>
          <a:p>
            <a:pPr algn="ctr"/>
            <a:r>
              <a:rPr lang="sv-SE" sz="2800" dirty="0"/>
              <a:t>Leda sig själv</a:t>
            </a:r>
          </a:p>
          <a:p>
            <a:pPr algn="ctr"/>
            <a:r>
              <a:rPr lang="sv-SE" sz="2800" dirty="0"/>
              <a:t>Leda andra</a:t>
            </a:r>
          </a:p>
          <a:p>
            <a:pPr algn="ctr"/>
            <a:r>
              <a:rPr lang="sv-SE" sz="2800" dirty="0"/>
              <a:t>Låta sig ledas</a:t>
            </a:r>
          </a:p>
        </p:txBody>
      </p:sp>
      <p:pic>
        <p:nvPicPr>
          <p:cNvPr id="3" name="Bildobjekt 2" descr="ipf_cmyk_mac.eps">
            <a:extLst>
              <a:ext uri="{FF2B5EF4-FFF2-40B4-BE49-F238E27FC236}">
                <a16:creationId xmlns:a16="http://schemas.microsoft.com/office/drawing/2014/main" id="{793AC656-7CE8-BF2C-8F9B-FDAE072B824D}"/>
              </a:ext>
            </a:extLst>
          </p:cNvPr>
          <p:cNvPicPr>
            <a:picLocks noChangeAspect="1"/>
          </p:cNvPicPr>
          <p:nvPr/>
        </p:nvPicPr>
        <p:blipFill>
          <a:blip r:embed="rId4"/>
          <a:stretch>
            <a:fillRect/>
          </a:stretch>
        </p:blipFill>
        <p:spPr>
          <a:xfrm>
            <a:off x="10577512" y="5822315"/>
            <a:ext cx="1209675" cy="709295"/>
          </a:xfrm>
          <a:prstGeom prst="rect">
            <a:avLst/>
          </a:prstGeom>
        </p:spPr>
      </p:pic>
      <p:sp>
        <p:nvSpPr>
          <p:cNvPr id="5" name="textruta 4">
            <a:extLst>
              <a:ext uri="{FF2B5EF4-FFF2-40B4-BE49-F238E27FC236}">
                <a16:creationId xmlns:a16="http://schemas.microsoft.com/office/drawing/2014/main" id="{6FC38DB7-69CF-9660-46BE-5BB9B89D8042}"/>
              </a:ext>
            </a:extLst>
          </p:cNvPr>
          <p:cNvSpPr txBox="1"/>
          <p:nvPr/>
        </p:nvSpPr>
        <p:spPr>
          <a:xfrm>
            <a:off x="4312881" y="1505986"/>
            <a:ext cx="3467028" cy="584775"/>
          </a:xfrm>
          <a:prstGeom prst="rect">
            <a:avLst/>
          </a:prstGeom>
          <a:noFill/>
        </p:spPr>
        <p:txBody>
          <a:bodyPr wrap="square" rtlCol="0">
            <a:spAutoFit/>
          </a:bodyPr>
          <a:lstStyle/>
          <a:p>
            <a:pPr algn="ctr"/>
            <a:r>
              <a:rPr lang="sv-SE" sz="3200" dirty="0"/>
              <a:t>DIALOG</a:t>
            </a:r>
          </a:p>
        </p:txBody>
      </p:sp>
    </p:spTree>
    <p:extLst>
      <p:ext uri="{BB962C8B-B14F-4D97-AF65-F5344CB8AC3E}">
        <p14:creationId xmlns:p14="http://schemas.microsoft.com/office/powerpoint/2010/main" val="3987653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blinds(horizontal)">
                                      <p:cBhvr>
                                        <p:cTn id="1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Platshållare för innehåll 5">
            <a:extLst>
              <a:ext uri="{FF2B5EF4-FFF2-40B4-BE49-F238E27FC236}">
                <a16:creationId xmlns:a16="http://schemas.microsoft.com/office/drawing/2014/main" id="{A67C232A-0B1E-54AA-22AC-87805A6FCB31}"/>
              </a:ext>
            </a:extLst>
          </p:cNvPr>
          <p:cNvGraphicFramePr>
            <a:graphicFrameLocks noGrp="1"/>
          </p:cNvGraphicFramePr>
          <p:nvPr>
            <p:ph idx="4294967295"/>
            <p:extLst>
              <p:ext uri="{D42A27DB-BD31-4B8C-83A1-F6EECF244321}">
                <p14:modId xmlns:p14="http://schemas.microsoft.com/office/powerpoint/2010/main" val="1999435042"/>
              </p:ext>
            </p:extLst>
          </p:nvPr>
        </p:nvGraphicFramePr>
        <p:xfrm>
          <a:off x="1305333" y="1291768"/>
          <a:ext cx="8964356" cy="42744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Bildobjekt 2" descr="ipf_cmyk_mac.eps">
            <a:extLst>
              <a:ext uri="{FF2B5EF4-FFF2-40B4-BE49-F238E27FC236}">
                <a16:creationId xmlns:a16="http://schemas.microsoft.com/office/drawing/2014/main" id="{11BDA37D-7BA7-B22E-A3C7-EEF1AA0AEBAA}"/>
              </a:ext>
            </a:extLst>
          </p:cNvPr>
          <p:cNvPicPr>
            <a:picLocks noChangeAspect="1"/>
          </p:cNvPicPr>
          <p:nvPr/>
        </p:nvPicPr>
        <p:blipFill>
          <a:blip r:embed="rId8"/>
          <a:stretch>
            <a:fillRect/>
          </a:stretch>
        </p:blipFill>
        <p:spPr>
          <a:xfrm>
            <a:off x="10577512" y="5822315"/>
            <a:ext cx="1209675" cy="709295"/>
          </a:xfrm>
          <a:prstGeom prst="rect">
            <a:avLst/>
          </a:prstGeom>
        </p:spPr>
      </p:pic>
      <p:cxnSp>
        <p:nvCxnSpPr>
          <p:cNvPr id="4" name="Rak 3">
            <a:extLst>
              <a:ext uri="{FF2B5EF4-FFF2-40B4-BE49-F238E27FC236}">
                <a16:creationId xmlns:a16="http://schemas.microsoft.com/office/drawing/2014/main" id="{45EE8C24-DD84-7706-C550-29A14F871E10}"/>
              </a:ext>
            </a:extLst>
          </p:cNvPr>
          <p:cNvCxnSpPr>
            <a:cxnSpLocks/>
            <a:endCxn id="5" idx="2"/>
          </p:cNvCxnSpPr>
          <p:nvPr/>
        </p:nvCxnSpPr>
        <p:spPr>
          <a:xfrm flipV="1">
            <a:off x="5913120" y="955774"/>
            <a:ext cx="0" cy="183314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5" name="textruta 4">
            <a:extLst>
              <a:ext uri="{FF2B5EF4-FFF2-40B4-BE49-F238E27FC236}">
                <a16:creationId xmlns:a16="http://schemas.microsoft.com/office/drawing/2014/main" id="{37150F1D-1DE9-5D75-804A-36E5B8F0A199}"/>
              </a:ext>
            </a:extLst>
          </p:cNvPr>
          <p:cNvSpPr txBox="1"/>
          <p:nvPr/>
        </p:nvSpPr>
        <p:spPr>
          <a:xfrm>
            <a:off x="4351020" y="432554"/>
            <a:ext cx="3124200" cy="523220"/>
          </a:xfrm>
          <a:prstGeom prst="rect">
            <a:avLst/>
          </a:prstGeom>
          <a:noFill/>
        </p:spPr>
        <p:txBody>
          <a:bodyPr wrap="square" rtlCol="0">
            <a:spAutoFit/>
          </a:bodyPr>
          <a:lstStyle/>
          <a:p>
            <a:pPr algn="ctr"/>
            <a:r>
              <a:rPr lang="sv-SE" sz="2800" b="1" dirty="0"/>
              <a:t>UTVECKLING</a:t>
            </a:r>
          </a:p>
        </p:txBody>
      </p:sp>
    </p:spTree>
    <p:extLst>
      <p:ext uri="{BB962C8B-B14F-4D97-AF65-F5344CB8AC3E}">
        <p14:creationId xmlns:p14="http://schemas.microsoft.com/office/powerpoint/2010/main" val="2713665231"/>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919be73-3043-4a15-91a1-447e95682d5a" xsi:nil="true"/>
    <lcf76f155ced4ddcb4097134ff3c332f xmlns="1e79335a-5b32-4e3e-ac59-cfd702a91ece">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DCE83F1453CDB54991E039C08C7C9473" ma:contentTypeVersion="14" ma:contentTypeDescription="Skapa ett nytt dokument." ma:contentTypeScope="" ma:versionID="82224fffafeb3ef3a7c415cbc7dfcc8f">
  <xsd:schema xmlns:xsd="http://www.w3.org/2001/XMLSchema" xmlns:xs="http://www.w3.org/2001/XMLSchema" xmlns:p="http://schemas.microsoft.com/office/2006/metadata/properties" xmlns:ns2="1e79335a-5b32-4e3e-ac59-cfd702a91ece" xmlns:ns3="2919be73-3043-4a15-91a1-447e95682d5a" targetNamespace="http://schemas.microsoft.com/office/2006/metadata/properties" ma:root="true" ma:fieldsID="3de6dbd2fda7097908573ad8f0118248" ns2:_="" ns3:_="">
    <xsd:import namespace="1e79335a-5b32-4e3e-ac59-cfd702a91ece"/>
    <xsd:import namespace="2919be73-3043-4a15-91a1-447e95682d5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Location"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79335a-5b32-4e3e-ac59-cfd702a91e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Bildmarkeringar" ma:readOnly="false" ma:fieldId="{5cf76f15-5ced-4ddc-b409-7134ff3c332f}" ma:taxonomyMulti="true" ma:sspId="e12c2e29-3876-4f0c-ba25-f8f57cb655d6"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Location" ma:index="16" nillable="true" ma:displayName="Location" ma:indexed="true"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919be73-3043-4a15-91a1-447e95682d5a" elementFormDefault="qualified">
    <xsd:import namespace="http://schemas.microsoft.com/office/2006/documentManagement/types"/>
    <xsd:import namespace="http://schemas.microsoft.com/office/infopath/2007/PartnerControls"/>
    <xsd:element name="SharedWithUsers" ma:index="10"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at med information" ma:internalName="SharedWithDetails" ma:readOnly="true">
      <xsd:simpleType>
        <xsd:restriction base="dms:Note">
          <xsd:maxLength value="255"/>
        </xsd:restriction>
      </xsd:simpleType>
    </xsd:element>
    <xsd:element name="TaxCatchAll" ma:index="14" nillable="true" ma:displayName="Taxonomy Catch All Column" ma:hidden="true" ma:list="{e74edf0f-f2e9-413e-9a56-834715289534}" ma:internalName="TaxCatchAll" ma:showField="CatchAllData" ma:web="2919be73-3043-4a15-91a1-447e95682d5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03C1FC7-6C63-47B1-BC49-DA55E29F3E2B}">
  <ds:schemaRefs>
    <ds:schemaRef ds:uri="http://schemas.microsoft.com/office/2006/metadata/properties"/>
    <ds:schemaRef ds:uri="http://schemas.microsoft.com/office/infopath/2007/PartnerControls"/>
    <ds:schemaRef ds:uri="2919be73-3043-4a15-91a1-447e95682d5a"/>
    <ds:schemaRef ds:uri="1e79335a-5b32-4e3e-ac59-cfd702a91ece"/>
  </ds:schemaRefs>
</ds:datastoreItem>
</file>

<file path=customXml/itemProps2.xml><?xml version="1.0" encoding="utf-8"?>
<ds:datastoreItem xmlns:ds="http://schemas.openxmlformats.org/officeDocument/2006/customXml" ds:itemID="{9E5DEF00-C4CB-49F5-A7D3-2FE7043E732A}">
  <ds:schemaRefs>
    <ds:schemaRef ds:uri="http://schemas.microsoft.com/sharepoint/v3/contenttype/forms"/>
  </ds:schemaRefs>
</ds:datastoreItem>
</file>

<file path=customXml/itemProps3.xml><?xml version="1.0" encoding="utf-8"?>
<ds:datastoreItem xmlns:ds="http://schemas.openxmlformats.org/officeDocument/2006/customXml" ds:itemID="{69FB8354-49A3-474A-AA82-5D4F95C4F9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e79335a-5b32-4e3e-ac59-cfd702a91ece"/>
    <ds:schemaRef ds:uri="2919be73-3043-4a15-91a1-447e95682d5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33610</TotalTime>
  <Words>2772</Words>
  <Application>Microsoft Office PowerPoint</Application>
  <PresentationFormat>Bredbild</PresentationFormat>
  <Paragraphs>371</Paragraphs>
  <Slides>24</Slides>
  <Notes>22</Notes>
  <HiddenSlides>0</HiddenSlides>
  <MMClips>0</MMClips>
  <ScaleCrop>false</ScaleCrop>
  <HeadingPairs>
    <vt:vector size="6" baseType="variant">
      <vt:variant>
        <vt:lpstr>Använt teckensnitt</vt:lpstr>
      </vt:variant>
      <vt:variant>
        <vt:i4>11</vt:i4>
      </vt:variant>
      <vt:variant>
        <vt:lpstr>Tema</vt:lpstr>
      </vt:variant>
      <vt:variant>
        <vt:i4>1</vt:i4>
      </vt:variant>
      <vt:variant>
        <vt:lpstr>Bildrubriker</vt:lpstr>
      </vt:variant>
      <vt:variant>
        <vt:i4>24</vt:i4>
      </vt:variant>
    </vt:vector>
  </HeadingPairs>
  <TitlesOfParts>
    <vt:vector size="36" baseType="lpstr">
      <vt:lpstr>Aptos</vt:lpstr>
      <vt:lpstr>Aptos Display</vt:lpstr>
      <vt:lpstr>Arial</vt:lpstr>
      <vt:lpstr>Avenir</vt:lpstr>
      <vt:lpstr>Avenir Book</vt:lpstr>
      <vt:lpstr>Avenir LT Std 45 Book</vt:lpstr>
      <vt:lpstr>Poppins</vt:lpstr>
      <vt:lpstr>Söhne</vt:lpstr>
      <vt:lpstr>Times New Roman</vt:lpstr>
      <vt:lpstr>-webkit-standard</vt:lpstr>
      <vt:lpstr>Wingdings</vt:lpstr>
      <vt:lpstr>Office-tema</vt:lpstr>
      <vt:lpstr>UTVECKLANDE MEDARBETARSKAP   Ledarforum Region Västmanland  november 2024</vt:lpstr>
      <vt:lpstr>Varför pratar vi om   medarbetarskap? </vt:lpstr>
      <vt:lpstr>PowerPoint-presentation</vt:lpstr>
      <vt:lpstr>PowerPoint-presentation</vt:lpstr>
      <vt:lpstr>PowerPoint-presentation</vt:lpstr>
      <vt:lpstr>Grundläggande psykologiska behov</vt:lpstr>
      <vt:lpstr>”Den myndige medarbetaren” </vt:lpstr>
      <vt:lpstr>Gungbräda-principen</vt:lpstr>
      <vt:lpstr>PowerPoint-presentation</vt:lpstr>
      <vt:lpstr>Vad är utvecklande medarbetarskap?</vt:lpstr>
      <vt:lpstr>PowerPoint-presentation</vt:lpstr>
      <vt:lpstr>PowerPoint-presentation</vt:lpstr>
      <vt:lpstr>Ledarskapsmodellen UL – utvecklande ledarskap</vt:lpstr>
      <vt:lpstr>PowerPoint-presentation</vt:lpstr>
      <vt:lpstr>Ett delegerat ledarskap</vt:lpstr>
      <vt:lpstr>Vad säger forskning kring medarbetarskap?</vt:lpstr>
      <vt:lpstr>Utvecklande medarbetarskap</vt:lpstr>
      <vt:lpstr>PowerPoint-presentation</vt:lpstr>
      <vt:lpstr>PowerPoint-presentation</vt:lpstr>
      <vt:lpstr>Medarbetarna</vt:lpstr>
      <vt:lpstr>KASAM – känsla av sammanhang</vt:lpstr>
      <vt:lpstr>Framgångsfaktorer för att utveckla medarbetarskapet</vt:lpstr>
      <vt:lpstr>Varför pratar vi om  medarbetarskap? </vt:lpstr>
      <vt:lpstr>Tack för mig!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FRIVÅRDEN  Uppstart planeringsgrupp VO-dagar</dc:title>
  <dc:creator>Johanna Rådeström</dc:creator>
  <cp:lastModifiedBy>Veronica Wattle</cp:lastModifiedBy>
  <cp:revision>119</cp:revision>
  <cp:lastPrinted>2024-11-03T23:05:59Z</cp:lastPrinted>
  <dcterms:created xsi:type="dcterms:W3CDTF">2024-04-30T10:46:54Z</dcterms:created>
  <dcterms:modified xsi:type="dcterms:W3CDTF">2024-11-11T08:35:53Z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0x010100DCE83F1453CDB54991E039C08C7C9473</vt:lpwstr>
  </property>
</Properties>
</file>