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746" r:id="rId5"/>
    <p:sldMasterId id="2147483648" r:id="rId6"/>
    <p:sldMasterId id="2147483703" r:id="rId7"/>
  </p:sldMasterIdLst>
  <p:notesMasterIdLst>
    <p:notesMasterId r:id="rId18"/>
  </p:notesMasterIdLst>
  <p:sldIdLst>
    <p:sldId id="287" r:id="rId8"/>
    <p:sldId id="330" r:id="rId9"/>
    <p:sldId id="332" r:id="rId10"/>
    <p:sldId id="333" r:id="rId11"/>
    <p:sldId id="289" r:id="rId12"/>
    <p:sldId id="290" r:id="rId13"/>
    <p:sldId id="291" r:id="rId14"/>
    <p:sldId id="292" r:id="rId15"/>
    <p:sldId id="293" r:id="rId16"/>
    <p:sldId id="334" r:id="rId17"/>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C0F2AA-1766-4D38-F8BF-4AF4E1611A63}" name="Anja Hektor Gardell" initials="AHG" userId="Anja Hektor Gardell"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A3C"/>
    <a:srgbClr val="3C82AF"/>
    <a:srgbClr val="847FB7"/>
    <a:srgbClr val="4B467D"/>
    <a:srgbClr val="F4DEE6"/>
    <a:srgbClr val="339D94"/>
    <a:srgbClr val="2C6080"/>
    <a:srgbClr val="1F445B"/>
    <a:srgbClr val="E9F6F7"/>
    <a:srgbClr val="FAED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90" autoAdjust="0"/>
  </p:normalViewPr>
  <p:slideViewPr>
    <p:cSldViewPr snapToGrid="0">
      <p:cViewPr varScale="1">
        <p:scale>
          <a:sx n="35" d="100"/>
          <a:sy n="35" d="100"/>
        </p:scale>
        <p:origin x="912" y="32"/>
      </p:cViewPr>
      <p:guideLst>
        <p:guide orient="horz" pos="2880"/>
        <p:guide pos="220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8/10/relationships/authors" Target="authors.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2024-11-10</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1</a:t>
            </a:fld>
            <a:endParaRPr lang="sv-SE"/>
          </a:p>
        </p:txBody>
      </p:sp>
    </p:spTree>
    <p:extLst>
      <p:ext uri="{BB962C8B-B14F-4D97-AF65-F5344CB8AC3E}">
        <p14:creationId xmlns:p14="http://schemas.microsoft.com/office/powerpoint/2010/main" val="245531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Strategisk karta med milstolpar för att nå en målbild – ett sätt att visualisera hur vi tar oss framåt, men också hur saker hänger ihop. Och hur vi behöver samordna/synka vårt arbete</a:t>
            </a:r>
          </a:p>
          <a:p>
            <a:r>
              <a:rPr lang="sv-SE"/>
              <a:t>Milstolpe = särskild förmåga som uppnåtts, kan vara att vi startat ny verksamhet, har ett nytt digitalt system eller nya lokaler. Men, ofta spelar </a:t>
            </a:r>
            <a:r>
              <a:rPr lang="sv-SE" err="1"/>
              <a:t>t.ex</a:t>
            </a:r>
            <a:r>
              <a:rPr lang="sv-SE"/>
              <a:t> det nya digitala systemet eller nya lokalen inte någon roll om vi inte lyckats ändra våra arbetssätt. Det är då värdet av det nya uppstår. Tar vi våra gamla arbetssätt och lägger på ett nytt digitalt system så blir det en börda. Det funkar inte alltid att flytta in våra gamla arbetssätt i nya lokaler. Vi måste alltså synka planeringen av verksamhetsutvecklingen med nya förmågor inom IT eller fastighet. </a:t>
            </a:r>
          </a:p>
          <a:p>
            <a:r>
              <a:rPr lang="sv-SE"/>
              <a:t>Vi kommer tillsammans resonera lite kring en del milstolpar framöver, och hur vi arbetar ihop mellan förvaltningarna för att saker ska bli verklighet. En del saker/milstolpar vi tar upp är kanske inte beslutade än. Den ”sanna”, politiskt beslutade bilden kommer i förvaltningsplanerna. </a:t>
            </a:r>
          </a:p>
          <a:p>
            <a:r>
              <a:rPr lang="sv-SE"/>
              <a:t>Utgår från insatsområdena för HoS29, men man förstås visa på sambanden på annan grund. Ett sätt.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71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Strategisk karta med milstolpar för att nå en målbild – ett sätt att visualisera hur vi tar oss framåt, men också hur saker hänger ihop. Och hur vi behöver samordna/synka vårt arbete</a:t>
            </a:r>
          </a:p>
          <a:p>
            <a:r>
              <a:rPr lang="sv-SE"/>
              <a:t>Milstolpe = särskild förmåga som uppnåtts, kan vara att vi startat ny verksamhet, har ett nytt digitalt system eller nya lokaler. Men, ofta spelar </a:t>
            </a:r>
            <a:r>
              <a:rPr lang="sv-SE" err="1"/>
              <a:t>t.ex</a:t>
            </a:r>
            <a:r>
              <a:rPr lang="sv-SE"/>
              <a:t> det nya digitala systemet eller nya lokalen inte någon roll om vi inte lyckats ändra våra arbetssätt. Det är då värdet av det nya uppstår. Tar vi våra gamla arbetssätt och lägger på ett nytt digitalt system så blir det en börda. Det funkar inte alltid att flytta in våra gamla arbetssätt i nya lokaler. Vi måste alltså synka planeringen av verksamhetsutvecklingen med nya förmågor inom IT eller fastighet. </a:t>
            </a:r>
          </a:p>
          <a:p>
            <a:r>
              <a:rPr lang="sv-SE"/>
              <a:t>Vi kommer tillsammans resonera lite kring en del milstolpar framöver, och hur vi arbetar ihop mellan förvaltningarna för att saker ska bli verklighet. En del saker/milstolpar vi tar upp är kanske inte beslutade än. Den ”sanna”, politiskt beslutade bilden kommer i förvaltningsplanerna. </a:t>
            </a:r>
          </a:p>
          <a:p>
            <a:r>
              <a:rPr lang="sv-SE"/>
              <a:t>Utgår från insatsområdena för HoS29, men man förstås visa på sambanden på annan grund. Ett sätt. </a:t>
            </a:r>
          </a:p>
        </p:txBody>
      </p:sp>
      <p:sp>
        <p:nvSpPr>
          <p:cNvPr id="4" name="Platshållare för bildnummer 3"/>
          <p:cNvSpPr>
            <a:spLocks noGrp="1"/>
          </p:cNvSpPr>
          <p:nvPr>
            <p:ph type="sldNum" sz="quarter" idx="5"/>
          </p:nvPr>
        </p:nvSpPr>
        <p:spPr/>
        <p:txBody>
          <a:bodyPr/>
          <a:lstStyle/>
          <a:p>
            <a:fld id="{B733DB10-64AD-4478-BAF2-10592BD0BA82}" type="slidenum">
              <a:rPr lang="sv-SE" smtClean="0"/>
              <a:t>2</a:t>
            </a:fld>
            <a:endParaRPr lang="sv-SE"/>
          </a:p>
        </p:txBody>
      </p:sp>
    </p:spTree>
    <p:extLst>
      <p:ext uri="{BB962C8B-B14F-4D97-AF65-F5344CB8AC3E}">
        <p14:creationId xmlns:p14="http://schemas.microsoft.com/office/powerpoint/2010/main" val="421259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Strategisk karta med milstolpar för att nå en målbild – ett sätt att visualisera hur vi tar oss framåt, men också hur saker hänger ihop. Och hur vi behöver samordna/synka vårt arbete</a:t>
            </a:r>
          </a:p>
          <a:p>
            <a:r>
              <a:rPr lang="sv-SE"/>
              <a:t>Milstolpe = särskild förmåga som uppnåtts, kan vara att vi startat ny verksamhet, har ett nytt digitalt system eller nya lokaler. Men, ofta spelar </a:t>
            </a:r>
            <a:r>
              <a:rPr lang="sv-SE" err="1"/>
              <a:t>t.ex</a:t>
            </a:r>
            <a:r>
              <a:rPr lang="sv-SE"/>
              <a:t> det nya digitala systemet eller nya lokalen inte någon roll om vi inte lyckats ändra våra arbetssätt. Det är då värdet av det nya uppstår. Tar vi våra gamla arbetssätt och lägger på ett nytt digitalt system så blir det en börda. Det funkar inte alltid att flytta in våra gamla arbetssätt i nya lokaler. Vi måste alltså synka planeringen av verksamhetsutvecklingen med nya förmågor inom IT eller fastighet. </a:t>
            </a:r>
          </a:p>
          <a:p>
            <a:r>
              <a:rPr lang="sv-SE"/>
              <a:t>Vi kommer tillsammans resonera lite kring en del milstolpar framöver, och hur vi arbetar ihop mellan förvaltningarna för att saker ska bli verklighet. En del saker/milstolpar vi tar upp är kanske inte beslutade än. Den ”sanna”, politiskt beslutade bilden kommer i förvaltningsplanerna. </a:t>
            </a:r>
          </a:p>
          <a:p>
            <a:r>
              <a:rPr lang="sv-SE"/>
              <a:t>Utgår från insatsområdena för HoS29, men man förstås visa på sambanden på annan grund. Ett sätt.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3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Strategisk karta med milstolpar för att nå en målbild – ett sätt att visualisera hur vi tar oss framåt, men också hur saker hänger ihop. Och hur vi behöver samordna/synka vårt arbete</a:t>
            </a:r>
          </a:p>
          <a:p>
            <a:r>
              <a:rPr lang="sv-SE"/>
              <a:t>Milstolpe = särskild förmåga som uppnåtts, kan vara att vi startat ny verksamhet, har ett nytt digitalt system eller nya lokaler. Men, ofta spelar </a:t>
            </a:r>
            <a:r>
              <a:rPr lang="sv-SE" err="1"/>
              <a:t>t.ex</a:t>
            </a:r>
            <a:r>
              <a:rPr lang="sv-SE"/>
              <a:t> det nya digitala systemet eller nya lokalen inte någon roll om vi inte lyckats ändra våra arbetssätt. Det är då värdet av det nya uppstår. Tar vi våra gamla arbetssätt och lägger på ett nytt digitalt system så blir det en börda. Det funkar inte alltid att flytta in våra gamla arbetssätt i nya lokaler. Vi måste alltså synka planeringen av verksamhetsutvecklingen med nya förmågor inom IT eller fastighet. </a:t>
            </a:r>
          </a:p>
          <a:p>
            <a:r>
              <a:rPr lang="sv-SE"/>
              <a:t>Vi kommer tillsammans resonera lite kring en del milstolpar framöver, och hur vi arbetar ihop mellan förvaltningarna för att saker ska bli verklighet. En del saker/milstolpar vi tar upp är kanske inte beslutade än. Den ”sanna”, politiskt beslutade bilden kommer i förvaltningsplanerna. </a:t>
            </a:r>
          </a:p>
          <a:p>
            <a:r>
              <a:rPr lang="sv-SE"/>
              <a:t>Utgår från insatsområdena för HoS29, men man förstås visa på sambanden på annan grund. Ett sätt.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797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Fokus fastighet i denna bild, både NAV och andra byggnationer, och behovet av synk med verksamhetsutveckling</a:t>
            </a:r>
          </a:p>
          <a:p>
            <a:r>
              <a:rPr lang="sv-SE"/>
              <a:t>”om vi inte klarar dessa milstolpar 2027 kommer vi inte kunna flytta in 2029”</a:t>
            </a:r>
          </a:p>
          <a:p>
            <a:endParaRPr lang="sv-SE"/>
          </a:p>
          <a:p>
            <a:r>
              <a:rPr lang="sv-SE"/>
              <a:t>Distansmonitorering/virtuella sjukhuset</a:t>
            </a:r>
          </a:p>
          <a:p>
            <a:endParaRPr lang="sv-SE"/>
          </a:p>
          <a:p>
            <a:r>
              <a:rPr lang="sv-SE"/>
              <a:t>Säkerställa erforderlig digital infrastruktur utifrån verksamhetsbehoven för NAV</a:t>
            </a:r>
          </a:p>
        </p:txBody>
      </p:sp>
      <p:sp>
        <p:nvSpPr>
          <p:cNvPr id="4" name="Platshållare för bildnummer 3"/>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271176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Fokus invånarna</a:t>
            </a:r>
          </a:p>
          <a:p>
            <a:r>
              <a:rPr lang="sv-SE"/>
              <a:t>”baktung” - Vet mer detaljerat vad som ligger nära, men vi får hjälpas åt att fylla </a:t>
            </a:r>
          </a:p>
          <a:p>
            <a:endParaRPr lang="sv-SE"/>
          </a:p>
          <a:p>
            <a:r>
              <a:rPr lang="sv-SE"/>
              <a:t>Involvera patienten: se bokade tider, omboka/ avboka tid, egenmonitorering</a:t>
            </a:r>
          </a:p>
        </p:txBody>
      </p:sp>
      <p:sp>
        <p:nvSpPr>
          <p:cNvPr id="4" name="Platshållare för bildnummer 3"/>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76325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Lyft </a:t>
            </a:r>
            <a:r>
              <a:rPr lang="sv-SE" err="1"/>
              <a:t>RUSen</a:t>
            </a:r>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7</a:t>
            </a:fld>
            <a:endParaRPr lang="sv-SE"/>
          </a:p>
        </p:txBody>
      </p:sp>
    </p:spTree>
    <p:extLst>
      <p:ext uri="{BB962C8B-B14F-4D97-AF65-F5344CB8AC3E}">
        <p14:creationId xmlns:p14="http://schemas.microsoft.com/office/powerpoint/2010/main" val="79040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Lyft våra gemensamma kompetensutvecklingsbehov </a:t>
            </a:r>
          </a:p>
          <a:p>
            <a:r>
              <a:rPr lang="sv-SE"/>
              <a:t>– Agnetha -&gt; rätt använd kompetens, arbetsuppgiftsväxling</a:t>
            </a:r>
          </a:p>
          <a:p>
            <a:r>
              <a:rPr lang="sv-SE"/>
              <a:t>- Niklas -&gt; 1700 personer ska utbildas innan vi kan flytta in i NAV, patientflöden ska simuleras mm</a:t>
            </a:r>
          </a:p>
          <a:p>
            <a:endParaRPr lang="sv-SE"/>
          </a:p>
        </p:txBody>
      </p:sp>
      <p:sp>
        <p:nvSpPr>
          <p:cNvPr id="4" name="Platshållare för bildnummer 3"/>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61711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Tillgänglig, säker, effektiv -&gt; behov av flera digitala lösningar </a:t>
            </a:r>
          </a:p>
          <a:p>
            <a:r>
              <a:rPr lang="sv-SE"/>
              <a:t>Läkemedelsförsörjning i egen regi – inte bara läkemedel. Logistikklösningar, lager</a:t>
            </a:r>
          </a:p>
          <a:p>
            <a:r>
              <a:rPr lang="sv-SE"/>
              <a:t>En hel del lokalmässiga förutsättningar för effektivare arbetssätt</a:t>
            </a:r>
          </a:p>
        </p:txBody>
      </p:sp>
      <p:sp>
        <p:nvSpPr>
          <p:cNvPr id="4" name="Platshållare för bildnummer 3"/>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3834500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AEDF2"/>
        </a:solidFill>
        <a:effectLst/>
      </p:bgPr>
    </p:bg>
    <p:spTree>
      <p:nvGrpSpPr>
        <p:cNvPr id="1" name=""/>
        <p:cNvGrpSpPr/>
        <p:nvPr/>
      </p:nvGrpSpPr>
      <p:grpSpPr>
        <a:xfrm>
          <a:off x="0" y="0"/>
          <a:ext cx="0" cy="0"/>
          <a:chOff x="0" y="0"/>
          <a:chExt cx="0" cy="0"/>
        </a:xfrm>
      </p:grpSpPr>
      <p:pic>
        <p:nvPicPr>
          <p:cNvPr id="113" name="Bildobjekt 112">
            <a:extLst>
              <a:ext uri="{FF2B5EF4-FFF2-40B4-BE49-F238E27FC236}">
                <a16:creationId xmlns:a16="http://schemas.microsoft.com/office/drawing/2014/main" id="{213F865A-82E0-4DE6-BBD6-DA7B3D8F0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88" r="6671" b="4223"/>
          <a:stretch/>
        </p:blipFill>
        <p:spPr>
          <a:xfrm>
            <a:off x="10814052" y="-1"/>
            <a:ext cx="9290050" cy="11309351"/>
          </a:xfrm>
          <a:prstGeom prst="rect">
            <a:avLst/>
          </a:prstGeom>
        </p:spPr>
      </p:pic>
      <p:sp>
        <p:nvSpPr>
          <p:cNvPr id="2" name="Rubrik 1">
            <a:extLst>
              <a:ext uri="{FF2B5EF4-FFF2-40B4-BE49-F238E27FC236}">
                <a16:creationId xmlns:a16="http://schemas.microsoft.com/office/drawing/2014/main" id="{57016142-5590-4F09-AF8B-DB6FD618E5BC}"/>
              </a:ext>
            </a:extLst>
          </p:cNvPr>
          <p:cNvSpPr>
            <a:spLocks noGrp="1"/>
          </p:cNvSpPr>
          <p:nvPr>
            <p:ph type="ctrTitle" hasCustomPrompt="1"/>
          </p:nvPr>
        </p:nvSpPr>
        <p:spPr>
          <a:xfrm>
            <a:off x="2513016" y="2378075"/>
            <a:ext cx="13635037" cy="3409950"/>
          </a:xfrm>
        </p:spPr>
        <p:txBody>
          <a:bodyPr anchor="b">
            <a:noAutofit/>
          </a:bodyPr>
          <a:lstStyle>
            <a:lvl1pPr algn="l">
              <a:lnSpc>
                <a:spcPct val="75000"/>
              </a:lnSpc>
              <a:defRPr sz="11900" spc="-400" baseline="0"/>
            </a:lvl1pPr>
          </a:lstStyle>
          <a:p>
            <a:r>
              <a:rPr lang="sv-SE"/>
              <a:t>Rubrik på en eller två rader</a:t>
            </a:r>
          </a:p>
        </p:txBody>
      </p:sp>
      <p:sp>
        <p:nvSpPr>
          <p:cNvPr id="3" name="Underrubrik 2">
            <a:extLst>
              <a:ext uri="{FF2B5EF4-FFF2-40B4-BE49-F238E27FC236}">
                <a16:creationId xmlns:a16="http://schemas.microsoft.com/office/drawing/2014/main" id="{D27A8EE4-92AA-495F-86F9-6A5C4BD31BDC}"/>
              </a:ext>
            </a:extLst>
          </p:cNvPr>
          <p:cNvSpPr>
            <a:spLocks noGrp="1"/>
          </p:cNvSpPr>
          <p:nvPr>
            <p:ph type="subTitle" idx="1" hasCustomPrompt="1"/>
          </p:nvPr>
        </p:nvSpPr>
        <p:spPr>
          <a:xfrm>
            <a:off x="2513016" y="6279773"/>
            <a:ext cx="13635037" cy="2406650"/>
          </a:xfrm>
        </p:spPr>
        <p:txBody>
          <a:bodyPr>
            <a:noAutofit/>
          </a:bodyPr>
          <a:lstStyle>
            <a:lvl1pPr marL="0" indent="0" algn="l">
              <a:spcAft>
                <a:spcPts val="0"/>
              </a:spcAft>
              <a:buNone/>
              <a:defRPr sz="4500" spc="-200" baseline="0"/>
            </a:lvl1pPr>
            <a:lvl2pPr marL="457232" indent="0" algn="ctr">
              <a:buNone/>
              <a:defRPr sz="2000"/>
            </a:lvl2pPr>
            <a:lvl3pPr marL="914461" indent="0" algn="ctr">
              <a:buNone/>
              <a:defRPr sz="1800"/>
            </a:lvl3pPr>
            <a:lvl4pPr marL="1371691" indent="0" algn="ctr">
              <a:buNone/>
              <a:defRPr sz="1600"/>
            </a:lvl4pPr>
            <a:lvl5pPr marL="1828922" indent="0" algn="ctr">
              <a:buNone/>
              <a:defRPr sz="1600"/>
            </a:lvl5pPr>
            <a:lvl6pPr marL="2286153" indent="0" algn="ctr">
              <a:buNone/>
              <a:defRPr sz="1600"/>
            </a:lvl6pPr>
            <a:lvl7pPr marL="2743383" indent="0" algn="ctr">
              <a:buNone/>
              <a:defRPr sz="1600"/>
            </a:lvl7pPr>
            <a:lvl8pPr marL="3200613" indent="0" algn="ctr">
              <a:buNone/>
              <a:defRPr sz="1600"/>
            </a:lvl8pPr>
            <a:lvl9pPr marL="3657844" indent="0" algn="ctr">
              <a:buNone/>
              <a:defRPr sz="1600"/>
            </a:lvl9pPr>
          </a:lstStyle>
          <a:p>
            <a:r>
              <a:rPr lang="sv-SE"/>
              <a:t>Underrubrik</a:t>
            </a:r>
          </a:p>
        </p:txBody>
      </p:sp>
      <p:sp>
        <p:nvSpPr>
          <p:cNvPr id="115" name="object 38">
            <a:extLst>
              <a:ext uri="{FF2B5EF4-FFF2-40B4-BE49-F238E27FC236}">
                <a16:creationId xmlns:a16="http://schemas.microsoft.com/office/drawing/2014/main" id="{9BDBBCB9-81A0-4B48-8D85-87FE05F29E71}"/>
              </a:ext>
            </a:extLst>
          </p:cNvPr>
          <p:cNvSpPr/>
          <p:nvPr userDrawn="1"/>
        </p:nvSpPr>
        <p:spPr>
          <a:xfrm>
            <a:off x="523542" y="8791291"/>
            <a:ext cx="1988495" cy="1988483"/>
          </a:xfrm>
          <a:prstGeom prst="rect">
            <a:avLst/>
          </a:prstGeom>
          <a:blipFill>
            <a:blip r:embed="rId3" cstate="print"/>
            <a:stretch>
              <a:fillRect/>
            </a:stretch>
          </a:blipFill>
        </p:spPr>
        <p:txBody>
          <a:bodyPr wrap="square" lIns="0" tIns="0" rIns="0" bIns="0" rtlCol="0"/>
          <a:lstStyle/>
          <a:p>
            <a:endParaRPr sz="1800"/>
          </a:p>
        </p:txBody>
      </p:sp>
    </p:spTree>
    <p:extLst>
      <p:ext uri="{BB962C8B-B14F-4D97-AF65-F5344CB8AC3E}">
        <p14:creationId xmlns:p14="http://schemas.microsoft.com/office/powerpoint/2010/main" val="3532130461"/>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633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9007999" y="4"/>
            <a:ext cx="1096101" cy="3216275"/>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1243766" y="3399671"/>
            <a:ext cx="17616566" cy="59832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fld id="{995C967C-67C7-4621-A3F4-421FC821AE41}" type="datetime1">
              <a:rPr lang="sv-SE" smtClean="0"/>
              <a:t>2024-11-10</a:t>
            </a:fld>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4200240550"/>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633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1214437"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endParaRPr lang="sv-SE" sz="1800"/>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152400" y="152400"/>
            <a:ext cx="1214437"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endParaRPr lang="sv-SE" sz="1800"/>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304800" y="304800"/>
            <a:ext cx="1214437"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1" rIns="91440" bIns="45721" numCol="1" anchor="t" anchorCtr="0" compatLnSpc="1">
            <a:prstTxWarp prst="textNoShape">
              <a:avLst/>
            </a:prstTxWarp>
          </a:bodyPr>
          <a:lstStyle/>
          <a:p>
            <a:endParaRPr lang="sv-SE" sz="1800"/>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1243766" y="3406775"/>
            <a:ext cx="8638421" cy="5976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6264276"/>
            <a:ext cx="1238643" cy="5045074"/>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10221915" y="3406776"/>
            <a:ext cx="8638421" cy="5976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3929E917-5370-4653-ABC0-4F0AA954FE77}" type="datetime1">
              <a:rPr lang="sv-SE" smtClean="0"/>
              <a:t>2024-11-10</a:t>
            </a:fld>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2957901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523542" y="8791291"/>
            <a:ext cx="1988495" cy="1988483"/>
          </a:xfrm>
          <a:prstGeom prst="rect">
            <a:avLst/>
          </a:prstGeom>
          <a:blipFill>
            <a:blip r:embed="rId3" cstate="print"/>
            <a:stretch>
              <a:fillRect/>
            </a:stretch>
          </a:blipFill>
        </p:spPr>
        <p:txBody>
          <a:bodyPr wrap="square" lIns="0" tIns="0" rIns="0" bIns="0" rtlCol="0"/>
          <a:lstStyle/>
          <a:p>
            <a:endParaRPr sz="1800"/>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2333904" y="478619"/>
            <a:ext cx="7704001" cy="184666"/>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1368503" y="478619"/>
            <a:ext cx="792001" cy="184666"/>
          </a:xfrm>
        </p:spPr>
        <p:txBody>
          <a:bodyPr/>
          <a:lstStyle/>
          <a:p>
            <a:fld id="{9D00964E-CD7C-4BCA-A53D-05A9094492BF}" type="datetime1">
              <a:rPr lang="sv-SE" smtClean="0"/>
              <a:t>2024-11-10</a:t>
            </a:fld>
            <a:endParaRPr lang="sv-SE"/>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835103" y="478619"/>
            <a:ext cx="359999" cy="184666"/>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10404002" y="702000"/>
            <a:ext cx="9007199" cy="99072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10404002" y="702000"/>
            <a:ext cx="9007199"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1243767" y="3408147"/>
            <a:ext cx="7828734" cy="5400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871591192"/>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3" userDrawn="1">
          <p15:clr>
            <a:srgbClr val="FBAE40"/>
          </p15:clr>
        </p15:guide>
        <p15:guide id="3" pos="24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9007999" y="4"/>
            <a:ext cx="1096101" cy="2395475"/>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2AB491C-47DC-4E17-80D1-CDD4BAF30723}" type="datetime1">
              <a:rPr lang="sv-SE" smtClean="0"/>
              <a:t>2024-11-10</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8" y="877615"/>
            <a:ext cx="17616567" cy="1043260"/>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1245600" y="2491200"/>
            <a:ext cx="17618400" cy="79236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625363474"/>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3" userDrawn="1">
          <p15:clr>
            <a:srgbClr val="FBAE40"/>
          </p15:clr>
        </p15:guide>
        <p15:guide id="3" pos="24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Anpassad layou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91438" y="2298652"/>
            <a:ext cx="13459938" cy="1686571"/>
          </a:xfrm>
        </p:spPr>
        <p:txBody>
          <a:bodyPr anchor="b">
            <a:noAutofit/>
          </a:bodyPr>
          <a:lstStyle>
            <a:lvl1pPr>
              <a:lnSpc>
                <a:spcPct val="80000"/>
              </a:lnSpc>
              <a:defRPr sz="5937"/>
            </a:lvl1pPr>
          </a:lstStyle>
          <a:p>
            <a:r>
              <a:rPr lang="sv-SE"/>
              <a:t>Klicka här för att lägga till rubrik</a:t>
            </a:r>
          </a:p>
        </p:txBody>
      </p:sp>
      <p:sp>
        <p:nvSpPr>
          <p:cNvPr id="5" name="Platshållare för innehåll 2"/>
          <p:cNvSpPr>
            <a:spLocks noGrp="1"/>
          </p:cNvSpPr>
          <p:nvPr>
            <p:ph idx="1" hasCustomPrompt="1"/>
          </p:nvPr>
        </p:nvSpPr>
        <p:spPr>
          <a:xfrm>
            <a:off x="3291438" y="4133674"/>
            <a:ext cx="13459938" cy="6550447"/>
          </a:xfrm>
        </p:spPr>
        <p:txBody>
          <a:bodyPr anchor="t" anchorCtr="0">
            <a:noAutofit/>
          </a:bodyPr>
          <a:lstStyle>
            <a:lvl1pPr>
              <a:defRPr sz="3298"/>
            </a:lvl1pPr>
            <a:lvl2pPr>
              <a:defRPr sz="3298"/>
            </a:lvl2pPr>
            <a:lvl3pPr>
              <a:defRPr sz="2968"/>
            </a:lvl3pPr>
            <a:lvl4pPr>
              <a:defRPr sz="2638"/>
            </a:lvl4pPr>
            <a:lvl5pPr>
              <a:defRPr sz="2638"/>
            </a:lvl5pPr>
          </a:lstStyle>
          <a:p>
            <a:pPr lvl="0"/>
            <a:r>
              <a:rPr lang="sv-SE"/>
              <a:t>Klicka här för att lägga till innehåll</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08176BD1-A56A-405D-BBE7-4874BB21E688}" type="datetimeFigureOut">
              <a:rPr lang="sv-SE" smtClean="0"/>
              <a:pPr/>
              <a:t>2024-11-10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488AD97-2061-449E-AA65-AEC810C32205}" type="slidenum">
              <a:rPr lang="sv-SE" smtClean="0"/>
              <a:t>‹#›</a:t>
            </a:fld>
            <a:endParaRPr lang="sv-SE"/>
          </a:p>
        </p:txBody>
      </p:sp>
    </p:spTree>
    <p:extLst>
      <p:ext uri="{BB962C8B-B14F-4D97-AF65-F5344CB8AC3E}">
        <p14:creationId xmlns:p14="http://schemas.microsoft.com/office/powerpoint/2010/main" val="162661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Rubrik och två spalter">
    <p:spTree>
      <p:nvGrpSpPr>
        <p:cNvPr id="1" name=""/>
        <p:cNvGrpSpPr/>
        <p:nvPr/>
      </p:nvGrpSpPr>
      <p:grpSpPr>
        <a:xfrm>
          <a:off x="0" y="0"/>
          <a:ext cx="0" cy="0"/>
          <a:chOff x="0" y="0"/>
          <a:chExt cx="0" cy="0"/>
        </a:xfrm>
      </p:grpSpPr>
      <p:sp>
        <p:nvSpPr>
          <p:cNvPr id="4" name="Rubrik 1"/>
          <p:cNvSpPr>
            <a:spLocks noGrp="1"/>
          </p:cNvSpPr>
          <p:nvPr>
            <p:ph type="title" hasCustomPrompt="1"/>
          </p:nvPr>
        </p:nvSpPr>
        <p:spPr>
          <a:xfrm>
            <a:off x="2700994" y="2298652"/>
            <a:ext cx="15315526" cy="1686571"/>
          </a:xfrm>
        </p:spPr>
        <p:txBody>
          <a:bodyPr anchor="b">
            <a:noAutofit/>
          </a:bodyPr>
          <a:lstStyle>
            <a:lvl1pPr algn="l">
              <a:lnSpc>
                <a:spcPct val="100000"/>
              </a:lnSpc>
              <a:defRPr sz="5937"/>
            </a:lvl1pPr>
          </a:lstStyle>
          <a:p>
            <a:r>
              <a:rPr lang="sv-SE"/>
              <a:t>Klicka här för att lägga till rubrik</a:t>
            </a:r>
          </a:p>
        </p:txBody>
      </p:sp>
      <p:sp>
        <p:nvSpPr>
          <p:cNvPr id="6" name="Platshållare för innehåll 2"/>
          <p:cNvSpPr>
            <a:spLocks noGrp="1"/>
          </p:cNvSpPr>
          <p:nvPr>
            <p:ph idx="1" hasCustomPrompt="1"/>
          </p:nvPr>
        </p:nvSpPr>
        <p:spPr>
          <a:xfrm>
            <a:off x="2700996" y="4155670"/>
            <a:ext cx="7447097" cy="6555427"/>
          </a:xfrm>
        </p:spPr>
        <p:txBody>
          <a:bodyPr anchor="t" anchorCtr="0">
            <a:noAutofit/>
          </a:bodyPr>
          <a:lstStyle>
            <a:lvl1pPr>
              <a:defRPr sz="3298"/>
            </a:lvl1pPr>
            <a:lvl2pPr>
              <a:defRPr sz="3298"/>
            </a:lvl2pPr>
            <a:lvl3pPr>
              <a:defRPr sz="2968"/>
            </a:lvl3pPr>
            <a:lvl4pPr>
              <a:defRPr sz="2638"/>
            </a:lvl4pPr>
            <a:lvl5pPr>
              <a:defRPr sz="2638"/>
            </a:lvl5pPr>
          </a:lstStyle>
          <a:p>
            <a:pPr lvl="0"/>
            <a:r>
              <a:rPr lang="sv-SE"/>
              <a:t>Klicka här för att lägga till innehåll</a:t>
            </a:r>
          </a:p>
          <a:p>
            <a:pPr lvl="1"/>
            <a:r>
              <a:rPr lang="sv-SE"/>
              <a:t>Nivå två</a:t>
            </a:r>
          </a:p>
          <a:p>
            <a:pPr lvl="2"/>
            <a:r>
              <a:rPr lang="sv-SE"/>
              <a:t>Nivå tre</a:t>
            </a:r>
          </a:p>
          <a:p>
            <a:pPr lvl="3"/>
            <a:r>
              <a:rPr lang="sv-SE"/>
              <a:t>Nivå fyra</a:t>
            </a:r>
          </a:p>
          <a:p>
            <a:pPr lvl="4"/>
            <a:r>
              <a:rPr lang="sv-SE"/>
              <a:t>Nivå fem</a:t>
            </a:r>
          </a:p>
        </p:txBody>
      </p:sp>
      <p:sp>
        <p:nvSpPr>
          <p:cNvPr id="7" name="Platshållare för innehåll 2"/>
          <p:cNvSpPr>
            <a:spLocks noGrp="1"/>
          </p:cNvSpPr>
          <p:nvPr>
            <p:ph idx="10" hasCustomPrompt="1"/>
          </p:nvPr>
        </p:nvSpPr>
        <p:spPr>
          <a:xfrm>
            <a:off x="10561007" y="4155670"/>
            <a:ext cx="7447097" cy="6555427"/>
          </a:xfrm>
        </p:spPr>
        <p:txBody>
          <a:bodyPr anchor="t" anchorCtr="0">
            <a:noAutofit/>
          </a:bodyPr>
          <a:lstStyle>
            <a:lvl1pPr>
              <a:defRPr sz="3298"/>
            </a:lvl1pPr>
            <a:lvl2pPr>
              <a:defRPr sz="3298"/>
            </a:lvl2pPr>
            <a:lvl3pPr>
              <a:defRPr sz="2968"/>
            </a:lvl3pPr>
            <a:lvl4pPr>
              <a:defRPr sz="2638"/>
            </a:lvl4pPr>
            <a:lvl5pPr>
              <a:defRPr sz="2638"/>
            </a:lvl5pPr>
          </a:lstStyle>
          <a:p>
            <a:pPr lvl="0"/>
            <a:r>
              <a:rPr lang="sv-SE"/>
              <a:t>Klicka här för att lägga till innehåll</a:t>
            </a:r>
          </a:p>
          <a:p>
            <a:pPr lvl="1"/>
            <a:r>
              <a:rPr lang="sv-SE"/>
              <a:t>Nivå två</a:t>
            </a:r>
          </a:p>
          <a:p>
            <a:pPr lvl="2"/>
            <a:r>
              <a:rPr lang="sv-SE"/>
              <a:t>Nivå tre</a:t>
            </a:r>
          </a:p>
          <a:p>
            <a:pPr lvl="3"/>
            <a:r>
              <a:rPr lang="sv-SE"/>
              <a:t>Nivå fyra</a:t>
            </a:r>
          </a:p>
          <a:p>
            <a:pPr lvl="4"/>
            <a:r>
              <a:rPr lang="sv-SE"/>
              <a:t>Nivå fem</a:t>
            </a:r>
          </a:p>
        </p:txBody>
      </p:sp>
      <p:sp>
        <p:nvSpPr>
          <p:cNvPr id="10" name="Platshållare för datum 9"/>
          <p:cNvSpPr>
            <a:spLocks noGrp="1"/>
          </p:cNvSpPr>
          <p:nvPr>
            <p:ph type="dt" sz="half" idx="11"/>
          </p:nvPr>
        </p:nvSpPr>
        <p:spPr/>
        <p:txBody>
          <a:bodyPr/>
          <a:lstStyle/>
          <a:p>
            <a:fld id="{C739DF52-0477-4164-99CF-0384B3919D38}" type="datetime1">
              <a:rPr lang="sv-SE" smtClean="0"/>
              <a:t>2024-11-10</a:t>
            </a:fld>
            <a:endParaRPr lang="sv-SE"/>
          </a:p>
        </p:txBody>
      </p:sp>
      <p:sp>
        <p:nvSpPr>
          <p:cNvPr id="11" name="Platshållare för sidfot 10"/>
          <p:cNvSpPr>
            <a:spLocks noGrp="1"/>
          </p:cNvSpPr>
          <p:nvPr>
            <p:ph type="ftr" sz="quarter" idx="12"/>
          </p:nvPr>
        </p:nvSpPr>
        <p:spPr/>
        <p:txBody>
          <a:bodyPr/>
          <a:lstStyle/>
          <a:p>
            <a:endParaRPr lang="sv-SE"/>
          </a:p>
        </p:txBody>
      </p:sp>
      <p:sp>
        <p:nvSpPr>
          <p:cNvPr id="12" name="Platshållare för bildnummer 11"/>
          <p:cNvSpPr>
            <a:spLocks noGrp="1"/>
          </p:cNvSpPr>
          <p:nvPr>
            <p:ph type="sldNum" sz="quarter" idx="13"/>
          </p:nvPr>
        </p:nvSpPr>
        <p:spPr/>
        <p:txBody>
          <a:bodyPr/>
          <a:lstStyle/>
          <a:p>
            <a:fld id="{E488AD97-2061-449E-AA65-AEC810C32205}" type="slidenum">
              <a:rPr lang="sv-SE" smtClean="0"/>
              <a:t>‹#›</a:t>
            </a:fld>
            <a:endParaRPr lang="sv-SE"/>
          </a:p>
        </p:txBody>
      </p:sp>
    </p:spTree>
    <p:extLst>
      <p:ext uri="{BB962C8B-B14F-4D97-AF65-F5344CB8AC3E}">
        <p14:creationId xmlns:p14="http://schemas.microsoft.com/office/powerpoint/2010/main" val="38474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2700994" y="2298652"/>
            <a:ext cx="15315526" cy="1686571"/>
          </a:xfrm>
        </p:spPr>
        <p:txBody>
          <a:bodyPr anchor="b">
            <a:noAutofit/>
          </a:bodyPr>
          <a:lstStyle>
            <a:lvl1pPr>
              <a:lnSpc>
                <a:spcPct val="100000"/>
              </a:lnSpc>
              <a:defRPr sz="5937"/>
            </a:lvl1pPr>
          </a:lstStyle>
          <a:p>
            <a:r>
              <a:rPr lang="sv-SE"/>
              <a:t>Klicka här för att lägga till rubrik</a:t>
            </a:r>
          </a:p>
        </p:txBody>
      </p:sp>
      <p:sp>
        <p:nvSpPr>
          <p:cNvPr id="5" name="Platshållare för innehåll 2"/>
          <p:cNvSpPr>
            <a:spLocks noGrp="1"/>
          </p:cNvSpPr>
          <p:nvPr>
            <p:ph idx="1" hasCustomPrompt="1"/>
          </p:nvPr>
        </p:nvSpPr>
        <p:spPr>
          <a:xfrm>
            <a:off x="2700994" y="4155669"/>
            <a:ext cx="15315526" cy="6530333"/>
          </a:xfrm>
        </p:spPr>
        <p:txBody>
          <a:bodyPr anchor="t" anchorCtr="0">
            <a:noAutofit/>
          </a:bodyPr>
          <a:lstStyle>
            <a:lvl1pPr>
              <a:defRPr sz="3298"/>
            </a:lvl1pPr>
            <a:lvl2pPr>
              <a:defRPr sz="3298"/>
            </a:lvl2pPr>
            <a:lvl3pPr>
              <a:defRPr sz="2968"/>
            </a:lvl3pPr>
            <a:lvl4pPr>
              <a:defRPr sz="2638"/>
            </a:lvl4pPr>
            <a:lvl5pPr>
              <a:defRPr sz="2638"/>
            </a:lvl5pPr>
          </a:lstStyle>
          <a:p>
            <a:pPr lvl="0"/>
            <a:r>
              <a:rPr lang="sv-SE"/>
              <a:t>Klicka här för att lägga till innehåll</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08176BD1-A56A-405D-BBE7-4874BB21E688}" type="datetimeFigureOut">
              <a:rPr lang="sv-SE" smtClean="0"/>
              <a:pPr/>
              <a:t>2024-11-10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488AD97-2061-449E-AA65-AEC810C32205}" type="slidenum">
              <a:rPr lang="sv-SE" smtClean="0"/>
              <a:t>‹#›</a:t>
            </a:fld>
            <a:endParaRPr lang="sv-SE"/>
          </a:p>
        </p:txBody>
      </p:sp>
    </p:spTree>
    <p:extLst>
      <p:ext uri="{BB962C8B-B14F-4D97-AF65-F5344CB8AC3E}">
        <p14:creationId xmlns:p14="http://schemas.microsoft.com/office/powerpoint/2010/main" val="417290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Anpassad layout">
    <p:spTree>
      <p:nvGrpSpPr>
        <p:cNvPr id="1" name=""/>
        <p:cNvGrpSpPr/>
        <p:nvPr/>
      </p:nvGrpSpPr>
      <p:grpSpPr>
        <a:xfrm>
          <a:off x="0" y="0"/>
          <a:ext cx="0" cy="0"/>
          <a:chOff x="0" y="0"/>
          <a:chExt cx="0" cy="0"/>
        </a:xfrm>
      </p:grpSpPr>
      <p:sp>
        <p:nvSpPr>
          <p:cNvPr id="4" name="Rubrik 1"/>
          <p:cNvSpPr>
            <a:spLocks noGrp="1"/>
          </p:cNvSpPr>
          <p:nvPr>
            <p:ph type="title" hasCustomPrompt="1"/>
          </p:nvPr>
        </p:nvSpPr>
        <p:spPr>
          <a:xfrm>
            <a:off x="2923680" y="2298652"/>
            <a:ext cx="15280341" cy="1686571"/>
          </a:xfrm>
        </p:spPr>
        <p:txBody>
          <a:bodyPr anchor="b">
            <a:noAutofit/>
          </a:bodyPr>
          <a:lstStyle>
            <a:lvl1pPr algn="ctr">
              <a:lnSpc>
                <a:spcPct val="80000"/>
              </a:lnSpc>
              <a:defRPr sz="5937"/>
            </a:lvl1pPr>
          </a:lstStyle>
          <a:p>
            <a:r>
              <a:rPr lang="sv-SE"/>
              <a:t>Klicka här för att lägga till rubrik</a:t>
            </a:r>
          </a:p>
        </p:txBody>
      </p:sp>
      <p:sp>
        <p:nvSpPr>
          <p:cNvPr id="6" name="Platshållare för innehåll 2"/>
          <p:cNvSpPr>
            <a:spLocks noGrp="1"/>
          </p:cNvSpPr>
          <p:nvPr>
            <p:ph idx="1" hasCustomPrompt="1"/>
          </p:nvPr>
        </p:nvSpPr>
        <p:spPr>
          <a:xfrm>
            <a:off x="2923678" y="4133675"/>
            <a:ext cx="7447097" cy="7175679"/>
          </a:xfrm>
        </p:spPr>
        <p:txBody>
          <a:bodyPr anchor="t" anchorCtr="0">
            <a:noAutofit/>
          </a:bodyPr>
          <a:lstStyle>
            <a:lvl1pPr>
              <a:defRPr sz="3298"/>
            </a:lvl1pPr>
            <a:lvl2pPr>
              <a:defRPr sz="3298"/>
            </a:lvl2pPr>
            <a:lvl3pPr>
              <a:defRPr sz="2968"/>
            </a:lvl3pPr>
            <a:lvl4pPr>
              <a:defRPr sz="2638"/>
            </a:lvl4pPr>
            <a:lvl5pPr>
              <a:defRPr sz="2638"/>
            </a:lvl5pPr>
          </a:lstStyle>
          <a:p>
            <a:pPr lvl="0"/>
            <a:r>
              <a:rPr lang="sv-SE"/>
              <a:t>Klicka här för att lägga till innehåll</a:t>
            </a:r>
          </a:p>
          <a:p>
            <a:pPr lvl="1"/>
            <a:r>
              <a:rPr lang="sv-SE"/>
              <a:t>Nivå två</a:t>
            </a:r>
          </a:p>
          <a:p>
            <a:pPr lvl="2"/>
            <a:r>
              <a:rPr lang="sv-SE"/>
              <a:t>Nivå tre</a:t>
            </a:r>
          </a:p>
          <a:p>
            <a:pPr lvl="3"/>
            <a:r>
              <a:rPr lang="sv-SE"/>
              <a:t>Nivå fyra</a:t>
            </a:r>
          </a:p>
          <a:p>
            <a:pPr lvl="4"/>
            <a:r>
              <a:rPr lang="sv-SE"/>
              <a:t>Nivå fem</a:t>
            </a:r>
          </a:p>
        </p:txBody>
      </p:sp>
      <p:sp>
        <p:nvSpPr>
          <p:cNvPr id="7" name="Platshållare för innehåll 2"/>
          <p:cNvSpPr>
            <a:spLocks noGrp="1"/>
          </p:cNvSpPr>
          <p:nvPr>
            <p:ph idx="10" hasCustomPrompt="1"/>
          </p:nvPr>
        </p:nvSpPr>
        <p:spPr>
          <a:xfrm>
            <a:off x="10756924" y="4133675"/>
            <a:ext cx="7447097" cy="7175679"/>
          </a:xfrm>
        </p:spPr>
        <p:txBody>
          <a:bodyPr anchor="t" anchorCtr="0">
            <a:noAutofit/>
          </a:bodyPr>
          <a:lstStyle>
            <a:lvl1pPr>
              <a:defRPr sz="3298"/>
            </a:lvl1pPr>
            <a:lvl2pPr>
              <a:defRPr sz="3298"/>
            </a:lvl2pPr>
            <a:lvl3pPr>
              <a:defRPr sz="2968"/>
            </a:lvl3pPr>
            <a:lvl4pPr>
              <a:defRPr sz="2638"/>
            </a:lvl4pPr>
            <a:lvl5pPr>
              <a:defRPr sz="2638"/>
            </a:lvl5pPr>
          </a:lstStyle>
          <a:p>
            <a:pPr lvl="0"/>
            <a:r>
              <a:rPr lang="sv-SE"/>
              <a:t>Klicka här för att lägga till innehåll</a:t>
            </a:r>
          </a:p>
          <a:p>
            <a:pPr lvl="1"/>
            <a:r>
              <a:rPr lang="sv-SE"/>
              <a:t>Nivå två</a:t>
            </a:r>
          </a:p>
          <a:p>
            <a:pPr lvl="2"/>
            <a:r>
              <a:rPr lang="sv-SE"/>
              <a:t>Nivå tre</a:t>
            </a:r>
          </a:p>
          <a:p>
            <a:pPr lvl="3"/>
            <a:r>
              <a:rPr lang="sv-SE"/>
              <a:t>Nivå fyra</a:t>
            </a:r>
          </a:p>
          <a:p>
            <a:pPr lvl="4"/>
            <a:r>
              <a:rPr lang="sv-SE"/>
              <a:t>Nivå fem</a:t>
            </a:r>
          </a:p>
        </p:txBody>
      </p:sp>
      <p:sp>
        <p:nvSpPr>
          <p:cNvPr id="10" name="Platshållare för datum 9"/>
          <p:cNvSpPr>
            <a:spLocks noGrp="1"/>
          </p:cNvSpPr>
          <p:nvPr>
            <p:ph type="dt" sz="half" idx="11"/>
          </p:nvPr>
        </p:nvSpPr>
        <p:spPr/>
        <p:txBody>
          <a:bodyPr/>
          <a:lstStyle/>
          <a:p>
            <a:fld id="{08176BD1-A56A-405D-BBE7-4874BB21E688}" type="datetimeFigureOut">
              <a:rPr lang="sv-SE" smtClean="0"/>
              <a:pPr/>
              <a:t>2024-11-10</a:t>
            </a:fld>
            <a:endParaRPr lang="sv-SE"/>
          </a:p>
        </p:txBody>
      </p:sp>
      <p:sp>
        <p:nvSpPr>
          <p:cNvPr id="11" name="Platshållare för sidfot 10"/>
          <p:cNvSpPr>
            <a:spLocks noGrp="1"/>
          </p:cNvSpPr>
          <p:nvPr>
            <p:ph type="ftr" sz="quarter" idx="12"/>
          </p:nvPr>
        </p:nvSpPr>
        <p:spPr/>
        <p:txBody>
          <a:bodyPr/>
          <a:lstStyle/>
          <a:p>
            <a:endParaRPr lang="sv-SE"/>
          </a:p>
        </p:txBody>
      </p:sp>
      <p:sp>
        <p:nvSpPr>
          <p:cNvPr id="12" name="Platshållare för bildnummer 11"/>
          <p:cNvSpPr>
            <a:spLocks noGrp="1"/>
          </p:cNvSpPr>
          <p:nvPr>
            <p:ph type="sldNum" sz="quarter" idx="13"/>
          </p:nvPr>
        </p:nvSpPr>
        <p:spPr/>
        <p:txBody>
          <a:bodyPr/>
          <a:lstStyle/>
          <a:p>
            <a:fld id="{E488AD97-2061-449E-AA65-AEC810C32205}" type="slidenum">
              <a:rPr lang="sv-SE" smtClean="0"/>
              <a:t>‹#›</a:t>
            </a:fld>
            <a:endParaRPr lang="sv-SE"/>
          </a:p>
        </p:txBody>
      </p:sp>
    </p:spTree>
    <p:extLst>
      <p:ext uri="{BB962C8B-B14F-4D97-AF65-F5344CB8AC3E}">
        <p14:creationId xmlns:p14="http://schemas.microsoft.com/office/powerpoint/2010/main" val="102334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2513016" y="1996904"/>
            <a:ext cx="15078075" cy="6910171"/>
          </a:xfrm>
        </p:spPr>
        <p:txBody>
          <a:bodyPr anchor="ctr">
            <a:noAutofit/>
          </a:bodyPr>
          <a:lstStyle>
            <a:lvl1pPr algn="ctr">
              <a:lnSpc>
                <a:spcPct val="80000"/>
              </a:lnSpc>
              <a:defRPr sz="5937" b="0">
                <a:solidFill>
                  <a:schemeClr val="tx1"/>
                </a:solidFill>
              </a:defRPr>
            </a:lvl1pPr>
          </a:lstStyle>
          <a:p>
            <a:r>
              <a:rPr lang="sv-SE"/>
              <a:t>Klicka här för att lägga till rubrik</a:t>
            </a:r>
          </a:p>
        </p:txBody>
      </p:sp>
      <p:sp>
        <p:nvSpPr>
          <p:cNvPr id="6" name="Platshållare för datum 5"/>
          <p:cNvSpPr>
            <a:spLocks noGrp="1"/>
          </p:cNvSpPr>
          <p:nvPr>
            <p:ph type="dt" sz="half" idx="10"/>
          </p:nvPr>
        </p:nvSpPr>
        <p:spPr/>
        <p:txBody>
          <a:bodyPr/>
          <a:lstStyle/>
          <a:p>
            <a:fld id="{08176BD1-A56A-405D-BBE7-4874BB21E688}" type="datetimeFigureOut">
              <a:rPr lang="sv-SE" smtClean="0"/>
              <a:pPr/>
              <a:t>2024-11-10</a:t>
            </a:fld>
            <a:endParaRPr lang="sv-SE"/>
          </a:p>
        </p:txBody>
      </p:sp>
      <p:sp>
        <p:nvSpPr>
          <p:cNvPr id="7" name="Platshållare för sidfot 6"/>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488AD97-2061-449E-AA65-AEC810C32205}" type="slidenum">
              <a:rPr lang="sv-SE" smtClean="0"/>
              <a:t>‹#›</a:t>
            </a:fld>
            <a:endParaRPr lang="sv-SE"/>
          </a:p>
        </p:txBody>
      </p:sp>
    </p:spTree>
    <p:extLst>
      <p:ext uri="{BB962C8B-B14F-4D97-AF65-F5344CB8AC3E}">
        <p14:creationId xmlns:p14="http://schemas.microsoft.com/office/powerpoint/2010/main" val="301985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6996925B-BCF8-7FEE-3A1D-B9726E328C40}"/>
              </a:ext>
            </a:extLst>
          </p:cNvPr>
          <p:cNvSpPr/>
          <p:nvPr userDrawn="1"/>
        </p:nvSpPr>
        <p:spPr>
          <a:xfrm>
            <a:off x="18044940" y="9255075"/>
            <a:ext cx="2059161" cy="20542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801"/>
          </a:p>
        </p:txBody>
      </p:sp>
    </p:spTree>
    <p:extLst>
      <p:ext uri="{BB962C8B-B14F-4D97-AF65-F5344CB8AC3E}">
        <p14:creationId xmlns:p14="http://schemas.microsoft.com/office/powerpoint/2010/main" val="27782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fld id="{22A7701B-8AEB-47E6-B4CC-5A851E887FD1}" type="datetime1">
              <a:rPr lang="sv-SE" smtClean="0"/>
              <a:t>2024-11-10</a:t>
            </a:fld>
            <a:endParaRPr lang="sv-SE"/>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9" y="1"/>
            <a:ext cx="1095043" cy="3216274"/>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p:nvPr>
        </p:nvSpPr>
        <p:spPr>
          <a:xfrm>
            <a:off x="1243766" y="3399671"/>
            <a:ext cx="17616566" cy="5976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74316058"/>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633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10814403" y="0"/>
            <a:ext cx="9289700" cy="1130935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523542" y="8791291"/>
            <a:ext cx="1988495" cy="1988483"/>
          </a:xfrm>
          <a:prstGeom prst="rect">
            <a:avLst/>
          </a:prstGeom>
          <a:blipFill>
            <a:blip r:embed="rId3" cstate="print"/>
            <a:stretch>
              <a:fillRect/>
            </a:stretch>
          </a:blipFill>
        </p:spPr>
        <p:txBody>
          <a:bodyPr wrap="square" lIns="0" tIns="0" rIns="0" bIns="0" rtlCol="0"/>
          <a:lstStyle/>
          <a:p>
            <a:endParaRPr sz="1800"/>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2513016" y="2378075"/>
            <a:ext cx="13635037" cy="3409950"/>
          </a:xfrm>
        </p:spPr>
        <p:txBody>
          <a:bodyPr anchor="b">
            <a:noAutofit/>
          </a:bodyPr>
          <a:lstStyle>
            <a:lvl1pPr algn="l">
              <a:lnSpc>
                <a:spcPct val="75000"/>
              </a:lnSpc>
              <a:defRPr sz="11900" spc="-400"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2513016" y="6279773"/>
            <a:ext cx="13635037" cy="2406650"/>
          </a:xfrm>
          <a:prstGeom prst="rect">
            <a:avLst/>
          </a:prstGeom>
        </p:spPr>
        <p:txBody>
          <a:bodyPr>
            <a:noAutofit/>
          </a:bodyPr>
          <a:lstStyle>
            <a:lvl1pPr marL="0" indent="0" algn="l">
              <a:spcAft>
                <a:spcPts val="0"/>
              </a:spcAft>
              <a:buNone/>
              <a:defRPr sz="4500" spc="-200" baseline="0"/>
            </a:lvl1pPr>
            <a:lvl2pPr marL="457232" indent="0" algn="ctr">
              <a:buNone/>
              <a:defRPr sz="2000"/>
            </a:lvl2pPr>
            <a:lvl3pPr marL="914461" indent="0" algn="ctr">
              <a:buNone/>
              <a:defRPr sz="1800"/>
            </a:lvl3pPr>
            <a:lvl4pPr marL="1371691" indent="0" algn="ctr">
              <a:buNone/>
              <a:defRPr sz="1600"/>
            </a:lvl4pPr>
            <a:lvl5pPr marL="1828922" indent="0" algn="ctr">
              <a:buNone/>
              <a:defRPr sz="1600"/>
            </a:lvl5pPr>
            <a:lvl6pPr marL="2286153" indent="0" algn="ctr">
              <a:buNone/>
              <a:defRPr sz="1600"/>
            </a:lvl6pPr>
            <a:lvl7pPr marL="2743383" indent="0" algn="ctr">
              <a:buNone/>
              <a:defRPr sz="1600"/>
            </a:lvl7pPr>
            <a:lvl8pPr marL="3200613" indent="0" algn="ctr">
              <a:buNone/>
              <a:defRPr sz="1600"/>
            </a:lvl8pPr>
            <a:lvl9pPr marL="3657844" indent="0" algn="ctr">
              <a:buNone/>
              <a:defRPr sz="1600"/>
            </a:lvl9pPr>
          </a:lstStyle>
          <a:p>
            <a:r>
              <a:rPr lang="sv-SE"/>
              <a:t>Underrubrik</a:t>
            </a:r>
          </a:p>
        </p:txBody>
      </p:sp>
    </p:spTree>
    <p:extLst>
      <p:ext uri="{BB962C8B-B14F-4D97-AF65-F5344CB8AC3E}">
        <p14:creationId xmlns:p14="http://schemas.microsoft.com/office/powerpoint/2010/main" val="258731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1368503" y="478619"/>
            <a:ext cx="792001" cy="184666"/>
          </a:xfrm>
        </p:spPr>
        <p:txBody>
          <a:bodyPr/>
          <a:lstStyle/>
          <a:p>
            <a:fld id="{27129ABF-34AF-4771-8C65-17474087DDAF}" type="datetime1">
              <a:rPr lang="sv-SE" smtClean="0"/>
              <a:t>2024-11-10</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2333904" y="478619"/>
            <a:ext cx="7704001" cy="184666"/>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835103" y="478619"/>
            <a:ext cx="359999" cy="184666"/>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9007999" y="4"/>
            <a:ext cx="1096101" cy="3216275"/>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1245601" y="3399671"/>
            <a:ext cx="17618075" cy="5983200"/>
          </a:xfrm>
          <a:prstGeom prst="rect">
            <a:avLst/>
          </a:prstGeo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77625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1243766" y="3406775"/>
            <a:ext cx="8638421" cy="5976000"/>
          </a:xfrm>
          <a:prstGeom prst="rect">
            <a:avLst/>
          </a:prstGeo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10221911" y="3406775"/>
            <a:ext cx="8638421" cy="5976000"/>
          </a:xfrm>
          <a:prstGeom prst="rect">
            <a:avLst/>
          </a:prstGeo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9049" y="6264278"/>
            <a:ext cx="1260001" cy="5045075"/>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2024-11-10</a:t>
            </a:fld>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42372529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523542" y="8791291"/>
            <a:ext cx="1988495" cy="1988483"/>
          </a:xfrm>
          <a:prstGeom prst="rect">
            <a:avLst/>
          </a:prstGeom>
          <a:blipFill>
            <a:blip r:embed="rId3" cstate="print"/>
            <a:stretch>
              <a:fillRect/>
            </a:stretch>
          </a:blipFill>
        </p:spPr>
        <p:txBody>
          <a:bodyPr wrap="square" lIns="0" tIns="0" rIns="0" bIns="0" rtlCol="0"/>
          <a:lstStyle/>
          <a:p>
            <a:endParaRPr sz="1800"/>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2024-11-10</a:t>
            </a:fld>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10404002" y="702000"/>
            <a:ext cx="9007199" cy="99072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10404002" y="702000"/>
            <a:ext cx="9007199"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1243767" y="3408147"/>
            <a:ext cx="7828734" cy="5400000"/>
          </a:xfrm>
          <a:prstGeom prst="rect">
            <a:avLst/>
          </a:prstGeo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494721313"/>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3" userDrawn="1">
          <p15:clr>
            <a:srgbClr val="FBAE40"/>
          </p15:clr>
        </p15:guide>
        <p15:guide id="3" pos="24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1245600" y="2491200"/>
            <a:ext cx="17618400" cy="79236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1245600" y="2491200"/>
            <a:ext cx="17618400" cy="79236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9007999" y="0"/>
            <a:ext cx="1096101" cy="2393950"/>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1243768" y="877615"/>
            <a:ext cx="17616567" cy="1043260"/>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7640000" y="8791200"/>
            <a:ext cx="1987200" cy="1987200"/>
          </a:xfrm>
          <a:prstGeom prst="rect">
            <a:avLst/>
          </a:prstGeom>
          <a:blipFill>
            <a:blip r:embed="rId3" cstate="print"/>
            <a:stretch>
              <a:fillRect/>
            </a:stretch>
          </a:blipFill>
        </p:spPr>
        <p:txBody>
          <a:bodyPr>
            <a:normAutofit/>
          </a:bodyPr>
          <a:lstStyle>
            <a:lvl1pPr>
              <a:buNone/>
              <a:defRPr sz="200"/>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2024-11-10</a:t>
            </a:fld>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3670029104"/>
      </p:ext>
    </p:extLst>
  </p:cSld>
  <p:clrMapOvr>
    <a:masterClrMapping/>
  </p:clrMapOvr>
  <p:extLst>
    <p:ext uri="{DCECCB84-F9BA-43D5-87BE-67443E8EF086}">
      <p15:sldGuideLst xmlns:p15="http://schemas.microsoft.com/office/powerpoint/2012/main">
        <p15:guide id="1" orient="horz" pos="1258" userDrawn="1">
          <p15:clr>
            <a:srgbClr val="FBAE40"/>
          </p15:clr>
        </p15:guide>
        <p15:guide id="2" pos="6333" userDrawn="1">
          <p15:clr>
            <a:srgbClr val="FBAE40"/>
          </p15:clr>
        </p15:guide>
        <p15:guide id="3" pos="24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pic>
        <p:nvPicPr>
          <p:cNvPr id="72" name="Bildobjekt 71">
            <a:extLst>
              <a:ext uri="{FF2B5EF4-FFF2-40B4-BE49-F238E27FC236}">
                <a16:creationId xmlns:a16="http://schemas.microsoft.com/office/drawing/2014/main" id="{F9214C34-71FC-4B3B-B2DA-532B9C36A5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004" t="51088" b="-60520"/>
          <a:stretch/>
        </p:blipFill>
        <p:spPr>
          <a:xfrm>
            <a:off x="1" y="6264278"/>
            <a:ext cx="1247157" cy="5045075"/>
          </a:xfrm>
          <a:prstGeom prst="rect">
            <a:avLst/>
          </a:prstGeom>
        </p:spPr>
      </p:pic>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3766" y="3406775"/>
            <a:ext cx="8638421" cy="5976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p:txBody>
          <a:bodyPr>
            <a:noAutofit/>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10221911" y="3406775"/>
            <a:ext cx="8638421" cy="5976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C9495B9-D494-4909-B0F6-C282E34AD721}"/>
              </a:ext>
            </a:extLst>
          </p:cNvPr>
          <p:cNvSpPr>
            <a:spLocks noGrp="1"/>
          </p:cNvSpPr>
          <p:nvPr>
            <p:ph type="dt" sz="half" idx="10"/>
          </p:nvPr>
        </p:nvSpPr>
        <p:spPr/>
        <p:txBody>
          <a:bodyPr/>
          <a:lstStyle/>
          <a:p>
            <a:fld id="{37F15F43-7351-4340-AB7C-1EB441B903A0}" type="datetime1">
              <a:rPr lang="sv-SE" smtClean="0"/>
              <a:t>2024-11-10</a:t>
            </a:fld>
            <a:endParaRPr lang="sv-SE"/>
          </a:p>
        </p:txBody>
      </p:sp>
      <p:sp>
        <p:nvSpPr>
          <p:cNvPr id="6" name="Platshållare för sidfot 5">
            <a:extLst>
              <a:ext uri="{FF2B5EF4-FFF2-40B4-BE49-F238E27FC236}">
                <a16:creationId xmlns:a16="http://schemas.microsoft.com/office/drawing/2014/main" id="{A040E90E-D655-44FC-9710-9E80B045248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8CD1362-079A-44DB-8854-F2DD36BF5797}"/>
              </a:ext>
            </a:extLst>
          </p:cNvPr>
          <p:cNvSpPr>
            <a:spLocks noGrp="1"/>
          </p:cNvSpPr>
          <p:nvPr>
            <p:ph type="sldNum" sz="quarter" idx="12"/>
          </p:nvPr>
        </p:nvSpPr>
        <p:spPr/>
        <p:txBody>
          <a:bodyPr/>
          <a:lstStyle/>
          <a:p>
            <a:fld id="{38480145-259A-47DA-A30D-C906B9DB5C99}" type="slidenum">
              <a:rPr lang="sv-SE" smtClean="0"/>
              <a:t>‹#›</a:t>
            </a:fld>
            <a:endParaRPr lang="sv-SE"/>
          </a:p>
        </p:txBody>
      </p:sp>
    </p:spTree>
    <p:extLst>
      <p:ext uri="{BB962C8B-B14F-4D97-AF65-F5344CB8AC3E}">
        <p14:creationId xmlns:p14="http://schemas.microsoft.com/office/powerpoint/2010/main" val="3639253894"/>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633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06" name="Bildobjekt 105">
            <a:extLst>
              <a:ext uri="{FF2B5EF4-FFF2-40B4-BE49-F238E27FC236}">
                <a16:creationId xmlns:a16="http://schemas.microsoft.com/office/drawing/2014/main" id="{BEF2884E-1FD5-4C14-8812-60610C2A38CA}"/>
              </a:ext>
            </a:extLst>
          </p:cNvPr>
          <p:cNvPicPr>
            <a:picLocks noChangeAspect="1"/>
          </p:cNvPicPr>
          <p:nvPr userDrawn="1"/>
        </p:nvPicPr>
        <p:blipFill rotWithShape="1">
          <a:blip r:embed="rId2"/>
          <a:srcRect l="-135146" t="64200" r="1"/>
          <a:stretch/>
        </p:blipFill>
        <p:spPr>
          <a:xfrm>
            <a:off x="2" y="0"/>
            <a:ext cx="6240627" cy="979488"/>
          </a:xfrm>
          <a:prstGeom prst="rect">
            <a:avLst/>
          </a:prstGeom>
        </p:spPr>
      </p:pic>
      <p:sp>
        <p:nvSpPr>
          <p:cNvPr id="15" name="object 38">
            <a:extLst>
              <a:ext uri="{FF2B5EF4-FFF2-40B4-BE49-F238E27FC236}">
                <a16:creationId xmlns:a16="http://schemas.microsoft.com/office/drawing/2014/main" id="{FCB10ADE-7E5E-400B-8AA1-BCE8B82F9AC2}"/>
              </a:ext>
            </a:extLst>
          </p:cNvPr>
          <p:cNvSpPr/>
          <p:nvPr userDrawn="1"/>
        </p:nvSpPr>
        <p:spPr>
          <a:xfrm>
            <a:off x="523542" y="8791291"/>
            <a:ext cx="1988495" cy="1988483"/>
          </a:xfrm>
          <a:prstGeom prst="rect">
            <a:avLst/>
          </a:prstGeom>
          <a:blipFill>
            <a:blip r:embed="rId3" cstate="print"/>
            <a:stretch>
              <a:fillRect/>
            </a:stretch>
          </a:blipFill>
        </p:spPr>
        <p:txBody>
          <a:bodyPr wrap="square" lIns="0" tIns="0" rIns="0" bIns="0" rtlCol="0"/>
          <a:lstStyle/>
          <a:p>
            <a:endParaRPr sz="1800"/>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62DD169D-E447-4789-8673-AFA93CC4C0FC}" type="datetime1">
              <a:rPr lang="sv-SE" smtClean="0"/>
              <a:t>2024-11-10</a:t>
            </a:fld>
            <a:endParaRPr lang="sv-SE"/>
          </a:p>
        </p:txBody>
      </p:sp>
      <p:sp>
        <p:nvSpPr>
          <p:cNvPr id="12" name="Rektangel 11">
            <a:extLst>
              <a:ext uri="{FF2B5EF4-FFF2-40B4-BE49-F238E27FC236}">
                <a16:creationId xmlns:a16="http://schemas.microsoft.com/office/drawing/2014/main" id="{669B40A8-44D8-445B-8C02-75F7336F6216}"/>
              </a:ext>
            </a:extLst>
          </p:cNvPr>
          <p:cNvSpPr/>
          <p:nvPr userDrawn="1"/>
        </p:nvSpPr>
        <p:spPr>
          <a:xfrm>
            <a:off x="10404002" y="702000"/>
            <a:ext cx="9000000" cy="9900000"/>
          </a:xfrm>
          <a:prstGeom prst="rect">
            <a:avLst/>
          </a:prstGeom>
          <a:solidFill>
            <a:srgbClr val="F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4" name="Platshållare för innehåll 2">
            <a:extLst>
              <a:ext uri="{FF2B5EF4-FFF2-40B4-BE49-F238E27FC236}">
                <a16:creationId xmlns:a16="http://schemas.microsoft.com/office/drawing/2014/main" id="{29954143-B55D-450D-940A-BB896C139DC6}"/>
              </a:ext>
            </a:extLst>
          </p:cNvPr>
          <p:cNvSpPr>
            <a:spLocks noGrp="1"/>
          </p:cNvSpPr>
          <p:nvPr>
            <p:ph idx="1" hasCustomPrompt="1"/>
          </p:nvPr>
        </p:nvSpPr>
        <p:spPr>
          <a:xfrm>
            <a:off x="10404002" y="701676"/>
            <a:ext cx="9000000" cy="99000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2">
            <a:extLst>
              <a:ext uri="{FF2B5EF4-FFF2-40B4-BE49-F238E27FC236}">
                <a16:creationId xmlns:a16="http://schemas.microsoft.com/office/drawing/2014/main" id="{F05E6BAC-F8CD-4D8F-BF33-F04A9C43E4B1}"/>
              </a:ext>
            </a:extLst>
          </p:cNvPr>
          <p:cNvSpPr>
            <a:spLocks noGrp="1"/>
          </p:cNvSpPr>
          <p:nvPr>
            <p:ph type="body" sz="quarter" idx="13"/>
          </p:nvPr>
        </p:nvSpPr>
        <p:spPr>
          <a:xfrm>
            <a:off x="1243769" y="3408147"/>
            <a:ext cx="7828733" cy="5400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7" name="Rubrik 106">
            <a:extLst>
              <a:ext uri="{FF2B5EF4-FFF2-40B4-BE49-F238E27FC236}">
                <a16:creationId xmlns:a16="http://schemas.microsoft.com/office/drawing/2014/main" id="{6CA9850E-4638-497B-BFB1-76C714BE18EA}"/>
              </a:ext>
            </a:extLst>
          </p:cNvPr>
          <p:cNvSpPr>
            <a:spLocks noGrp="1"/>
          </p:cNvSpPr>
          <p:nvPr>
            <p:ph type="title"/>
          </p:nvPr>
        </p:nvSpPr>
        <p:spPr>
          <a:xfrm>
            <a:off x="1243767" y="1227047"/>
            <a:ext cx="7828734" cy="2043642"/>
          </a:xfrm>
        </p:spPr>
        <p:txBody>
          <a:bodyPr/>
          <a:lstStyle/>
          <a:p>
            <a:r>
              <a:rPr lang="sv-SE"/>
              <a:t>Klicka här för att ändra mall för rubrikformat</a:t>
            </a:r>
          </a:p>
        </p:txBody>
      </p:sp>
    </p:spTree>
    <p:extLst>
      <p:ext uri="{BB962C8B-B14F-4D97-AF65-F5344CB8AC3E}">
        <p14:creationId xmlns:p14="http://schemas.microsoft.com/office/powerpoint/2010/main" val="4204256718"/>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3" userDrawn="1">
          <p15:clr>
            <a:srgbClr val="FBAE40"/>
          </p15:clr>
        </p15:guide>
        <p15:guide id="3" pos="24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2024-11-10</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8"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9" y="0"/>
            <a:ext cx="1095043"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3" userDrawn="1">
          <p15:clr>
            <a:srgbClr val="FBAE40"/>
          </p15:clr>
        </p15:guide>
        <p15:guide id="3" pos="24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fld id="{22A7701B-8AEB-47E6-B4CC-5A851E887FD1}" type="datetime1">
              <a:rPr lang="sv-SE" smtClean="0"/>
              <a:t>2024-11-10</a:t>
            </a:fld>
            <a:endParaRPr lang="sv-SE"/>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9" y="1"/>
            <a:ext cx="1095043" cy="3216274"/>
          </a:xfrm>
          <a:prstGeom prst="rect">
            <a:avLst/>
          </a:prstGeom>
        </p:spPr>
      </p:pic>
    </p:spTree>
    <p:extLst>
      <p:ext uri="{BB962C8B-B14F-4D97-AF65-F5344CB8AC3E}">
        <p14:creationId xmlns:p14="http://schemas.microsoft.com/office/powerpoint/2010/main" val="162871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Rubrik och innehåll">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fld id="{22A7701B-8AEB-47E6-B4CC-5A851E887FD1}" type="datetime1">
              <a:rPr lang="sv-SE" smtClean="0"/>
              <a:t>2024-11-10</a:t>
            </a:fld>
            <a:endParaRPr lang="sv-SE"/>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9" y="1"/>
            <a:ext cx="1095043" cy="3216274"/>
          </a:xfrm>
          <a:prstGeom prst="rect">
            <a:avLst/>
          </a:prstGeom>
        </p:spPr>
      </p:pic>
      <p:sp>
        <p:nvSpPr>
          <p:cNvPr id="24" name="Platshållare för innehåll 1">
            <a:extLst>
              <a:ext uri="{FF2B5EF4-FFF2-40B4-BE49-F238E27FC236}">
                <a16:creationId xmlns:a16="http://schemas.microsoft.com/office/drawing/2014/main" id="{6349BD8C-2D4F-1E42-AF30-E092AF2FE871}"/>
              </a:ext>
            </a:extLst>
          </p:cNvPr>
          <p:cNvSpPr>
            <a:spLocks noGrp="1"/>
          </p:cNvSpPr>
          <p:nvPr>
            <p:ph sz="half" idx="1" hasCustomPrompt="1"/>
          </p:nvPr>
        </p:nvSpPr>
        <p:spPr>
          <a:xfrm>
            <a:off x="1243766" y="3406775"/>
            <a:ext cx="8638421" cy="5976000"/>
          </a:xfrm>
        </p:spPr>
        <p:txBody>
          <a:bodyPr>
            <a:noAutofit/>
          </a:bodyPr>
          <a:lstStyle>
            <a:lvl1pPr marL="0" indent="0">
              <a:buNone/>
              <a:defRPr/>
            </a:lvl1pPr>
          </a:lstStyle>
          <a:p>
            <a:pPr marL="0" indent="0">
              <a:buNone/>
            </a:pPr>
            <a:r>
              <a:rPr lang="sv-SE" sz="3200"/>
              <a:t>Nästkommande sida innehåller våra illustrationer. </a:t>
            </a:r>
            <a:br>
              <a:rPr lang="sv-SE" sz="3200"/>
            </a:br>
            <a:r>
              <a:rPr lang="sv-SE" sz="3200"/>
              <a:t>Följ dessa steg för att använda någon av dem.</a:t>
            </a:r>
          </a:p>
          <a:p>
            <a:r>
              <a:rPr lang="sv-SE" sz="3200"/>
              <a:t>Markera önskad illustration</a:t>
            </a:r>
          </a:p>
          <a:p>
            <a:r>
              <a:rPr lang="sv-SE" sz="3200"/>
              <a:t>Kopiera genom att högerklicka och välj </a:t>
            </a:r>
            <a:r>
              <a:rPr lang="sv-SE" sz="3200" i="1"/>
              <a:t>kopiera</a:t>
            </a:r>
            <a:r>
              <a:rPr lang="sv-SE" sz="3200"/>
              <a:t>, alternativt </a:t>
            </a:r>
            <a:r>
              <a:rPr lang="sv-SE" sz="3200" err="1"/>
              <a:t>ctrl</a:t>
            </a:r>
            <a:r>
              <a:rPr lang="sv-SE" sz="3200"/>
              <a:t> + C (PC) eller </a:t>
            </a:r>
            <a:r>
              <a:rPr lang="sv-SE" sz="3200" err="1"/>
              <a:t>cmd</a:t>
            </a:r>
            <a:r>
              <a:rPr lang="sv-SE" sz="3200"/>
              <a:t> + C (Mac)</a:t>
            </a:r>
          </a:p>
          <a:p>
            <a:r>
              <a:rPr lang="sv-SE" sz="3200"/>
              <a:t>Klistra in på önskad sida genom att högerklicka och välj </a:t>
            </a:r>
            <a:r>
              <a:rPr lang="sv-SE" sz="3200" i="1"/>
              <a:t>klistra in</a:t>
            </a:r>
            <a:r>
              <a:rPr lang="sv-SE" sz="3200"/>
              <a:t>, alternativt </a:t>
            </a:r>
            <a:r>
              <a:rPr lang="sv-SE" sz="3200" err="1"/>
              <a:t>ctrl</a:t>
            </a:r>
            <a:r>
              <a:rPr lang="sv-SE" sz="3200"/>
              <a:t> + V (PC) eller </a:t>
            </a:r>
            <a:r>
              <a:rPr lang="sv-SE" sz="3200" err="1"/>
              <a:t>cmd</a:t>
            </a:r>
            <a:r>
              <a:rPr lang="sv-SE" sz="3200"/>
              <a:t> + V (Mac)</a:t>
            </a:r>
          </a:p>
          <a:p>
            <a:r>
              <a:rPr lang="sv-SE" sz="3200"/>
              <a:t>När du är klar med din presentation radera dessa två sidor från presentationen.</a:t>
            </a:r>
          </a:p>
          <a:p>
            <a:endParaRPr lang="sv-SE" sz="3200"/>
          </a:p>
          <a:p>
            <a:pPr marL="0" indent="0">
              <a:buNone/>
            </a:pPr>
            <a:endParaRPr lang="sv-SE" sz="3200"/>
          </a:p>
        </p:txBody>
      </p:sp>
      <p:sp>
        <p:nvSpPr>
          <p:cNvPr id="25" name="Rubrik 2">
            <a:extLst>
              <a:ext uri="{FF2B5EF4-FFF2-40B4-BE49-F238E27FC236}">
                <a16:creationId xmlns:a16="http://schemas.microsoft.com/office/drawing/2014/main" id="{25D11DB4-F685-5ADD-528A-F97CFE9933BD}"/>
              </a:ext>
            </a:extLst>
          </p:cNvPr>
          <p:cNvSpPr txBox="1">
            <a:spLocks/>
          </p:cNvSpPr>
          <p:nvPr userDrawn="1"/>
        </p:nvSpPr>
        <p:spPr>
          <a:xfrm>
            <a:off x="1243768" y="1227047"/>
            <a:ext cx="17616567" cy="2043642"/>
          </a:xfrm>
          <a:prstGeom prst="rect">
            <a:avLst/>
          </a:prstGeom>
        </p:spPr>
        <p:txBody>
          <a:bodyPr vert="horz" lIns="0" tIns="0" rIns="0" bIns="72000" rtlCol="0" anchor="b" anchorCtr="0">
            <a:noAutofit/>
          </a:bodyPr>
          <a:lstStyle>
            <a:lvl1pPr eaLnBrk="1" hangingPunct="1">
              <a:lnSpc>
                <a:spcPct val="85000"/>
              </a:lnSpc>
              <a:defRPr sz="6450" b="1" spc="-280" baseline="0">
                <a:solidFill>
                  <a:schemeClr val="accent1"/>
                </a:solidFill>
                <a:latin typeface="+mj-lt"/>
                <a:ea typeface="+mj-ea"/>
                <a:cs typeface="+mj-cs"/>
              </a:defRPr>
            </a:lvl1pPr>
          </a:lstStyle>
          <a:p>
            <a:r>
              <a:rPr lang="sv-SE" sz="6450" kern="0"/>
              <a:t>Illustrationer</a:t>
            </a:r>
          </a:p>
        </p:txBody>
      </p:sp>
      <p:sp>
        <p:nvSpPr>
          <p:cNvPr id="26" name="Platshållare för innehåll 3">
            <a:extLst>
              <a:ext uri="{FF2B5EF4-FFF2-40B4-BE49-F238E27FC236}">
                <a16:creationId xmlns:a16="http://schemas.microsoft.com/office/drawing/2014/main" id="{1386ADB5-5E0F-1BE1-C572-81D023299F44}"/>
              </a:ext>
            </a:extLst>
          </p:cNvPr>
          <p:cNvSpPr>
            <a:spLocks noGrp="1"/>
          </p:cNvSpPr>
          <p:nvPr>
            <p:ph sz="half" idx="2" hasCustomPrompt="1"/>
          </p:nvPr>
        </p:nvSpPr>
        <p:spPr>
          <a:xfrm>
            <a:off x="10221911" y="3406775"/>
            <a:ext cx="8638421" cy="5976000"/>
          </a:xfrm>
        </p:spPr>
        <p:txBody>
          <a:bodyPr>
            <a:noAutofit/>
          </a:bodyPr>
          <a:lstStyle/>
          <a:p>
            <a:r>
              <a:rPr lang="sv-SE" sz="3200"/>
              <a:t>För att ändra färg på illustrationen markera önskad illustration, gå till fliken </a:t>
            </a:r>
            <a:r>
              <a:rPr lang="sv-SE" sz="3200" i="1"/>
              <a:t>Bildformat (1)</a:t>
            </a:r>
            <a:r>
              <a:rPr lang="sv-SE" sz="3200"/>
              <a:t> i menyn och välj att visa </a:t>
            </a:r>
            <a:r>
              <a:rPr lang="sv-SE" sz="3200" i="1"/>
              <a:t>Formatfönster (2)</a:t>
            </a:r>
            <a:r>
              <a:rPr lang="sv-SE" sz="3200"/>
              <a:t>. Klicka på bildikonen (3) och välj </a:t>
            </a:r>
            <a:r>
              <a:rPr lang="sv-SE" sz="3200" i="1"/>
              <a:t>Ändra färg.</a:t>
            </a:r>
          </a:p>
        </p:txBody>
      </p:sp>
      <p:pic>
        <p:nvPicPr>
          <p:cNvPr id="27" name="Bildobjekt 26">
            <a:extLst>
              <a:ext uri="{FF2B5EF4-FFF2-40B4-BE49-F238E27FC236}">
                <a16:creationId xmlns:a16="http://schemas.microsoft.com/office/drawing/2014/main" id="{3659AAAE-E1F4-4898-7608-AE340C3B43F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8"/>
          <a:stretch/>
        </p:blipFill>
        <p:spPr>
          <a:xfrm>
            <a:off x="10572261" y="5388581"/>
            <a:ext cx="7756244" cy="3984984"/>
          </a:xfrm>
          <a:prstGeom prst="rect">
            <a:avLst/>
          </a:prstGeom>
          <a:effectLst>
            <a:outerShdw blurRad="127000" dist="63500" dir="2700000" algn="tl" rotWithShape="0">
              <a:prstClr val="black">
                <a:alpha val="20000"/>
              </a:prstClr>
            </a:outerShdw>
          </a:effectLst>
        </p:spPr>
      </p:pic>
      <p:grpSp>
        <p:nvGrpSpPr>
          <p:cNvPr id="28" name="Grupp 27">
            <a:extLst>
              <a:ext uri="{FF2B5EF4-FFF2-40B4-BE49-F238E27FC236}">
                <a16:creationId xmlns:a16="http://schemas.microsoft.com/office/drawing/2014/main" id="{E21B6ECB-A26F-6835-6E0A-B7E2D67DEB0C}"/>
              </a:ext>
            </a:extLst>
          </p:cNvPr>
          <p:cNvGrpSpPr/>
          <p:nvPr userDrawn="1"/>
        </p:nvGrpSpPr>
        <p:grpSpPr>
          <a:xfrm>
            <a:off x="17597313" y="6028207"/>
            <a:ext cx="1229317" cy="468143"/>
            <a:chOff x="17597310" y="6028207"/>
            <a:chExt cx="1229317" cy="468143"/>
          </a:xfrm>
        </p:grpSpPr>
        <p:sp>
          <p:nvSpPr>
            <p:cNvPr id="29" name="Ellips 28">
              <a:extLst>
                <a:ext uri="{FF2B5EF4-FFF2-40B4-BE49-F238E27FC236}">
                  <a16:creationId xmlns:a16="http://schemas.microsoft.com/office/drawing/2014/main" id="{156EA171-C7BB-31A1-0A8A-DA7D4ABD745D}"/>
                </a:ext>
              </a:extLst>
            </p:cNvPr>
            <p:cNvSpPr/>
            <p:nvPr/>
          </p:nvSpPr>
          <p:spPr>
            <a:xfrm>
              <a:off x="17597310" y="6028207"/>
              <a:ext cx="468143" cy="468143"/>
            </a:xfrm>
            <a:prstGeom prst="ellipse">
              <a:avLst/>
            </a:prstGeom>
            <a:noFill/>
            <a:ln w="1905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800"/>
            </a:p>
          </p:txBody>
        </p:sp>
        <p:cxnSp>
          <p:nvCxnSpPr>
            <p:cNvPr id="30" name="Rak 29">
              <a:extLst>
                <a:ext uri="{FF2B5EF4-FFF2-40B4-BE49-F238E27FC236}">
                  <a16:creationId xmlns:a16="http://schemas.microsoft.com/office/drawing/2014/main" id="{57C479BD-925E-A2BB-4DF6-D2BA660FCF25}"/>
                </a:ext>
              </a:extLst>
            </p:cNvPr>
            <p:cNvCxnSpPr>
              <a:cxnSpLocks/>
            </p:cNvCxnSpPr>
            <p:nvPr/>
          </p:nvCxnSpPr>
          <p:spPr>
            <a:xfrm>
              <a:off x="18065453" y="6262278"/>
              <a:ext cx="47882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Ellips 30">
              <a:extLst>
                <a:ext uri="{FF2B5EF4-FFF2-40B4-BE49-F238E27FC236}">
                  <a16:creationId xmlns:a16="http://schemas.microsoft.com/office/drawing/2014/main" id="{A2D4A7AE-2B8B-4CCC-58A1-450717AE8E23}"/>
                </a:ext>
              </a:extLst>
            </p:cNvPr>
            <p:cNvSpPr/>
            <p:nvPr/>
          </p:nvSpPr>
          <p:spPr>
            <a:xfrm>
              <a:off x="18503091" y="6100510"/>
              <a:ext cx="323536" cy="323536"/>
            </a:xfrm>
            <a:prstGeom prst="ellipse">
              <a:avLst/>
            </a:prstGeom>
            <a:solidFill>
              <a:schemeClr val="accent5"/>
            </a:solidFill>
            <a:ln w="28575">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1800"/>
                <a:t>3</a:t>
              </a:r>
            </a:p>
          </p:txBody>
        </p:sp>
      </p:grpSp>
      <p:grpSp>
        <p:nvGrpSpPr>
          <p:cNvPr id="32" name="Grupp 31">
            <a:extLst>
              <a:ext uri="{FF2B5EF4-FFF2-40B4-BE49-F238E27FC236}">
                <a16:creationId xmlns:a16="http://schemas.microsoft.com/office/drawing/2014/main" id="{C4CCB5C1-35AB-6C0C-52AD-984CB456A80E}"/>
              </a:ext>
            </a:extLst>
          </p:cNvPr>
          <p:cNvGrpSpPr/>
          <p:nvPr userDrawn="1"/>
        </p:nvGrpSpPr>
        <p:grpSpPr>
          <a:xfrm>
            <a:off x="17377323" y="4938618"/>
            <a:ext cx="468143" cy="1070052"/>
            <a:chOff x="17377322" y="4938618"/>
            <a:chExt cx="468143" cy="1070052"/>
          </a:xfrm>
        </p:grpSpPr>
        <p:grpSp>
          <p:nvGrpSpPr>
            <p:cNvPr id="33" name="Grupp 32">
              <a:extLst>
                <a:ext uri="{FF2B5EF4-FFF2-40B4-BE49-F238E27FC236}">
                  <a16:creationId xmlns:a16="http://schemas.microsoft.com/office/drawing/2014/main" id="{D334538E-A401-C6D7-C46F-2582881C9233}"/>
                </a:ext>
              </a:extLst>
            </p:cNvPr>
            <p:cNvGrpSpPr/>
            <p:nvPr/>
          </p:nvGrpSpPr>
          <p:grpSpPr>
            <a:xfrm>
              <a:off x="17377322" y="5150619"/>
              <a:ext cx="468143" cy="858051"/>
              <a:chOff x="17377322" y="5150619"/>
              <a:chExt cx="468143" cy="858051"/>
            </a:xfrm>
          </p:grpSpPr>
          <p:sp>
            <p:nvSpPr>
              <p:cNvPr id="35" name="Ellips 34">
                <a:extLst>
                  <a:ext uri="{FF2B5EF4-FFF2-40B4-BE49-F238E27FC236}">
                    <a16:creationId xmlns:a16="http://schemas.microsoft.com/office/drawing/2014/main" id="{30E78345-734E-326B-9A77-2D62028EC4DC}"/>
                  </a:ext>
                </a:extLst>
              </p:cNvPr>
              <p:cNvSpPr/>
              <p:nvPr/>
            </p:nvSpPr>
            <p:spPr>
              <a:xfrm>
                <a:off x="17377322" y="5540527"/>
                <a:ext cx="468143" cy="468143"/>
              </a:xfrm>
              <a:prstGeom prst="ellipse">
                <a:avLst/>
              </a:prstGeom>
              <a:noFill/>
              <a:ln w="1905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800"/>
              </a:p>
            </p:txBody>
          </p:sp>
          <p:cxnSp>
            <p:nvCxnSpPr>
              <p:cNvPr id="36" name="Rak 35">
                <a:extLst>
                  <a:ext uri="{FF2B5EF4-FFF2-40B4-BE49-F238E27FC236}">
                    <a16:creationId xmlns:a16="http://schemas.microsoft.com/office/drawing/2014/main" id="{1E2E6DE6-D067-B718-E7A0-A53CCF52B353}"/>
                  </a:ext>
                </a:extLst>
              </p:cNvPr>
              <p:cNvCxnSpPr>
                <a:cxnSpLocks/>
              </p:cNvCxnSpPr>
              <p:nvPr/>
            </p:nvCxnSpPr>
            <p:spPr>
              <a:xfrm flipV="1">
                <a:off x="17611393" y="5150619"/>
                <a:ext cx="0" cy="38990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4" name="Ellips 33">
              <a:extLst>
                <a:ext uri="{FF2B5EF4-FFF2-40B4-BE49-F238E27FC236}">
                  <a16:creationId xmlns:a16="http://schemas.microsoft.com/office/drawing/2014/main" id="{A51F1848-F037-B838-4A6E-AB0A86D91158}"/>
                </a:ext>
              </a:extLst>
            </p:cNvPr>
            <p:cNvSpPr/>
            <p:nvPr/>
          </p:nvSpPr>
          <p:spPr>
            <a:xfrm>
              <a:off x="17449625" y="4938618"/>
              <a:ext cx="323536" cy="323536"/>
            </a:xfrm>
            <a:prstGeom prst="ellipse">
              <a:avLst/>
            </a:prstGeom>
            <a:solidFill>
              <a:schemeClr val="accent5"/>
            </a:solidFill>
            <a:ln w="28575">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1800"/>
                <a:t>2</a:t>
              </a:r>
            </a:p>
          </p:txBody>
        </p:sp>
      </p:grpSp>
      <p:grpSp>
        <p:nvGrpSpPr>
          <p:cNvPr id="37" name="Grupp 36">
            <a:extLst>
              <a:ext uri="{FF2B5EF4-FFF2-40B4-BE49-F238E27FC236}">
                <a16:creationId xmlns:a16="http://schemas.microsoft.com/office/drawing/2014/main" id="{E4948501-C99C-6717-9C7B-C2D97D67AC4D}"/>
              </a:ext>
            </a:extLst>
          </p:cNvPr>
          <p:cNvGrpSpPr/>
          <p:nvPr userDrawn="1"/>
        </p:nvGrpSpPr>
        <p:grpSpPr>
          <a:xfrm>
            <a:off x="9981794" y="5322091"/>
            <a:ext cx="975191" cy="468143"/>
            <a:chOff x="9981795" y="5322087"/>
            <a:chExt cx="975190" cy="468143"/>
          </a:xfrm>
        </p:grpSpPr>
        <p:sp>
          <p:nvSpPr>
            <p:cNvPr id="38" name="Ellips 37">
              <a:extLst>
                <a:ext uri="{FF2B5EF4-FFF2-40B4-BE49-F238E27FC236}">
                  <a16:creationId xmlns:a16="http://schemas.microsoft.com/office/drawing/2014/main" id="{434E6A03-AB85-C33E-4C06-D15DED3B5628}"/>
                </a:ext>
              </a:extLst>
            </p:cNvPr>
            <p:cNvSpPr/>
            <p:nvPr/>
          </p:nvSpPr>
          <p:spPr>
            <a:xfrm>
              <a:off x="10488842" y="5322087"/>
              <a:ext cx="468143" cy="468143"/>
            </a:xfrm>
            <a:prstGeom prst="ellipse">
              <a:avLst/>
            </a:prstGeom>
            <a:noFill/>
            <a:ln w="1905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800"/>
            </a:p>
          </p:txBody>
        </p:sp>
        <p:cxnSp>
          <p:nvCxnSpPr>
            <p:cNvPr id="39" name="Rak 38">
              <a:extLst>
                <a:ext uri="{FF2B5EF4-FFF2-40B4-BE49-F238E27FC236}">
                  <a16:creationId xmlns:a16="http://schemas.microsoft.com/office/drawing/2014/main" id="{B9674A31-B122-CF10-1475-95F17413B0D3}"/>
                </a:ext>
              </a:extLst>
            </p:cNvPr>
            <p:cNvCxnSpPr>
              <a:cxnSpLocks/>
            </p:cNvCxnSpPr>
            <p:nvPr/>
          </p:nvCxnSpPr>
          <p:spPr>
            <a:xfrm flipH="1">
              <a:off x="10279201" y="5556158"/>
              <a:ext cx="20964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0" name="Ellips 39">
              <a:extLst>
                <a:ext uri="{FF2B5EF4-FFF2-40B4-BE49-F238E27FC236}">
                  <a16:creationId xmlns:a16="http://schemas.microsoft.com/office/drawing/2014/main" id="{9EAC4323-B557-A10D-E766-46B8CC85A79D}"/>
                </a:ext>
              </a:extLst>
            </p:cNvPr>
            <p:cNvSpPr/>
            <p:nvPr/>
          </p:nvSpPr>
          <p:spPr>
            <a:xfrm>
              <a:off x="9981795" y="5392841"/>
              <a:ext cx="323536" cy="323536"/>
            </a:xfrm>
            <a:prstGeom prst="ellipse">
              <a:avLst/>
            </a:prstGeom>
            <a:solidFill>
              <a:schemeClr val="accent5"/>
            </a:solidFill>
            <a:ln w="28575">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1800"/>
                <a:t>1</a:t>
              </a:r>
            </a:p>
          </p:txBody>
        </p:sp>
      </p:grpSp>
    </p:spTree>
    <p:extLst>
      <p:ext uri="{BB962C8B-B14F-4D97-AF65-F5344CB8AC3E}">
        <p14:creationId xmlns:p14="http://schemas.microsoft.com/office/powerpoint/2010/main" val="1292966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6996925B-BCF8-7FEE-3A1D-B9726E328C40}"/>
              </a:ext>
            </a:extLst>
          </p:cNvPr>
          <p:cNvSpPr/>
          <p:nvPr userDrawn="1"/>
        </p:nvSpPr>
        <p:spPr>
          <a:xfrm>
            <a:off x="18044938" y="9255075"/>
            <a:ext cx="2059162" cy="20542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6065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10814402" y="0"/>
            <a:ext cx="9289700" cy="1130935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523542" y="8791291"/>
            <a:ext cx="1988495" cy="1988483"/>
          </a:xfrm>
          <a:prstGeom prst="rect">
            <a:avLst/>
          </a:prstGeom>
          <a:blipFill>
            <a:blip r:embed="rId3" cstate="print"/>
            <a:stretch>
              <a:fillRect/>
            </a:stretch>
          </a:blipFill>
        </p:spPr>
        <p:txBody>
          <a:bodyPr wrap="square" lIns="0" tIns="0" rIns="0" bIns="0" rtlCol="0"/>
          <a:lstStyle/>
          <a:p>
            <a:endParaRPr sz="1800"/>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2513016" y="2378075"/>
            <a:ext cx="13635037" cy="3409950"/>
          </a:xfrm>
        </p:spPr>
        <p:txBody>
          <a:bodyPr anchor="b">
            <a:noAutofit/>
          </a:bodyPr>
          <a:lstStyle>
            <a:lvl1pPr algn="l">
              <a:lnSpc>
                <a:spcPct val="75000"/>
              </a:lnSpc>
              <a:defRPr sz="11900" spc="-400"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2513016" y="6279773"/>
            <a:ext cx="13635037" cy="2406650"/>
          </a:xfrm>
        </p:spPr>
        <p:txBody>
          <a:bodyPr>
            <a:noAutofit/>
          </a:bodyPr>
          <a:lstStyle>
            <a:lvl1pPr marL="0" indent="0" algn="l">
              <a:spcAft>
                <a:spcPts val="0"/>
              </a:spcAft>
              <a:buNone/>
              <a:defRPr sz="4500" spc="-200" baseline="0"/>
            </a:lvl1pPr>
            <a:lvl2pPr marL="457232" indent="0" algn="ctr">
              <a:buNone/>
              <a:defRPr sz="2000"/>
            </a:lvl2pPr>
            <a:lvl3pPr marL="914461" indent="0" algn="ctr">
              <a:buNone/>
              <a:defRPr sz="1800"/>
            </a:lvl3pPr>
            <a:lvl4pPr marL="1371691" indent="0" algn="ctr">
              <a:buNone/>
              <a:defRPr sz="1600"/>
            </a:lvl4pPr>
            <a:lvl5pPr marL="1828922" indent="0" algn="ctr">
              <a:buNone/>
              <a:defRPr sz="1600"/>
            </a:lvl5pPr>
            <a:lvl6pPr marL="2286153" indent="0" algn="ctr">
              <a:buNone/>
              <a:defRPr sz="1600"/>
            </a:lvl6pPr>
            <a:lvl7pPr marL="2743383" indent="0" algn="ctr">
              <a:buNone/>
              <a:defRPr sz="1600"/>
            </a:lvl7pPr>
            <a:lvl8pPr marL="3200613" indent="0" algn="ctr">
              <a:buNone/>
              <a:defRPr sz="1600"/>
            </a:lvl8pPr>
            <a:lvl9pPr marL="3657844" indent="0" algn="ctr">
              <a:buNone/>
              <a:defRPr sz="1600"/>
            </a:lvl9pPr>
          </a:lstStyle>
          <a:p>
            <a:r>
              <a:rPr lang="sv-SE"/>
              <a:t>Underrubrik</a:t>
            </a:r>
          </a:p>
        </p:txBody>
      </p:sp>
    </p:spTree>
    <p:extLst>
      <p:ext uri="{BB962C8B-B14F-4D97-AF65-F5344CB8AC3E}">
        <p14:creationId xmlns:p14="http://schemas.microsoft.com/office/powerpoint/2010/main" val="1148575129"/>
      </p:ext>
    </p:extLst>
  </p:cSld>
  <p:clrMapOvr>
    <a:masterClrMapping/>
  </p:clrMapOvr>
  <p:extLst>
    <p:ext uri="{DCECCB84-F9BA-43D5-87BE-67443E8EF086}">
      <p15:sldGuideLst xmlns:p15="http://schemas.microsoft.com/office/powerpoint/2012/main">
        <p15:guide id="1" orient="horz" pos="3562" userDrawn="1">
          <p15:clr>
            <a:srgbClr val="FBAE40"/>
          </p15:clr>
        </p15:guide>
        <p15:guide id="2" pos="633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8.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8" y="3401572"/>
            <a:ext cx="17616567" cy="5986907"/>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333904" y="478619"/>
            <a:ext cx="7704001" cy="184666"/>
          </a:xfrm>
          <a:prstGeom prst="rect">
            <a:avLst/>
          </a:prstGeom>
        </p:spPr>
        <p:txBody>
          <a:bodyPr wrap="square" lIns="0" tIns="0" rIns="0" bIns="0">
            <a:spAutoFit/>
          </a:bodyPr>
          <a:lstStyle>
            <a:lvl1pPr algn="l">
              <a:defRPr sz="1200">
                <a:solidFill>
                  <a:schemeClr val="tx1">
                    <a:tint val="75000"/>
                  </a:schemeClr>
                </a:solidFill>
              </a:defRPr>
            </a:lvl1pPr>
          </a:lstStyle>
          <a:p>
            <a:endParaRPr lang="sv-SE" noProof="0"/>
          </a:p>
        </p:txBody>
      </p:sp>
      <p:sp>
        <p:nvSpPr>
          <p:cNvPr id="5" name="Holder 5"/>
          <p:cNvSpPr>
            <a:spLocks noGrp="1"/>
          </p:cNvSpPr>
          <p:nvPr>
            <p:ph type="dt" sz="half" idx="6"/>
          </p:nvPr>
        </p:nvSpPr>
        <p:spPr>
          <a:xfrm>
            <a:off x="1368503" y="478619"/>
            <a:ext cx="792001" cy="184666"/>
          </a:xfrm>
          <a:prstGeom prst="rect">
            <a:avLst/>
          </a:prstGeom>
        </p:spPr>
        <p:txBody>
          <a:bodyPr wrap="square" lIns="0" tIns="0" rIns="0" bIns="0">
            <a:spAutoFit/>
          </a:bodyPr>
          <a:lstStyle>
            <a:lvl1pPr algn="l">
              <a:defRPr sz="1200">
                <a:solidFill>
                  <a:schemeClr val="tx1">
                    <a:tint val="75000"/>
                  </a:schemeClr>
                </a:solidFill>
              </a:defRPr>
            </a:lvl1pPr>
          </a:lstStyle>
          <a:p>
            <a:fld id="{93E1DA4E-B23A-42CD-82EE-75C65057215D}" type="datetime1">
              <a:rPr lang="sv-SE" noProof="0" smtClean="0"/>
              <a:t>2024-11-10</a:t>
            </a:fld>
            <a:endParaRPr lang="sv-SE" noProof="0"/>
          </a:p>
        </p:txBody>
      </p:sp>
      <p:sp>
        <p:nvSpPr>
          <p:cNvPr id="6" name="Holder 6"/>
          <p:cNvSpPr>
            <a:spLocks noGrp="1"/>
          </p:cNvSpPr>
          <p:nvPr>
            <p:ph type="sldNum" sz="quarter" idx="7"/>
          </p:nvPr>
        </p:nvSpPr>
        <p:spPr>
          <a:xfrm>
            <a:off x="835103" y="478619"/>
            <a:ext cx="359999" cy="184666"/>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noProof="0" smtClean="0"/>
              <a:pPr/>
              <a:t>‹#›</a:t>
            </a:fld>
            <a:endParaRPr lang="sv-SE" noProof="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8" y="1227047"/>
            <a:ext cx="17616567" cy="2043642"/>
          </a:xfrm>
          <a:prstGeom prst="rect">
            <a:avLst/>
          </a:prstGeom>
        </p:spPr>
        <p:txBody>
          <a:bodyPr vert="horz" lIns="0" tIns="0" rIns="0" bIns="72000" rtlCol="0" anchor="b" anchorCtr="0">
            <a:noAutofit/>
          </a:bodyPr>
          <a:lstStyle/>
          <a:p>
            <a:r>
              <a:rPr lang="sv-SE" noProof="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13"/>
            <a:ext cx="1302292" cy="1251281"/>
          </a:xfrm>
          <a:prstGeom prst="rect">
            <a:avLst/>
          </a:prstGeom>
          <a:blipFill>
            <a:blip r:embed="rId7" cstate="print"/>
            <a:stretch>
              <a:fillRect/>
            </a:stretch>
          </a:blipFill>
        </p:spPr>
        <p:txBody>
          <a:bodyPr wrap="square" lIns="0" tIns="0" rIns="0" bIns="0" rtlCol="0"/>
          <a:lstStyle/>
          <a:p>
            <a:endParaRPr sz="1800"/>
          </a:p>
        </p:txBody>
      </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35" r:id="rId3"/>
    <p:sldLayoutId id="2147483738" r:id="rId4"/>
    <p:sldLayoutId id="2147483741" r:id="rId5"/>
  </p:sldLayoutIdLst>
  <p:hf hdr="0" ftr="0"/>
  <p:txStyles>
    <p:titleStyle>
      <a:lvl1pPr eaLnBrk="1" hangingPunct="1">
        <a:lnSpc>
          <a:spcPct val="85000"/>
        </a:lnSpc>
        <a:defRPr sz="6450" b="1" spc="-280" baseline="0">
          <a:solidFill>
            <a:schemeClr val="accent1"/>
          </a:solidFill>
          <a:latin typeface="+mj-lt"/>
          <a:ea typeface="+mj-ea"/>
          <a:cs typeface="+mj-cs"/>
        </a:defRPr>
      </a:lvl1pPr>
    </p:titleStyle>
    <p:bodyStyle>
      <a:lvl1pPr marL="345624" indent="-345624" eaLnBrk="1" hangingPunct="1">
        <a:lnSpc>
          <a:spcPct val="84000"/>
        </a:lnSpc>
        <a:spcAft>
          <a:spcPts val="2300"/>
        </a:spcAft>
        <a:buSzPct val="100000"/>
        <a:buFontTx/>
        <a:buBlip>
          <a:blip r:embed="rId8"/>
        </a:buBlip>
        <a:tabLst/>
        <a:defRPr sz="4250" spc="-111" baseline="0">
          <a:latin typeface="+mn-lt"/>
          <a:ea typeface="+mn-ea"/>
          <a:cs typeface="+mn-cs"/>
        </a:defRPr>
      </a:lvl1pPr>
      <a:lvl2pPr marL="756051" indent="-324021" eaLnBrk="1" hangingPunct="1">
        <a:lnSpc>
          <a:spcPct val="84000"/>
        </a:lnSpc>
        <a:spcAft>
          <a:spcPts val="2400"/>
        </a:spcAft>
        <a:buFontTx/>
        <a:buBlip>
          <a:blip r:embed="rId8"/>
        </a:buBlip>
        <a:defRPr sz="3850" spc="-111" baseline="0">
          <a:latin typeface="+mn-lt"/>
          <a:ea typeface="+mn-ea"/>
          <a:cs typeface="+mn-cs"/>
        </a:defRPr>
      </a:lvl2pPr>
      <a:lvl3pPr marL="1116075" indent="-288019" eaLnBrk="1" hangingPunct="1">
        <a:lnSpc>
          <a:spcPct val="84000"/>
        </a:lnSpc>
        <a:spcAft>
          <a:spcPts val="2500"/>
        </a:spcAft>
        <a:buFontTx/>
        <a:buBlip>
          <a:blip r:embed="rId8"/>
        </a:buBlip>
        <a:defRPr sz="3400" spc="-111" baseline="0">
          <a:latin typeface="+mn-lt"/>
          <a:ea typeface="+mn-ea"/>
          <a:cs typeface="+mn-cs"/>
        </a:defRPr>
      </a:lvl3pPr>
      <a:lvl4pPr marL="1458098" indent="-259218" eaLnBrk="1" hangingPunct="1">
        <a:lnSpc>
          <a:spcPct val="84000"/>
        </a:lnSpc>
        <a:spcAft>
          <a:spcPts val="2600"/>
        </a:spcAft>
        <a:buFontTx/>
        <a:buBlip>
          <a:blip r:embed="rId8"/>
        </a:buBlip>
        <a:defRPr sz="3000" spc="-111" baseline="0">
          <a:latin typeface="+mn-lt"/>
          <a:ea typeface="+mn-ea"/>
          <a:cs typeface="+mn-cs"/>
        </a:defRPr>
      </a:lvl4pPr>
      <a:lvl5pPr marL="1764117" indent="-252016" eaLnBrk="1" hangingPunct="1">
        <a:lnSpc>
          <a:spcPct val="86000"/>
        </a:lnSpc>
        <a:spcAft>
          <a:spcPts val="1500"/>
        </a:spcAft>
        <a:buFontTx/>
        <a:buBlip>
          <a:blip r:embed="rId8"/>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p:bodyStyle>
    <p:otherStyle>
      <a:lvl1pPr marL="0" eaLnBrk="1" hangingPunct="1">
        <a:defRPr>
          <a:latin typeface="+mn-lt"/>
          <a:ea typeface="+mn-ea"/>
          <a:cs typeface="+mn-cs"/>
        </a:defRPr>
      </a:lvl1pPr>
      <a:lvl2pPr marL="457232" eaLnBrk="1" hangingPunct="1">
        <a:defRPr>
          <a:latin typeface="+mn-lt"/>
          <a:ea typeface="+mn-ea"/>
          <a:cs typeface="+mn-cs"/>
        </a:defRPr>
      </a:lvl2pPr>
      <a:lvl3pPr marL="914461" eaLnBrk="1" hangingPunct="1">
        <a:defRPr>
          <a:latin typeface="+mn-lt"/>
          <a:ea typeface="+mn-ea"/>
          <a:cs typeface="+mn-cs"/>
        </a:defRPr>
      </a:lvl3pPr>
      <a:lvl4pPr marL="1371691" eaLnBrk="1" hangingPunct="1">
        <a:defRPr>
          <a:latin typeface="+mn-lt"/>
          <a:ea typeface="+mn-ea"/>
          <a:cs typeface="+mn-cs"/>
        </a:defRPr>
      </a:lvl4pPr>
      <a:lvl5pPr marL="1828922" eaLnBrk="1" hangingPunct="1">
        <a:defRPr>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6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8" y="3401572"/>
            <a:ext cx="17616567" cy="5986907"/>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333904" y="478619"/>
            <a:ext cx="7704001" cy="184666"/>
          </a:xfrm>
          <a:prstGeom prst="rect">
            <a:avLst/>
          </a:prstGeom>
        </p:spPr>
        <p:txBody>
          <a:bodyPr wrap="square" lIns="0" tIns="0" rIns="0" bIns="0">
            <a:spAutoFit/>
          </a:bodyPr>
          <a:lstStyle>
            <a:lvl1pPr algn="l">
              <a:defRPr sz="1200">
                <a:solidFill>
                  <a:schemeClr val="tx1">
                    <a:tint val="75000"/>
                  </a:schemeClr>
                </a:solidFill>
              </a:defRPr>
            </a:lvl1pPr>
          </a:lstStyle>
          <a:p>
            <a:endParaRPr lang="sv-SE" noProof="0"/>
          </a:p>
        </p:txBody>
      </p:sp>
      <p:sp>
        <p:nvSpPr>
          <p:cNvPr id="5" name="Holder 5"/>
          <p:cNvSpPr>
            <a:spLocks noGrp="1"/>
          </p:cNvSpPr>
          <p:nvPr>
            <p:ph type="dt" sz="half" idx="6"/>
          </p:nvPr>
        </p:nvSpPr>
        <p:spPr>
          <a:xfrm>
            <a:off x="1368503" y="478619"/>
            <a:ext cx="792001" cy="184666"/>
          </a:xfrm>
          <a:prstGeom prst="rect">
            <a:avLst/>
          </a:prstGeom>
        </p:spPr>
        <p:txBody>
          <a:bodyPr wrap="square" lIns="0" tIns="0" rIns="0" bIns="0">
            <a:spAutoFit/>
          </a:bodyPr>
          <a:lstStyle>
            <a:lvl1pPr algn="l">
              <a:defRPr sz="1200">
                <a:solidFill>
                  <a:schemeClr val="tx1">
                    <a:tint val="75000"/>
                  </a:schemeClr>
                </a:solidFill>
              </a:defRPr>
            </a:lvl1pPr>
          </a:lstStyle>
          <a:p>
            <a:fld id="{93E1DA4E-B23A-42CD-82EE-75C65057215D}" type="datetime1">
              <a:rPr lang="sv-SE" noProof="0" smtClean="0"/>
              <a:t>2024-11-10</a:t>
            </a:fld>
            <a:endParaRPr lang="sv-SE" noProof="0"/>
          </a:p>
        </p:txBody>
      </p:sp>
      <p:sp>
        <p:nvSpPr>
          <p:cNvPr id="6" name="Holder 6"/>
          <p:cNvSpPr>
            <a:spLocks noGrp="1"/>
          </p:cNvSpPr>
          <p:nvPr>
            <p:ph type="sldNum" sz="quarter" idx="7"/>
          </p:nvPr>
        </p:nvSpPr>
        <p:spPr>
          <a:xfrm>
            <a:off x="835103" y="478619"/>
            <a:ext cx="359999" cy="184666"/>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noProof="0" smtClean="0"/>
              <a:pPr/>
              <a:t>‹#›</a:t>
            </a:fld>
            <a:endParaRPr lang="sv-SE" noProof="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8" y="1227047"/>
            <a:ext cx="17616567" cy="2043642"/>
          </a:xfrm>
          <a:prstGeom prst="rect">
            <a:avLst/>
          </a:prstGeom>
        </p:spPr>
        <p:txBody>
          <a:bodyPr vert="horz" lIns="0" tIns="0" rIns="0" bIns="72000" rtlCol="0" anchor="b" anchorCtr="0">
            <a:noAutofit/>
          </a:bodyPr>
          <a:lstStyle/>
          <a:p>
            <a:r>
              <a:rPr lang="sv-SE" noProof="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13"/>
            <a:ext cx="1302292" cy="1251281"/>
          </a:xfrm>
          <a:prstGeom prst="rect">
            <a:avLst/>
          </a:prstGeom>
          <a:blipFill>
            <a:blip r:embed="rId5" cstate="print"/>
            <a:stretch>
              <a:fillRect/>
            </a:stretch>
          </a:blipFill>
        </p:spPr>
        <p:txBody>
          <a:bodyPr wrap="square" lIns="0" tIns="0" rIns="0" bIns="0" rtlCol="0"/>
          <a:lstStyle/>
          <a:p>
            <a:endParaRPr sz="1800"/>
          </a:p>
        </p:txBody>
      </p:sp>
    </p:spTree>
    <p:extLst>
      <p:ext uri="{BB962C8B-B14F-4D97-AF65-F5344CB8AC3E}">
        <p14:creationId xmlns:p14="http://schemas.microsoft.com/office/powerpoint/2010/main" val="183691617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hf hdr="0" ftr="0"/>
  <p:txStyles>
    <p:titleStyle>
      <a:lvl1pPr eaLnBrk="1" hangingPunct="1">
        <a:lnSpc>
          <a:spcPct val="85000"/>
        </a:lnSpc>
        <a:defRPr sz="6450" b="1" spc="-280" baseline="0">
          <a:solidFill>
            <a:schemeClr val="accent1"/>
          </a:solidFill>
          <a:latin typeface="+mj-lt"/>
          <a:ea typeface="+mj-ea"/>
          <a:cs typeface="+mj-cs"/>
        </a:defRPr>
      </a:lvl1pPr>
    </p:titleStyle>
    <p:bodyStyle>
      <a:lvl1pPr marL="345624" indent="-345624" eaLnBrk="1" hangingPunct="1">
        <a:lnSpc>
          <a:spcPct val="84000"/>
        </a:lnSpc>
        <a:spcAft>
          <a:spcPts val="2300"/>
        </a:spcAft>
        <a:buSzPct val="100000"/>
        <a:buFontTx/>
        <a:buBlip>
          <a:blip r:embed="rId6"/>
        </a:buBlip>
        <a:tabLst/>
        <a:defRPr sz="4250" spc="-111" baseline="0">
          <a:latin typeface="+mn-lt"/>
          <a:ea typeface="+mn-ea"/>
          <a:cs typeface="+mn-cs"/>
        </a:defRPr>
      </a:lvl1pPr>
      <a:lvl2pPr marL="756051" indent="-324021" eaLnBrk="1" hangingPunct="1">
        <a:lnSpc>
          <a:spcPct val="84000"/>
        </a:lnSpc>
        <a:spcAft>
          <a:spcPts val="2400"/>
        </a:spcAft>
        <a:buFontTx/>
        <a:buBlip>
          <a:blip r:embed="rId6"/>
        </a:buBlip>
        <a:defRPr sz="3850" spc="-111" baseline="0">
          <a:latin typeface="+mn-lt"/>
          <a:ea typeface="+mn-ea"/>
          <a:cs typeface="+mn-cs"/>
        </a:defRPr>
      </a:lvl2pPr>
      <a:lvl3pPr marL="1116075" indent="-288019" eaLnBrk="1" hangingPunct="1">
        <a:lnSpc>
          <a:spcPct val="84000"/>
        </a:lnSpc>
        <a:spcAft>
          <a:spcPts val="2500"/>
        </a:spcAft>
        <a:buFontTx/>
        <a:buBlip>
          <a:blip r:embed="rId6"/>
        </a:buBlip>
        <a:defRPr sz="3400" spc="-111" baseline="0">
          <a:latin typeface="+mn-lt"/>
          <a:ea typeface="+mn-ea"/>
          <a:cs typeface="+mn-cs"/>
        </a:defRPr>
      </a:lvl3pPr>
      <a:lvl4pPr marL="1458098" indent="-259218" eaLnBrk="1" hangingPunct="1">
        <a:lnSpc>
          <a:spcPct val="84000"/>
        </a:lnSpc>
        <a:spcAft>
          <a:spcPts val="2600"/>
        </a:spcAft>
        <a:buFontTx/>
        <a:buBlip>
          <a:blip r:embed="rId6"/>
        </a:buBlip>
        <a:defRPr sz="3000" spc="-111" baseline="0">
          <a:latin typeface="+mn-lt"/>
          <a:ea typeface="+mn-ea"/>
          <a:cs typeface="+mn-cs"/>
        </a:defRPr>
      </a:lvl4pPr>
      <a:lvl5pPr marL="1764117" indent="-252016" eaLnBrk="1" hangingPunct="1">
        <a:lnSpc>
          <a:spcPct val="86000"/>
        </a:lnSpc>
        <a:spcAft>
          <a:spcPts val="1500"/>
        </a:spcAft>
        <a:buFontTx/>
        <a:buBlip>
          <a:blip r:embed="rId6"/>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p:bodyStyle>
    <p:otherStyle>
      <a:lvl1pPr marL="0" eaLnBrk="1" hangingPunct="1">
        <a:defRPr>
          <a:latin typeface="+mn-lt"/>
          <a:ea typeface="+mn-ea"/>
          <a:cs typeface="+mn-cs"/>
        </a:defRPr>
      </a:lvl1pPr>
      <a:lvl2pPr marL="457232" eaLnBrk="1" hangingPunct="1">
        <a:defRPr>
          <a:latin typeface="+mn-lt"/>
          <a:ea typeface="+mn-ea"/>
          <a:cs typeface="+mn-cs"/>
        </a:defRPr>
      </a:lvl2pPr>
      <a:lvl3pPr marL="914461" eaLnBrk="1" hangingPunct="1">
        <a:defRPr>
          <a:latin typeface="+mn-lt"/>
          <a:ea typeface="+mn-ea"/>
          <a:cs typeface="+mn-cs"/>
        </a:defRPr>
      </a:lvl3pPr>
      <a:lvl4pPr marL="1371691" eaLnBrk="1" hangingPunct="1">
        <a:defRPr>
          <a:latin typeface="+mn-lt"/>
          <a:ea typeface="+mn-ea"/>
          <a:cs typeface="+mn-cs"/>
        </a:defRPr>
      </a:lvl4pPr>
      <a:lvl5pPr marL="1828922" eaLnBrk="1" hangingPunct="1">
        <a:defRPr>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6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8" y="3401572"/>
            <a:ext cx="17616567" cy="5986907"/>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2333904" y="478619"/>
            <a:ext cx="7704001" cy="184666"/>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3" y="478619"/>
            <a:ext cx="792001" cy="184666"/>
          </a:xfrm>
          <a:prstGeom prst="rect">
            <a:avLst/>
          </a:prstGeom>
        </p:spPr>
        <p:txBody>
          <a:bodyPr wrap="square" lIns="0" tIns="0" rIns="0" bIns="0">
            <a:spAutoFit/>
          </a:bodyPr>
          <a:lstStyle>
            <a:lvl1pPr algn="l">
              <a:defRPr sz="1200">
                <a:solidFill>
                  <a:schemeClr val="tx1">
                    <a:tint val="75000"/>
                  </a:schemeClr>
                </a:solidFill>
              </a:defRPr>
            </a:lvl1pPr>
          </a:lstStyle>
          <a:p>
            <a:fld id="{3CB3D5FD-A08D-49A7-8412-76F29BA46CE4}" type="datetime1">
              <a:rPr lang="sv-SE" smtClean="0"/>
              <a:t>2024-11-10</a:t>
            </a:fld>
            <a:endParaRPr lang="en-US"/>
          </a:p>
        </p:txBody>
      </p:sp>
      <p:sp>
        <p:nvSpPr>
          <p:cNvPr id="6" name="Holder 6"/>
          <p:cNvSpPr>
            <a:spLocks noGrp="1"/>
          </p:cNvSpPr>
          <p:nvPr>
            <p:ph type="sldNum" sz="quarter" idx="7"/>
          </p:nvPr>
        </p:nvSpPr>
        <p:spPr>
          <a:xfrm>
            <a:off x="835103" y="478619"/>
            <a:ext cx="359999" cy="184666"/>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8" y="1227047"/>
            <a:ext cx="17616567" cy="2043642"/>
          </a:xfrm>
          <a:prstGeom prst="rect">
            <a:avLst/>
          </a:prstGeom>
        </p:spPr>
        <p:txBody>
          <a:bodyPr vert="horz" lIns="0" tIns="0" rIns="0" bIns="72000" rtlCol="0" anchor="b" anchorCtr="0">
            <a:no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13"/>
            <a:ext cx="1302292" cy="1251281"/>
          </a:xfrm>
          <a:prstGeom prst="rect">
            <a:avLst/>
          </a:prstGeom>
          <a:blipFill>
            <a:blip r:embed="rId13" cstate="print"/>
            <a:stretch>
              <a:fillRect/>
            </a:stretch>
          </a:blipFill>
        </p:spPr>
        <p:txBody>
          <a:bodyPr wrap="square" lIns="0" tIns="0" rIns="0" bIns="0" rtlCol="0"/>
          <a:lstStyle/>
          <a:p>
            <a:endParaRPr sz="1800"/>
          </a:p>
        </p:txBody>
      </p:sp>
    </p:spTree>
  </p:cSld>
  <p:clrMap bg1="lt1" tx1="dk1" bg2="lt2" tx2="dk2" accent1="accent1" accent2="accent2" accent3="accent3" accent4="accent4" accent5="accent5" accent6="accent6" hlink="hlink" folHlink="folHlink"/>
  <p:sldLayoutIdLst>
    <p:sldLayoutId id="2147483679" r:id="rId1"/>
    <p:sldLayoutId id="2147483678" r:id="rId2"/>
    <p:sldLayoutId id="2147483681" r:id="rId3"/>
    <p:sldLayoutId id="2147483685" r:id="rId4"/>
    <p:sldLayoutId id="2147483701" r:id="rId5"/>
    <p:sldLayoutId id="2147483702" r:id="rId6"/>
    <p:sldLayoutId id="2147483742" r:id="rId7"/>
    <p:sldLayoutId id="2147483743" r:id="rId8"/>
    <p:sldLayoutId id="2147483744" r:id="rId9"/>
    <p:sldLayoutId id="2147483745" r:id="rId10"/>
    <p:sldLayoutId id="2147483759" r:id="rId11"/>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24" indent="-345624">
        <a:lnSpc>
          <a:spcPct val="84000"/>
        </a:lnSpc>
        <a:spcAft>
          <a:spcPts val="2300"/>
        </a:spcAft>
        <a:buSzPct val="100000"/>
        <a:buFontTx/>
        <a:buBlip>
          <a:blip r:embed="rId14"/>
        </a:buBlip>
        <a:tabLst/>
        <a:defRPr sz="4250" spc="-111" baseline="0">
          <a:latin typeface="+mn-lt"/>
          <a:ea typeface="+mn-ea"/>
          <a:cs typeface="+mn-cs"/>
        </a:defRPr>
      </a:lvl1pPr>
      <a:lvl2pPr marL="756051" indent="-324021">
        <a:lnSpc>
          <a:spcPct val="84000"/>
        </a:lnSpc>
        <a:spcAft>
          <a:spcPts val="2400"/>
        </a:spcAft>
        <a:buFontTx/>
        <a:buBlip>
          <a:blip r:embed="rId14"/>
        </a:buBlip>
        <a:defRPr sz="3850" spc="-111" baseline="0">
          <a:latin typeface="+mn-lt"/>
          <a:ea typeface="+mn-ea"/>
          <a:cs typeface="+mn-cs"/>
        </a:defRPr>
      </a:lvl2pPr>
      <a:lvl3pPr marL="1116075" indent="-288019">
        <a:lnSpc>
          <a:spcPct val="84000"/>
        </a:lnSpc>
        <a:spcAft>
          <a:spcPts val="2500"/>
        </a:spcAft>
        <a:buFontTx/>
        <a:buBlip>
          <a:blip r:embed="rId14"/>
        </a:buBlip>
        <a:defRPr sz="3400" spc="-111" baseline="0">
          <a:latin typeface="+mn-lt"/>
          <a:ea typeface="+mn-ea"/>
          <a:cs typeface="+mn-cs"/>
        </a:defRPr>
      </a:lvl3pPr>
      <a:lvl4pPr marL="1458098" indent="-259218">
        <a:lnSpc>
          <a:spcPct val="84000"/>
        </a:lnSpc>
        <a:spcAft>
          <a:spcPts val="2600"/>
        </a:spcAft>
        <a:buFontTx/>
        <a:buBlip>
          <a:blip r:embed="rId14"/>
        </a:buBlip>
        <a:defRPr sz="3000" spc="-111" baseline="0">
          <a:latin typeface="+mn-lt"/>
          <a:ea typeface="+mn-ea"/>
          <a:cs typeface="+mn-cs"/>
        </a:defRPr>
      </a:lvl4pPr>
      <a:lvl5pPr marL="1764117" indent="-252016">
        <a:lnSpc>
          <a:spcPct val="86000"/>
        </a:lnSpc>
        <a:spcAft>
          <a:spcPts val="1500"/>
        </a:spcAft>
        <a:buFontTx/>
        <a:buBlip>
          <a:blip r:embed="rId14"/>
        </a:buBlip>
        <a:defRPr sz="2800" spc="-111" baseline="0">
          <a:latin typeface="+mn-lt"/>
          <a:ea typeface="+mn-ea"/>
          <a:cs typeface="+mn-cs"/>
        </a:defRPr>
      </a:lvl5pPr>
      <a:lvl6pPr marL="2286153">
        <a:defRPr>
          <a:latin typeface="+mn-lt"/>
          <a:ea typeface="+mn-ea"/>
          <a:cs typeface="+mn-cs"/>
        </a:defRPr>
      </a:lvl6pPr>
      <a:lvl7pPr marL="2743383">
        <a:defRPr>
          <a:latin typeface="+mn-lt"/>
          <a:ea typeface="+mn-ea"/>
          <a:cs typeface="+mn-cs"/>
        </a:defRPr>
      </a:lvl7pPr>
      <a:lvl8pPr marL="3200613">
        <a:defRPr>
          <a:latin typeface="+mn-lt"/>
          <a:ea typeface="+mn-ea"/>
          <a:cs typeface="+mn-cs"/>
        </a:defRPr>
      </a:lvl8pPr>
      <a:lvl9pPr marL="3657844">
        <a:defRPr>
          <a:latin typeface="+mn-lt"/>
          <a:ea typeface="+mn-ea"/>
          <a:cs typeface="+mn-cs"/>
        </a:defRPr>
      </a:lvl9pPr>
    </p:bodyStyle>
    <p:otherStyle>
      <a:lvl1pPr marL="0">
        <a:defRPr>
          <a:latin typeface="+mn-lt"/>
          <a:ea typeface="+mn-ea"/>
          <a:cs typeface="+mn-cs"/>
        </a:defRPr>
      </a:lvl1pPr>
      <a:lvl2pPr marL="457232">
        <a:defRPr>
          <a:latin typeface="+mn-lt"/>
          <a:ea typeface="+mn-ea"/>
          <a:cs typeface="+mn-cs"/>
        </a:defRPr>
      </a:lvl2pPr>
      <a:lvl3pPr marL="914461">
        <a:defRPr>
          <a:latin typeface="+mn-lt"/>
          <a:ea typeface="+mn-ea"/>
          <a:cs typeface="+mn-cs"/>
        </a:defRPr>
      </a:lvl3pPr>
      <a:lvl4pPr marL="1371691">
        <a:defRPr>
          <a:latin typeface="+mn-lt"/>
          <a:ea typeface="+mn-ea"/>
          <a:cs typeface="+mn-cs"/>
        </a:defRPr>
      </a:lvl4pPr>
      <a:lvl5pPr marL="1828922">
        <a:defRPr>
          <a:latin typeface="+mn-lt"/>
          <a:ea typeface="+mn-ea"/>
          <a:cs typeface="+mn-cs"/>
        </a:defRPr>
      </a:lvl5pPr>
      <a:lvl6pPr marL="2286153">
        <a:defRPr>
          <a:latin typeface="+mn-lt"/>
          <a:ea typeface="+mn-ea"/>
          <a:cs typeface="+mn-cs"/>
        </a:defRPr>
      </a:lvl6pPr>
      <a:lvl7pPr marL="2743383">
        <a:defRPr>
          <a:latin typeface="+mn-lt"/>
          <a:ea typeface="+mn-ea"/>
          <a:cs typeface="+mn-cs"/>
        </a:defRPr>
      </a:lvl7pPr>
      <a:lvl8pPr marL="3200613">
        <a:defRPr>
          <a:latin typeface="+mn-lt"/>
          <a:ea typeface="+mn-ea"/>
          <a:cs typeface="+mn-cs"/>
        </a:defRPr>
      </a:lvl8pPr>
      <a:lvl9pPr marL="3657844">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333904" y="478619"/>
            <a:ext cx="7704001" cy="184666"/>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3" y="478619"/>
            <a:ext cx="792001" cy="184666"/>
          </a:xfrm>
          <a:prstGeom prst="rect">
            <a:avLst/>
          </a:prstGeom>
        </p:spPr>
        <p:txBody>
          <a:bodyPr wrap="square" lIns="0" tIns="0" rIns="0" bIns="0">
            <a:spAutoFit/>
          </a:bodyPr>
          <a:lstStyle>
            <a:lvl1pPr algn="l">
              <a:defRPr sz="1200">
                <a:solidFill>
                  <a:schemeClr val="tx1">
                    <a:tint val="75000"/>
                  </a:schemeClr>
                </a:solidFill>
              </a:defRPr>
            </a:lvl1pPr>
          </a:lstStyle>
          <a:p>
            <a:fld id="{0D5C8A90-D85D-4561-9F0D-D91F6DA549C8}" type="datetime1">
              <a:rPr lang="sv-SE" smtClean="0"/>
              <a:t>2024-11-10</a:t>
            </a:fld>
            <a:endParaRPr lang="en-US"/>
          </a:p>
        </p:txBody>
      </p:sp>
      <p:sp>
        <p:nvSpPr>
          <p:cNvPr id="6" name="Holder 6"/>
          <p:cNvSpPr>
            <a:spLocks noGrp="1"/>
          </p:cNvSpPr>
          <p:nvPr>
            <p:ph type="sldNum" sz="quarter" idx="7"/>
          </p:nvPr>
        </p:nvSpPr>
        <p:spPr>
          <a:xfrm>
            <a:off x="835103" y="478619"/>
            <a:ext cx="359999" cy="184666"/>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8" y="1227047"/>
            <a:ext cx="17616567" cy="2043642"/>
          </a:xfrm>
          <a:prstGeom prst="rect">
            <a:avLst/>
          </a:prstGeom>
        </p:spPr>
        <p:txBody>
          <a:bodyPr vert="horz" lIns="0" tIns="0" rIns="0" bIns="72000" rtlCol="0" anchor="b" anchorCtr="0">
            <a:no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13"/>
            <a:ext cx="1302292" cy="1251281"/>
          </a:xfrm>
          <a:prstGeom prst="rect">
            <a:avLst/>
          </a:prstGeom>
          <a:blipFill>
            <a:blip r:embed="rId7" cstate="print"/>
            <a:stretch>
              <a:fillRect/>
            </a:stretch>
          </a:blipFill>
        </p:spPr>
        <p:txBody>
          <a:bodyPr wrap="square" lIns="0" tIns="0" rIns="0" bIns="0" rtlCol="0"/>
          <a:lstStyle/>
          <a:p>
            <a:endParaRPr sz="1800"/>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1243767" y="3402000"/>
            <a:ext cx="17618400" cy="598680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78783608"/>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10" r:id="rId3"/>
    <p:sldLayoutId id="2147483713" r:id="rId4"/>
    <p:sldLayoutId id="2147483716" r:id="rId5"/>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24" indent="-345624">
        <a:lnSpc>
          <a:spcPct val="84000"/>
        </a:lnSpc>
        <a:spcAft>
          <a:spcPts val="2300"/>
        </a:spcAft>
        <a:buSzPct val="100000"/>
        <a:buFontTx/>
        <a:buBlip>
          <a:blip r:embed="rId8"/>
        </a:buBlip>
        <a:tabLst/>
        <a:defRPr lang="sv-SE" sz="4250" spc="-111" baseline="0" dirty="0" smtClean="0">
          <a:latin typeface="+mn-lt"/>
          <a:ea typeface="+mn-ea"/>
          <a:cs typeface="+mn-cs"/>
        </a:defRPr>
      </a:lvl1pPr>
      <a:lvl2pPr marL="756051" indent="-324021">
        <a:lnSpc>
          <a:spcPct val="84000"/>
        </a:lnSpc>
        <a:spcAft>
          <a:spcPts val="2400"/>
        </a:spcAft>
        <a:buFontTx/>
        <a:buBlip>
          <a:blip r:embed="rId8"/>
        </a:buBlip>
        <a:defRPr lang="sv-SE" sz="3850" spc="-111" baseline="0" dirty="0" smtClean="0">
          <a:latin typeface="+mn-lt"/>
          <a:ea typeface="+mn-ea"/>
          <a:cs typeface="+mn-cs"/>
        </a:defRPr>
      </a:lvl2pPr>
      <a:lvl3pPr marL="1116075" indent="-288019">
        <a:lnSpc>
          <a:spcPct val="84000"/>
        </a:lnSpc>
        <a:spcAft>
          <a:spcPts val="2500"/>
        </a:spcAft>
        <a:buFontTx/>
        <a:buBlip>
          <a:blip r:embed="rId8"/>
        </a:buBlip>
        <a:defRPr lang="sv-SE" sz="3400" spc="-111" baseline="0" dirty="0" smtClean="0">
          <a:latin typeface="+mn-lt"/>
          <a:ea typeface="+mn-ea"/>
          <a:cs typeface="+mn-cs"/>
        </a:defRPr>
      </a:lvl3pPr>
      <a:lvl4pPr marL="1458098" indent="-259218">
        <a:lnSpc>
          <a:spcPct val="84000"/>
        </a:lnSpc>
        <a:spcAft>
          <a:spcPts val="2600"/>
        </a:spcAft>
        <a:buFontTx/>
        <a:buBlip>
          <a:blip r:embed="rId8"/>
        </a:buBlip>
        <a:defRPr lang="sv-SE" sz="3000" spc="-111" baseline="0" dirty="0" smtClean="0">
          <a:latin typeface="+mn-lt"/>
          <a:ea typeface="+mn-ea"/>
          <a:cs typeface="+mn-cs"/>
        </a:defRPr>
      </a:lvl4pPr>
      <a:lvl5pPr marL="1764117" indent="-252016">
        <a:lnSpc>
          <a:spcPct val="86000"/>
        </a:lnSpc>
        <a:spcAft>
          <a:spcPts val="1500"/>
        </a:spcAft>
        <a:buFontTx/>
        <a:buBlip>
          <a:blip r:embed="rId8"/>
        </a:buBlip>
        <a:defRPr lang="sv-SE" sz="2800" spc="-111" baseline="0" dirty="0" smtClean="0">
          <a:latin typeface="+mn-lt"/>
          <a:ea typeface="+mn-ea"/>
          <a:cs typeface="+mn-cs"/>
        </a:defRPr>
      </a:lvl5pPr>
      <a:lvl6pPr marL="2286153">
        <a:defRPr>
          <a:latin typeface="+mn-lt"/>
          <a:ea typeface="+mn-ea"/>
          <a:cs typeface="+mn-cs"/>
        </a:defRPr>
      </a:lvl6pPr>
      <a:lvl7pPr marL="2743383">
        <a:defRPr>
          <a:latin typeface="+mn-lt"/>
          <a:ea typeface="+mn-ea"/>
          <a:cs typeface="+mn-cs"/>
        </a:defRPr>
      </a:lvl7pPr>
      <a:lvl8pPr marL="3200613">
        <a:defRPr>
          <a:latin typeface="+mn-lt"/>
          <a:ea typeface="+mn-ea"/>
          <a:cs typeface="+mn-cs"/>
        </a:defRPr>
      </a:lvl8pPr>
      <a:lvl9pPr marL="3657844">
        <a:defRPr>
          <a:latin typeface="+mn-lt"/>
          <a:ea typeface="+mn-ea"/>
          <a:cs typeface="+mn-cs"/>
        </a:defRPr>
      </a:lvl9pPr>
    </p:bodyStyle>
    <p:otherStyle>
      <a:lvl1pPr marL="0">
        <a:defRPr>
          <a:latin typeface="+mn-lt"/>
          <a:ea typeface="+mn-ea"/>
          <a:cs typeface="+mn-cs"/>
        </a:defRPr>
      </a:lvl1pPr>
      <a:lvl2pPr marL="457232">
        <a:defRPr>
          <a:latin typeface="+mn-lt"/>
          <a:ea typeface="+mn-ea"/>
          <a:cs typeface="+mn-cs"/>
        </a:defRPr>
      </a:lvl2pPr>
      <a:lvl3pPr marL="914461">
        <a:defRPr>
          <a:latin typeface="+mn-lt"/>
          <a:ea typeface="+mn-ea"/>
          <a:cs typeface="+mn-cs"/>
        </a:defRPr>
      </a:lvl3pPr>
      <a:lvl4pPr marL="1371691">
        <a:defRPr>
          <a:latin typeface="+mn-lt"/>
          <a:ea typeface="+mn-ea"/>
          <a:cs typeface="+mn-cs"/>
        </a:defRPr>
      </a:lvl4pPr>
      <a:lvl5pPr marL="1828922">
        <a:defRPr>
          <a:latin typeface="+mn-lt"/>
          <a:ea typeface="+mn-ea"/>
          <a:cs typeface="+mn-cs"/>
        </a:defRPr>
      </a:lvl5pPr>
      <a:lvl6pPr marL="2286153">
        <a:defRPr>
          <a:latin typeface="+mn-lt"/>
          <a:ea typeface="+mn-ea"/>
          <a:cs typeface="+mn-cs"/>
        </a:defRPr>
      </a:lvl6pPr>
      <a:lvl7pPr marL="2743383">
        <a:defRPr>
          <a:latin typeface="+mn-lt"/>
          <a:ea typeface="+mn-ea"/>
          <a:cs typeface="+mn-cs"/>
        </a:defRPr>
      </a:lvl7pPr>
      <a:lvl8pPr marL="3200613">
        <a:defRPr>
          <a:latin typeface="+mn-lt"/>
          <a:ea typeface="+mn-ea"/>
          <a:cs typeface="+mn-cs"/>
        </a:defRPr>
      </a:lvl8pPr>
      <a:lvl9pPr marL="365784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eg"/><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2.emf"/><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e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2.emf"/><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2.emf"/><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emf"/><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em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em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em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em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klädsel, person, Medicinsk utrustning, inomhus&#10;&#10;Automatiskt genererad beskrivning">
            <a:extLst>
              <a:ext uri="{FF2B5EF4-FFF2-40B4-BE49-F238E27FC236}">
                <a16:creationId xmlns:a16="http://schemas.microsoft.com/office/drawing/2014/main" id="{376A71AB-23C2-616A-A3CC-2CC0B1B96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71" y="7154"/>
            <a:ext cx="20110150" cy="11302196"/>
          </a:xfrm>
          <a:prstGeom prst="rect">
            <a:avLst/>
          </a:prstGeom>
        </p:spPr>
      </p:pic>
      <p:sp>
        <p:nvSpPr>
          <p:cNvPr id="2" name="Rektangel 1">
            <a:extLst>
              <a:ext uri="{FF2B5EF4-FFF2-40B4-BE49-F238E27FC236}">
                <a16:creationId xmlns:a16="http://schemas.microsoft.com/office/drawing/2014/main" id="{B7A9AFD7-57A9-6F22-A69A-9E1600041C37}"/>
              </a:ext>
            </a:extLst>
          </p:cNvPr>
          <p:cNvSpPr/>
          <p:nvPr/>
        </p:nvSpPr>
        <p:spPr>
          <a:xfrm rot="5400000">
            <a:off x="-308791" y="101747"/>
            <a:ext cx="11648673" cy="11089235"/>
          </a:xfrm>
          <a:prstGeom prst="rect">
            <a:avLst/>
          </a:prstGeom>
          <a:gradFill flip="none" rotWithShape="1">
            <a:gsLst>
              <a:gs pos="0">
                <a:schemeClr val="accent4">
                  <a:lumMod val="67000"/>
                </a:schemeClr>
              </a:gs>
              <a:gs pos="100000">
                <a:srgbClr val="2C6080">
                  <a:alpha val="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1FDE0B24-2FA8-A995-F64C-9356A8309CCF}"/>
              </a:ext>
            </a:extLst>
          </p:cNvPr>
          <p:cNvSpPr txBox="1"/>
          <p:nvPr/>
        </p:nvSpPr>
        <p:spPr>
          <a:xfrm>
            <a:off x="493756" y="3131503"/>
            <a:ext cx="8280920" cy="7294305"/>
          </a:xfrm>
          <a:prstGeom prst="rect">
            <a:avLst/>
          </a:prstGeom>
          <a:noFill/>
        </p:spPr>
        <p:txBody>
          <a:bodyPr wrap="square" lIns="91440" tIns="45720" rIns="91440" bIns="45720" rtlCol="0" anchor="t">
            <a:spAutoFit/>
          </a:bodyPr>
          <a:lstStyle/>
          <a:p>
            <a:r>
              <a:rPr lang="sv-SE" sz="5400" b="1">
                <a:solidFill>
                  <a:schemeClr val="bg1"/>
                </a:solidFill>
                <a:latin typeface="+mj-lt"/>
              </a:rPr>
              <a:t>Milstolpar i arbetet för </a:t>
            </a:r>
            <a:br>
              <a:rPr lang="sv-SE" sz="5400" b="1">
                <a:solidFill>
                  <a:schemeClr val="bg1"/>
                </a:solidFill>
                <a:latin typeface="+mj-lt"/>
              </a:rPr>
            </a:br>
            <a:r>
              <a:rPr lang="sv-SE" sz="5400" b="1">
                <a:solidFill>
                  <a:schemeClr val="bg1"/>
                </a:solidFill>
                <a:latin typeface="+mj-lt"/>
              </a:rPr>
              <a:t>att nå målbilden för</a:t>
            </a:r>
          </a:p>
          <a:p>
            <a:r>
              <a:rPr lang="sv-SE" sz="5400" b="1">
                <a:solidFill>
                  <a:schemeClr val="bg1"/>
                </a:solidFill>
                <a:latin typeface="+mj-lt"/>
              </a:rPr>
              <a:t>Hälso- och Sjukvården 2029</a:t>
            </a:r>
          </a:p>
          <a:p>
            <a:endParaRPr lang="sv-SE" sz="5400" b="1">
              <a:solidFill>
                <a:schemeClr val="bg1"/>
              </a:solidFill>
              <a:latin typeface="+mj-lt"/>
              <a:cs typeface="Calibri"/>
            </a:endParaRPr>
          </a:p>
          <a:p>
            <a:r>
              <a:rPr lang="sv-SE" sz="3600" b="1">
                <a:solidFill>
                  <a:schemeClr val="bg1"/>
                </a:solidFill>
                <a:latin typeface="+mj-lt"/>
                <a:cs typeface="Calibri"/>
              </a:rPr>
              <a:t>Lars Almroth, hälso- och sjukvårdsdirektör</a:t>
            </a:r>
          </a:p>
          <a:p>
            <a:r>
              <a:rPr lang="sv-SE" sz="3600" b="1">
                <a:solidFill>
                  <a:schemeClr val="bg1"/>
                </a:solidFill>
                <a:latin typeface="+mj-lt"/>
                <a:cs typeface="Calibri"/>
              </a:rPr>
              <a:t>Agnetha Jonsson, förvaltningsdirektör, Fastighet och service</a:t>
            </a:r>
          </a:p>
          <a:p>
            <a:r>
              <a:rPr lang="sv-SE" sz="3600" b="1">
                <a:solidFill>
                  <a:schemeClr val="bg1"/>
                </a:solidFill>
                <a:latin typeface="+mj-lt"/>
                <a:cs typeface="Calibri"/>
              </a:rPr>
              <a:t>Niklas Källman, förvaltningsdirektör, </a:t>
            </a:r>
          </a:p>
          <a:p>
            <a:r>
              <a:rPr lang="sv-SE" sz="3600" b="1">
                <a:solidFill>
                  <a:schemeClr val="bg1"/>
                </a:solidFill>
                <a:latin typeface="+mj-lt"/>
                <a:cs typeface="Calibri"/>
              </a:rPr>
              <a:t>Nytt akutsjukhus</a:t>
            </a:r>
            <a:endParaRPr lang="sv-SE">
              <a:solidFill>
                <a:schemeClr val="bg1"/>
              </a:solidFill>
            </a:endParaRPr>
          </a:p>
          <a:p>
            <a:r>
              <a:rPr lang="sv-SE" sz="3600" b="1">
                <a:solidFill>
                  <a:schemeClr val="bg1"/>
                </a:solidFill>
                <a:latin typeface="+mj-lt"/>
                <a:cs typeface="Calibri"/>
              </a:rPr>
              <a:t>Lars Öhman, förvaltningsdirektör, Digitaliseringsstöd</a:t>
            </a:r>
          </a:p>
        </p:txBody>
      </p:sp>
      <p:sp>
        <p:nvSpPr>
          <p:cNvPr id="8" name="Platshållare för text 6">
            <a:extLst>
              <a:ext uri="{FF2B5EF4-FFF2-40B4-BE49-F238E27FC236}">
                <a16:creationId xmlns:a16="http://schemas.microsoft.com/office/drawing/2014/main" id="{F7D3923C-EB6E-1E2A-1306-FCFF25F3EB3B}"/>
              </a:ext>
            </a:extLst>
          </p:cNvPr>
          <p:cNvSpPr txBox="1">
            <a:spLocks/>
          </p:cNvSpPr>
          <p:nvPr/>
        </p:nvSpPr>
        <p:spPr>
          <a:xfrm>
            <a:off x="17640000" y="8791200"/>
            <a:ext cx="1987200" cy="1987200"/>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r>
              <a:rPr lang="sv-SE" kern="0">
                <a:solidFill>
                  <a:sysClr val="windowText" lastClr="000000"/>
                </a:solidFill>
              </a:rPr>
              <a:t> 4,42</a:t>
            </a:r>
          </a:p>
          <a:p>
            <a:endParaRPr lang="sv-SE" kern="0">
              <a:solidFill>
                <a:sysClr val="windowText" lastClr="000000"/>
              </a:solidFill>
            </a:endParaRPr>
          </a:p>
        </p:txBody>
      </p:sp>
    </p:spTree>
    <p:extLst>
      <p:ext uri="{BB962C8B-B14F-4D97-AF65-F5344CB8AC3E}">
        <p14:creationId xmlns:p14="http://schemas.microsoft.com/office/powerpoint/2010/main" val="373111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BBAF7-5F70-889C-7DA7-F2C9402AFBFF}"/>
            </a:ext>
          </a:extLst>
        </p:cNvPr>
        <p:cNvGrpSpPr/>
        <p:nvPr/>
      </p:nvGrpSpPr>
      <p:grpSpPr>
        <a:xfrm>
          <a:off x="0" y="0"/>
          <a:ext cx="0" cy="0"/>
          <a:chOff x="0" y="0"/>
          <a:chExt cx="0" cy="0"/>
        </a:xfrm>
      </p:grpSpPr>
      <p:sp>
        <p:nvSpPr>
          <p:cNvPr id="21" name="Pil: höger 20">
            <a:extLst>
              <a:ext uri="{FF2B5EF4-FFF2-40B4-BE49-F238E27FC236}">
                <a16:creationId xmlns:a16="http://schemas.microsoft.com/office/drawing/2014/main" id="{DB2BD62C-8F4C-E8B5-63E1-CA668DB0E256}"/>
              </a:ext>
            </a:extLst>
          </p:cNvPr>
          <p:cNvSpPr/>
          <p:nvPr/>
        </p:nvSpPr>
        <p:spPr>
          <a:xfrm>
            <a:off x="3001650" y="3457832"/>
            <a:ext cx="17138602" cy="8740401"/>
          </a:xfrm>
          <a:prstGeom prst="rightArrow">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0" lang="sv-SE" sz="1801" b="0" i="0" u="none" strike="noStrike" kern="1200" cap="none" spc="0" normalizeH="0" baseline="0" noProof="0">
              <a:ln>
                <a:noFill/>
              </a:ln>
              <a:solidFill>
                <a:prstClr val="white"/>
              </a:solidFill>
              <a:effectLst/>
              <a:uLnTx/>
              <a:uFillTx/>
              <a:latin typeface="Calibri Light"/>
              <a:ea typeface="+mn-ea"/>
              <a:cs typeface="+mn-cs"/>
            </a:endParaRPr>
          </a:p>
        </p:txBody>
      </p:sp>
      <p:sp>
        <p:nvSpPr>
          <p:cNvPr id="18" name="Rektangel 17">
            <a:extLst>
              <a:ext uri="{FF2B5EF4-FFF2-40B4-BE49-F238E27FC236}">
                <a16:creationId xmlns:a16="http://schemas.microsoft.com/office/drawing/2014/main" id="{A84A6FB6-0FC9-797C-AFF0-603382816EB5}"/>
              </a:ext>
            </a:extLst>
          </p:cNvPr>
          <p:cNvSpPr/>
          <p:nvPr/>
        </p:nvSpPr>
        <p:spPr>
          <a:xfrm>
            <a:off x="705" y="3792100"/>
            <a:ext cx="3227007" cy="7516854"/>
          </a:xfrm>
          <a:prstGeom prst="rect">
            <a:avLst/>
          </a:prstGeom>
          <a:solidFill>
            <a:srgbClr val="339D9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0" lang="sv-SE" sz="1801" b="0" i="0" u="none" strike="noStrike" kern="1200" cap="none" spc="0" normalizeH="0" baseline="0" noProof="0">
              <a:ln>
                <a:noFill/>
              </a:ln>
              <a:solidFill>
                <a:prstClr val="white"/>
              </a:solidFill>
              <a:effectLst/>
              <a:uLnTx/>
              <a:uFillTx/>
              <a:latin typeface="Calibri Light"/>
              <a:ea typeface="+mn-ea"/>
              <a:cs typeface="+mn-cs"/>
            </a:endParaRPr>
          </a:p>
        </p:txBody>
      </p:sp>
      <p:pic>
        <p:nvPicPr>
          <p:cNvPr id="7" name="Bildobjekt 6" descr="En bild som visar utomhus, byggnad, fotbeklädnader, träd&#10;&#10;Automatiskt genererad beskrivning">
            <a:extLst>
              <a:ext uri="{FF2B5EF4-FFF2-40B4-BE49-F238E27FC236}">
                <a16:creationId xmlns:a16="http://schemas.microsoft.com/office/drawing/2014/main" id="{3B394CE5-8749-E42B-809C-553895CAE19D}"/>
              </a:ext>
            </a:extLst>
          </p:cNvPr>
          <p:cNvPicPr>
            <a:picLocks noChangeAspect="1"/>
          </p:cNvPicPr>
          <p:nvPr/>
        </p:nvPicPr>
        <p:blipFill rotWithShape="1">
          <a:blip r:embed="rId3">
            <a:extLst>
              <a:ext uri="{28A0092B-C50C-407E-A947-70E740481C1C}">
                <a14:useLocalDpi xmlns:a14="http://schemas.microsoft.com/office/drawing/2010/main" val="0"/>
              </a:ext>
            </a:extLst>
          </a:blip>
          <a:srcRect t="31847" b="34242"/>
          <a:stretch/>
        </p:blipFill>
        <p:spPr>
          <a:xfrm>
            <a:off x="7477" y="-66095"/>
            <a:ext cx="20102688" cy="3834585"/>
          </a:xfrm>
          <a:prstGeom prst="rect">
            <a:avLst/>
          </a:prstGeom>
        </p:spPr>
      </p:pic>
      <p:graphicFrame>
        <p:nvGraphicFramePr>
          <p:cNvPr id="2" name="Tabell 1">
            <a:extLst>
              <a:ext uri="{FF2B5EF4-FFF2-40B4-BE49-F238E27FC236}">
                <a16:creationId xmlns:a16="http://schemas.microsoft.com/office/drawing/2014/main" id="{1CDCBDAF-0CC2-07F8-2610-B7D719FD6A97}"/>
              </a:ext>
            </a:extLst>
          </p:cNvPr>
          <p:cNvGraphicFramePr>
            <a:graphicFrameLocks noGrp="1"/>
          </p:cNvGraphicFramePr>
          <p:nvPr/>
        </p:nvGraphicFramePr>
        <p:xfrm>
          <a:off x="3244176" y="3781788"/>
          <a:ext cx="3615476" cy="7558264"/>
        </p:xfrm>
        <a:graphic>
          <a:graphicData uri="http://schemas.openxmlformats.org/drawingml/2006/table">
            <a:tbl>
              <a:tblPr firstRow="1" bandRow="1">
                <a:tableStyleId>{5C22544A-7EE6-4342-B048-85BDC9FD1C3A}</a:tableStyleId>
              </a:tblPr>
              <a:tblGrid>
                <a:gridCol w="3615476">
                  <a:extLst>
                    <a:ext uri="{9D8B030D-6E8A-4147-A177-3AD203B41FA5}">
                      <a16:colId xmlns:a16="http://schemas.microsoft.com/office/drawing/2014/main" val="1211106183"/>
                    </a:ext>
                  </a:extLst>
                </a:gridCol>
              </a:tblGrid>
              <a:tr h="537847">
                <a:tc>
                  <a:txBody>
                    <a:bodyPr/>
                    <a:lstStyle/>
                    <a:p>
                      <a:pPr algn="ctr"/>
                      <a:r>
                        <a:rPr lang="sv-SE" sz="2800" b="1">
                          <a:solidFill>
                            <a:srgbClr val="339D94"/>
                          </a:solidFill>
                          <a:latin typeface="+mn-lt"/>
                          <a:ea typeface="+mn-ea"/>
                          <a:cs typeface="+mn-cs"/>
                        </a:rPr>
                        <a:t>2025</a:t>
                      </a:r>
                    </a:p>
                  </a:txBody>
                  <a:tcPr marL="91433" marR="91433" marT="55318" marB="55318"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20417">
                <a:tc>
                  <a:txBody>
                    <a:bodyPr/>
                    <a:lstStyle/>
                    <a:p>
                      <a:pPr marL="342900" indent="-342900">
                        <a:buFont typeface="Arial" panose="020B0604020202020204" pitchFamily="34" charset="0"/>
                        <a:buChar char="•"/>
                      </a:pPr>
                      <a:endParaRPr lang="sv-SE" sz="2500"/>
                    </a:p>
                    <a:p>
                      <a:pPr marL="342900" indent="-342900">
                        <a:buFont typeface="Arial" panose="020B0604020202020204" pitchFamily="34" charset="0"/>
                        <a:buChar char="•"/>
                      </a:pPr>
                      <a:endParaRPr lang="sv-SE" sz="2500">
                        <a:latin typeface="+mj-lt"/>
                      </a:endParaRPr>
                    </a:p>
                    <a:p>
                      <a:pPr marL="342900" indent="-342900">
                        <a:buFont typeface="Arial" panose="020B0604020202020204" pitchFamily="34" charset="0"/>
                        <a:buChar char="•"/>
                      </a:pPr>
                      <a:endParaRPr lang="sv-SE" sz="2500"/>
                    </a:p>
                    <a:p>
                      <a:pPr marL="0" indent="0">
                        <a:buFont typeface="Arial" panose="020B0604020202020204" pitchFamily="34" charset="0"/>
                        <a:buNone/>
                      </a:pPr>
                      <a:endParaRPr lang="sv-SE" sz="2500"/>
                    </a:p>
                    <a:p>
                      <a:pPr marL="0" indent="0">
                        <a:buFont typeface="Arial" panose="020B0604020202020204" pitchFamily="34" charset="0"/>
                        <a:buNone/>
                      </a:pPr>
                      <a:endParaRPr lang="sv-SE" sz="2500"/>
                    </a:p>
                  </a:txBody>
                  <a:tcPr marL="137150" marR="137150" marT="165953" marB="165953">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2" name="Tabell 11">
            <a:extLst>
              <a:ext uri="{FF2B5EF4-FFF2-40B4-BE49-F238E27FC236}">
                <a16:creationId xmlns:a16="http://schemas.microsoft.com/office/drawing/2014/main" id="{E8BA0397-8B08-F571-380E-2B0515AAFCF4}"/>
              </a:ext>
            </a:extLst>
          </p:cNvPr>
          <p:cNvGraphicFramePr>
            <a:graphicFrameLocks noGrp="1"/>
          </p:cNvGraphicFramePr>
          <p:nvPr/>
        </p:nvGraphicFramePr>
        <p:xfrm>
          <a:off x="6883922" y="3780131"/>
          <a:ext cx="3909834" cy="7557058"/>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19747">
                <a:tc>
                  <a:txBody>
                    <a:bodyPr/>
                    <a:lstStyle/>
                    <a:p>
                      <a:pPr algn="ctr"/>
                      <a:r>
                        <a:rPr lang="sv-SE" sz="2800">
                          <a:solidFill>
                            <a:srgbClr val="339D94"/>
                          </a:solidFill>
                        </a:rPr>
                        <a:t>2026</a:t>
                      </a:r>
                      <a:endParaRPr lang="sv-SE" sz="25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37311">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000"/>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3" name="Tabell 12">
            <a:extLst>
              <a:ext uri="{FF2B5EF4-FFF2-40B4-BE49-F238E27FC236}">
                <a16:creationId xmlns:a16="http://schemas.microsoft.com/office/drawing/2014/main" id="{18C2AEAA-036A-60AF-1287-EA502AAF6D27}"/>
              </a:ext>
            </a:extLst>
          </p:cNvPr>
          <p:cNvGraphicFramePr>
            <a:graphicFrameLocks noGrp="1"/>
          </p:cNvGraphicFramePr>
          <p:nvPr/>
        </p:nvGraphicFramePr>
        <p:xfrm>
          <a:off x="10793755" y="3780134"/>
          <a:ext cx="3909834" cy="7533970"/>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18647">
                <a:tc>
                  <a:txBody>
                    <a:bodyPr/>
                    <a:lstStyle/>
                    <a:p>
                      <a:pPr algn="ctr"/>
                      <a:r>
                        <a:rPr lang="sv-SE" sz="2800">
                          <a:solidFill>
                            <a:srgbClr val="339D94"/>
                          </a:solidFill>
                        </a:rPr>
                        <a:t>2027</a:t>
                      </a:r>
                      <a:endParaRPr lang="sv-SE" sz="25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15323">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000"/>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5" name="Tabell 14">
            <a:extLst>
              <a:ext uri="{FF2B5EF4-FFF2-40B4-BE49-F238E27FC236}">
                <a16:creationId xmlns:a16="http://schemas.microsoft.com/office/drawing/2014/main" id="{4384D08F-F594-E80A-AC3D-3486612D897C}"/>
              </a:ext>
            </a:extLst>
          </p:cNvPr>
          <p:cNvGraphicFramePr>
            <a:graphicFrameLocks noGrp="1"/>
          </p:cNvGraphicFramePr>
          <p:nvPr/>
        </p:nvGraphicFramePr>
        <p:xfrm>
          <a:off x="18613422" y="3780132"/>
          <a:ext cx="1526830" cy="7594840"/>
        </p:xfrm>
        <a:graphic>
          <a:graphicData uri="http://schemas.openxmlformats.org/drawingml/2006/table">
            <a:tbl>
              <a:tblPr firstRow="1" bandRow="1">
                <a:tableStyleId>{5C22544A-7EE6-4342-B048-85BDC9FD1C3A}</a:tableStyleId>
              </a:tblPr>
              <a:tblGrid>
                <a:gridCol w="1526830">
                  <a:extLst>
                    <a:ext uri="{9D8B030D-6E8A-4147-A177-3AD203B41FA5}">
                      <a16:colId xmlns:a16="http://schemas.microsoft.com/office/drawing/2014/main" val="1211106183"/>
                    </a:ext>
                  </a:extLst>
                </a:gridCol>
              </a:tblGrid>
              <a:tr h="518647">
                <a:tc>
                  <a:txBody>
                    <a:bodyPr/>
                    <a:lstStyle/>
                    <a:p>
                      <a:pPr algn="ctr"/>
                      <a:r>
                        <a:rPr lang="sv-SE" sz="2800">
                          <a:solidFill>
                            <a:srgbClr val="339D94"/>
                          </a:solidFill>
                        </a:rPr>
                        <a:t>2029</a:t>
                      </a:r>
                      <a:endParaRPr lang="sv-SE" sz="18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76193">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endParaRPr lang="sv-SE" sz="1800"/>
                    </a:p>
                  </a:txBody>
                  <a:tcPr marL="137150" marR="137150" marT="137150" marB="13715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sp>
        <p:nvSpPr>
          <p:cNvPr id="5" name="Rektangel 4">
            <a:extLst>
              <a:ext uri="{FF2B5EF4-FFF2-40B4-BE49-F238E27FC236}">
                <a16:creationId xmlns:a16="http://schemas.microsoft.com/office/drawing/2014/main" id="{EDA5A993-3467-FC6C-9F9D-9AE55C777941}"/>
              </a:ext>
            </a:extLst>
          </p:cNvPr>
          <p:cNvSpPr/>
          <p:nvPr/>
        </p:nvSpPr>
        <p:spPr>
          <a:xfrm rot="5400000">
            <a:off x="3169283" y="-3234672"/>
            <a:ext cx="3858196" cy="10195353"/>
          </a:xfrm>
          <a:prstGeom prst="rect">
            <a:avLst/>
          </a:prstGeom>
          <a:gradFill flip="none" rotWithShape="1">
            <a:gsLst>
              <a:gs pos="0">
                <a:srgbClr val="339D94"/>
              </a:gs>
              <a:gs pos="100000">
                <a:srgbClr val="339D94">
                  <a:alpha val="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0" lang="sv-SE" sz="1801"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ruta 3">
            <a:extLst>
              <a:ext uri="{FF2B5EF4-FFF2-40B4-BE49-F238E27FC236}">
                <a16:creationId xmlns:a16="http://schemas.microsoft.com/office/drawing/2014/main" id="{BC6B29CD-4A1A-A25C-829E-1768D34B9A50}"/>
              </a:ext>
            </a:extLst>
          </p:cNvPr>
          <p:cNvSpPr txBox="1"/>
          <p:nvPr/>
        </p:nvSpPr>
        <p:spPr>
          <a:xfrm>
            <a:off x="425328" y="2100329"/>
            <a:ext cx="7128292" cy="1446550"/>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a:ln>
                  <a:noFill/>
                </a:ln>
                <a:solidFill>
                  <a:prstClr val="white"/>
                </a:solidFill>
                <a:effectLst/>
                <a:uLnTx/>
                <a:uFillTx/>
                <a:latin typeface="Calibri"/>
                <a:ea typeface="+mn-ea"/>
                <a:cs typeface="+mn-cs"/>
              </a:rPr>
              <a:t>Strategisk karta, milstolpar längs vägen</a:t>
            </a:r>
          </a:p>
        </p:txBody>
      </p:sp>
      <p:sp>
        <p:nvSpPr>
          <p:cNvPr id="19" name="Platshållare för text 6">
            <a:extLst>
              <a:ext uri="{FF2B5EF4-FFF2-40B4-BE49-F238E27FC236}">
                <a16:creationId xmlns:a16="http://schemas.microsoft.com/office/drawing/2014/main" id="{9661668C-54D4-4658-C0E1-41E363B7394F}"/>
              </a:ext>
            </a:extLst>
          </p:cNvPr>
          <p:cNvSpPr txBox="1">
            <a:spLocks/>
          </p:cNvSpPr>
          <p:nvPr/>
        </p:nvSpPr>
        <p:spPr>
          <a:xfrm>
            <a:off x="17639468" y="904230"/>
            <a:ext cx="1987061" cy="1987061"/>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pPr marL="345607" marR="0" lvl="0" indent="-345607" algn="l" defTabSz="914357" rtl="0" eaLnBrk="1" fontAlgn="auto" latinLnBrk="0" hangingPunct="1">
              <a:lnSpc>
                <a:spcPct val="84000"/>
              </a:lnSpc>
              <a:spcBef>
                <a:spcPts val="0"/>
              </a:spcBef>
              <a:spcAft>
                <a:spcPts val="2300"/>
              </a:spcAft>
              <a:buClrTx/>
              <a:buSzPct val="100000"/>
              <a:buFontTx/>
              <a:buNone/>
              <a:tabLst/>
              <a:defRPr/>
            </a:pPr>
            <a:r>
              <a:rPr kumimoji="0" lang="sv-SE" sz="200" b="0" i="0" u="none" strike="noStrike" kern="0" cap="none" spc="-110" normalizeH="0" baseline="0" noProof="0">
                <a:ln>
                  <a:noFill/>
                </a:ln>
                <a:solidFill>
                  <a:sysClr val="windowText" lastClr="000000"/>
                </a:solidFill>
                <a:effectLst/>
                <a:uLnTx/>
                <a:uFillTx/>
                <a:latin typeface="Calibri Light"/>
                <a:ea typeface="+mn-ea"/>
                <a:cs typeface="+mn-cs"/>
              </a:rPr>
              <a:t> 4,42</a:t>
            </a:r>
          </a:p>
          <a:p>
            <a:pPr marL="345607" marR="0" lvl="0" indent="-345607" algn="l" defTabSz="914357" rtl="0" eaLnBrk="1" fontAlgn="auto" latinLnBrk="0" hangingPunct="1">
              <a:lnSpc>
                <a:spcPct val="84000"/>
              </a:lnSpc>
              <a:spcBef>
                <a:spcPts val="0"/>
              </a:spcBef>
              <a:spcAft>
                <a:spcPts val="2300"/>
              </a:spcAft>
              <a:buClrTx/>
              <a:buSzPct val="100000"/>
              <a:buFontTx/>
              <a:buNone/>
              <a:tabLst/>
              <a:defRPr/>
            </a:pPr>
            <a:endParaRPr kumimoji="0" lang="sv-SE" sz="200" b="0" i="0" u="none" strike="noStrike" kern="0" cap="none" spc="-110" normalizeH="0" baseline="0" noProof="0">
              <a:ln>
                <a:noFill/>
              </a:ln>
              <a:solidFill>
                <a:sysClr val="windowText" lastClr="000000"/>
              </a:solidFill>
              <a:effectLst/>
              <a:uLnTx/>
              <a:uFillTx/>
              <a:latin typeface="Calibri Light"/>
              <a:ea typeface="+mn-ea"/>
              <a:cs typeface="+mn-cs"/>
            </a:endParaRPr>
          </a:p>
        </p:txBody>
      </p:sp>
      <p:graphicFrame>
        <p:nvGraphicFramePr>
          <p:cNvPr id="14" name="Tabell 13">
            <a:extLst>
              <a:ext uri="{FF2B5EF4-FFF2-40B4-BE49-F238E27FC236}">
                <a16:creationId xmlns:a16="http://schemas.microsoft.com/office/drawing/2014/main" id="{F387F789-FABB-B579-E81B-3B80F9A98DF8}"/>
              </a:ext>
            </a:extLst>
          </p:cNvPr>
          <p:cNvGraphicFramePr>
            <a:graphicFrameLocks noGrp="1"/>
          </p:cNvGraphicFramePr>
          <p:nvPr/>
        </p:nvGraphicFramePr>
        <p:xfrm>
          <a:off x="14703589" y="3757046"/>
          <a:ext cx="3909834" cy="7580141"/>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21335">
                <a:tc>
                  <a:txBody>
                    <a:bodyPr/>
                    <a:lstStyle/>
                    <a:p>
                      <a:pPr marL="0" algn="ctr" eaLnBrk="1" hangingPunct="1"/>
                      <a:r>
                        <a:rPr lang="sv-SE" sz="2800" b="1">
                          <a:solidFill>
                            <a:srgbClr val="339D94"/>
                          </a:solidFill>
                          <a:latin typeface="+mn-lt"/>
                          <a:ea typeface="+mn-ea"/>
                          <a:cs typeface="+mn-cs"/>
                        </a:rPr>
                        <a:t>2028</a:t>
                      </a: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58806">
                <a:tc>
                  <a:txBody>
                    <a:bodyPr/>
                    <a:lstStyle/>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500">
                        <a:solidFill>
                          <a:schemeClr val="dk1"/>
                        </a:solidFill>
                        <a:latin typeface="+mn-lt"/>
                        <a:ea typeface="+mn-ea"/>
                        <a:cs typeface="+mn-cs"/>
                      </a:endParaRPr>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pSp>
        <p:nvGrpSpPr>
          <p:cNvPr id="25" name="Grupp 24">
            <a:extLst>
              <a:ext uri="{FF2B5EF4-FFF2-40B4-BE49-F238E27FC236}">
                <a16:creationId xmlns:a16="http://schemas.microsoft.com/office/drawing/2014/main" id="{6CC78D8F-465F-3C36-ED06-C85C310F4F4A}"/>
              </a:ext>
            </a:extLst>
          </p:cNvPr>
          <p:cNvGrpSpPr/>
          <p:nvPr/>
        </p:nvGrpSpPr>
        <p:grpSpPr>
          <a:xfrm>
            <a:off x="2369560" y="8948390"/>
            <a:ext cx="16469924" cy="1005788"/>
            <a:chOff x="1646907" y="4264982"/>
            <a:chExt cx="9988078" cy="609953"/>
          </a:xfrm>
        </p:grpSpPr>
        <p:sp>
          <p:nvSpPr>
            <p:cNvPr id="9" name="textruta 8">
              <a:extLst>
                <a:ext uri="{FF2B5EF4-FFF2-40B4-BE49-F238E27FC236}">
                  <a16:creationId xmlns:a16="http://schemas.microsoft.com/office/drawing/2014/main" id="{D6EDA3D8-361B-30D3-0AEA-0C2119989243}"/>
                </a:ext>
              </a:extLst>
            </p:cNvPr>
            <p:cNvSpPr txBox="1"/>
            <p:nvPr/>
          </p:nvSpPr>
          <p:spPr>
            <a:xfrm>
              <a:off x="1646907" y="4264982"/>
              <a:ext cx="7622939" cy="609953"/>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2968" b="1" i="0" u="none" strike="noStrike" kern="1200" cap="none" spc="0" normalizeH="0" baseline="0" noProof="0">
                  <a:ln>
                    <a:noFill/>
                  </a:ln>
                  <a:solidFill>
                    <a:srgbClr val="7030A0"/>
                  </a:solidFill>
                  <a:effectLst/>
                  <a:uLnTx/>
                  <a:uFillTx/>
                  <a:latin typeface="Calibri"/>
                  <a:ea typeface="+mn-ea"/>
                  <a:cs typeface="+mn-cs"/>
                </a:rPr>
                <a:t>	</a:t>
              </a:r>
              <a:r>
                <a:rPr kumimoji="0" lang="sv-SE" sz="2968" b="1" i="0" u="none" strike="noStrike" kern="1200" cap="none" spc="0" normalizeH="0" baseline="0" noProof="0">
                  <a:ln>
                    <a:noFill/>
                  </a:ln>
                  <a:solidFill>
                    <a:srgbClr val="4B467D"/>
                  </a:solidFill>
                  <a:effectLst/>
                  <a:uLnTx/>
                  <a:uFillTx/>
                  <a:latin typeface="Calibri"/>
                  <a:ea typeface="+mn-ea"/>
                  <a:cs typeface="+mn-cs"/>
                </a:rPr>
                <a:t>Fastighets- och serviceutveckling</a:t>
              </a:r>
            </a:p>
            <a:p>
              <a:pPr marL="0" marR="0" lvl="0" indent="0" algn="l" defTabSz="914357" rtl="0" eaLnBrk="1" fontAlgn="auto" latinLnBrk="0" hangingPunct="1">
                <a:lnSpc>
                  <a:spcPct val="100000"/>
                </a:lnSpc>
                <a:spcBef>
                  <a:spcPts val="0"/>
                </a:spcBef>
                <a:spcAft>
                  <a:spcPts val="0"/>
                </a:spcAft>
                <a:buClrTx/>
                <a:buSzTx/>
                <a:buFontTx/>
                <a:buNone/>
                <a:tabLst/>
                <a:defRPr/>
              </a:pPr>
              <a:endParaRPr kumimoji="0" lang="sv-SE" sz="2968" b="0" i="0" u="none" strike="noStrike" kern="1200" cap="none" spc="0" normalizeH="0" baseline="0" noProof="0">
                <a:ln>
                  <a:noFill/>
                </a:ln>
                <a:solidFill>
                  <a:srgbClr val="4B467D"/>
                </a:solidFill>
                <a:effectLst/>
                <a:uLnTx/>
                <a:uFillTx/>
                <a:latin typeface="Calibri"/>
                <a:ea typeface="+mn-ea"/>
                <a:cs typeface="+mn-cs"/>
              </a:endParaRPr>
            </a:p>
          </p:txBody>
        </p:sp>
        <p:cxnSp>
          <p:nvCxnSpPr>
            <p:cNvPr id="10" name="Rak pilkoppling 9">
              <a:extLst>
                <a:ext uri="{FF2B5EF4-FFF2-40B4-BE49-F238E27FC236}">
                  <a16:creationId xmlns:a16="http://schemas.microsoft.com/office/drawing/2014/main" id="{9528AFFB-8044-53B3-1CD5-E9BBAAC8DC6D}"/>
                </a:ext>
              </a:extLst>
            </p:cNvPr>
            <p:cNvCxnSpPr>
              <a:cxnSpLocks/>
            </p:cNvCxnSpPr>
            <p:nvPr/>
          </p:nvCxnSpPr>
          <p:spPr>
            <a:xfrm flipV="1">
              <a:off x="2144475" y="4587042"/>
              <a:ext cx="9490510" cy="23579"/>
            </a:xfrm>
            <a:prstGeom prst="straightConnector1">
              <a:avLst/>
            </a:prstGeom>
            <a:ln w="539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ruta 30">
            <a:extLst>
              <a:ext uri="{FF2B5EF4-FFF2-40B4-BE49-F238E27FC236}">
                <a16:creationId xmlns:a16="http://schemas.microsoft.com/office/drawing/2014/main" id="{02EAF23A-81D0-DD2F-A215-D12C1DE6374F}"/>
              </a:ext>
            </a:extLst>
          </p:cNvPr>
          <p:cNvSpPr txBox="1"/>
          <p:nvPr/>
        </p:nvSpPr>
        <p:spPr>
          <a:xfrm>
            <a:off x="3469505" y="8146960"/>
            <a:ext cx="2267046" cy="3715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prstClr val="black"/>
              </a:solidFill>
              <a:effectLst/>
              <a:uLnTx/>
              <a:uFillTx/>
              <a:latin typeface="Calibri Light"/>
              <a:ea typeface="+mn-ea"/>
              <a:cs typeface="+mn-cs"/>
            </a:endParaRPr>
          </a:p>
        </p:txBody>
      </p:sp>
      <p:sp>
        <p:nvSpPr>
          <p:cNvPr id="20" name="textruta 19">
            <a:extLst>
              <a:ext uri="{FF2B5EF4-FFF2-40B4-BE49-F238E27FC236}">
                <a16:creationId xmlns:a16="http://schemas.microsoft.com/office/drawing/2014/main" id="{996C3A4C-2699-6839-9897-4C1FAD67E7F4}"/>
              </a:ext>
            </a:extLst>
          </p:cNvPr>
          <p:cNvSpPr txBox="1"/>
          <p:nvPr/>
        </p:nvSpPr>
        <p:spPr>
          <a:xfrm>
            <a:off x="2411573" y="7947943"/>
            <a:ext cx="12569909" cy="549061"/>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2968" b="1" i="0" u="none" strike="noStrike" kern="1200" cap="none" spc="0" normalizeH="0" baseline="0" noProof="0">
                <a:ln>
                  <a:noFill/>
                </a:ln>
                <a:solidFill>
                  <a:srgbClr val="7030A0"/>
                </a:solidFill>
                <a:effectLst/>
                <a:uLnTx/>
                <a:uFillTx/>
                <a:latin typeface="Calibri"/>
                <a:ea typeface="+mn-ea"/>
                <a:cs typeface="+mn-cs"/>
              </a:rPr>
              <a:t>	</a:t>
            </a:r>
            <a:r>
              <a:rPr kumimoji="0" lang="sv-SE" sz="2968" b="1" i="0" u="none" strike="noStrike" kern="1200" cap="none" spc="0" normalizeH="0" baseline="0" noProof="0">
                <a:ln>
                  <a:noFill/>
                </a:ln>
                <a:solidFill>
                  <a:srgbClr val="3C82AF"/>
                </a:solidFill>
                <a:effectLst/>
                <a:uLnTx/>
                <a:uFillTx/>
                <a:latin typeface="Calibri"/>
                <a:ea typeface="+mn-ea"/>
                <a:cs typeface="+mn-cs"/>
              </a:rPr>
              <a:t>Nya akutsjukhuset Västmanland, Västerås</a:t>
            </a:r>
            <a:endParaRPr kumimoji="0" lang="sv-SE" sz="2968" b="0" i="0" u="none" strike="noStrike" kern="1200" cap="none" spc="0" normalizeH="0" baseline="0" noProof="0">
              <a:ln>
                <a:noFill/>
              </a:ln>
              <a:solidFill>
                <a:srgbClr val="3C82AF"/>
              </a:solidFill>
              <a:effectLst/>
              <a:uLnTx/>
              <a:uFillTx/>
              <a:latin typeface="Calibri"/>
              <a:ea typeface="+mn-ea"/>
              <a:cs typeface="+mn-cs"/>
            </a:endParaRPr>
          </a:p>
        </p:txBody>
      </p:sp>
      <p:cxnSp>
        <p:nvCxnSpPr>
          <p:cNvPr id="22" name="Rak pilkoppling 21">
            <a:extLst>
              <a:ext uri="{FF2B5EF4-FFF2-40B4-BE49-F238E27FC236}">
                <a16:creationId xmlns:a16="http://schemas.microsoft.com/office/drawing/2014/main" id="{22AAA7E4-DCFE-DE39-CFC3-2000F4E3C9AA}"/>
              </a:ext>
            </a:extLst>
          </p:cNvPr>
          <p:cNvCxnSpPr>
            <a:cxnSpLocks/>
          </p:cNvCxnSpPr>
          <p:nvPr/>
        </p:nvCxnSpPr>
        <p:spPr>
          <a:xfrm flipV="1">
            <a:off x="3227712" y="8530113"/>
            <a:ext cx="15649455" cy="38881"/>
          </a:xfrm>
          <a:prstGeom prst="straightConnector1">
            <a:avLst/>
          </a:prstGeom>
          <a:ln w="53975">
            <a:solidFill>
              <a:srgbClr val="3C82AF"/>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upp 22">
            <a:extLst>
              <a:ext uri="{FF2B5EF4-FFF2-40B4-BE49-F238E27FC236}">
                <a16:creationId xmlns:a16="http://schemas.microsoft.com/office/drawing/2014/main" id="{65003A64-8661-D1EE-5C63-D59ECE70AA82}"/>
              </a:ext>
            </a:extLst>
          </p:cNvPr>
          <p:cNvGrpSpPr/>
          <p:nvPr/>
        </p:nvGrpSpPr>
        <p:grpSpPr>
          <a:xfrm>
            <a:off x="2369101" y="7058666"/>
            <a:ext cx="16503005" cy="620633"/>
            <a:chOff x="1397785" y="5034886"/>
            <a:chExt cx="10008139" cy="376378"/>
          </a:xfrm>
        </p:grpSpPr>
        <p:sp>
          <p:nvSpPr>
            <p:cNvPr id="26" name="textruta 25">
              <a:extLst>
                <a:ext uri="{FF2B5EF4-FFF2-40B4-BE49-F238E27FC236}">
                  <a16:creationId xmlns:a16="http://schemas.microsoft.com/office/drawing/2014/main" id="{936C0597-1B0F-DB46-7DBF-26F205DC6496}"/>
                </a:ext>
              </a:extLst>
            </p:cNvPr>
            <p:cNvSpPr txBox="1"/>
            <p:nvPr/>
          </p:nvSpPr>
          <p:spPr>
            <a:xfrm>
              <a:off x="1397785" y="5034886"/>
              <a:ext cx="7622939" cy="332974"/>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2968" b="1" i="0" u="none" strike="noStrike" kern="1200" cap="none" spc="0" normalizeH="0" baseline="0" noProof="0">
                  <a:ln>
                    <a:noFill/>
                  </a:ln>
                  <a:solidFill>
                    <a:srgbClr val="7030A0"/>
                  </a:solidFill>
                  <a:effectLst/>
                  <a:uLnTx/>
                  <a:uFillTx/>
                  <a:latin typeface="Calibri"/>
                  <a:ea typeface="+mn-ea"/>
                  <a:cs typeface="+mn-cs"/>
                </a:rPr>
                <a:t>	</a:t>
              </a:r>
              <a:r>
                <a:rPr kumimoji="0" lang="sv-SE" sz="2968" b="1" i="0" u="none" strike="noStrike" kern="1200" cap="none" spc="0" normalizeH="0" baseline="0" noProof="0">
                  <a:ln>
                    <a:noFill/>
                  </a:ln>
                  <a:solidFill>
                    <a:srgbClr val="F5AA3C"/>
                  </a:solidFill>
                  <a:effectLst/>
                  <a:uLnTx/>
                  <a:uFillTx/>
                  <a:latin typeface="Calibri"/>
                  <a:ea typeface="+mn-ea"/>
                  <a:cs typeface="+mn-cs"/>
                </a:rPr>
                <a:t>Digital utveckling</a:t>
              </a:r>
              <a:endParaRPr kumimoji="0" lang="sv-SE" sz="2968" b="0" i="0" u="none" strike="noStrike" kern="1200" cap="none" spc="0" normalizeH="0" baseline="0" noProof="0">
                <a:ln>
                  <a:noFill/>
                </a:ln>
                <a:solidFill>
                  <a:srgbClr val="F5AA3C"/>
                </a:solidFill>
                <a:effectLst/>
                <a:uLnTx/>
                <a:uFillTx/>
                <a:latin typeface="Calibri"/>
                <a:ea typeface="+mn-ea"/>
                <a:cs typeface="+mn-cs"/>
              </a:endParaRPr>
            </a:p>
          </p:txBody>
        </p:sp>
        <p:cxnSp>
          <p:nvCxnSpPr>
            <p:cNvPr id="27" name="Rak pilkoppling 26">
              <a:extLst>
                <a:ext uri="{FF2B5EF4-FFF2-40B4-BE49-F238E27FC236}">
                  <a16:creationId xmlns:a16="http://schemas.microsoft.com/office/drawing/2014/main" id="{EF7C3128-A3FB-97C7-F87B-8644D750809E}"/>
                </a:ext>
              </a:extLst>
            </p:cNvPr>
            <p:cNvCxnSpPr>
              <a:cxnSpLocks/>
            </p:cNvCxnSpPr>
            <p:nvPr/>
          </p:nvCxnSpPr>
          <p:spPr>
            <a:xfrm flipV="1">
              <a:off x="1915414" y="5387685"/>
              <a:ext cx="9490510" cy="23579"/>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ruta 27">
            <a:extLst>
              <a:ext uri="{FF2B5EF4-FFF2-40B4-BE49-F238E27FC236}">
                <a16:creationId xmlns:a16="http://schemas.microsoft.com/office/drawing/2014/main" id="{681A025E-8F86-7E03-7263-805C8E856CF4}"/>
              </a:ext>
            </a:extLst>
          </p:cNvPr>
          <p:cNvSpPr txBox="1"/>
          <p:nvPr/>
        </p:nvSpPr>
        <p:spPr>
          <a:xfrm>
            <a:off x="3469505" y="5812699"/>
            <a:ext cx="129147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a:ln>
                  <a:noFill/>
                </a:ln>
                <a:solidFill>
                  <a:prstClr val="black"/>
                </a:solidFill>
                <a:effectLst/>
                <a:uLnTx/>
                <a:uFillTx/>
                <a:latin typeface="Calibri Light"/>
                <a:ea typeface="+mn-ea"/>
                <a:cs typeface="+mn-cs"/>
              </a:rPr>
              <a:t>Förverkligande av </a:t>
            </a:r>
            <a:r>
              <a:rPr kumimoji="0" lang="sv-SE" sz="4400" b="1" i="0" u="none" strike="noStrike" kern="1200" cap="none" spc="0" normalizeH="0" baseline="0" noProof="0" err="1">
                <a:ln>
                  <a:noFill/>
                </a:ln>
                <a:solidFill>
                  <a:prstClr val="black"/>
                </a:solidFill>
                <a:effectLst/>
                <a:uLnTx/>
                <a:uFillTx/>
                <a:latin typeface="Calibri Light"/>
                <a:ea typeface="+mn-ea"/>
                <a:cs typeface="+mn-cs"/>
              </a:rPr>
              <a:t>HoS</a:t>
            </a:r>
            <a:r>
              <a:rPr kumimoji="0" lang="sv-SE" sz="4400" b="1" i="0" u="none" strike="noStrike" kern="1200" cap="none" spc="0" normalizeH="0" baseline="0" noProof="0">
                <a:ln>
                  <a:noFill/>
                </a:ln>
                <a:solidFill>
                  <a:prstClr val="black"/>
                </a:solidFill>
                <a:effectLst/>
                <a:uLnTx/>
                <a:uFillTx/>
                <a:latin typeface="Calibri Light"/>
                <a:ea typeface="+mn-ea"/>
                <a:cs typeface="+mn-cs"/>
              </a:rPr>
              <a:t> 2029</a:t>
            </a:r>
          </a:p>
        </p:txBody>
      </p:sp>
      <p:sp>
        <p:nvSpPr>
          <p:cNvPr id="3" name="textruta 2">
            <a:extLst>
              <a:ext uri="{FF2B5EF4-FFF2-40B4-BE49-F238E27FC236}">
                <a16:creationId xmlns:a16="http://schemas.microsoft.com/office/drawing/2014/main" id="{89131C87-3D17-8397-356A-6A75A167876C}"/>
              </a:ext>
            </a:extLst>
          </p:cNvPr>
          <p:cNvSpPr txBox="1"/>
          <p:nvPr/>
        </p:nvSpPr>
        <p:spPr>
          <a:xfrm>
            <a:off x="386037" y="6749521"/>
            <a:ext cx="237164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a:ln>
                  <a:noFill/>
                </a:ln>
                <a:solidFill>
                  <a:prstClr val="white"/>
                </a:solidFill>
                <a:effectLst/>
                <a:uLnTx/>
                <a:uFillTx/>
                <a:latin typeface="Calibri Light"/>
                <a:ea typeface="+mn-ea"/>
                <a:cs typeface="+mn-cs"/>
              </a:rPr>
              <a:t>Hälso- och sjukvården 2029</a:t>
            </a:r>
          </a:p>
        </p:txBody>
      </p:sp>
      <p:pic>
        <p:nvPicPr>
          <p:cNvPr id="8" name="Bild 7" descr="Flagga med hel fyllning">
            <a:extLst>
              <a:ext uri="{FF2B5EF4-FFF2-40B4-BE49-F238E27FC236}">
                <a16:creationId xmlns:a16="http://schemas.microsoft.com/office/drawing/2014/main" id="{A04508A0-A824-93A4-7348-0F39A025BF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80327" y="8695212"/>
            <a:ext cx="914400" cy="914400"/>
          </a:xfrm>
          <a:prstGeom prst="rect">
            <a:avLst/>
          </a:prstGeom>
        </p:spPr>
      </p:pic>
      <p:pic>
        <p:nvPicPr>
          <p:cNvPr id="6" name="Bild 5" descr="Flagga med hel fyllning">
            <a:extLst>
              <a:ext uri="{FF2B5EF4-FFF2-40B4-BE49-F238E27FC236}">
                <a16:creationId xmlns:a16="http://schemas.microsoft.com/office/drawing/2014/main" id="{582879AC-EBEB-137C-4B86-DFF1316D3E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99846" y="7679271"/>
            <a:ext cx="914400" cy="914400"/>
          </a:xfrm>
          <a:prstGeom prst="rect">
            <a:avLst/>
          </a:prstGeom>
        </p:spPr>
      </p:pic>
      <p:pic>
        <p:nvPicPr>
          <p:cNvPr id="11" name="Bild 10" descr="Flagga med hel fyllning">
            <a:extLst>
              <a:ext uri="{FF2B5EF4-FFF2-40B4-BE49-F238E27FC236}">
                <a16:creationId xmlns:a16="http://schemas.microsoft.com/office/drawing/2014/main" id="{AEB49848-DE52-5CC4-4DB0-149CE53AB8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23524" y="7693774"/>
            <a:ext cx="914400" cy="914400"/>
          </a:xfrm>
          <a:prstGeom prst="rect">
            <a:avLst/>
          </a:prstGeom>
        </p:spPr>
      </p:pic>
      <p:pic>
        <p:nvPicPr>
          <p:cNvPr id="16" name="Bild 15" descr="Flagga med hel fyllning">
            <a:extLst>
              <a:ext uri="{FF2B5EF4-FFF2-40B4-BE49-F238E27FC236}">
                <a16:creationId xmlns:a16="http://schemas.microsoft.com/office/drawing/2014/main" id="{9CD40886-2D01-3419-E506-E47357F8FB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3136" y="5436233"/>
            <a:ext cx="914400" cy="914400"/>
          </a:xfrm>
          <a:prstGeom prst="rect">
            <a:avLst/>
          </a:prstGeom>
        </p:spPr>
      </p:pic>
      <p:pic>
        <p:nvPicPr>
          <p:cNvPr id="17" name="Bild 16" descr="Flagga med hel fyllning">
            <a:extLst>
              <a:ext uri="{FF2B5EF4-FFF2-40B4-BE49-F238E27FC236}">
                <a16:creationId xmlns:a16="http://schemas.microsoft.com/office/drawing/2014/main" id="{CDB11A68-119E-0F33-9E8D-4B9B78D268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47378" y="8644631"/>
            <a:ext cx="914400" cy="914400"/>
          </a:xfrm>
          <a:prstGeom prst="rect">
            <a:avLst/>
          </a:prstGeom>
        </p:spPr>
      </p:pic>
      <p:pic>
        <p:nvPicPr>
          <p:cNvPr id="24" name="Bild 23" descr="Flagga med hel fyllning">
            <a:extLst>
              <a:ext uri="{FF2B5EF4-FFF2-40B4-BE49-F238E27FC236}">
                <a16:creationId xmlns:a16="http://schemas.microsoft.com/office/drawing/2014/main" id="{812B8D73-6EBC-9FF0-2DF5-95FBA3962E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58753" y="6850784"/>
            <a:ext cx="914400" cy="914400"/>
          </a:xfrm>
          <a:prstGeom prst="rect">
            <a:avLst/>
          </a:prstGeom>
        </p:spPr>
      </p:pic>
      <p:pic>
        <p:nvPicPr>
          <p:cNvPr id="29" name="Bild 28" descr="Flagga med hel fyllning">
            <a:extLst>
              <a:ext uri="{FF2B5EF4-FFF2-40B4-BE49-F238E27FC236}">
                <a16:creationId xmlns:a16="http://schemas.microsoft.com/office/drawing/2014/main" id="{81B216B0-F0D3-51A5-ECCF-1472C1E273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28113" y="8644631"/>
            <a:ext cx="914400" cy="914400"/>
          </a:xfrm>
          <a:prstGeom prst="rect">
            <a:avLst/>
          </a:prstGeom>
        </p:spPr>
      </p:pic>
      <p:pic>
        <p:nvPicPr>
          <p:cNvPr id="30" name="Bild 29" descr="Flagga med hel fyllning">
            <a:extLst>
              <a:ext uri="{FF2B5EF4-FFF2-40B4-BE49-F238E27FC236}">
                <a16:creationId xmlns:a16="http://schemas.microsoft.com/office/drawing/2014/main" id="{66FFA2DE-EA61-AC6F-2155-23C85B4B8A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38152" y="6840027"/>
            <a:ext cx="914400" cy="914400"/>
          </a:xfrm>
          <a:prstGeom prst="rect">
            <a:avLst/>
          </a:prstGeom>
        </p:spPr>
      </p:pic>
      <p:pic>
        <p:nvPicPr>
          <p:cNvPr id="32" name="Bild 31" descr="Flagga med hel fyllning">
            <a:extLst>
              <a:ext uri="{FF2B5EF4-FFF2-40B4-BE49-F238E27FC236}">
                <a16:creationId xmlns:a16="http://schemas.microsoft.com/office/drawing/2014/main" id="{3591F8D3-3AC5-6FFB-5DD3-AA899D0C59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51174" y="5457971"/>
            <a:ext cx="914400" cy="876420"/>
          </a:xfrm>
          <a:prstGeom prst="rect">
            <a:avLst/>
          </a:prstGeom>
        </p:spPr>
      </p:pic>
      <p:pic>
        <p:nvPicPr>
          <p:cNvPr id="33" name="Bild 32" descr="Flagga med hel fyllning">
            <a:extLst>
              <a:ext uri="{FF2B5EF4-FFF2-40B4-BE49-F238E27FC236}">
                <a16:creationId xmlns:a16="http://schemas.microsoft.com/office/drawing/2014/main" id="{1FA4EB1B-B5FF-F4EA-B5B2-136D509374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92810" y="5433121"/>
            <a:ext cx="914400" cy="914400"/>
          </a:xfrm>
          <a:prstGeom prst="rect">
            <a:avLst/>
          </a:prstGeom>
        </p:spPr>
      </p:pic>
      <p:pic>
        <p:nvPicPr>
          <p:cNvPr id="34" name="Bild 33" descr="Flagga med hel fyllning">
            <a:extLst>
              <a:ext uri="{FF2B5EF4-FFF2-40B4-BE49-F238E27FC236}">
                <a16:creationId xmlns:a16="http://schemas.microsoft.com/office/drawing/2014/main" id="{1C6FF3B2-D0F4-7BD5-6AE2-7C80E80AF5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78224" y="5436036"/>
            <a:ext cx="914400" cy="914400"/>
          </a:xfrm>
          <a:prstGeom prst="rect">
            <a:avLst/>
          </a:prstGeom>
        </p:spPr>
      </p:pic>
      <p:pic>
        <p:nvPicPr>
          <p:cNvPr id="35" name="Bild 34" descr="Flagga med hel fyllning">
            <a:extLst>
              <a:ext uri="{FF2B5EF4-FFF2-40B4-BE49-F238E27FC236}">
                <a16:creationId xmlns:a16="http://schemas.microsoft.com/office/drawing/2014/main" id="{D9E42295-1AFE-D75D-4796-A83B819EBB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61017" y="6835216"/>
            <a:ext cx="914400" cy="914400"/>
          </a:xfrm>
          <a:prstGeom prst="rect">
            <a:avLst/>
          </a:prstGeom>
        </p:spPr>
      </p:pic>
      <p:pic>
        <p:nvPicPr>
          <p:cNvPr id="36" name="Bild 35" descr="Flagga med hel fyllning">
            <a:extLst>
              <a:ext uri="{FF2B5EF4-FFF2-40B4-BE49-F238E27FC236}">
                <a16:creationId xmlns:a16="http://schemas.microsoft.com/office/drawing/2014/main" id="{9439722A-1F66-60E0-8799-B586F7245A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653832" y="7724409"/>
            <a:ext cx="914400" cy="914400"/>
          </a:xfrm>
          <a:prstGeom prst="rect">
            <a:avLst/>
          </a:prstGeom>
        </p:spPr>
      </p:pic>
      <p:pic>
        <p:nvPicPr>
          <p:cNvPr id="37" name="Bild 36" descr="Flagga med hel fyllning">
            <a:extLst>
              <a:ext uri="{FF2B5EF4-FFF2-40B4-BE49-F238E27FC236}">
                <a16:creationId xmlns:a16="http://schemas.microsoft.com/office/drawing/2014/main" id="{81D43403-81B7-DF68-97D1-D7F46DF7FE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57556" y="6843845"/>
            <a:ext cx="914400" cy="914400"/>
          </a:xfrm>
          <a:prstGeom prst="rect">
            <a:avLst/>
          </a:prstGeom>
        </p:spPr>
      </p:pic>
      <p:pic>
        <p:nvPicPr>
          <p:cNvPr id="38" name="Bild 37" descr="Flagga med hel fyllning">
            <a:extLst>
              <a:ext uri="{FF2B5EF4-FFF2-40B4-BE49-F238E27FC236}">
                <a16:creationId xmlns:a16="http://schemas.microsoft.com/office/drawing/2014/main" id="{2F93D7B7-24B5-9C23-9D4F-142B08B7AD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84104" y="6817256"/>
            <a:ext cx="914400" cy="914400"/>
          </a:xfrm>
          <a:prstGeom prst="rect">
            <a:avLst/>
          </a:prstGeom>
        </p:spPr>
      </p:pic>
      <p:pic>
        <p:nvPicPr>
          <p:cNvPr id="39" name="Bild 38" descr="Flagga med hel fyllning">
            <a:extLst>
              <a:ext uri="{FF2B5EF4-FFF2-40B4-BE49-F238E27FC236}">
                <a16:creationId xmlns:a16="http://schemas.microsoft.com/office/drawing/2014/main" id="{5EFCA222-E50E-D94F-5275-50F1BE7D13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4589" y="6803091"/>
            <a:ext cx="914400" cy="914400"/>
          </a:xfrm>
          <a:prstGeom prst="rect">
            <a:avLst/>
          </a:prstGeom>
        </p:spPr>
      </p:pic>
      <p:pic>
        <p:nvPicPr>
          <p:cNvPr id="40" name="Bild 39" descr="Flagga med hel fyllning">
            <a:extLst>
              <a:ext uri="{FF2B5EF4-FFF2-40B4-BE49-F238E27FC236}">
                <a16:creationId xmlns:a16="http://schemas.microsoft.com/office/drawing/2014/main" id="{D163868F-8302-ECA9-1675-C139C9E917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222138" y="8634543"/>
            <a:ext cx="914400" cy="914400"/>
          </a:xfrm>
          <a:prstGeom prst="rect">
            <a:avLst/>
          </a:prstGeom>
        </p:spPr>
      </p:pic>
      <p:pic>
        <p:nvPicPr>
          <p:cNvPr id="41" name="Bild 40" descr="Flagga med hel fyllning">
            <a:extLst>
              <a:ext uri="{FF2B5EF4-FFF2-40B4-BE49-F238E27FC236}">
                <a16:creationId xmlns:a16="http://schemas.microsoft.com/office/drawing/2014/main" id="{4D8691CA-0B79-5733-2850-726760F0F9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53346" y="5419991"/>
            <a:ext cx="914400" cy="914400"/>
          </a:xfrm>
          <a:prstGeom prst="rect">
            <a:avLst/>
          </a:prstGeom>
        </p:spPr>
      </p:pic>
      <p:pic>
        <p:nvPicPr>
          <p:cNvPr id="42" name="Bild 41" descr="Flagga med hel fyllning">
            <a:extLst>
              <a:ext uri="{FF2B5EF4-FFF2-40B4-BE49-F238E27FC236}">
                <a16:creationId xmlns:a16="http://schemas.microsoft.com/office/drawing/2014/main" id="{8B1FA86A-D122-F946-3738-DF95DBD48C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999753" y="6857450"/>
            <a:ext cx="914400" cy="914400"/>
          </a:xfrm>
          <a:prstGeom prst="rect">
            <a:avLst/>
          </a:prstGeom>
        </p:spPr>
      </p:pic>
      <p:pic>
        <p:nvPicPr>
          <p:cNvPr id="43" name="Bild 42" descr="Flagga med hel fyllning">
            <a:extLst>
              <a:ext uri="{FF2B5EF4-FFF2-40B4-BE49-F238E27FC236}">
                <a16:creationId xmlns:a16="http://schemas.microsoft.com/office/drawing/2014/main" id="{1BE35A90-E308-E61A-B2B9-9A64ED0FB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59922" y="8581504"/>
            <a:ext cx="914400" cy="914400"/>
          </a:xfrm>
          <a:prstGeom prst="rect">
            <a:avLst/>
          </a:prstGeom>
        </p:spPr>
      </p:pic>
      <p:pic>
        <p:nvPicPr>
          <p:cNvPr id="44" name="Bild 43" descr="Flagga med hel fyllning">
            <a:extLst>
              <a:ext uri="{FF2B5EF4-FFF2-40B4-BE49-F238E27FC236}">
                <a16:creationId xmlns:a16="http://schemas.microsoft.com/office/drawing/2014/main" id="{A18DC83C-7C59-3FC8-524D-029DAF071D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00883" y="7699453"/>
            <a:ext cx="914400" cy="914400"/>
          </a:xfrm>
          <a:prstGeom prst="rect">
            <a:avLst/>
          </a:prstGeom>
        </p:spPr>
      </p:pic>
      <p:pic>
        <p:nvPicPr>
          <p:cNvPr id="45" name="Bild 44" descr="Flagga med hel fyllning">
            <a:extLst>
              <a:ext uri="{FF2B5EF4-FFF2-40B4-BE49-F238E27FC236}">
                <a16:creationId xmlns:a16="http://schemas.microsoft.com/office/drawing/2014/main" id="{EF6925A1-EF8B-D075-39AB-8AF205E9FA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95308" y="5449839"/>
            <a:ext cx="914400" cy="914400"/>
          </a:xfrm>
          <a:prstGeom prst="rect">
            <a:avLst/>
          </a:prstGeom>
        </p:spPr>
      </p:pic>
      <p:pic>
        <p:nvPicPr>
          <p:cNvPr id="46" name="Bild 45" descr="Flagga med hel fyllning">
            <a:extLst>
              <a:ext uri="{FF2B5EF4-FFF2-40B4-BE49-F238E27FC236}">
                <a16:creationId xmlns:a16="http://schemas.microsoft.com/office/drawing/2014/main" id="{7A21E9EF-5BCB-B5E8-A03D-7978142B8E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12345" y="5425671"/>
            <a:ext cx="914400" cy="914400"/>
          </a:xfrm>
          <a:prstGeom prst="rect">
            <a:avLst/>
          </a:prstGeom>
        </p:spPr>
      </p:pic>
      <p:pic>
        <p:nvPicPr>
          <p:cNvPr id="47" name="Bild 46" descr="Flagga med hel fyllning">
            <a:extLst>
              <a:ext uri="{FF2B5EF4-FFF2-40B4-BE49-F238E27FC236}">
                <a16:creationId xmlns:a16="http://schemas.microsoft.com/office/drawing/2014/main" id="{15F4A01B-C78B-3033-8DF4-2A48FC5CCA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53920" y="5445656"/>
            <a:ext cx="914400" cy="914400"/>
          </a:xfrm>
          <a:prstGeom prst="rect">
            <a:avLst/>
          </a:prstGeom>
        </p:spPr>
      </p:pic>
      <p:cxnSp>
        <p:nvCxnSpPr>
          <p:cNvPr id="49" name="Koppling: vinklad 48">
            <a:extLst>
              <a:ext uri="{FF2B5EF4-FFF2-40B4-BE49-F238E27FC236}">
                <a16:creationId xmlns:a16="http://schemas.microsoft.com/office/drawing/2014/main" id="{39D6D839-F5F2-F836-B45F-408E366B1125}"/>
              </a:ext>
            </a:extLst>
          </p:cNvPr>
          <p:cNvCxnSpPr/>
          <p:nvPr/>
        </p:nvCxnSpPr>
        <p:spPr>
          <a:xfrm rot="16200000" flipH="1">
            <a:off x="10350599" y="5943065"/>
            <a:ext cx="1154242" cy="838027"/>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Koppling: vinklad 53">
            <a:extLst>
              <a:ext uri="{FF2B5EF4-FFF2-40B4-BE49-F238E27FC236}">
                <a16:creationId xmlns:a16="http://schemas.microsoft.com/office/drawing/2014/main" id="{26B5C0B3-FB0E-B5C4-E7CA-FB23FB17508C}"/>
              </a:ext>
            </a:extLst>
          </p:cNvPr>
          <p:cNvCxnSpPr>
            <a:cxnSpLocks/>
          </p:cNvCxnSpPr>
          <p:nvPr/>
        </p:nvCxnSpPr>
        <p:spPr>
          <a:xfrm rot="16200000" flipH="1">
            <a:off x="11231591" y="7560032"/>
            <a:ext cx="1664312" cy="107893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Koppling: vinklad 55">
            <a:extLst>
              <a:ext uri="{FF2B5EF4-FFF2-40B4-BE49-F238E27FC236}">
                <a16:creationId xmlns:a16="http://schemas.microsoft.com/office/drawing/2014/main" id="{57C579F5-FD4C-F213-8344-97B68EAF25E3}"/>
              </a:ext>
            </a:extLst>
          </p:cNvPr>
          <p:cNvCxnSpPr>
            <a:cxnSpLocks/>
          </p:cNvCxnSpPr>
          <p:nvPr/>
        </p:nvCxnSpPr>
        <p:spPr>
          <a:xfrm rot="16200000" flipH="1">
            <a:off x="8638178" y="7479610"/>
            <a:ext cx="1792020" cy="936666"/>
          </a:xfrm>
          <a:prstGeom prst="bentConnector3">
            <a:avLst>
              <a:gd name="adj1" fmla="val 5000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Koppling: vinklad 56">
            <a:extLst>
              <a:ext uri="{FF2B5EF4-FFF2-40B4-BE49-F238E27FC236}">
                <a16:creationId xmlns:a16="http://schemas.microsoft.com/office/drawing/2014/main" id="{61D7A02B-AD9B-F8CE-2417-A9488F474A8F}"/>
              </a:ext>
            </a:extLst>
          </p:cNvPr>
          <p:cNvCxnSpPr>
            <a:cxnSpLocks/>
          </p:cNvCxnSpPr>
          <p:nvPr/>
        </p:nvCxnSpPr>
        <p:spPr>
          <a:xfrm>
            <a:off x="13375687" y="7860906"/>
            <a:ext cx="2001365" cy="1064401"/>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Koppling: vinklad 57">
            <a:extLst>
              <a:ext uri="{FF2B5EF4-FFF2-40B4-BE49-F238E27FC236}">
                <a16:creationId xmlns:a16="http://schemas.microsoft.com/office/drawing/2014/main" id="{EC0353F5-3814-A5A5-08ED-41FE417F887F}"/>
              </a:ext>
            </a:extLst>
          </p:cNvPr>
          <p:cNvCxnSpPr/>
          <p:nvPr/>
        </p:nvCxnSpPr>
        <p:spPr>
          <a:xfrm rot="16200000" flipH="1">
            <a:off x="12561434" y="6011167"/>
            <a:ext cx="1154242" cy="838027"/>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Koppling: vinklad 58">
            <a:extLst>
              <a:ext uri="{FF2B5EF4-FFF2-40B4-BE49-F238E27FC236}">
                <a16:creationId xmlns:a16="http://schemas.microsoft.com/office/drawing/2014/main" id="{BE5F27F7-AE12-C477-8124-1AFCD385F6E5}"/>
              </a:ext>
            </a:extLst>
          </p:cNvPr>
          <p:cNvCxnSpPr/>
          <p:nvPr/>
        </p:nvCxnSpPr>
        <p:spPr>
          <a:xfrm rot="16200000" flipH="1">
            <a:off x="10585176" y="8050633"/>
            <a:ext cx="1154242" cy="838027"/>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Koppling: vinklad 59">
            <a:extLst>
              <a:ext uri="{FF2B5EF4-FFF2-40B4-BE49-F238E27FC236}">
                <a16:creationId xmlns:a16="http://schemas.microsoft.com/office/drawing/2014/main" id="{555E9C14-64B9-EAF8-E3F3-6D2465D4C2E0}"/>
              </a:ext>
            </a:extLst>
          </p:cNvPr>
          <p:cNvCxnSpPr>
            <a:cxnSpLocks/>
          </p:cNvCxnSpPr>
          <p:nvPr/>
        </p:nvCxnSpPr>
        <p:spPr>
          <a:xfrm>
            <a:off x="15514527" y="7194901"/>
            <a:ext cx="792093" cy="74502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Koppling: vinklad 60">
            <a:extLst>
              <a:ext uri="{FF2B5EF4-FFF2-40B4-BE49-F238E27FC236}">
                <a16:creationId xmlns:a16="http://schemas.microsoft.com/office/drawing/2014/main" id="{B8AE0644-1A8E-4D21-8F75-11D3BC9C069A}"/>
              </a:ext>
            </a:extLst>
          </p:cNvPr>
          <p:cNvCxnSpPr>
            <a:cxnSpLocks/>
          </p:cNvCxnSpPr>
          <p:nvPr/>
        </p:nvCxnSpPr>
        <p:spPr>
          <a:xfrm>
            <a:off x="16592203" y="5829130"/>
            <a:ext cx="1305509" cy="1246041"/>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4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BBAF7-5F70-889C-7DA7-F2C9402AFBFF}"/>
            </a:ext>
          </a:extLst>
        </p:cNvPr>
        <p:cNvGrpSpPr/>
        <p:nvPr/>
      </p:nvGrpSpPr>
      <p:grpSpPr>
        <a:xfrm>
          <a:off x="0" y="0"/>
          <a:ext cx="0" cy="0"/>
          <a:chOff x="0" y="0"/>
          <a:chExt cx="0" cy="0"/>
        </a:xfrm>
      </p:grpSpPr>
      <p:sp>
        <p:nvSpPr>
          <p:cNvPr id="21" name="Pil: höger 20">
            <a:extLst>
              <a:ext uri="{FF2B5EF4-FFF2-40B4-BE49-F238E27FC236}">
                <a16:creationId xmlns:a16="http://schemas.microsoft.com/office/drawing/2014/main" id="{DB2BD62C-8F4C-E8B5-63E1-CA668DB0E256}"/>
              </a:ext>
            </a:extLst>
          </p:cNvPr>
          <p:cNvSpPr/>
          <p:nvPr/>
        </p:nvSpPr>
        <p:spPr>
          <a:xfrm>
            <a:off x="3001650" y="3457832"/>
            <a:ext cx="17138602" cy="8740401"/>
          </a:xfrm>
          <a:prstGeom prst="rightArrow">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1801">
              <a:solidFill>
                <a:prstClr val="white"/>
              </a:solidFill>
              <a:latin typeface="Calibri Light"/>
            </a:endParaRPr>
          </a:p>
        </p:txBody>
      </p:sp>
      <p:sp>
        <p:nvSpPr>
          <p:cNvPr id="18" name="Rektangel 17">
            <a:extLst>
              <a:ext uri="{FF2B5EF4-FFF2-40B4-BE49-F238E27FC236}">
                <a16:creationId xmlns:a16="http://schemas.microsoft.com/office/drawing/2014/main" id="{A84A6FB6-0FC9-797C-AFF0-603382816EB5}"/>
              </a:ext>
            </a:extLst>
          </p:cNvPr>
          <p:cNvSpPr/>
          <p:nvPr/>
        </p:nvSpPr>
        <p:spPr>
          <a:xfrm>
            <a:off x="705" y="3792100"/>
            <a:ext cx="3227007" cy="7516854"/>
          </a:xfrm>
          <a:prstGeom prst="rect">
            <a:avLst/>
          </a:prstGeom>
          <a:solidFill>
            <a:srgbClr val="339D9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1801">
              <a:solidFill>
                <a:prstClr val="white"/>
              </a:solidFill>
              <a:latin typeface="Calibri Light"/>
            </a:endParaRPr>
          </a:p>
        </p:txBody>
      </p:sp>
      <p:pic>
        <p:nvPicPr>
          <p:cNvPr id="7" name="Bildobjekt 6" descr="En bild som visar utomhus, byggnad, fotbeklädnader, träd&#10;&#10;Automatiskt genererad beskrivning">
            <a:extLst>
              <a:ext uri="{FF2B5EF4-FFF2-40B4-BE49-F238E27FC236}">
                <a16:creationId xmlns:a16="http://schemas.microsoft.com/office/drawing/2014/main" id="{3B394CE5-8749-E42B-809C-553895CAE19D}"/>
              </a:ext>
            </a:extLst>
          </p:cNvPr>
          <p:cNvPicPr>
            <a:picLocks noChangeAspect="1"/>
          </p:cNvPicPr>
          <p:nvPr/>
        </p:nvPicPr>
        <p:blipFill rotWithShape="1">
          <a:blip r:embed="rId3">
            <a:extLst>
              <a:ext uri="{28A0092B-C50C-407E-A947-70E740481C1C}">
                <a14:useLocalDpi xmlns:a14="http://schemas.microsoft.com/office/drawing/2010/main" val="0"/>
              </a:ext>
            </a:extLst>
          </a:blip>
          <a:srcRect t="31847" b="34242"/>
          <a:stretch/>
        </p:blipFill>
        <p:spPr>
          <a:xfrm>
            <a:off x="7477" y="-66095"/>
            <a:ext cx="20102688" cy="3834585"/>
          </a:xfrm>
          <a:prstGeom prst="rect">
            <a:avLst/>
          </a:prstGeom>
        </p:spPr>
      </p:pic>
      <p:graphicFrame>
        <p:nvGraphicFramePr>
          <p:cNvPr id="2" name="Tabell 1">
            <a:extLst>
              <a:ext uri="{FF2B5EF4-FFF2-40B4-BE49-F238E27FC236}">
                <a16:creationId xmlns:a16="http://schemas.microsoft.com/office/drawing/2014/main" id="{1CDCBDAF-0CC2-07F8-2610-B7D719FD6A97}"/>
              </a:ext>
            </a:extLst>
          </p:cNvPr>
          <p:cNvGraphicFramePr>
            <a:graphicFrameLocks noGrp="1"/>
          </p:cNvGraphicFramePr>
          <p:nvPr>
            <p:extLst>
              <p:ext uri="{D42A27DB-BD31-4B8C-83A1-F6EECF244321}">
                <p14:modId xmlns:p14="http://schemas.microsoft.com/office/powerpoint/2010/main" val="3039631790"/>
              </p:ext>
            </p:extLst>
          </p:nvPr>
        </p:nvGraphicFramePr>
        <p:xfrm>
          <a:off x="3244176" y="3781788"/>
          <a:ext cx="3615476" cy="7558264"/>
        </p:xfrm>
        <a:graphic>
          <a:graphicData uri="http://schemas.openxmlformats.org/drawingml/2006/table">
            <a:tbl>
              <a:tblPr firstRow="1" bandRow="1">
                <a:tableStyleId>{5C22544A-7EE6-4342-B048-85BDC9FD1C3A}</a:tableStyleId>
              </a:tblPr>
              <a:tblGrid>
                <a:gridCol w="3615476">
                  <a:extLst>
                    <a:ext uri="{9D8B030D-6E8A-4147-A177-3AD203B41FA5}">
                      <a16:colId xmlns:a16="http://schemas.microsoft.com/office/drawing/2014/main" val="1211106183"/>
                    </a:ext>
                  </a:extLst>
                </a:gridCol>
              </a:tblGrid>
              <a:tr h="537847">
                <a:tc>
                  <a:txBody>
                    <a:bodyPr/>
                    <a:lstStyle/>
                    <a:p>
                      <a:pPr algn="ctr"/>
                      <a:r>
                        <a:rPr lang="sv-SE" sz="2800" b="1">
                          <a:solidFill>
                            <a:srgbClr val="339D94"/>
                          </a:solidFill>
                          <a:latin typeface="+mn-lt"/>
                          <a:ea typeface="+mn-ea"/>
                          <a:cs typeface="+mn-cs"/>
                        </a:rPr>
                        <a:t>2025</a:t>
                      </a:r>
                    </a:p>
                  </a:txBody>
                  <a:tcPr marL="91433" marR="91433" marT="55318" marB="55318"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20417">
                <a:tc>
                  <a:txBody>
                    <a:bodyPr/>
                    <a:lstStyle/>
                    <a:p>
                      <a:pPr marL="342900" indent="-342900">
                        <a:buFont typeface="Arial" panose="020B0604020202020204" pitchFamily="34" charset="0"/>
                        <a:buChar char="•"/>
                      </a:pPr>
                      <a:endParaRPr lang="sv-SE" sz="2500"/>
                    </a:p>
                    <a:p>
                      <a:pPr marL="342900" indent="-342900">
                        <a:buFont typeface="Arial" panose="020B0604020202020204" pitchFamily="34" charset="0"/>
                        <a:buChar char="•"/>
                      </a:pPr>
                      <a:endParaRPr lang="sv-SE" sz="2500">
                        <a:latin typeface="+mj-lt"/>
                      </a:endParaRPr>
                    </a:p>
                    <a:p>
                      <a:pPr marL="342900" indent="-342900">
                        <a:buFont typeface="Arial" panose="020B0604020202020204" pitchFamily="34" charset="0"/>
                        <a:buChar char="•"/>
                      </a:pPr>
                      <a:endParaRPr lang="sv-SE" sz="2500"/>
                    </a:p>
                    <a:p>
                      <a:pPr marL="0" indent="0">
                        <a:buFont typeface="Arial" panose="020B0604020202020204" pitchFamily="34" charset="0"/>
                        <a:buNone/>
                      </a:pPr>
                      <a:endParaRPr lang="sv-SE" sz="2500"/>
                    </a:p>
                    <a:p>
                      <a:pPr marL="0" indent="0">
                        <a:buFont typeface="Arial" panose="020B0604020202020204" pitchFamily="34" charset="0"/>
                        <a:buNone/>
                      </a:pPr>
                      <a:endParaRPr lang="sv-SE" sz="2500"/>
                    </a:p>
                  </a:txBody>
                  <a:tcPr marL="137150" marR="137150" marT="165953" marB="165953">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2" name="Tabell 11">
            <a:extLst>
              <a:ext uri="{FF2B5EF4-FFF2-40B4-BE49-F238E27FC236}">
                <a16:creationId xmlns:a16="http://schemas.microsoft.com/office/drawing/2014/main" id="{E8BA0397-8B08-F571-380E-2B0515AAFCF4}"/>
              </a:ext>
            </a:extLst>
          </p:cNvPr>
          <p:cNvGraphicFramePr>
            <a:graphicFrameLocks noGrp="1"/>
          </p:cNvGraphicFramePr>
          <p:nvPr/>
        </p:nvGraphicFramePr>
        <p:xfrm>
          <a:off x="6883922" y="3780131"/>
          <a:ext cx="3909834" cy="7557058"/>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19747">
                <a:tc>
                  <a:txBody>
                    <a:bodyPr/>
                    <a:lstStyle/>
                    <a:p>
                      <a:pPr algn="ctr"/>
                      <a:r>
                        <a:rPr lang="sv-SE" sz="2800">
                          <a:solidFill>
                            <a:srgbClr val="339D94"/>
                          </a:solidFill>
                        </a:rPr>
                        <a:t>2026</a:t>
                      </a:r>
                      <a:endParaRPr lang="sv-SE" sz="25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37311">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000"/>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3" name="Tabell 12">
            <a:extLst>
              <a:ext uri="{FF2B5EF4-FFF2-40B4-BE49-F238E27FC236}">
                <a16:creationId xmlns:a16="http://schemas.microsoft.com/office/drawing/2014/main" id="{18C2AEAA-036A-60AF-1287-EA502AAF6D27}"/>
              </a:ext>
            </a:extLst>
          </p:cNvPr>
          <p:cNvGraphicFramePr>
            <a:graphicFrameLocks noGrp="1"/>
          </p:cNvGraphicFramePr>
          <p:nvPr/>
        </p:nvGraphicFramePr>
        <p:xfrm>
          <a:off x="10793755" y="3780134"/>
          <a:ext cx="3909834" cy="7533970"/>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18647">
                <a:tc>
                  <a:txBody>
                    <a:bodyPr/>
                    <a:lstStyle/>
                    <a:p>
                      <a:pPr algn="ctr"/>
                      <a:r>
                        <a:rPr lang="sv-SE" sz="2800">
                          <a:solidFill>
                            <a:srgbClr val="339D94"/>
                          </a:solidFill>
                        </a:rPr>
                        <a:t>2027</a:t>
                      </a:r>
                      <a:endParaRPr lang="sv-SE" sz="25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15323">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000"/>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5" name="Tabell 14">
            <a:extLst>
              <a:ext uri="{FF2B5EF4-FFF2-40B4-BE49-F238E27FC236}">
                <a16:creationId xmlns:a16="http://schemas.microsoft.com/office/drawing/2014/main" id="{4384D08F-F594-E80A-AC3D-3486612D897C}"/>
              </a:ext>
            </a:extLst>
          </p:cNvPr>
          <p:cNvGraphicFramePr>
            <a:graphicFrameLocks noGrp="1"/>
          </p:cNvGraphicFramePr>
          <p:nvPr/>
        </p:nvGraphicFramePr>
        <p:xfrm>
          <a:off x="18613422" y="3780132"/>
          <a:ext cx="1526830" cy="7594840"/>
        </p:xfrm>
        <a:graphic>
          <a:graphicData uri="http://schemas.openxmlformats.org/drawingml/2006/table">
            <a:tbl>
              <a:tblPr firstRow="1" bandRow="1">
                <a:tableStyleId>{5C22544A-7EE6-4342-B048-85BDC9FD1C3A}</a:tableStyleId>
              </a:tblPr>
              <a:tblGrid>
                <a:gridCol w="1526830">
                  <a:extLst>
                    <a:ext uri="{9D8B030D-6E8A-4147-A177-3AD203B41FA5}">
                      <a16:colId xmlns:a16="http://schemas.microsoft.com/office/drawing/2014/main" val="1211106183"/>
                    </a:ext>
                  </a:extLst>
                </a:gridCol>
              </a:tblGrid>
              <a:tr h="518647">
                <a:tc>
                  <a:txBody>
                    <a:bodyPr/>
                    <a:lstStyle/>
                    <a:p>
                      <a:pPr algn="ctr"/>
                      <a:r>
                        <a:rPr lang="sv-SE" sz="2800">
                          <a:solidFill>
                            <a:srgbClr val="339D94"/>
                          </a:solidFill>
                        </a:rPr>
                        <a:t>2029</a:t>
                      </a:r>
                      <a:endParaRPr lang="sv-SE" sz="18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76193">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endParaRPr lang="sv-SE" sz="1800"/>
                    </a:p>
                  </a:txBody>
                  <a:tcPr marL="137150" marR="137150" marT="137150" marB="13715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sp>
        <p:nvSpPr>
          <p:cNvPr id="5" name="Rektangel 4">
            <a:extLst>
              <a:ext uri="{FF2B5EF4-FFF2-40B4-BE49-F238E27FC236}">
                <a16:creationId xmlns:a16="http://schemas.microsoft.com/office/drawing/2014/main" id="{EDA5A993-3467-FC6C-9F9D-9AE55C777941}"/>
              </a:ext>
            </a:extLst>
          </p:cNvPr>
          <p:cNvSpPr/>
          <p:nvPr/>
        </p:nvSpPr>
        <p:spPr>
          <a:xfrm rot="5400000">
            <a:off x="3169283" y="-3234672"/>
            <a:ext cx="3858196" cy="10195353"/>
          </a:xfrm>
          <a:prstGeom prst="rect">
            <a:avLst/>
          </a:prstGeom>
          <a:gradFill flip="none" rotWithShape="1">
            <a:gsLst>
              <a:gs pos="0">
                <a:srgbClr val="339D94"/>
              </a:gs>
              <a:gs pos="100000">
                <a:srgbClr val="339D94">
                  <a:alpha val="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1801">
              <a:solidFill>
                <a:prstClr val="white"/>
              </a:solidFill>
              <a:latin typeface="Calibri Light"/>
            </a:endParaRPr>
          </a:p>
        </p:txBody>
      </p:sp>
      <p:sp>
        <p:nvSpPr>
          <p:cNvPr id="4" name="textruta 3">
            <a:extLst>
              <a:ext uri="{FF2B5EF4-FFF2-40B4-BE49-F238E27FC236}">
                <a16:creationId xmlns:a16="http://schemas.microsoft.com/office/drawing/2014/main" id="{BC6B29CD-4A1A-A25C-829E-1768D34B9A50}"/>
              </a:ext>
            </a:extLst>
          </p:cNvPr>
          <p:cNvSpPr txBox="1"/>
          <p:nvPr/>
        </p:nvSpPr>
        <p:spPr>
          <a:xfrm>
            <a:off x="425328" y="2100329"/>
            <a:ext cx="7128292" cy="1446550"/>
          </a:xfrm>
          <a:prstGeom prst="rect">
            <a:avLst/>
          </a:prstGeom>
          <a:noFill/>
        </p:spPr>
        <p:txBody>
          <a:bodyPr wrap="square" rtlCol="0">
            <a:spAutoFit/>
          </a:bodyPr>
          <a:lstStyle/>
          <a:p>
            <a:pPr defTabSz="914357">
              <a:defRPr/>
            </a:pPr>
            <a:r>
              <a:rPr lang="sv-SE" sz="4400" b="1">
                <a:solidFill>
                  <a:prstClr val="white"/>
                </a:solidFill>
                <a:latin typeface="Calibri"/>
              </a:rPr>
              <a:t>Strategisk karta, milstolpar längs vägen</a:t>
            </a:r>
          </a:p>
        </p:txBody>
      </p:sp>
      <p:sp>
        <p:nvSpPr>
          <p:cNvPr id="19" name="Platshållare för text 6">
            <a:extLst>
              <a:ext uri="{FF2B5EF4-FFF2-40B4-BE49-F238E27FC236}">
                <a16:creationId xmlns:a16="http://schemas.microsoft.com/office/drawing/2014/main" id="{9661668C-54D4-4658-C0E1-41E363B7394F}"/>
              </a:ext>
            </a:extLst>
          </p:cNvPr>
          <p:cNvSpPr txBox="1">
            <a:spLocks/>
          </p:cNvSpPr>
          <p:nvPr/>
        </p:nvSpPr>
        <p:spPr>
          <a:xfrm>
            <a:off x="17639468" y="904230"/>
            <a:ext cx="1987061" cy="1987061"/>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pPr marL="345607" indent="-345607" defTabSz="914357">
              <a:defRPr/>
            </a:pPr>
            <a:r>
              <a:rPr lang="sv-SE" kern="0" spc="-110">
                <a:solidFill>
                  <a:sysClr val="windowText" lastClr="000000"/>
                </a:solidFill>
                <a:latin typeface="Calibri Light"/>
              </a:rPr>
              <a:t> 4,42</a:t>
            </a:r>
          </a:p>
          <a:p>
            <a:pPr marL="345607" indent="-345607" defTabSz="914357">
              <a:defRPr/>
            </a:pPr>
            <a:endParaRPr lang="sv-SE" kern="0" spc="-110">
              <a:solidFill>
                <a:sysClr val="windowText" lastClr="000000"/>
              </a:solidFill>
              <a:latin typeface="Calibri Light"/>
            </a:endParaRPr>
          </a:p>
        </p:txBody>
      </p:sp>
      <p:graphicFrame>
        <p:nvGraphicFramePr>
          <p:cNvPr id="14" name="Tabell 13">
            <a:extLst>
              <a:ext uri="{FF2B5EF4-FFF2-40B4-BE49-F238E27FC236}">
                <a16:creationId xmlns:a16="http://schemas.microsoft.com/office/drawing/2014/main" id="{F387F789-FABB-B579-E81B-3B80F9A98DF8}"/>
              </a:ext>
            </a:extLst>
          </p:cNvPr>
          <p:cNvGraphicFramePr>
            <a:graphicFrameLocks noGrp="1"/>
          </p:cNvGraphicFramePr>
          <p:nvPr/>
        </p:nvGraphicFramePr>
        <p:xfrm>
          <a:off x="14703589" y="3757046"/>
          <a:ext cx="3909834" cy="7580141"/>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21335">
                <a:tc>
                  <a:txBody>
                    <a:bodyPr/>
                    <a:lstStyle/>
                    <a:p>
                      <a:pPr marL="0" algn="ctr" eaLnBrk="1" hangingPunct="1"/>
                      <a:r>
                        <a:rPr lang="sv-SE" sz="2800" b="1">
                          <a:solidFill>
                            <a:srgbClr val="339D94"/>
                          </a:solidFill>
                          <a:latin typeface="+mn-lt"/>
                          <a:ea typeface="+mn-ea"/>
                          <a:cs typeface="+mn-cs"/>
                        </a:rPr>
                        <a:t>2028</a:t>
                      </a: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58806">
                <a:tc>
                  <a:txBody>
                    <a:bodyPr/>
                    <a:lstStyle/>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500">
                        <a:solidFill>
                          <a:schemeClr val="dk1"/>
                        </a:solidFill>
                        <a:latin typeface="+mn-lt"/>
                        <a:ea typeface="+mn-ea"/>
                        <a:cs typeface="+mn-cs"/>
                      </a:endParaRPr>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pSp>
        <p:nvGrpSpPr>
          <p:cNvPr id="25" name="Grupp 24">
            <a:extLst>
              <a:ext uri="{FF2B5EF4-FFF2-40B4-BE49-F238E27FC236}">
                <a16:creationId xmlns:a16="http://schemas.microsoft.com/office/drawing/2014/main" id="{6CC78D8F-465F-3C36-ED06-C85C310F4F4A}"/>
              </a:ext>
            </a:extLst>
          </p:cNvPr>
          <p:cNvGrpSpPr/>
          <p:nvPr/>
        </p:nvGrpSpPr>
        <p:grpSpPr>
          <a:xfrm>
            <a:off x="3013173" y="8901225"/>
            <a:ext cx="15826311" cy="1005788"/>
            <a:chOff x="2037222" y="4236379"/>
            <a:chExt cx="9597763" cy="609953"/>
          </a:xfrm>
        </p:grpSpPr>
        <p:sp>
          <p:nvSpPr>
            <p:cNvPr id="9" name="textruta 8">
              <a:extLst>
                <a:ext uri="{FF2B5EF4-FFF2-40B4-BE49-F238E27FC236}">
                  <a16:creationId xmlns:a16="http://schemas.microsoft.com/office/drawing/2014/main" id="{D6EDA3D8-361B-30D3-0AEA-0C2119989243}"/>
                </a:ext>
              </a:extLst>
            </p:cNvPr>
            <p:cNvSpPr txBox="1"/>
            <p:nvPr/>
          </p:nvSpPr>
          <p:spPr>
            <a:xfrm>
              <a:off x="2037222" y="4236379"/>
              <a:ext cx="7622939" cy="609953"/>
            </a:xfrm>
            <a:prstGeom prst="rect">
              <a:avLst/>
            </a:prstGeom>
            <a:noFill/>
          </p:spPr>
          <p:txBody>
            <a:bodyPr wrap="square" rtlCol="0">
              <a:spAutoFit/>
            </a:bodyPr>
            <a:lstStyle/>
            <a:p>
              <a:pPr defTabSz="914357">
                <a:defRPr/>
              </a:pPr>
              <a:r>
                <a:rPr lang="sv-SE" sz="2968" b="1">
                  <a:solidFill>
                    <a:srgbClr val="7030A0"/>
                  </a:solidFill>
                  <a:latin typeface="Calibri"/>
                </a:rPr>
                <a:t>	</a:t>
              </a:r>
              <a:r>
                <a:rPr lang="sv-SE" sz="2968" b="1">
                  <a:solidFill>
                    <a:srgbClr val="4B467D"/>
                  </a:solidFill>
                  <a:latin typeface="Calibri"/>
                </a:rPr>
                <a:t>Fastighets- och serviceutveckling</a:t>
              </a:r>
            </a:p>
            <a:p>
              <a:pPr defTabSz="914357">
                <a:defRPr/>
              </a:pPr>
              <a:endParaRPr lang="sv-SE" sz="2968">
                <a:solidFill>
                  <a:srgbClr val="4B467D"/>
                </a:solidFill>
                <a:latin typeface="Calibri"/>
              </a:endParaRPr>
            </a:p>
          </p:txBody>
        </p:sp>
        <p:cxnSp>
          <p:nvCxnSpPr>
            <p:cNvPr id="10" name="Rak pilkoppling 9">
              <a:extLst>
                <a:ext uri="{FF2B5EF4-FFF2-40B4-BE49-F238E27FC236}">
                  <a16:creationId xmlns:a16="http://schemas.microsoft.com/office/drawing/2014/main" id="{9528AFFB-8044-53B3-1CD5-E9BBAAC8DC6D}"/>
                </a:ext>
              </a:extLst>
            </p:cNvPr>
            <p:cNvCxnSpPr>
              <a:cxnSpLocks/>
            </p:cNvCxnSpPr>
            <p:nvPr/>
          </p:nvCxnSpPr>
          <p:spPr>
            <a:xfrm flipV="1">
              <a:off x="2144475" y="4587042"/>
              <a:ext cx="9490510" cy="23579"/>
            </a:xfrm>
            <a:prstGeom prst="straightConnector1">
              <a:avLst/>
            </a:prstGeom>
            <a:ln w="539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ruta 30">
            <a:extLst>
              <a:ext uri="{FF2B5EF4-FFF2-40B4-BE49-F238E27FC236}">
                <a16:creationId xmlns:a16="http://schemas.microsoft.com/office/drawing/2014/main" id="{02EAF23A-81D0-DD2F-A215-D12C1DE6374F}"/>
              </a:ext>
            </a:extLst>
          </p:cNvPr>
          <p:cNvSpPr txBox="1"/>
          <p:nvPr/>
        </p:nvSpPr>
        <p:spPr>
          <a:xfrm>
            <a:off x="3469505" y="8146960"/>
            <a:ext cx="2267046" cy="371512"/>
          </a:xfrm>
          <a:prstGeom prst="rect">
            <a:avLst/>
          </a:prstGeom>
          <a:noFill/>
        </p:spPr>
        <p:txBody>
          <a:bodyPr wrap="square" rtlCol="0">
            <a:spAutoFit/>
          </a:bodyPr>
          <a:lstStyle/>
          <a:p>
            <a:endParaRPr lang="sv-SE" sz="1814"/>
          </a:p>
        </p:txBody>
      </p:sp>
      <p:sp>
        <p:nvSpPr>
          <p:cNvPr id="20" name="textruta 19">
            <a:extLst>
              <a:ext uri="{FF2B5EF4-FFF2-40B4-BE49-F238E27FC236}">
                <a16:creationId xmlns:a16="http://schemas.microsoft.com/office/drawing/2014/main" id="{996C3A4C-2699-6839-9897-4C1FAD67E7F4}"/>
              </a:ext>
            </a:extLst>
          </p:cNvPr>
          <p:cNvSpPr txBox="1"/>
          <p:nvPr/>
        </p:nvSpPr>
        <p:spPr>
          <a:xfrm>
            <a:off x="3013173" y="7888264"/>
            <a:ext cx="12569909" cy="549061"/>
          </a:xfrm>
          <a:prstGeom prst="rect">
            <a:avLst/>
          </a:prstGeom>
          <a:noFill/>
        </p:spPr>
        <p:txBody>
          <a:bodyPr wrap="square" rtlCol="0">
            <a:spAutoFit/>
          </a:bodyPr>
          <a:lstStyle/>
          <a:p>
            <a:pPr defTabSz="914357">
              <a:defRPr/>
            </a:pPr>
            <a:r>
              <a:rPr lang="sv-SE" sz="2968" b="1">
                <a:solidFill>
                  <a:srgbClr val="7030A0"/>
                </a:solidFill>
                <a:latin typeface="Calibri"/>
              </a:rPr>
              <a:t>	</a:t>
            </a:r>
            <a:r>
              <a:rPr lang="sv-SE" sz="2968" b="1">
                <a:solidFill>
                  <a:srgbClr val="3C82AF"/>
                </a:solidFill>
                <a:latin typeface="Calibri"/>
              </a:rPr>
              <a:t>NAV Nya akutsjukhuset Västmanland</a:t>
            </a:r>
            <a:endParaRPr lang="sv-SE" sz="2968">
              <a:solidFill>
                <a:srgbClr val="3C82AF"/>
              </a:solidFill>
              <a:latin typeface="Calibri"/>
            </a:endParaRPr>
          </a:p>
        </p:txBody>
      </p:sp>
      <p:cxnSp>
        <p:nvCxnSpPr>
          <p:cNvPr id="22" name="Rak pilkoppling 21">
            <a:extLst>
              <a:ext uri="{FF2B5EF4-FFF2-40B4-BE49-F238E27FC236}">
                <a16:creationId xmlns:a16="http://schemas.microsoft.com/office/drawing/2014/main" id="{22AAA7E4-DCFE-DE39-CFC3-2000F4E3C9AA}"/>
              </a:ext>
            </a:extLst>
          </p:cNvPr>
          <p:cNvCxnSpPr>
            <a:cxnSpLocks/>
          </p:cNvCxnSpPr>
          <p:nvPr/>
        </p:nvCxnSpPr>
        <p:spPr>
          <a:xfrm flipV="1">
            <a:off x="3227712" y="8530113"/>
            <a:ext cx="15649455" cy="38881"/>
          </a:xfrm>
          <a:prstGeom prst="straightConnector1">
            <a:avLst/>
          </a:prstGeom>
          <a:ln w="53975">
            <a:solidFill>
              <a:srgbClr val="3C82AF"/>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upp 22">
            <a:extLst>
              <a:ext uri="{FF2B5EF4-FFF2-40B4-BE49-F238E27FC236}">
                <a16:creationId xmlns:a16="http://schemas.microsoft.com/office/drawing/2014/main" id="{65003A64-8661-D1EE-5C63-D59ECE70AA82}"/>
              </a:ext>
            </a:extLst>
          </p:cNvPr>
          <p:cNvGrpSpPr/>
          <p:nvPr/>
        </p:nvGrpSpPr>
        <p:grpSpPr>
          <a:xfrm>
            <a:off x="3013173" y="7014349"/>
            <a:ext cx="15858933" cy="664947"/>
            <a:chOff x="1788378" y="5008012"/>
            <a:chExt cx="9617546" cy="403252"/>
          </a:xfrm>
        </p:grpSpPr>
        <p:sp>
          <p:nvSpPr>
            <p:cNvPr id="26" name="textruta 25">
              <a:extLst>
                <a:ext uri="{FF2B5EF4-FFF2-40B4-BE49-F238E27FC236}">
                  <a16:creationId xmlns:a16="http://schemas.microsoft.com/office/drawing/2014/main" id="{936C0597-1B0F-DB46-7DBF-26F205DC6496}"/>
                </a:ext>
              </a:extLst>
            </p:cNvPr>
            <p:cNvSpPr txBox="1"/>
            <p:nvPr/>
          </p:nvSpPr>
          <p:spPr>
            <a:xfrm>
              <a:off x="1788378" y="5008012"/>
              <a:ext cx="7622939" cy="332974"/>
            </a:xfrm>
            <a:prstGeom prst="rect">
              <a:avLst/>
            </a:prstGeom>
            <a:noFill/>
          </p:spPr>
          <p:txBody>
            <a:bodyPr wrap="square" rtlCol="0">
              <a:spAutoFit/>
            </a:bodyPr>
            <a:lstStyle/>
            <a:p>
              <a:pPr defTabSz="914357">
                <a:defRPr/>
              </a:pPr>
              <a:r>
                <a:rPr lang="sv-SE" sz="2968" b="1">
                  <a:solidFill>
                    <a:srgbClr val="7030A0"/>
                  </a:solidFill>
                  <a:latin typeface="Calibri"/>
                </a:rPr>
                <a:t>	</a:t>
              </a:r>
              <a:r>
                <a:rPr lang="sv-SE" sz="2968" b="1">
                  <a:solidFill>
                    <a:srgbClr val="F5AA3C"/>
                  </a:solidFill>
                  <a:latin typeface="Calibri"/>
                </a:rPr>
                <a:t>Digital utveckling</a:t>
              </a:r>
              <a:endParaRPr lang="sv-SE" sz="2968">
                <a:solidFill>
                  <a:srgbClr val="F5AA3C"/>
                </a:solidFill>
                <a:latin typeface="Calibri"/>
              </a:endParaRPr>
            </a:p>
          </p:txBody>
        </p:sp>
        <p:cxnSp>
          <p:nvCxnSpPr>
            <p:cNvPr id="27" name="Rak pilkoppling 26">
              <a:extLst>
                <a:ext uri="{FF2B5EF4-FFF2-40B4-BE49-F238E27FC236}">
                  <a16:creationId xmlns:a16="http://schemas.microsoft.com/office/drawing/2014/main" id="{EF7C3128-A3FB-97C7-F87B-8644D750809E}"/>
                </a:ext>
              </a:extLst>
            </p:cNvPr>
            <p:cNvCxnSpPr>
              <a:cxnSpLocks/>
            </p:cNvCxnSpPr>
            <p:nvPr/>
          </p:nvCxnSpPr>
          <p:spPr>
            <a:xfrm flipV="1">
              <a:off x="1915414" y="5387685"/>
              <a:ext cx="9490510" cy="23579"/>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ruta 27">
            <a:extLst>
              <a:ext uri="{FF2B5EF4-FFF2-40B4-BE49-F238E27FC236}">
                <a16:creationId xmlns:a16="http://schemas.microsoft.com/office/drawing/2014/main" id="{681A025E-8F86-7E03-7263-805C8E856CF4}"/>
              </a:ext>
            </a:extLst>
          </p:cNvPr>
          <p:cNvSpPr txBox="1"/>
          <p:nvPr/>
        </p:nvSpPr>
        <p:spPr>
          <a:xfrm>
            <a:off x="3469505" y="5812699"/>
            <a:ext cx="12914744" cy="769441"/>
          </a:xfrm>
          <a:prstGeom prst="rect">
            <a:avLst/>
          </a:prstGeom>
          <a:noFill/>
        </p:spPr>
        <p:txBody>
          <a:bodyPr wrap="square" rtlCol="0">
            <a:spAutoFit/>
          </a:bodyPr>
          <a:lstStyle/>
          <a:p>
            <a:r>
              <a:rPr lang="sv-SE" sz="4400" b="1"/>
              <a:t>Förverkligande av </a:t>
            </a:r>
            <a:r>
              <a:rPr lang="sv-SE" sz="4400" b="1" err="1"/>
              <a:t>HoS</a:t>
            </a:r>
            <a:r>
              <a:rPr lang="sv-SE" sz="4400" b="1"/>
              <a:t> 2029</a:t>
            </a:r>
          </a:p>
        </p:txBody>
      </p:sp>
      <p:sp>
        <p:nvSpPr>
          <p:cNvPr id="3" name="textruta 2">
            <a:extLst>
              <a:ext uri="{FF2B5EF4-FFF2-40B4-BE49-F238E27FC236}">
                <a16:creationId xmlns:a16="http://schemas.microsoft.com/office/drawing/2014/main" id="{89131C87-3D17-8397-356A-6A75A167876C}"/>
              </a:ext>
            </a:extLst>
          </p:cNvPr>
          <p:cNvSpPr txBox="1"/>
          <p:nvPr/>
        </p:nvSpPr>
        <p:spPr>
          <a:xfrm>
            <a:off x="386037" y="6749521"/>
            <a:ext cx="2371649" cy="1754326"/>
          </a:xfrm>
          <a:prstGeom prst="rect">
            <a:avLst/>
          </a:prstGeom>
          <a:noFill/>
        </p:spPr>
        <p:txBody>
          <a:bodyPr wrap="square" rtlCol="0">
            <a:spAutoFit/>
          </a:bodyPr>
          <a:lstStyle/>
          <a:p>
            <a:r>
              <a:rPr lang="sv-SE" sz="3600">
                <a:solidFill>
                  <a:schemeClr val="bg1"/>
                </a:solidFill>
              </a:rPr>
              <a:t>Hälso- och sjukvården 2029</a:t>
            </a:r>
          </a:p>
        </p:txBody>
      </p:sp>
    </p:spTree>
    <p:extLst>
      <p:ext uri="{BB962C8B-B14F-4D97-AF65-F5344CB8AC3E}">
        <p14:creationId xmlns:p14="http://schemas.microsoft.com/office/powerpoint/2010/main" val="1634395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BBAF7-5F70-889C-7DA7-F2C9402AFBFF}"/>
            </a:ext>
          </a:extLst>
        </p:cNvPr>
        <p:cNvGrpSpPr/>
        <p:nvPr/>
      </p:nvGrpSpPr>
      <p:grpSpPr>
        <a:xfrm>
          <a:off x="0" y="0"/>
          <a:ext cx="0" cy="0"/>
          <a:chOff x="0" y="0"/>
          <a:chExt cx="0" cy="0"/>
        </a:xfrm>
      </p:grpSpPr>
      <p:sp>
        <p:nvSpPr>
          <p:cNvPr id="21" name="Pil: höger 20">
            <a:extLst>
              <a:ext uri="{FF2B5EF4-FFF2-40B4-BE49-F238E27FC236}">
                <a16:creationId xmlns:a16="http://schemas.microsoft.com/office/drawing/2014/main" id="{DB2BD62C-8F4C-E8B5-63E1-CA668DB0E256}"/>
              </a:ext>
            </a:extLst>
          </p:cNvPr>
          <p:cNvSpPr/>
          <p:nvPr/>
        </p:nvSpPr>
        <p:spPr>
          <a:xfrm>
            <a:off x="3001650" y="3457832"/>
            <a:ext cx="17138602" cy="8740401"/>
          </a:xfrm>
          <a:prstGeom prst="rightArrow">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0" lang="sv-SE" sz="1801" b="0" i="0" u="none" strike="noStrike" kern="1200" cap="none" spc="0" normalizeH="0" baseline="0" noProof="0">
              <a:ln>
                <a:noFill/>
              </a:ln>
              <a:solidFill>
                <a:prstClr val="white"/>
              </a:solidFill>
              <a:effectLst/>
              <a:uLnTx/>
              <a:uFillTx/>
              <a:latin typeface="Calibri Light"/>
              <a:ea typeface="+mn-ea"/>
              <a:cs typeface="+mn-cs"/>
            </a:endParaRPr>
          </a:p>
        </p:txBody>
      </p:sp>
      <p:sp>
        <p:nvSpPr>
          <p:cNvPr id="18" name="Rektangel 17">
            <a:extLst>
              <a:ext uri="{FF2B5EF4-FFF2-40B4-BE49-F238E27FC236}">
                <a16:creationId xmlns:a16="http://schemas.microsoft.com/office/drawing/2014/main" id="{A84A6FB6-0FC9-797C-AFF0-603382816EB5}"/>
              </a:ext>
            </a:extLst>
          </p:cNvPr>
          <p:cNvSpPr/>
          <p:nvPr/>
        </p:nvSpPr>
        <p:spPr>
          <a:xfrm>
            <a:off x="705" y="3792100"/>
            <a:ext cx="3227007" cy="7516854"/>
          </a:xfrm>
          <a:prstGeom prst="rect">
            <a:avLst/>
          </a:prstGeom>
          <a:solidFill>
            <a:srgbClr val="339D9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0" lang="sv-SE" sz="1801" b="0" i="0" u="none" strike="noStrike" kern="1200" cap="none" spc="0" normalizeH="0" baseline="0" noProof="0">
              <a:ln>
                <a:noFill/>
              </a:ln>
              <a:solidFill>
                <a:prstClr val="white"/>
              </a:solidFill>
              <a:effectLst/>
              <a:uLnTx/>
              <a:uFillTx/>
              <a:latin typeface="Calibri Light"/>
              <a:ea typeface="+mn-ea"/>
              <a:cs typeface="+mn-cs"/>
            </a:endParaRPr>
          </a:p>
        </p:txBody>
      </p:sp>
      <p:pic>
        <p:nvPicPr>
          <p:cNvPr id="7" name="Bildobjekt 6" descr="En bild som visar utomhus, byggnad, fotbeklädnader, träd&#10;&#10;Automatiskt genererad beskrivning">
            <a:extLst>
              <a:ext uri="{FF2B5EF4-FFF2-40B4-BE49-F238E27FC236}">
                <a16:creationId xmlns:a16="http://schemas.microsoft.com/office/drawing/2014/main" id="{3B394CE5-8749-E42B-809C-553895CAE19D}"/>
              </a:ext>
            </a:extLst>
          </p:cNvPr>
          <p:cNvPicPr>
            <a:picLocks noChangeAspect="1"/>
          </p:cNvPicPr>
          <p:nvPr/>
        </p:nvPicPr>
        <p:blipFill rotWithShape="1">
          <a:blip r:embed="rId3">
            <a:extLst>
              <a:ext uri="{28A0092B-C50C-407E-A947-70E740481C1C}">
                <a14:useLocalDpi xmlns:a14="http://schemas.microsoft.com/office/drawing/2010/main" val="0"/>
              </a:ext>
            </a:extLst>
          </a:blip>
          <a:srcRect t="31847" b="34242"/>
          <a:stretch/>
        </p:blipFill>
        <p:spPr>
          <a:xfrm>
            <a:off x="7477" y="-66095"/>
            <a:ext cx="20102688" cy="3834585"/>
          </a:xfrm>
          <a:prstGeom prst="rect">
            <a:avLst/>
          </a:prstGeom>
        </p:spPr>
      </p:pic>
      <p:graphicFrame>
        <p:nvGraphicFramePr>
          <p:cNvPr id="2" name="Tabell 1">
            <a:extLst>
              <a:ext uri="{FF2B5EF4-FFF2-40B4-BE49-F238E27FC236}">
                <a16:creationId xmlns:a16="http://schemas.microsoft.com/office/drawing/2014/main" id="{1CDCBDAF-0CC2-07F8-2610-B7D719FD6A97}"/>
              </a:ext>
            </a:extLst>
          </p:cNvPr>
          <p:cNvGraphicFramePr>
            <a:graphicFrameLocks noGrp="1"/>
          </p:cNvGraphicFramePr>
          <p:nvPr/>
        </p:nvGraphicFramePr>
        <p:xfrm>
          <a:off x="3244176" y="3781788"/>
          <a:ext cx="3615476" cy="7558264"/>
        </p:xfrm>
        <a:graphic>
          <a:graphicData uri="http://schemas.openxmlformats.org/drawingml/2006/table">
            <a:tbl>
              <a:tblPr firstRow="1" bandRow="1">
                <a:tableStyleId>{5C22544A-7EE6-4342-B048-85BDC9FD1C3A}</a:tableStyleId>
              </a:tblPr>
              <a:tblGrid>
                <a:gridCol w="3615476">
                  <a:extLst>
                    <a:ext uri="{9D8B030D-6E8A-4147-A177-3AD203B41FA5}">
                      <a16:colId xmlns:a16="http://schemas.microsoft.com/office/drawing/2014/main" val="1211106183"/>
                    </a:ext>
                  </a:extLst>
                </a:gridCol>
              </a:tblGrid>
              <a:tr h="537847">
                <a:tc>
                  <a:txBody>
                    <a:bodyPr/>
                    <a:lstStyle/>
                    <a:p>
                      <a:pPr algn="ctr"/>
                      <a:r>
                        <a:rPr lang="sv-SE" sz="2800" b="1">
                          <a:solidFill>
                            <a:srgbClr val="339D94"/>
                          </a:solidFill>
                          <a:latin typeface="+mn-lt"/>
                          <a:ea typeface="+mn-ea"/>
                          <a:cs typeface="+mn-cs"/>
                        </a:rPr>
                        <a:t>2025</a:t>
                      </a:r>
                    </a:p>
                  </a:txBody>
                  <a:tcPr marL="91433" marR="91433" marT="55318" marB="55318"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20417">
                <a:tc>
                  <a:txBody>
                    <a:bodyPr/>
                    <a:lstStyle/>
                    <a:p>
                      <a:pPr marL="342900" indent="-342900">
                        <a:buFont typeface="Arial" panose="020B0604020202020204" pitchFamily="34" charset="0"/>
                        <a:buChar char="•"/>
                      </a:pPr>
                      <a:endParaRPr lang="sv-SE" sz="2500"/>
                    </a:p>
                    <a:p>
                      <a:pPr marL="342900" indent="-342900">
                        <a:buFont typeface="Arial" panose="020B0604020202020204" pitchFamily="34" charset="0"/>
                        <a:buChar char="•"/>
                      </a:pPr>
                      <a:endParaRPr lang="sv-SE" sz="2500">
                        <a:latin typeface="+mj-lt"/>
                      </a:endParaRPr>
                    </a:p>
                    <a:p>
                      <a:pPr marL="342900" indent="-342900">
                        <a:buFont typeface="Arial" panose="020B0604020202020204" pitchFamily="34" charset="0"/>
                        <a:buChar char="•"/>
                      </a:pPr>
                      <a:endParaRPr lang="sv-SE" sz="2500"/>
                    </a:p>
                    <a:p>
                      <a:pPr marL="0" indent="0">
                        <a:buFont typeface="Arial" panose="020B0604020202020204" pitchFamily="34" charset="0"/>
                        <a:buNone/>
                      </a:pPr>
                      <a:endParaRPr lang="sv-SE" sz="2500"/>
                    </a:p>
                    <a:p>
                      <a:pPr marL="0" indent="0">
                        <a:buFont typeface="Arial" panose="020B0604020202020204" pitchFamily="34" charset="0"/>
                        <a:buNone/>
                      </a:pPr>
                      <a:endParaRPr lang="sv-SE" sz="2500"/>
                    </a:p>
                  </a:txBody>
                  <a:tcPr marL="137150" marR="137150" marT="165953" marB="165953">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2" name="Tabell 11">
            <a:extLst>
              <a:ext uri="{FF2B5EF4-FFF2-40B4-BE49-F238E27FC236}">
                <a16:creationId xmlns:a16="http://schemas.microsoft.com/office/drawing/2014/main" id="{E8BA0397-8B08-F571-380E-2B0515AAFCF4}"/>
              </a:ext>
            </a:extLst>
          </p:cNvPr>
          <p:cNvGraphicFramePr>
            <a:graphicFrameLocks noGrp="1"/>
          </p:cNvGraphicFramePr>
          <p:nvPr/>
        </p:nvGraphicFramePr>
        <p:xfrm>
          <a:off x="6883922" y="3780131"/>
          <a:ext cx="3909834" cy="7557058"/>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19747">
                <a:tc>
                  <a:txBody>
                    <a:bodyPr/>
                    <a:lstStyle/>
                    <a:p>
                      <a:pPr algn="ctr"/>
                      <a:r>
                        <a:rPr lang="sv-SE" sz="2800">
                          <a:solidFill>
                            <a:srgbClr val="339D94"/>
                          </a:solidFill>
                        </a:rPr>
                        <a:t>2026</a:t>
                      </a:r>
                      <a:endParaRPr lang="sv-SE" sz="25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37311">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000"/>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3" name="Tabell 12">
            <a:extLst>
              <a:ext uri="{FF2B5EF4-FFF2-40B4-BE49-F238E27FC236}">
                <a16:creationId xmlns:a16="http://schemas.microsoft.com/office/drawing/2014/main" id="{18C2AEAA-036A-60AF-1287-EA502AAF6D27}"/>
              </a:ext>
            </a:extLst>
          </p:cNvPr>
          <p:cNvGraphicFramePr>
            <a:graphicFrameLocks noGrp="1"/>
          </p:cNvGraphicFramePr>
          <p:nvPr/>
        </p:nvGraphicFramePr>
        <p:xfrm>
          <a:off x="10793755" y="3780134"/>
          <a:ext cx="3909834" cy="7533970"/>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18647">
                <a:tc>
                  <a:txBody>
                    <a:bodyPr/>
                    <a:lstStyle/>
                    <a:p>
                      <a:pPr algn="ctr"/>
                      <a:r>
                        <a:rPr lang="sv-SE" sz="2800">
                          <a:solidFill>
                            <a:srgbClr val="339D94"/>
                          </a:solidFill>
                        </a:rPr>
                        <a:t>2027</a:t>
                      </a:r>
                      <a:endParaRPr lang="sv-SE" sz="25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15323">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000"/>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5" name="Tabell 14">
            <a:extLst>
              <a:ext uri="{FF2B5EF4-FFF2-40B4-BE49-F238E27FC236}">
                <a16:creationId xmlns:a16="http://schemas.microsoft.com/office/drawing/2014/main" id="{4384D08F-F594-E80A-AC3D-3486612D897C}"/>
              </a:ext>
            </a:extLst>
          </p:cNvPr>
          <p:cNvGraphicFramePr>
            <a:graphicFrameLocks noGrp="1"/>
          </p:cNvGraphicFramePr>
          <p:nvPr/>
        </p:nvGraphicFramePr>
        <p:xfrm>
          <a:off x="18613422" y="3780132"/>
          <a:ext cx="1526830" cy="7594840"/>
        </p:xfrm>
        <a:graphic>
          <a:graphicData uri="http://schemas.openxmlformats.org/drawingml/2006/table">
            <a:tbl>
              <a:tblPr firstRow="1" bandRow="1">
                <a:tableStyleId>{5C22544A-7EE6-4342-B048-85BDC9FD1C3A}</a:tableStyleId>
              </a:tblPr>
              <a:tblGrid>
                <a:gridCol w="1526830">
                  <a:extLst>
                    <a:ext uri="{9D8B030D-6E8A-4147-A177-3AD203B41FA5}">
                      <a16:colId xmlns:a16="http://schemas.microsoft.com/office/drawing/2014/main" val="1211106183"/>
                    </a:ext>
                  </a:extLst>
                </a:gridCol>
              </a:tblGrid>
              <a:tr h="518647">
                <a:tc>
                  <a:txBody>
                    <a:bodyPr/>
                    <a:lstStyle/>
                    <a:p>
                      <a:pPr algn="ctr"/>
                      <a:r>
                        <a:rPr lang="sv-SE" sz="2800">
                          <a:solidFill>
                            <a:srgbClr val="339D94"/>
                          </a:solidFill>
                        </a:rPr>
                        <a:t>2029</a:t>
                      </a:r>
                      <a:endParaRPr lang="sv-SE" sz="18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76193">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endParaRPr lang="sv-SE" sz="1800"/>
                    </a:p>
                  </a:txBody>
                  <a:tcPr marL="137150" marR="137150" marT="137150" marB="13715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sp>
        <p:nvSpPr>
          <p:cNvPr id="5" name="Rektangel 4">
            <a:extLst>
              <a:ext uri="{FF2B5EF4-FFF2-40B4-BE49-F238E27FC236}">
                <a16:creationId xmlns:a16="http://schemas.microsoft.com/office/drawing/2014/main" id="{EDA5A993-3467-FC6C-9F9D-9AE55C777941}"/>
              </a:ext>
            </a:extLst>
          </p:cNvPr>
          <p:cNvSpPr/>
          <p:nvPr/>
        </p:nvSpPr>
        <p:spPr>
          <a:xfrm rot="5400000">
            <a:off x="3169283" y="-3234672"/>
            <a:ext cx="3858196" cy="10195353"/>
          </a:xfrm>
          <a:prstGeom prst="rect">
            <a:avLst/>
          </a:prstGeom>
          <a:gradFill flip="none" rotWithShape="1">
            <a:gsLst>
              <a:gs pos="0">
                <a:srgbClr val="339D94"/>
              </a:gs>
              <a:gs pos="100000">
                <a:srgbClr val="339D94">
                  <a:alpha val="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0" lang="sv-SE" sz="1801"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ruta 3">
            <a:extLst>
              <a:ext uri="{FF2B5EF4-FFF2-40B4-BE49-F238E27FC236}">
                <a16:creationId xmlns:a16="http://schemas.microsoft.com/office/drawing/2014/main" id="{BC6B29CD-4A1A-A25C-829E-1768D34B9A50}"/>
              </a:ext>
            </a:extLst>
          </p:cNvPr>
          <p:cNvSpPr txBox="1"/>
          <p:nvPr/>
        </p:nvSpPr>
        <p:spPr>
          <a:xfrm>
            <a:off x="425328" y="2100329"/>
            <a:ext cx="7128292" cy="1446550"/>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a:ln>
                  <a:noFill/>
                </a:ln>
                <a:solidFill>
                  <a:prstClr val="white"/>
                </a:solidFill>
                <a:effectLst/>
                <a:uLnTx/>
                <a:uFillTx/>
                <a:latin typeface="Calibri"/>
                <a:ea typeface="+mn-ea"/>
                <a:cs typeface="+mn-cs"/>
              </a:rPr>
              <a:t>Strategisk karta, milstolpar längs vägen</a:t>
            </a:r>
          </a:p>
        </p:txBody>
      </p:sp>
      <p:sp>
        <p:nvSpPr>
          <p:cNvPr id="19" name="Platshållare för text 6">
            <a:extLst>
              <a:ext uri="{FF2B5EF4-FFF2-40B4-BE49-F238E27FC236}">
                <a16:creationId xmlns:a16="http://schemas.microsoft.com/office/drawing/2014/main" id="{9661668C-54D4-4658-C0E1-41E363B7394F}"/>
              </a:ext>
            </a:extLst>
          </p:cNvPr>
          <p:cNvSpPr txBox="1">
            <a:spLocks/>
          </p:cNvSpPr>
          <p:nvPr/>
        </p:nvSpPr>
        <p:spPr>
          <a:xfrm>
            <a:off x="17639468" y="904230"/>
            <a:ext cx="1987061" cy="1987061"/>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pPr marL="345607" marR="0" lvl="0" indent="-345607" algn="l" defTabSz="914357" rtl="0" eaLnBrk="1" fontAlgn="auto" latinLnBrk="0" hangingPunct="1">
              <a:lnSpc>
                <a:spcPct val="84000"/>
              </a:lnSpc>
              <a:spcBef>
                <a:spcPts val="0"/>
              </a:spcBef>
              <a:spcAft>
                <a:spcPts val="2300"/>
              </a:spcAft>
              <a:buClrTx/>
              <a:buSzPct val="100000"/>
              <a:buFontTx/>
              <a:buNone/>
              <a:tabLst/>
              <a:defRPr/>
            </a:pPr>
            <a:r>
              <a:rPr kumimoji="0" lang="sv-SE" sz="200" b="0" i="0" u="none" strike="noStrike" kern="0" cap="none" spc="-110" normalizeH="0" baseline="0" noProof="0">
                <a:ln>
                  <a:noFill/>
                </a:ln>
                <a:solidFill>
                  <a:sysClr val="windowText" lastClr="000000"/>
                </a:solidFill>
                <a:effectLst/>
                <a:uLnTx/>
                <a:uFillTx/>
                <a:latin typeface="Calibri Light"/>
                <a:ea typeface="+mn-ea"/>
                <a:cs typeface="+mn-cs"/>
              </a:rPr>
              <a:t> 4,42</a:t>
            </a:r>
          </a:p>
          <a:p>
            <a:pPr marL="345607" marR="0" lvl="0" indent="-345607" algn="l" defTabSz="914357" rtl="0" eaLnBrk="1" fontAlgn="auto" latinLnBrk="0" hangingPunct="1">
              <a:lnSpc>
                <a:spcPct val="84000"/>
              </a:lnSpc>
              <a:spcBef>
                <a:spcPts val="0"/>
              </a:spcBef>
              <a:spcAft>
                <a:spcPts val="2300"/>
              </a:spcAft>
              <a:buClrTx/>
              <a:buSzPct val="100000"/>
              <a:buFontTx/>
              <a:buNone/>
              <a:tabLst/>
              <a:defRPr/>
            </a:pPr>
            <a:endParaRPr kumimoji="0" lang="sv-SE" sz="200" b="0" i="0" u="none" strike="noStrike" kern="0" cap="none" spc="-110" normalizeH="0" baseline="0" noProof="0">
              <a:ln>
                <a:noFill/>
              </a:ln>
              <a:solidFill>
                <a:sysClr val="windowText" lastClr="000000"/>
              </a:solidFill>
              <a:effectLst/>
              <a:uLnTx/>
              <a:uFillTx/>
              <a:latin typeface="Calibri Light"/>
              <a:ea typeface="+mn-ea"/>
              <a:cs typeface="+mn-cs"/>
            </a:endParaRPr>
          </a:p>
        </p:txBody>
      </p:sp>
      <p:graphicFrame>
        <p:nvGraphicFramePr>
          <p:cNvPr id="14" name="Tabell 13">
            <a:extLst>
              <a:ext uri="{FF2B5EF4-FFF2-40B4-BE49-F238E27FC236}">
                <a16:creationId xmlns:a16="http://schemas.microsoft.com/office/drawing/2014/main" id="{F387F789-FABB-B579-E81B-3B80F9A98DF8}"/>
              </a:ext>
            </a:extLst>
          </p:cNvPr>
          <p:cNvGraphicFramePr>
            <a:graphicFrameLocks noGrp="1"/>
          </p:cNvGraphicFramePr>
          <p:nvPr/>
        </p:nvGraphicFramePr>
        <p:xfrm>
          <a:off x="14703589" y="3757046"/>
          <a:ext cx="3909834" cy="7580141"/>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21335">
                <a:tc>
                  <a:txBody>
                    <a:bodyPr/>
                    <a:lstStyle/>
                    <a:p>
                      <a:pPr marL="0" algn="ctr" eaLnBrk="1" hangingPunct="1"/>
                      <a:r>
                        <a:rPr lang="sv-SE" sz="2800" b="1">
                          <a:solidFill>
                            <a:srgbClr val="339D94"/>
                          </a:solidFill>
                          <a:latin typeface="+mn-lt"/>
                          <a:ea typeface="+mn-ea"/>
                          <a:cs typeface="+mn-cs"/>
                        </a:rPr>
                        <a:t>2028</a:t>
                      </a: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58806">
                <a:tc>
                  <a:txBody>
                    <a:bodyPr/>
                    <a:lstStyle/>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500">
                        <a:solidFill>
                          <a:schemeClr val="dk1"/>
                        </a:solidFill>
                        <a:latin typeface="+mn-lt"/>
                        <a:ea typeface="+mn-ea"/>
                        <a:cs typeface="+mn-cs"/>
                      </a:endParaRPr>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pSp>
        <p:nvGrpSpPr>
          <p:cNvPr id="25" name="Grupp 24">
            <a:extLst>
              <a:ext uri="{FF2B5EF4-FFF2-40B4-BE49-F238E27FC236}">
                <a16:creationId xmlns:a16="http://schemas.microsoft.com/office/drawing/2014/main" id="{6CC78D8F-465F-3C36-ED06-C85C310F4F4A}"/>
              </a:ext>
            </a:extLst>
          </p:cNvPr>
          <p:cNvGrpSpPr/>
          <p:nvPr/>
        </p:nvGrpSpPr>
        <p:grpSpPr>
          <a:xfrm>
            <a:off x="2369560" y="8948390"/>
            <a:ext cx="16469924" cy="1005788"/>
            <a:chOff x="1646907" y="4264982"/>
            <a:chExt cx="9988078" cy="609953"/>
          </a:xfrm>
        </p:grpSpPr>
        <p:sp>
          <p:nvSpPr>
            <p:cNvPr id="9" name="textruta 8">
              <a:extLst>
                <a:ext uri="{FF2B5EF4-FFF2-40B4-BE49-F238E27FC236}">
                  <a16:creationId xmlns:a16="http://schemas.microsoft.com/office/drawing/2014/main" id="{D6EDA3D8-361B-30D3-0AEA-0C2119989243}"/>
                </a:ext>
              </a:extLst>
            </p:cNvPr>
            <p:cNvSpPr txBox="1"/>
            <p:nvPr/>
          </p:nvSpPr>
          <p:spPr>
            <a:xfrm>
              <a:off x="1646907" y="4264982"/>
              <a:ext cx="7622939" cy="609953"/>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2968" b="1" i="0" u="none" strike="noStrike" kern="1200" cap="none" spc="0" normalizeH="0" baseline="0" noProof="0">
                  <a:ln>
                    <a:noFill/>
                  </a:ln>
                  <a:solidFill>
                    <a:srgbClr val="7030A0"/>
                  </a:solidFill>
                  <a:effectLst/>
                  <a:uLnTx/>
                  <a:uFillTx/>
                  <a:latin typeface="Calibri"/>
                  <a:ea typeface="+mn-ea"/>
                  <a:cs typeface="+mn-cs"/>
                </a:rPr>
                <a:t>	</a:t>
              </a:r>
              <a:r>
                <a:rPr kumimoji="0" lang="sv-SE" sz="2968" b="1" i="0" u="none" strike="noStrike" kern="1200" cap="none" spc="0" normalizeH="0" baseline="0" noProof="0">
                  <a:ln>
                    <a:noFill/>
                  </a:ln>
                  <a:solidFill>
                    <a:srgbClr val="4B467D"/>
                  </a:solidFill>
                  <a:effectLst/>
                  <a:uLnTx/>
                  <a:uFillTx/>
                  <a:latin typeface="Calibri"/>
                  <a:ea typeface="+mn-ea"/>
                  <a:cs typeface="+mn-cs"/>
                </a:rPr>
                <a:t>Fastighets- och serviceutveckling</a:t>
              </a:r>
            </a:p>
            <a:p>
              <a:pPr marL="0" marR="0" lvl="0" indent="0" algn="l" defTabSz="914357" rtl="0" eaLnBrk="1" fontAlgn="auto" latinLnBrk="0" hangingPunct="1">
                <a:lnSpc>
                  <a:spcPct val="100000"/>
                </a:lnSpc>
                <a:spcBef>
                  <a:spcPts val="0"/>
                </a:spcBef>
                <a:spcAft>
                  <a:spcPts val="0"/>
                </a:spcAft>
                <a:buClrTx/>
                <a:buSzTx/>
                <a:buFontTx/>
                <a:buNone/>
                <a:tabLst/>
                <a:defRPr/>
              </a:pPr>
              <a:endParaRPr kumimoji="0" lang="sv-SE" sz="2968" b="0" i="0" u="none" strike="noStrike" kern="1200" cap="none" spc="0" normalizeH="0" baseline="0" noProof="0">
                <a:ln>
                  <a:noFill/>
                </a:ln>
                <a:solidFill>
                  <a:srgbClr val="4B467D"/>
                </a:solidFill>
                <a:effectLst/>
                <a:uLnTx/>
                <a:uFillTx/>
                <a:latin typeface="Calibri"/>
                <a:ea typeface="+mn-ea"/>
                <a:cs typeface="+mn-cs"/>
              </a:endParaRPr>
            </a:p>
          </p:txBody>
        </p:sp>
        <p:cxnSp>
          <p:nvCxnSpPr>
            <p:cNvPr id="10" name="Rak pilkoppling 9">
              <a:extLst>
                <a:ext uri="{FF2B5EF4-FFF2-40B4-BE49-F238E27FC236}">
                  <a16:creationId xmlns:a16="http://schemas.microsoft.com/office/drawing/2014/main" id="{9528AFFB-8044-53B3-1CD5-E9BBAAC8DC6D}"/>
                </a:ext>
              </a:extLst>
            </p:cNvPr>
            <p:cNvCxnSpPr>
              <a:cxnSpLocks/>
            </p:cNvCxnSpPr>
            <p:nvPr/>
          </p:nvCxnSpPr>
          <p:spPr>
            <a:xfrm flipV="1">
              <a:off x="2144475" y="4587042"/>
              <a:ext cx="9490510" cy="23579"/>
            </a:xfrm>
            <a:prstGeom prst="straightConnector1">
              <a:avLst/>
            </a:prstGeom>
            <a:ln w="539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ruta 30">
            <a:extLst>
              <a:ext uri="{FF2B5EF4-FFF2-40B4-BE49-F238E27FC236}">
                <a16:creationId xmlns:a16="http://schemas.microsoft.com/office/drawing/2014/main" id="{02EAF23A-81D0-DD2F-A215-D12C1DE6374F}"/>
              </a:ext>
            </a:extLst>
          </p:cNvPr>
          <p:cNvSpPr txBox="1"/>
          <p:nvPr/>
        </p:nvSpPr>
        <p:spPr>
          <a:xfrm>
            <a:off x="3469505" y="8146960"/>
            <a:ext cx="2267046" cy="3715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prstClr val="black"/>
              </a:solidFill>
              <a:effectLst/>
              <a:uLnTx/>
              <a:uFillTx/>
              <a:latin typeface="Calibri Light"/>
              <a:ea typeface="+mn-ea"/>
              <a:cs typeface="+mn-cs"/>
            </a:endParaRPr>
          </a:p>
        </p:txBody>
      </p:sp>
      <p:sp>
        <p:nvSpPr>
          <p:cNvPr id="20" name="textruta 19">
            <a:extLst>
              <a:ext uri="{FF2B5EF4-FFF2-40B4-BE49-F238E27FC236}">
                <a16:creationId xmlns:a16="http://schemas.microsoft.com/office/drawing/2014/main" id="{996C3A4C-2699-6839-9897-4C1FAD67E7F4}"/>
              </a:ext>
            </a:extLst>
          </p:cNvPr>
          <p:cNvSpPr txBox="1"/>
          <p:nvPr/>
        </p:nvSpPr>
        <p:spPr>
          <a:xfrm>
            <a:off x="2411573" y="7947943"/>
            <a:ext cx="12569909" cy="549061"/>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2968" b="1" i="0" u="none" strike="noStrike" kern="1200" cap="none" spc="0" normalizeH="0" baseline="0" noProof="0">
                <a:ln>
                  <a:noFill/>
                </a:ln>
                <a:solidFill>
                  <a:srgbClr val="7030A0"/>
                </a:solidFill>
                <a:effectLst/>
                <a:uLnTx/>
                <a:uFillTx/>
                <a:latin typeface="Calibri"/>
                <a:ea typeface="+mn-ea"/>
                <a:cs typeface="+mn-cs"/>
              </a:rPr>
              <a:t>	</a:t>
            </a:r>
            <a:r>
              <a:rPr kumimoji="0" lang="sv-SE" sz="2968" b="1" i="0" u="none" strike="noStrike" kern="1200" cap="none" spc="0" normalizeH="0" baseline="0" noProof="0">
                <a:ln>
                  <a:noFill/>
                </a:ln>
                <a:solidFill>
                  <a:srgbClr val="3C82AF"/>
                </a:solidFill>
                <a:effectLst/>
                <a:uLnTx/>
                <a:uFillTx/>
                <a:latin typeface="Calibri"/>
                <a:ea typeface="+mn-ea"/>
                <a:cs typeface="+mn-cs"/>
              </a:rPr>
              <a:t>Nya akutsjukhuset Västmanland, Västerås</a:t>
            </a:r>
            <a:endParaRPr kumimoji="0" lang="sv-SE" sz="2968" b="0" i="0" u="none" strike="noStrike" kern="1200" cap="none" spc="0" normalizeH="0" baseline="0" noProof="0">
              <a:ln>
                <a:noFill/>
              </a:ln>
              <a:solidFill>
                <a:srgbClr val="3C82AF"/>
              </a:solidFill>
              <a:effectLst/>
              <a:uLnTx/>
              <a:uFillTx/>
              <a:latin typeface="Calibri"/>
              <a:ea typeface="+mn-ea"/>
              <a:cs typeface="+mn-cs"/>
            </a:endParaRPr>
          </a:p>
        </p:txBody>
      </p:sp>
      <p:cxnSp>
        <p:nvCxnSpPr>
          <p:cNvPr id="22" name="Rak pilkoppling 21">
            <a:extLst>
              <a:ext uri="{FF2B5EF4-FFF2-40B4-BE49-F238E27FC236}">
                <a16:creationId xmlns:a16="http://schemas.microsoft.com/office/drawing/2014/main" id="{22AAA7E4-DCFE-DE39-CFC3-2000F4E3C9AA}"/>
              </a:ext>
            </a:extLst>
          </p:cNvPr>
          <p:cNvCxnSpPr>
            <a:cxnSpLocks/>
          </p:cNvCxnSpPr>
          <p:nvPr/>
        </p:nvCxnSpPr>
        <p:spPr>
          <a:xfrm flipV="1">
            <a:off x="3227712" y="8530113"/>
            <a:ext cx="15649455" cy="38881"/>
          </a:xfrm>
          <a:prstGeom prst="straightConnector1">
            <a:avLst/>
          </a:prstGeom>
          <a:ln w="53975">
            <a:solidFill>
              <a:srgbClr val="3C82AF"/>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upp 22">
            <a:extLst>
              <a:ext uri="{FF2B5EF4-FFF2-40B4-BE49-F238E27FC236}">
                <a16:creationId xmlns:a16="http://schemas.microsoft.com/office/drawing/2014/main" id="{65003A64-8661-D1EE-5C63-D59ECE70AA82}"/>
              </a:ext>
            </a:extLst>
          </p:cNvPr>
          <p:cNvGrpSpPr/>
          <p:nvPr/>
        </p:nvGrpSpPr>
        <p:grpSpPr>
          <a:xfrm>
            <a:off x="2369101" y="7058666"/>
            <a:ext cx="16503005" cy="620633"/>
            <a:chOff x="1397785" y="5034886"/>
            <a:chExt cx="10008139" cy="376378"/>
          </a:xfrm>
        </p:grpSpPr>
        <p:sp>
          <p:nvSpPr>
            <p:cNvPr id="26" name="textruta 25">
              <a:extLst>
                <a:ext uri="{FF2B5EF4-FFF2-40B4-BE49-F238E27FC236}">
                  <a16:creationId xmlns:a16="http://schemas.microsoft.com/office/drawing/2014/main" id="{936C0597-1B0F-DB46-7DBF-26F205DC6496}"/>
                </a:ext>
              </a:extLst>
            </p:cNvPr>
            <p:cNvSpPr txBox="1"/>
            <p:nvPr/>
          </p:nvSpPr>
          <p:spPr>
            <a:xfrm>
              <a:off x="1397785" y="5034886"/>
              <a:ext cx="7622939" cy="332974"/>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2968" b="1" i="0" u="none" strike="noStrike" kern="1200" cap="none" spc="0" normalizeH="0" baseline="0" noProof="0">
                  <a:ln>
                    <a:noFill/>
                  </a:ln>
                  <a:solidFill>
                    <a:srgbClr val="7030A0"/>
                  </a:solidFill>
                  <a:effectLst/>
                  <a:uLnTx/>
                  <a:uFillTx/>
                  <a:latin typeface="Calibri"/>
                  <a:ea typeface="+mn-ea"/>
                  <a:cs typeface="+mn-cs"/>
                </a:rPr>
                <a:t>	</a:t>
              </a:r>
              <a:r>
                <a:rPr kumimoji="0" lang="sv-SE" sz="2968" b="1" i="0" u="none" strike="noStrike" kern="1200" cap="none" spc="0" normalizeH="0" baseline="0" noProof="0">
                  <a:ln>
                    <a:noFill/>
                  </a:ln>
                  <a:solidFill>
                    <a:srgbClr val="F5AA3C"/>
                  </a:solidFill>
                  <a:effectLst/>
                  <a:uLnTx/>
                  <a:uFillTx/>
                  <a:latin typeface="Calibri"/>
                  <a:ea typeface="+mn-ea"/>
                  <a:cs typeface="+mn-cs"/>
                </a:rPr>
                <a:t>Digital utveckling</a:t>
              </a:r>
              <a:endParaRPr kumimoji="0" lang="sv-SE" sz="2968" b="0" i="0" u="none" strike="noStrike" kern="1200" cap="none" spc="0" normalizeH="0" baseline="0" noProof="0">
                <a:ln>
                  <a:noFill/>
                </a:ln>
                <a:solidFill>
                  <a:srgbClr val="F5AA3C"/>
                </a:solidFill>
                <a:effectLst/>
                <a:uLnTx/>
                <a:uFillTx/>
                <a:latin typeface="Calibri"/>
                <a:ea typeface="+mn-ea"/>
                <a:cs typeface="+mn-cs"/>
              </a:endParaRPr>
            </a:p>
          </p:txBody>
        </p:sp>
        <p:cxnSp>
          <p:nvCxnSpPr>
            <p:cNvPr id="27" name="Rak pilkoppling 26">
              <a:extLst>
                <a:ext uri="{FF2B5EF4-FFF2-40B4-BE49-F238E27FC236}">
                  <a16:creationId xmlns:a16="http://schemas.microsoft.com/office/drawing/2014/main" id="{EF7C3128-A3FB-97C7-F87B-8644D750809E}"/>
                </a:ext>
              </a:extLst>
            </p:cNvPr>
            <p:cNvCxnSpPr>
              <a:cxnSpLocks/>
            </p:cNvCxnSpPr>
            <p:nvPr/>
          </p:nvCxnSpPr>
          <p:spPr>
            <a:xfrm flipV="1">
              <a:off x="1915414" y="5387685"/>
              <a:ext cx="9490510" cy="23579"/>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ruta 27">
            <a:extLst>
              <a:ext uri="{FF2B5EF4-FFF2-40B4-BE49-F238E27FC236}">
                <a16:creationId xmlns:a16="http://schemas.microsoft.com/office/drawing/2014/main" id="{681A025E-8F86-7E03-7263-805C8E856CF4}"/>
              </a:ext>
            </a:extLst>
          </p:cNvPr>
          <p:cNvSpPr txBox="1"/>
          <p:nvPr/>
        </p:nvSpPr>
        <p:spPr>
          <a:xfrm>
            <a:off x="3469505" y="5812699"/>
            <a:ext cx="129147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a:ln>
                  <a:noFill/>
                </a:ln>
                <a:solidFill>
                  <a:prstClr val="black"/>
                </a:solidFill>
                <a:effectLst/>
                <a:uLnTx/>
                <a:uFillTx/>
                <a:latin typeface="Calibri Light"/>
                <a:ea typeface="+mn-ea"/>
                <a:cs typeface="+mn-cs"/>
              </a:rPr>
              <a:t>Förverkligande av </a:t>
            </a:r>
            <a:r>
              <a:rPr kumimoji="0" lang="sv-SE" sz="4400" b="1" i="0" u="none" strike="noStrike" kern="1200" cap="none" spc="0" normalizeH="0" baseline="0" noProof="0" err="1">
                <a:ln>
                  <a:noFill/>
                </a:ln>
                <a:solidFill>
                  <a:prstClr val="black"/>
                </a:solidFill>
                <a:effectLst/>
                <a:uLnTx/>
                <a:uFillTx/>
                <a:latin typeface="Calibri Light"/>
                <a:ea typeface="+mn-ea"/>
                <a:cs typeface="+mn-cs"/>
              </a:rPr>
              <a:t>HoS</a:t>
            </a:r>
            <a:r>
              <a:rPr kumimoji="0" lang="sv-SE" sz="4400" b="1" i="0" u="none" strike="noStrike" kern="1200" cap="none" spc="0" normalizeH="0" baseline="0" noProof="0">
                <a:ln>
                  <a:noFill/>
                </a:ln>
                <a:solidFill>
                  <a:prstClr val="black"/>
                </a:solidFill>
                <a:effectLst/>
                <a:uLnTx/>
                <a:uFillTx/>
                <a:latin typeface="Calibri Light"/>
                <a:ea typeface="+mn-ea"/>
                <a:cs typeface="+mn-cs"/>
              </a:rPr>
              <a:t> 2029</a:t>
            </a:r>
          </a:p>
        </p:txBody>
      </p:sp>
      <p:sp>
        <p:nvSpPr>
          <p:cNvPr id="3" name="textruta 2">
            <a:extLst>
              <a:ext uri="{FF2B5EF4-FFF2-40B4-BE49-F238E27FC236}">
                <a16:creationId xmlns:a16="http://schemas.microsoft.com/office/drawing/2014/main" id="{89131C87-3D17-8397-356A-6A75A167876C}"/>
              </a:ext>
            </a:extLst>
          </p:cNvPr>
          <p:cNvSpPr txBox="1"/>
          <p:nvPr/>
        </p:nvSpPr>
        <p:spPr>
          <a:xfrm>
            <a:off x="386037" y="6749521"/>
            <a:ext cx="237164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a:ln>
                  <a:noFill/>
                </a:ln>
                <a:solidFill>
                  <a:prstClr val="white"/>
                </a:solidFill>
                <a:effectLst/>
                <a:uLnTx/>
                <a:uFillTx/>
                <a:latin typeface="Calibri Light"/>
                <a:ea typeface="+mn-ea"/>
                <a:cs typeface="+mn-cs"/>
              </a:rPr>
              <a:t>Hälso- och sjukvården 2029</a:t>
            </a:r>
          </a:p>
        </p:txBody>
      </p:sp>
      <p:pic>
        <p:nvPicPr>
          <p:cNvPr id="8" name="Bild 7" descr="Flagga med hel fyllning">
            <a:extLst>
              <a:ext uri="{FF2B5EF4-FFF2-40B4-BE49-F238E27FC236}">
                <a16:creationId xmlns:a16="http://schemas.microsoft.com/office/drawing/2014/main" id="{A04508A0-A824-93A4-7348-0F39A025BF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80327" y="8695212"/>
            <a:ext cx="914400" cy="914400"/>
          </a:xfrm>
          <a:prstGeom prst="rect">
            <a:avLst/>
          </a:prstGeom>
        </p:spPr>
      </p:pic>
      <p:pic>
        <p:nvPicPr>
          <p:cNvPr id="6" name="Bild 5" descr="Flagga med hel fyllning">
            <a:extLst>
              <a:ext uri="{FF2B5EF4-FFF2-40B4-BE49-F238E27FC236}">
                <a16:creationId xmlns:a16="http://schemas.microsoft.com/office/drawing/2014/main" id="{582879AC-EBEB-137C-4B86-DFF1316D3E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99846" y="7679271"/>
            <a:ext cx="914400" cy="914400"/>
          </a:xfrm>
          <a:prstGeom prst="rect">
            <a:avLst/>
          </a:prstGeom>
        </p:spPr>
      </p:pic>
      <p:pic>
        <p:nvPicPr>
          <p:cNvPr id="11" name="Bild 10" descr="Flagga med hel fyllning">
            <a:extLst>
              <a:ext uri="{FF2B5EF4-FFF2-40B4-BE49-F238E27FC236}">
                <a16:creationId xmlns:a16="http://schemas.microsoft.com/office/drawing/2014/main" id="{AEB49848-DE52-5CC4-4DB0-149CE53AB8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23524" y="7693774"/>
            <a:ext cx="914400" cy="914400"/>
          </a:xfrm>
          <a:prstGeom prst="rect">
            <a:avLst/>
          </a:prstGeom>
        </p:spPr>
      </p:pic>
      <p:pic>
        <p:nvPicPr>
          <p:cNvPr id="16" name="Bild 15" descr="Flagga med hel fyllning">
            <a:extLst>
              <a:ext uri="{FF2B5EF4-FFF2-40B4-BE49-F238E27FC236}">
                <a16:creationId xmlns:a16="http://schemas.microsoft.com/office/drawing/2014/main" id="{9CD40886-2D01-3419-E506-E47357F8FB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3136" y="5436233"/>
            <a:ext cx="914400" cy="914400"/>
          </a:xfrm>
          <a:prstGeom prst="rect">
            <a:avLst/>
          </a:prstGeom>
        </p:spPr>
      </p:pic>
      <p:pic>
        <p:nvPicPr>
          <p:cNvPr id="17" name="Bild 16" descr="Flagga med hel fyllning">
            <a:extLst>
              <a:ext uri="{FF2B5EF4-FFF2-40B4-BE49-F238E27FC236}">
                <a16:creationId xmlns:a16="http://schemas.microsoft.com/office/drawing/2014/main" id="{CDB11A68-119E-0F33-9E8D-4B9B78D268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47378" y="8644631"/>
            <a:ext cx="914400" cy="914400"/>
          </a:xfrm>
          <a:prstGeom prst="rect">
            <a:avLst/>
          </a:prstGeom>
        </p:spPr>
      </p:pic>
      <p:pic>
        <p:nvPicPr>
          <p:cNvPr id="24" name="Bild 23" descr="Flagga med hel fyllning">
            <a:extLst>
              <a:ext uri="{FF2B5EF4-FFF2-40B4-BE49-F238E27FC236}">
                <a16:creationId xmlns:a16="http://schemas.microsoft.com/office/drawing/2014/main" id="{812B8D73-6EBC-9FF0-2DF5-95FBA3962E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58753" y="6850784"/>
            <a:ext cx="914400" cy="914400"/>
          </a:xfrm>
          <a:prstGeom prst="rect">
            <a:avLst/>
          </a:prstGeom>
        </p:spPr>
      </p:pic>
      <p:pic>
        <p:nvPicPr>
          <p:cNvPr id="29" name="Bild 28" descr="Flagga med hel fyllning">
            <a:extLst>
              <a:ext uri="{FF2B5EF4-FFF2-40B4-BE49-F238E27FC236}">
                <a16:creationId xmlns:a16="http://schemas.microsoft.com/office/drawing/2014/main" id="{81B216B0-F0D3-51A5-ECCF-1472C1E273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28113" y="8644631"/>
            <a:ext cx="914400" cy="914400"/>
          </a:xfrm>
          <a:prstGeom prst="rect">
            <a:avLst/>
          </a:prstGeom>
        </p:spPr>
      </p:pic>
      <p:pic>
        <p:nvPicPr>
          <p:cNvPr id="30" name="Bild 29" descr="Flagga med hel fyllning">
            <a:extLst>
              <a:ext uri="{FF2B5EF4-FFF2-40B4-BE49-F238E27FC236}">
                <a16:creationId xmlns:a16="http://schemas.microsoft.com/office/drawing/2014/main" id="{66FFA2DE-EA61-AC6F-2155-23C85B4B8A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38152" y="6840027"/>
            <a:ext cx="914400" cy="914400"/>
          </a:xfrm>
          <a:prstGeom prst="rect">
            <a:avLst/>
          </a:prstGeom>
        </p:spPr>
      </p:pic>
      <p:pic>
        <p:nvPicPr>
          <p:cNvPr id="32" name="Bild 31" descr="Flagga med hel fyllning">
            <a:extLst>
              <a:ext uri="{FF2B5EF4-FFF2-40B4-BE49-F238E27FC236}">
                <a16:creationId xmlns:a16="http://schemas.microsoft.com/office/drawing/2014/main" id="{3591F8D3-3AC5-6FFB-5DD3-AA899D0C59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51174" y="5457971"/>
            <a:ext cx="914400" cy="876420"/>
          </a:xfrm>
          <a:prstGeom prst="rect">
            <a:avLst/>
          </a:prstGeom>
        </p:spPr>
      </p:pic>
      <p:pic>
        <p:nvPicPr>
          <p:cNvPr id="33" name="Bild 32" descr="Flagga med hel fyllning">
            <a:extLst>
              <a:ext uri="{FF2B5EF4-FFF2-40B4-BE49-F238E27FC236}">
                <a16:creationId xmlns:a16="http://schemas.microsoft.com/office/drawing/2014/main" id="{1FA4EB1B-B5FF-F4EA-B5B2-136D509374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92810" y="5433121"/>
            <a:ext cx="914400" cy="914400"/>
          </a:xfrm>
          <a:prstGeom prst="rect">
            <a:avLst/>
          </a:prstGeom>
        </p:spPr>
      </p:pic>
      <p:pic>
        <p:nvPicPr>
          <p:cNvPr id="34" name="Bild 33" descr="Flagga med hel fyllning">
            <a:extLst>
              <a:ext uri="{FF2B5EF4-FFF2-40B4-BE49-F238E27FC236}">
                <a16:creationId xmlns:a16="http://schemas.microsoft.com/office/drawing/2014/main" id="{1C6FF3B2-D0F4-7BD5-6AE2-7C80E80AF5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78224" y="5436036"/>
            <a:ext cx="914400" cy="914400"/>
          </a:xfrm>
          <a:prstGeom prst="rect">
            <a:avLst/>
          </a:prstGeom>
        </p:spPr>
      </p:pic>
      <p:pic>
        <p:nvPicPr>
          <p:cNvPr id="35" name="Bild 34" descr="Flagga med hel fyllning">
            <a:extLst>
              <a:ext uri="{FF2B5EF4-FFF2-40B4-BE49-F238E27FC236}">
                <a16:creationId xmlns:a16="http://schemas.microsoft.com/office/drawing/2014/main" id="{D9E42295-1AFE-D75D-4796-A83B819EBB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61017" y="6835216"/>
            <a:ext cx="914400" cy="914400"/>
          </a:xfrm>
          <a:prstGeom prst="rect">
            <a:avLst/>
          </a:prstGeom>
        </p:spPr>
      </p:pic>
      <p:pic>
        <p:nvPicPr>
          <p:cNvPr id="36" name="Bild 35" descr="Flagga med hel fyllning">
            <a:extLst>
              <a:ext uri="{FF2B5EF4-FFF2-40B4-BE49-F238E27FC236}">
                <a16:creationId xmlns:a16="http://schemas.microsoft.com/office/drawing/2014/main" id="{9439722A-1F66-60E0-8799-B586F7245A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653832" y="7724409"/>
            <a:ext cx="914400" cy="914400"/>
          </a:xfrm>
          <a:prstGeom prst="rect">
            <a:avLst/>
          </a:prstGeom>
        </p:spPr>
      </p:pic>
      <p:pic>
        <p:nvPicPr>
          <p:cNvPr id="37" name="Bild 36" descr="Flagga med hel fyllning">
            <a:extLst>
              <a:ext uri="{FF2B5EF4-FFF2-40B4-BE49-F238E27FC236}">
                <a16:creationId xmlns:a16="http://schemas.microsoft.com/office/drawing/2014/main" id="{81D43403-81B7-DF68-97D1-D7F46DF7FE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57556" y="6843845"/>
            <a:ext cx="914400" cy="914400"/>
          </a:xfrm>
          <a:prstGeom prst="rect">
            <a:avLst/>
          </a:prstGeom>
        </p:spPr>
      </p:pic>
      <p:pic>
        <p:nvPicPr>
          <p:cNvPr id="38" name="Bild 37" descr="Flagga med hel fyllning">
            <a:extLst>
              <a:ext uri="{FF2B5EF4-FFF2-40B4-BE49-F238E27FC236}">
                <a16:creationId xmlns:a16="http://schemas.microsoft.com/office/drawing/2014/main" id="{2F93D7B7-24B5-9C23-9D4F-142B08B7AD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84104" y="6817256"/>
            <a:ext cx="914400" cy="914400"/>
          </a:xfrm>
          <a:prstGeom prst="rect">
            <a:avLst/>
          </a:prstGeom>
        </p:spPr>
      </p:pic>
      <p:pic>
        <p:nvPicPr>
          <p:cNvPr id="39" name="Bild 38" descr="Flagga med hel fyllning">
            <a:extLst>
              <a:ext uri="{FF2B5EF4-FFF2-40B4-BE49-F238E27FC236}">
                <a16:creationId xmlns:a16="http://schemas.microsoft.com/office/drawing/2014/main" id="{5EFCA222-E50E-D94F-5275-50F1BE7D13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4589" y="6803091"/>
            <a:ext cx="914400" cy="914400"/>
          </a:xfrm>
          <a:prstGeom prst="rect">
            <a:avLst/>
          </a:prstGeom>
        </p:spPr>
      </p:pic>
      <p:pic>
        <p:nvPicPr>
          <p:cNvPr id="40" name="Bild 39" descr="Flagga med hel fyllning">
            <a:extLst>
              <a:ext uri="{FF2B5EF4-FFF2-40B4-BE49-F238E27FC236}">
                <a16:creationId xmlns:a16="http://schemas.microsoft.com/office/drawing/2014/main" id="{D163868F-8302-ECA9-1675-C139C9E917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222138" y="8634543"/>
            <a:ext cx="914400" cy="914400"/>
          </a:xfrm>
          <a:prstGeom prst="rect">
            <a:avLst/>
          </a:prstGeom>
        </p:spPr>
      </p:pic>
      <p:pic>
        <p:nvPicPr>
          <p:cNvPr id="41" name="Bild 40" descr="Flagga med hel fyllning">
            <a:extLst>
              <a:ext uri="{FF2B5EF4-FFF2-40B4-BE49-F238E27FC236}">
                <a16:creationId xmlns:a16="http://schemas.microsoft.com/office/drawing/2014/main" id="{4D8691CA-0B79-5733-2850-726760F0F9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53346" y="5419991"/>
            <a:ext cx="914400" cy="914400"/>
          </a:xfrm>
          <a:prstGeom prst="rect">
            <a:avLst/>
          </a:prstGeom>
        </p:spPr>
      </p:pic>
      <p:pic>
        <p:nvPicPr>
          <p:cNvPr id="42" name="Bild 41" descr="Flagga med hel fyllning">
            <a:extLst>
              <a:ext uri="{FF2B5EF4-FFF2-40B4-BE49-F238E27FC236}">
                <a16:creationId xmlns:a16="http://schemas.microsoft.com/office/drawing/2014/main" id="{8B1FA86A-D122-F946-3738-DF95DBD48C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999753" y="6857450"/>
            <a:ext cx="914400" cy="914400"/>
          </a:xfrm>
          <a:prstGeom prst="rect">
            <a:avLst/>
          </a:prstGeom>
        </p:spPr>
      </p:pic>
      <p:pic>
        <p:nvPicPr>
          <p:cNvPr id="43" name="Bild 42" descr="Flagga med hel fyllning">
            <a:extLst>
              <a:ext uri="{FF2B5EF4-FFF2-40B4-BE49-F238E27FC236}">
                <a16:creationId xmlns:a16="http://schemas.microsoft.com/office/drawing/2014/main" id="{1BE35A90-E308-E61A-B2B9-9A64ED0FB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59922" y="8581504"/>
            <a:ext cx="914400" cy="914400"/>
          </a:xfrm>
          <a:prstGeom prst="rect">
            <a:avLst/>
          </a:prstGeom>
        </p:spPr>
      </p:pic>
      <p:pic>
        <p:nvPicPr>
          <p:cNvPr id="44" name="Bild 43" descr="Flagga med hel fyllning">
            <a:extLst>
              <a:ext uri="{FF2B5EF4-FFF2-40B4-BE49-F238E27FC236}">
                <a16:creationId xmlns:a16="http://schemas.microsoft.com/office/drawing/2014/main" id="{A18DC83C-7C59-3FC8-524D-029DAF071D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00883" y="7699453"/>
            <a:ext cx="914400" cy="914400"/>
          </a:xfrm>
          <a:prstGeom prst="rect">
            <a:avLst/>
          </a:prstGeom>
        </p:spPr>
      </p:pic>
      <p:pic>
        <p:nvPicPr>
          <p:cNvPr id="45" name="Bild 44" descr="Flagga med hel fyllning">
            <a:extLst>
              <a:ext uri="{FF2B5EF4-FFF2-40B4-BE49-F238E27FC236}">
                <a16:creationId xmlns:a16="http://schemas.microsoft.com/office/drawing/2014/main" id="{EF6925A1-EF8B-D075-39AB-8AF205E9FA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95308" y="5449839"/>
            <a:ext cx="914400" cy="914400"/>
          </a:xfrm>
          <a:prstGeom prst="rect">
            <a:avLst/>
          </a:prstGeom>
        </p:spPr>
      </p:pic>
      <p:pic>
        <p:nvPicPr>
          <p:cNvPr id="46" name="Bild 45" descr="Flagga med hel fyllning">
            <a:extLst>
              <a:ext uri="{FF2B5EF4-FFF2-40B4-BE49-F238E27FC236}">
                <a16:creationId xmlns:a16="http://schemas.microsoft.com/office/drawing/2014/main" id="{7A21E9EF-5BCB-B5E8-A03D-7978142B8E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12345" y="5425671"/>
            <a:ext cx="914400" cy="914400"/>
          </a:xfrm>
          <a:prstGeom prst="rect">
            <a:avLst/>
          </a:prstGeom>
        </p:spPr>
      </p:pic>
      <p:pic>
        <p:nvPicPr>
          <p:cNvPr id="47" name="Bild 46" descr="Flagga med hel fyllning">
            <a:extLst>
              <a:ext uri="{FF2B5EF4-FFF2-40B4-BE49-F238E27FC236}">
                <a16:creationId xmlns:a16="http://schemas.microsoft.com/office/drawing/2014/main" id="{15F4A01B-C78B-3033-8DF4-2A48FC5CCA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53920" y="5445656"/>
            <a:ext cx="914400" cy="914400"/>
          </a:xfrm>
          <a:prstGeom prst="rect">
            <a:avLst/>
          </a:prstGeom>
        </p:spPr>
      </p:pic>
    </p:spTree>
    <p:extLst>
      <p:ext uri="{BB962C8B-B14F-4D97-AF65-F5344CB8AC3E}">
        <p14:creationId xmlns:p14="http://schemas.microsoft.com/office/powerpoint/2010/main" val="171685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BBAF7-5F70-889C-7DA7-F2C9402AFBFF}"/>
            </a:ext>
          </a:extLst>
        </p:cNvPr>
        <p:cNvGrpSpPr/>
        <p:nvPr/>
      </p:nvGrpSpPr>
      <p:grpSpPr>
        <a:xfrm>
          <a:off x="0" y="0"/>
          <a:ext cx="0" cy="0"/>
          <a:chOff x="0" y="0"/>
          <a:chExt cx="0" cy="0"/>
        </a:xfrm>
      </p:grpSpPr>
      <p:sp>
        <p:nvSpPr>
          <p:cNvPr id="21" name="Pil: höger 20">
            <a:extLst>
              <a:ext uri="{FF2B5EF4-FFF2-40B4-BE49-F238E27FC236}">
                <a16:creationId xmlns:a16="http://schemas.microsoft.com/office/drawing/2014/main" id="{DB2BD62C-8F4C-E8B5-63E1-CA668DB0E256}"/>
              </a:ext>
            </a:extLst>
          </p:cNvPr>
          <p:cNvSpPr/>
          <p:nvPr/>
        </p:nvSpPr>
        <p:spPr>
          <a:xfrm>
            <a:off x="3001650" y="3457832"/>
            <a:ext cx="17138602" cy="8740401"/>
          </a:xfrm>
          <a:prstGeom prst="rightArrow">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0" lang="sv-SE" sz="1801" b="0" i="0" u="none" strike="noStrike" kern="1200" cap="none" spc="0" normalizeH="0" baseline="0" noProof="0">
              <a:ln>
                <a:noFill/>
              </a:ln>
              <a:solidFill>
                <a:prstClr val="white"/>
              </a:solidFill>
              <a:effectLst/>
              <a:uLnTx/>
              <a:uFillTx/>
              <a:latin typeface="Calibri Light"/>
              <a:ea typeface="+mn-ea"/>
              <a:cs typeface="+mn-cs"/>
            </a:endParaRPr>
          </a:p>
        </p:txBody>
      </p:sp>
      <p:sp>
        <p:nvSpPr>
          <p:cNvPr id="18" name="Rektangel 17">
            <a:extLst>
              <a:ext uri="{FF2B5EF4-FFF2-40B4-BE49-F238E27FC236}">
                <a16:creationId xmlns:a16="http://schemas.microsoft.com/office/drawing/2014/main" id="{A84A6FB6-0FC9-797C-AFF0-603382816EB5}"/>
              </a:ext>
            </a:extLst>
          </p:cNvPr>
          <p:cNvSpPr/>
          <p:nvPr/>
        </p:nvSpPr>
        <p:spPr>
          <a:xfrm>
            <a:off x="705" y="3792100"/>
            <a:ext cx="3227007" cy="7516854"/>
          </a:xfrm>
          <a:prstGeom prst="rect">
            <a:avLst/>
          </a:prstGeom>
          <a:solidFill>
            <a:srgbClr val="339D9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0" lang="sv-SE" sz="1801" b="0" i="0" u="none" strike="noStrike" kern="1200" cap="none" spc="0" normalizeH="0" baseline="0" noProof="0">
              <a:ln>
                <a:noFill/>
              </a:ln>
              <a:solidFill>
                <a:prstClr val="white"/>
              </a:solidFill>
              <a:effectLst/>
              <a:uLnTx/>
              <a:uFillTx/>
              <a:latin typeface="Calibri Light"/>
              <a:ea typeface="+mn-ea"/>
              <a:cs typeface="+mn-cs"/>
            </a:endParaRPr>
          </a:p>
        </p:txBody>
      </p:sp>
      <p:pic>
        <p:nvPicPr>
          <p:cNvPr id="7" name="Bildobjekt 6" descr="En bild som visar utomhus, byggnad, fotbeklädnader, träd&#10;&#10;Automatiskt genererad beskrivning">
            <a:extLst>
              <a:ext uri="{FF2B5EF4-FFF2-40B4-BE49-F238E27FC236}">
                <a16:creationId xmlns:a16="http://schemas.microsoft.com/office/drawing/2014/main" id="{3B394CE5-8749-E42B-809C-553895CAE19D}"/>
              </a:ext>
            </a:extLst>
          </p:cNvPr>
          <p:cNvPicPr>
            <a:picLocks noChangeAspect="1"/>
          </p:cNvPicPr>
          <p:nvPr/>
        </p:nvPicPr>
        <p:blipFill rotWithShape="1">
          <a:blip r:embed="rId3">
            <a:extLst>
              <a:ext uri="{28A0092B-C50C-407E-A947-70E740481C1C}">
                <a14:useLocalDpi xmlns:a14="http://schemas.microsoft.com/office/drawing/2010/main" val="0"/>
              </a:ext>
            </a:extLst>
          </a:blip>
          <a:srcRect t="31847" b="34242"/>
          <a:stretch/>
        </p:blipFill>
        <p:spPr>
          <a:xfrm>
            <a:off x="7477" y="-66095"/>
            <a:ext cx="20102688" cy="3834585"/>
          </a:xfrm>
          <a:prstGeom prst="rect">
            <a:avLst/>
          </a:prstGeom>
        </p:spPr>
      </p:pic>
      <p:graphicFrame>
        <p:nvGraphicFramePr>
          <p:cNvPr id="2" name="Tabell 1">
            <a:extLst>
              <a:ext uri="{FF2B5EF4-FFF2-40B4-BE49-F238E27FC236}">
                <a16:creationId xmlns:a16="http://schemas.microsoft.com/office/drawing/2014/main" id="{1CDCBDAF-0CC2-07F8-2610-B7D719FD6A97}"/>
              </a:ext>
            </a:extLst>
          </p:cNvPr>
          <p:cNvGraphicFramePr>
            <a:graphicFrameLocks noGrp="1"/>
          </p:cNvGraphicFramePr>
          <p:nvPr/>
        </p:nvGraphicFramePr>
        <p:xfrm>
          <a:off x="3244176" y="3781788"/>
          <a:ext cx="3615476" cy="7558264"/>
        </p:xfrm>
        <a:graphic>
          <a:graphicData uri="http://schemas.openxmlformats.org/drawingml/2006/table">
            <a:tbl>
              <a:tblPr firstRow="1" bandRow="1">
                <a:tableStyleId>{5C22544A-7EE6-4342-B048-85BDC9FD1C3A}</a:tableStyleId>
              </a:tblPr>
              <a:tblGrid>
                <a:gridCol w="3615476">
                  <a:extLst>
                    <a:ext uri="{9D8B030D-6E8A-4147-A177-3AD203B41FA5}">
                      <a16:colId xmlns:a16="http://schemas.microsoft.com/office/drawing/2014/main" val="1211106183"/>
                    </a:ext>
                  </a:extLst>
                </a:gridCol>
              </a:tblGrid>
              <a:tr h="537847">
                <a:tc>
                  <a:txBody>
                    <a:bodyPr/>
                    <a:lstStyle/>
                    <a:p>
                      <a:pPr algn="ctr"/>
                      <a:r>
                        <a:rPr lang="sv-SE" sz="2800" b="1">
                          <a:solidFill>
                            <a:srgbClr val="339D94"/>
                          </a:solidFill>
                          <a:latin typeface="+mn-lt"/>
                          <a:ea typeface="+mn-ea"/>
                          <a:cs typeface="+mn-cs"/>
                        </a:rPr>
                        <a:t>2025</a:t>
                      </a:r>
                    </a:p>
                  </a:txBody>
                  <a:tcPr marL="91433" marR="91433" marT="55318" marB="55318"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20417">
                <a:tc>
                  <a:txBody>
                    <a:bodyPr/>
                    <a:lstStyle/>
                    <a:p>
                      <a:pPr marL="342900" indent="-342900">
                        <a:buFont typeface="Arial" panose="020B0604020202020204" pitchFamily="34" charset="0"/>
                        <a:buChar char="•"/>
                      </a:pPr>
                      <a:endParaRPr lang="sv-SE" sz="2500"/>
                    </a:p>
                    <a:p>
                      <a:pPr marL="342900" indent="-342900">
                        <a:buFont typeface="Arial" panose="020B0604020202020204" pitchFamily="34" charset="0"/>
                        <a:buChar char="•"/>
                      </a:pPr>
                      <a:endParaRPr lang="sv-SE" sz="2500">
                        <a:latin typeface="+mj-lt"/>
                      </a:endParaRPr>
                    </a:p>
                    <a:p>
                      <a:pPr marL="342900" indent="-342900">
                        <a:buFont typeface="Arial" panose="020B0604020202020204" pitchFamily="34" charset="0"/>
                        <a:buChar char="•"/>
                      </a:pPr>
                      <a:endParaRPr lang="sv-SE" sz="2500"/>
                    </a:p>
                    <a:p>
                      <a:pPr marL="0" indent="0">
                        <a:buFont typeface="Arial" panose="020B0604020202020204" pitchFamily="34" charset="0"/>
                        <a:buNone/>
                      </a:pPr>
                      <a:endParaRPr lang="sv-SE" sz="2500"/>
                    </a:p>
                    <a:p>
                      <a:pPr marL="0" indent="0">
                        <a:buFont typeface="Arial" panose="020B0604020202020204" pitchFamily="34" charset="0"/>
                        <a:buNone/>
                      </a:pPr>
                      <a:endParaRPr lang="sv-SE" sz="2500"/>
                    </a:p>
                  </a:txBody>
                  <a:tcPr marL="137150" marR="137150" marT="165953" marB="165953">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2" name="Tabell 11">
            <a:extLst>
              <a:ext uri="{FF2B5EF4-FFF2-40B4-BE49-F238E27FC236}">
                <a16:creationId xmlns:a16="http://schemas.microsoft.com/office/drawing/2014/main" id="{E8BA0397-8B08-F571-380E-2B0515AAFCF4}"/>
              </a:ext>
            </a:extLst>
          </p:cNvPr>
          <p:cNvGraphicFramePr>
            <a:graphicFrameLocks noGrp="1"/>
          </p:cNvGraphicFramePr>
          <p:nvPr/>
        </p:nvGraphicFramePr>
        <p:xfrm>
          <a:off x="6883922" y="3780131"/>
          <a:ext cx="3909834" cy="7557058"/>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19747">
                <a:tc>
                  <a:txBody>
                    <a:bodyPr/>
                    <a:lstStyle/>
                    <a:p>
                      <a:pPr algn="ctr"/>
                      <a:r>
                        <a:rPr lang="sv-SE" sz="2800">
                          <a:solidFill>
                            <a:srgbClr val="339D94"/>
                          </a:solidFill>
                        </a:rPr>
                        <a:t>2026</a:t>
                      </a:r>
                      <a:endParaRPr lang="sv-SE" sz="25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37311">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000"/>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3" name="Tabell 12">
            <a:extLst>
              <a:ext uri="{FF2B5EF4-FFF2-40B4-BE49-F238E27FC236}">
                <a16:creationId xmlns:a16="http://schemas.microsoft.com/office/drawing/2014/main" id="{18C2AEAA-036A-60AF-1287-EA502AAF6D27}"/>
              </a:ext>
            </a:extLst>
          </p:cNvPr>
          <p:cNvGraphicFramePr>
            <a:graphicFrameLocks noGrp="1"/>
          </p:cNvGraphicFramePr>
          <p:nvPr/>
        </p:nvGraphicFramePr>
        <p:xfrm>
          <a:off x="10793755" y="3780134"/>
          <a:ext cx="3909834" cy="7533970"/>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18647">
                <a:tc>
                  <a:txBody>
                    <a:bodyPr/>
                    <a:lstStyle/>
                    <a:p>
                      <a:pPr algn="ctr"/>
                      <a:r>
                        <a:rPr lang="sv-SE" sz="2800">
                          <a:solidFill>
                            <a:srgbClr val="339D94"/>
                          </a:solidFill>
                        </a:rPr>
                        <a:t>2027</a:t>
                      </a:r>
                      <a:endParaRPr lang="sv-SE" sz="25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15323">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000"/>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aphicFrame>
        <p:nvGraphicFramePr>
          <p:cNvPr id="15" name="Tabell 14">
            <a:extLst>
              <a:ext uri="{FF2B5EF4-FFF2-40B4-BE49-F238E27FC236}">
                <a16:creationId xmlns:a16="http://schemas.microsoft.com/office/drawing/2014/main" id="{4384D08F-F594-E80A-AC3D-3486612D897C}"/>
              </a:ext>
            </a:extLst>
          </p:cNvPr>
          <p:cNvGraphicFramePr>
            <a:graphicFrameLocks noGrp="1"/>
          </p:cNvGraphicFramePr>
          <p:nvPr/>
        </p:nvGraphicFramePr>
        <p:xfrm>
          <a:off x="18613422" y="3780132"/>
          <a:ext cx="1526830" cy="7594840"/>
        </p:xfrm>
        <a:graphic>
          <a:graphicData uri="http://schemas.openxmlformats.org/drawingml/2006/table">
            <a:tbl>
              <a:tblPr firstRow="1" bandRow="1">
                <a:tableStyleId>{5C22544A-7EE6-4342-B048-85BDC9FD1C3A}</a:tableStyleId>
              </a:tblPr>
              <a:tblGrid>
                <a:gridCol w="1526830">
                  <a:extLst>
                    <a:ext uri="{9D8B030D-6E8A-4147-A177-3AD203B41FA5}">
                      <a16:colId xmlns:a16="http://schemas.microsoft.com/office/drawing/2014/main" val="1211106183"/>
                    </a:ext>
                  </a:extLst>
                </a:gridCol>
              </a:tblGrid>
              <a:tr h="518647">
                <a:tc>
                  <a:txBody>
                    <a:bodyPr/>
                    <a:lstStyle/>
                    <a:p>
                      <a:pPr algn="ctr"/>
                      <a:r>
                        <a:rPr lang="sv-SE" sz="2800">
                          <a:solidFill>
                            <a:srgbClr val="339D94"/>
                          </a:solidFill>
                        </a:rPr>
                        <a:t>2029</a:t>
                      </a:r>
                      <a:endParaRPr lang="sv-SE" sz="1800">
                        <a:solidFill>
                          <a:srgbClr val="339D94"/>
                        </a:solidFill>
                      </a:endParaRPr>
                    </a:p>
                  </a:txBody>
                  <a:tcPr marL="91433" marR="91433" marT="45717" marB="45717"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76193">
                <a:tc>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pPr marL="0" marR="0" lvl="0" indent="0" defTabSz="914400" eaLnBrk="1" fontAlgn="auto" latinLnBrk="0" hangingPunct="1">
                        <a:lnSpc>
                          <a:spcPct val="100000"/>
                        </a:lnSpc>
                        <a:spcBef>
                          <a:spcPts val="0"/>
                        </a:spcBef>
                        <a:spcAft>
                          <a:spcPts val="0"/>
                        </a:spcAft>
                        <a:buClrTx/>
                        <a:buSzTx/>
                        <a:buFontTx/>
                        <a:buNone/>
                        <a:tabLst/>
                        <a:defRPr/>
                      </a:pPr>
                      <a:endParaRPr lang="sv-SE" sz="1800"/>
                    </a:p>
                    <a:p>
                      <a:endParaRPr lang="sv-SE" sz="1800"/>
                    </a:p>
                  </a:txBody>
                  <a:tcPr marL="137150" marR="137150" marT="137150" marB="13715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sp>
        <p:nvSpPr>
          <p:cNvPr id="5" name="Rektangel 4">
            <a:extLst>
              <a:ext uri="{FF2B5EF4-FFF2-40B4-BE49-F238E27FC236}">
                <a16:creationId xmlns:a16="http://schemas.microsoft.com/office/drawing/2014/main" id="{EDA5A993-3467-FC6C-9F9D-9AE55C777941}"/>
              </a:ext>
            </a:extLst>
          </p:cNvPr>
          <p:cNvSpPr/>
          <p:nvPr/>
        </p:nvSpPr>
        <p:spPr>
          <a:xfrm rot="5400000">
            <a:off x="3169283" y="-3234672"/>
            <a:ext cx="3858196" cy="10195353"/>
          </a:xfrm>
          <a:prstGeom prst="rect">
            <a:avLst/>
          </a:prstGeom>
          <a:gradFill flip="none" rotWithShape="1">
            <a:gsLst>
              <a:gs pos="0">
                <a:srgbClr val="339D94"/>
              </a:gs>
              <a:gs pos="100000">
                <a:srgbClr val="339D94">
                  <a:alpha val="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0" lang="sv-SE" sz="1801"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ruta 3">
            <a:extLst>
              <a:ext uri="{FF2B5EF4-FFF2-40B4-BE49-F238E27FC236}">
                <a16:creationId xmlns:a16="http://schemas.microsoft.com/office/drawing/2014/main" id="{BC6B29CD-4A1A-A25C-829E-1768D34B9A50}"/>
              </a:ext>
            </a:extLst>
          </p:cNvPr>
          <p:cNvSpPr txBox="1"/>
          <p:nvPr/>
        </p:nvSpPr>
        <p:spPr>
          <a:xfrm>
            <a:off x="425328" y="2100329"/>
            <a:ext cx="7128292" cy="1446550"/>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a:ln>
                  <a:noFill/>
                </a:ln>
                <a:solidFill>
                  <a:prstClr val="white"/>
                </a:solidFill>
                <a:effectLst/>
                <a:uLnTx/>
                <a:uFillTx/>
                <a:latin typeface="Calibri"/>
                <a:ea typeface="+mn-ea"/>
                <a:cs typeface="+mn-cs"/>
              </a:rPr>
              <a:t>Strategisk karta, milstolpar längs vägen</a:t>
            </a:r>
          </a:p>
        </p:txBody>
      </p:sp>
      <p:sp>
        <p:nvSpPr>
          <p:cNvPr id="19" name="Platshållare för text 6">
            <a:extLst>
              <a:ext uri="{FF2B5EF4-FFF2-40B4-BE49-F238E27FC236}">
                <a16:creationId xmlns:a16="http://schemas.microsoft.com/office/drawing/2014/main" id="{9661668C-54D4-4658-C0E1-41E363B7394F}"/>
              </a:ext>
            </a:extLst>
          </p:cNvPr>
          <p:cNvSpPr txBox="1">
            <a:spLocks/>
          </p:cNvSpPr>
          <p:nvPr/>
        </p:nvSpPr>
        <p:spPr>
          <a:xfrm>
            <a:off x="17639468" y="904230"/>
            <a:ext cx="1987061" cy="1987061"/>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pPr marL="345607" marR="0" lvl="0" indent="-345607" algn="l" defTabSz="914357" rtl="0" eaLnBrk="1" fontAlgn="auto" latinLnBrk="0" hangingPunct="1">
              <a:lnSpc>
                <a:spcPct val="84000"/>
              </a:lnSpc>
              <a:spcBef>
                <a:spcPts val="0"/>
              </a:spcBef>
              <a:spcAft>
                <a:spcPts val="2300"/>
              </a:spcAft>
              <a:buClrTx/>
              <a:buSzPct val="100000"/>
              <a:buFontTx/>
              <a:buNone/>
              <a:tabLst/>
              <a:defRPr/>
            </a:pPr>
            <a:r>
              <a:rPr kumimoji="0" lang="sv-SE" sz="200" b="0" i="0" u="none" strike="noStrike" kern="0" cap="none" spc="-110" normalizeH="0" baseline="0" noProof="0">
                <a:ln>
                  <a:noFill/>
                </a:ln>
                <a:solidFill>
                  <a:sysClr val="windowText" lastClr="000000"/>
                </a:solidFill>
                <a:effectLst/>
                <a:uLnTx/>
                <a:uFillTx/>
                <a:latin typeface="Calibri Light"/>
                <a:ea typeface="+mn-ea"/>
                <a:cs typeface="+mn-cs"/>
              </a:rPr>
              <a:t> 4,42</a:t>
            </a:r>
          </a:p>
          <a:p>
            <a:pPr marL="345607" marR="0" lvl="0" indent="-345607" algn="l" defTabSz="914357" rtl="0" eaLnBrk="1" fontAlgn="auto" latinLnBrk="0" hangingPunct="1">
              <a:lnSpc>
                <a:spcPct val="84000"/>
              </a:lnSpc>
              <a:spcBef>
                <a:spcPts val="0"/>
              </a:spcBef>
              <a:spcAft>
                <a:spcPts val="2300"/>
              </a:spcAft>
              <a:buClrTx/>
              <a:buSzPct val="100000"/>
              <a:buFontTx/>
              <a:buNone/>
              <a:tabLst/>
              <a:defRPr/>
            </a:pPr>
            <a:endParaRPr kumimoji="0" lang="sv-SE" sz="200" b="0" i="0" u="none" strike="noStrike" kern="0" cap="none" spc="-110" normalizeH="0" baseline="0" noProof="0">
              <a:ln>
                <a:noFill/>
              </a:ln>
              <a:solidFill>
                <a:sysClr val="windowText" lastClr="000000"/>
              </a:solidFill>
              <a:effectLst/>
              <a:uLnTx/>
              <a:uFillTx/>
              <a:latin typeface="Calibri Light"/>
              <a:ea typeface="+mn-ea"/>
              <a:cs typeface="+mn-cs"/>
            </a:endParaRPr>
          </a:p>
        </p:txBody>
      </p:sp>
      <p:graphicFrame>
        <p:nvGraphicFramePr>
          <p:cNvPr id="14" name="Tabell 13">
            <a:extLst>
              <a:ext uri="{FF2B5EF4-FFF2-40B4-BE49-F238E27FC236}">
                <a16:creationId xmlns:a16="http://schemas.microsoft.com/office/drawing/2014/main" id="{F387F789-FABB-B579-E81B-3B80F9A98DF8}"/>
              </a:ext>
            </a:extLst>
          </p:cNvPr>
          <p:cNvGraphicFramePr>
            <a:graphicFrameLocks noGrp="1"/>
          </p:cNvGraphicFramePr>
          <p:nvPr/>
        </p:nvGraphicFramePr>
        <p:xfrm>
          <a:off x="14703589" y="3757046"/>
          <a:ext cx="3909834" cy="7580141"/>
        </p:xfrm>
        <a:graphic>
          <a:graphicData uri="http://schemas.openxmlformats.org/drawingml/2006/table">
            <a:tbl>
              <a:tblPr firstRow="1" bandRow="1">
                <a:tableStyleId>{5C22544A-7EE6-4342-B048-85BDC9FD1C3A}</a:tableStyleId>
              </a:tblPr>
              <a:tblGrid>
                <a:gridCol w="3909834">
                  <a:extLst>
                    <a:ext uri="{9D8B030D-6E8A-4147-A177-3AD203B41FA5}">
                      <a16:colId xmlns:a16="http://schemas.microsoft.com/office/drawing/2014/main" val="1211106183"/>
                    </a:ext>
                  </a:extLst>
                </a:gridCol>
              </a:tblGrid>
              <a:tr h="521335">
                <a:tc>
                  <a:txBody>
                    <a:bodyPr/>
                    <a:lstStyle/>
                    <a:p>
                      <a:pPr marL="0" algn="ctr" eaLnBrk="1" hangingPunct="1"/>
                      <a:r>
                        <a:rPr lang="sv-SE" sz="2800" b="1">
                          <a:solidFill>
                            <a:srgbClr val="339D94"/>
                          </a:solidFill>
                          <a:latin typeface="+mn-lt"/>
                          <a:ea typeface="+mn-ea"/>
                          <a:cs typeface="+mn-cs"/>
                        </a:rPr>
                        <a:t>2028</a:t>
                      </a:r>
                    </a:p>
                  </a:txBody>
                  <a:tcPr marL="91433" marR="91433" marT="45717" marB="4571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30252872"/>
                  </a:ext>
                </a:extLst>
              </a:tr>
              <a:tr h="7058806">
                <a:tc>
                  <a:txBody>
                    <a:bodyPr/>
                    <a:lstStyle/>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pPr marL="171450" indent="-171450">
                        <a:buFont typeface="Arial" panose="020B0604020202020204" pitchFamily="34" charset="0"/>
                        <a:buChar char="•"/>
                      </a:pPr>
                      <a:endParaRPr lang="sv-SE" sz="2500">
                        <a:solidFill>
                          <a:schemeClr val="dk1"/>
                        </a:solidFill>
                        <a:latin typeface="+mn-lt"/>
                        <a:ea typeface="+mn-ea"/>
                        <a:cs typeface="+mn-cs"/>
                      </a:endParaRPr>
                    </a:p>
                    <a:p>
                      <a:endParaRPr lang="sv-SE" sz="2500">
                        <a:solidFill>
                          <a:schemeClr val="dk1"/>
                        </a:solidFill>
                        <a:latin typeface="+mn-lt"/>
                        <a:ea typeface="+mn-ea"/>
                        <a:cs typeface="+mn-cs"/>
                      </a:endParaRPr>
                    </a:p>
                  </a:txBody>
                  <a:tcPr marL="137150" marR="137150" marT="137150" marB="137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9207"/>
                  </a:ext>
                </a:extLst>
              </a:tr>
            </a:tbl>
          </a:graphicData>
        </a:graphic>
      </p:graphicFrame>
      <p:grpSp>
        <p:nvGrpSpPr>
          <p:cNvPr id="25" name="Grupp 24">
            <a:extLst>
              <a:ext uri="{FF2B5EF4-FFF2-40B4-BE49-F238E27FC236}">
                <a16:creationId xmlns:a16="http://schemas.microsoft.com/office/drawing/2014/main" id="{6CC78D8F-465F-3C36-ED06-C85C310F4F4A}"/>
              </a:ext>
            </a:extLst>
          </p:cNvPr>
          <p:cNvGrpSpPr/>
          <p:nvPr/>
        </p:nvGrpSpPr>
        <p:grpSpPr>
          <a:xfrm>
            <a:off x="2369560" y="8948390"/>
            <a:ext cx="16469924" cy="1005788"/>
            <a:chOff x="1646907" y="4264982"/>
            <a:chExt cx="9988078" cy="609953"/>
          </a:xfrm>
        </p:grpSpPr>
        <p:sp>
          <p:nvSpPr>
            <p:cNvPr id="9" name="textruta 8">
              <a:extLst>
                <a:ext uri="{FF2B5EF4-FFF2-40B4-BE49-F238E27FC236}">
                  <a16:creationId xmlns:a16="http://schemas.microsoft.com/office/drawing/2014/main" id="{D6EDA3D8-361B-30D3-0AEA-0C2119989243}"/>
                </a:ext>
              </a:extLst>
            </p:cNvPr>
            <p:cNvSpPr txBox="1"/>
            <p:nvPr/>
          </p:nvSpPr>
          <p:spPr>
            <a:xfrm>
              <a:off x="1646907" y="4264982"/>
              <a:ext cx="7622939" cy="609953"/>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2968" b="1" i="0" u="none" strike="noStrike" kern="1200" cap="none" spc="0" normalizeH="0" baseline="0" noProof="0">
                  <a:ln>
                    <a:noFill/>
                  </a:ln>
                  <a:solidFill>
                    <a:srgbClr val="7030A0"/>
                  </a:solidFill>
                  <a:effectLst/>
                  <a:uLnTx/>
                  <a:uFillTx/>
                  <a:latin typeface="Calibri"/>
                  <a:ea typeface="+mn-ea"/>
                  <a:cs typeface="+mn-cs"/>
                </a:rPr>
                <a:t>	</a:t>
              </a:r>
              <a:r>
                <a:rPr kumimoji="0" lang="sv-SE" sz="2968" b="1" i="0" u="none" strike="noStrike" kern="1200" cap="none" spc="0" normalizeH="0" baseline="0" noProof="0">
                  <a:ln>
                    <a:noFill/>
                  </a:ln>
                  <a:solidFill>
                    <a:srgbClr val="4B467D"/>
                  </a:solidFill>
                  <a:effectLst/>
                  <a:uLnTx/>
                  <a:uFillTx/>
                  <a:latin typeface="Calibri"/>
                  <a:ea typeface="+mn-ea"/>
                  <a:cs typeface="+mn-cs"/>
                </a:rPr>
                <a:t>Fastighets- och serviceutveckling</a:t>
              </a:r>
            </a:p>
            <a:p>
              <a:pPr marL="0" marR="0" lvl="0" indent="0" algn="l" defTabSz="914357" rtl="0" eaLnBrk="1" fontAlgn="auto" latinLnBrk="0" hangingPunct="1">
                <a:lnSpc>
                  <a:spcPct val="100000"/>
                </a:lnSpc>
                <a:spcBef>
                  <a:spcPts val="0"/>
                </a:spcBef>
                <a:spcAft>
                  <a:spcPts val="0"/>
                </a:spcAft>
                <a:buClrTx/>
                <a:buSzTx/>
                <a:buFontTx/>
                <a:buNone/>
                <a:tabLst/>
                <a:defRPr/>
              </a:pPr>
              <a:endParaRPr kumimoji="0" lang="sv-SE" sz="2968" b="0" i="0" u="none" strike="noStrike" kern="1200" cap="none" spc="0" normalizeH="0" baseline="0" noProof="0">
                <a:ln>
                  <a:noFill/>
                </a:ln>
                <a:solidFill>
                  <a:srgbClr val="4B467D"/>
                </a:solidFill>
                <a:effectLst/>
                <a:uLnTx/>
                <a:uFillTx/>
                <a:latin typeface="Calibri"/>
                <a:ea typeface="+mn-ea"/>
                <a:cs typeface="+mn-cs"/>
              </a:endParaRPr>
            </a:p>
          </p:txBody>
        </p:sp>
        <p:cxnSp>
          <p:nvCxnSpPr>
            <p:cNvPr id="10" name="Rak pilkoppling 9">
              <a:extLst>
                <a:ext uri="{FF2B5EF4-FFF2-40B4-BE49-F238E27FC236}">
                  <a16:creationId xmlns:a16="http://schemas.microsoft.com/office/drawing/2014/main" id="{9528AFFB-8044-53B3-1CD5-E9BBAAC8DC6D}"/>
                </a:ext>
              </a:extLst>
            </p:cNvPr>
            <p:cNvCxnSpPr>
              <a:cxnSpLocks/>
            </p:cNvCxnSpPr>
            <p:nvPr/>
          </p:nvCxnSpPr>
          <p:spPr>
            <a:xfrm flipV="1">
              <a:off x="2144475" y="4587042"/>
              <a:ext cx="9490510" cy="23579"/>
            </a:xfrm>
            <a:prstGeom prst="straightConnector1">
              <a:avLst/>
            </a:prstGeom>
            <a:ln w="539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ruta 30">
            <a:extLst>
              <a:ext uri="{FF2B5EF4-FFF2-40B4-BE49-F238E27FC236}">
                <a16:creationId xmlns:a16="http://schemas.microsoft.com/office/drawing/2014/main" id="{02EAF23A-81D0-DD2F-A215-D12C1DE6374F}"/>
              </a:ext>
            </a:extLst>
          </p:cNvPr>
          <p:cNvSpPr txBox="1"/>
          <p:nvPr/>
        </p:nvSpPr>
        <p:spPr>
          <a:xfrm>
            <a:off x="3469505" y="8146960"/>
            <a:ext cx="2267046" cy="3715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prstClr val="black"/>
              </a:solidFill>
              <a:effectLst/>
              <a:uLnTx/>
              <a:uFillTx/>
              <a:latin typeface="Calibri Light"/>
              <a:ea typeface="+mn-ea"/>
              <a:cs typeface="+mn-cs"/>
            </a:endParaRPr>
          </a:p>
        </p:txBody>
      </p:sp>
      <p:sp>
        <p:nvSpPr>
          <p:cNvPr id="20" name="textruta 19">
            <a:extLst>
              <a:ext uri="{FF2B5EF4-FFF2-40B4-BE49-F238E27FC236}">
                <a16:creationId xmlns:a16="http://schemas.microsoft.com/office/drawing/2014/main" id="{996C3A4C-2699-6839-9897-4C1FAD67E7F4}"/>
              </a:ext>
            </a:extLst>
          </p:cNvPr>
          <p:cNvSpPr txBox="1"/>
          <p:nvPr/>
        </p:nvSpPr>
        <p:spPr>
          <a:xfrm>
            <a:off x="2411573" y="7947943"/>
            <a:ext cx="12569909" cy="549061"/>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2968" b="1" i="0" u="none" strike="noStrike" kern="1200" cap="none" spc="0" normalizeH="0" baseline="0" noProof="0">
                <a:ln>
                  <a:noFill/>
                </a:ln>
                <a:solidFill>
                  <a:srgbClr val="7030A0"/>
                </a:solidFill>
                <a:effectLst/>
                <a:uLnTx/>
                <a:uFillTx/>
                <a:latin typeface="Calibri"/>
                <a:ea typeface="+mn-ea"/>
                <a:cs typeface="+mn-cs"/>
              </a:rPr>
              <a:t>	</a:t>
            </a:r>
            <a:r>
              <a:rPr kumimoji="0" lang="sv-SE" sz="2968" b="1" i="0" u="none" strike="noStrike" kern="1200" cap="none" spc="0" normalizeH="0" baseline="0" noProof="0">
                <a:ln>
                  <a:noFill/>
                </a:ln>
                <a:solidFill>
                  <a:srgbClr val="3C82AF"/>
                </a:solidFill>
                <a:effectLst/>
                <a:uLnTx/>
                <a:uFillTx/>
                <a:latin typeface="Calibri"/>
                <a:ea typeface="+mn-ea"/>
                <a:cs typeface="+mn-cs"/>
              </a:rPr>
              <a:t>Nya akutsjukhuset Västmanland, Västerås</a:t>
            </a:r>
            <a:endParaRPr kumimoji="0" lang="sv-SE" sz="2968" b="0" i="0" u="none" strike="noStrike" kern="1200" cap="none" spc="0" normalizeH="0" baseline="0" noProof="0">
              <a:ln>
                <a:noFill/>
              </a:ln>
              <a:solidFill>
                <a:srgbClr val="3C82AF"/>
              </a:solidFill>
              <a:effectLst/>
              <a:uLnTx/>
              <a:uFillTx/>
              <a:latin typeface="Calibri"/>
              <a:ea typeface="+mn-ea"/>
              <a:cs typeface="+mn-cs"/>
            </a:endParaRPr>
          </a:p>
        </p:txBody>
      </p:sp>
      <p:cxnSp>
        <p:nvCxnSpPr>
          <p:cNvPr id="22" name="Rak pilkoppling 21">
            <a:extLst>
              <a:ext uri="{FF2B5EF4-FFF2-40B4-BE49-F238E27FC236}">
                <a16:creationId xmlns:a16="http://schemas.microsoft.com/office/drawing/2014/main" id="{22AAA7E4-DCFE-DE39-CFC3-2000F4E3C9AA}"/>
              </a:ext>
            </a:extLst>
          </p:cNvPr>
          <p:cNvCxnSpPr>
            <a:cxnSpLocks/>
          </p:cNvCxnSpPr>
          <p:nvPr/>
        </p:nvCxnSpPr>
        <p:spPr>
          <a:xfrm flipV="1">
            <a:off x="3227712" y="8530113"/>
            <a:ext cx="15649455" cy="38881"/>
          </a:xfrm>
          <a:prstGeom prst="straightConnector1">
            <a:avLst/>
          </a:prstGeom>
          <a:ln w="53975">
            <a:solidFill>
              <a:srgbClr val="3C82AF"/>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upp 22">
            <a:extLst>
              <a:ext uri="{FF2B5EF4-FFF2-40B4-BE49-F238E27FC236}">
                <a16:creationId xmlns:a16="http://schemas.microsoft.com/office/drawing/2014/main" id="{65003A64-8661-D1EE-5C63-D59ECE70AA82}"/>
              </a:ext>
            </a:extLst>
          </p:cNvPr>
          <p:cNvGrpSpPr/>
          <p:nvPr/>
        </p:nvGrpSpPr>
        <p:grpSpPr>
          <a:xfrm>
            <a:off x="2369101" y="7058666"/>
            <a:ext cx="16503005" cy="620633"/>
            <a:chOff x="1397785" y="5034886"/>
            <a:chExt cx="10008139" cy="376378"/>
          </a:xfrm>
        </p:grpSpPr>
        <p:sp>
          <p:nvSpPr>
            <p:cNvPr id="26" name="textruta 25">
              <a:extLst>
                <a:ext uri="{FF2B5EF4-FFF2-40B4-BE49-F238E27FC236}">
                  <a16:creationId xmlns:a16="http://schemas.microsoft.com/office/drawing/2014/main" id="{936C0597-1B0F-DB46-7DBF-26F205DC6496}"/>
                </a:ext>
              </a:extLst>
            </p:cNvPr>
            <p:cNvSpPr txBox="1"/>
            <p:nvPr/>
          </p:nvSpPr>
          <p:spPr>
            <a:xfrm>
              <a:off x="1397785" y="5034886"/>
              <a:ext cx="7622939" cy="332974"/>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0" lang="sv-SE" sz="2968" b="1" i="0" u="none" strike="noStrike" kern="1200" cap="none" spc="0" normalizeH="0" baseline="0" noProof="0">
                  <a:ln>
                    <a:noFill/>
                  </a:ln>
                  <a:solidFill>
                    <a:srgbClr val="7030A0"/>
                  </a:solidFill>
                  <a:effectLst/>
                  <a:uLnTx/>
                  <a:uFillTx/>
                  <a:latin typeface="Calibri"/>
                  <a:ea typeface="+mn-ea"/>
                  <a:cs typeface="+mn-cs"/>
                </a:rPr>
                <a:t>	</a:t>
              </a:r>
              <a:r>
                <a:rPr kumimoji="0" lang="sv-SE" sz="2968" b="1" i="0" u="none" strike="noStrike" kern="1200" cap="none" spc="0" normalizeH="0" baseline="0" noProof="0">
                  <a:ln>
                    <a:noFill/>
                  </a:ln>
                  <a:solidFill>
                    <a:srgbClr val="F5AA3C"/>
                  </a:solidFill>
                  <a:effectLst/>
                  <a:uLnTx/>
                  <a:uFillTx/>
                  <a:latin typeface="Calibri"/>
                  <a:ea typeface="+mn-ea"/>
                  <a:cs typeface="+mn-cs"/>
                </a:rPr>
                <a:t>Digital utveckling</a:t>
              </a:r>
              <a:endParaRPr kumimoji="0" lang="sv-SE" sz="2968" b="0" i="0" u="none" strike="noStrike" kern="1200" cap="none" spc="0" normalizeH="0" baseline="0" noProof="0">
                <a:ln>
                  <a:noFill/>
                </a:ln>
                <a:solidFill>
                  <a:srgbClr val="F5AA3C"/>
                </a:solidFill>
                <a:effectLst/>
                <a:uLnTx/>
                <a:uFillTx/>
                <a:latin typeface="Calibri"/>
                <a:ea typeface="+mn-ea"/>
                <a:cs typeface="+mn-cs"/>
              </a:endParaRPr>
            </a:p>
          </p:txBody>
        </p:sp>
        <p:cxnSp>
          <p:nvCxnSpPr>
            <p:cNvPr id="27" name="Rak pilkoppling 26">
              <a:extLst>
                <a:ext uri="{FF2B5EF4-FFF2-40B4-BE49-F238E27FC236}">
                  <a16:creationId xmlns:a16="http://schemas.microsoft.com/office/drawing/2014/main" id="{EF7C3128-A3FB-97C7-F87B-8644D750809E}"/>
                </a:ext>
              </a:extLst>
            </p:cNvPr>
            <p:cNvCxnSpPr>
              <a:cxnSpLocks/>
            </p:cNvCxnSpPr>
            <p:nvPr/>
          </p:nvCxnSpPr>
          <p:spPr>
            <a:xfrm flipV="1">
              <a:off x="1915414" y="5387685"/>
              <a:ext cx="9490510" cy="23579"/>
            </a:xfrm>
            <a:prstGeom prst="straightConnector1">
              <a:avLst/>
            </a:prstGeom>
            <a:ln w="539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ruta 27">
            <a:extLst>
              <a:ext uri="{FF2B5EF4-FFF2-40B4-BE49-F238E27FC236}">
                <a16:creationId xmlns:a16="http://schemas.microsoft.com/office/drawing/2014/main" id="{681A025E-8F86-7E03-7263-805C8E856CF4}"/>
              </a:ext>
            </a:extLst>
          </p:cNvPr>
          <p:cNvSpPr txBox="1"/>
          <p:nvPr/>
        </p:nvSpPr>
        <p:spPr>
          <a:xfrm>
            <a:off x="3469505" y="5812699"/>
            <a:ext cx="129147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1" i="0" u="none" strike="noStrike" kern="1200" cap="none" spc="0" normalizeH="0" baseline="0" noProof="0">
                <a:ln>
                  <a:noFill/>
                </a:ln>
                <a:solidFill>
                  <a:prstClr val="black"/>
                </a:solidFill>
                <a:effectLst/>
                <a:uLnTx/>
                <a:uFillTx/>
                <a:latin typeface="Calibri Light"/>
                <a:ea typeface="+mn-ea"/>
                <a:cs typeface="+mn-cs"/>
              </a:rPr>
              <a:t>Förverkligande av </a:t>
            </a:r>
            <a:r>
              <a:rPr kumimoji="0" lang="sv-SE" sz="4400" b="1" i="0" u="none" strike="noStrike" kern="1200" cap="none" spc="0" normalizeH="0" baseline="0" noProof="0" err="1">
                <a:ln>
                  <a:noFill/>
                </a:ln>
                <a:solidFill>
                  <a:prstClr val="black"/>
                </a:solidFill>
                <a:effectLst/>
                <a:uLnTx/>
                <a:uFillTx/>
                <a:latin typeface="Calibri Light"/>
                <a:ea typeface="+mn-ea"/>
                <a:cs typeface="+mn-cs"/>
              </a:rPr>
              <a:t>HoS</a:t>
            </a:r>
            <a:r>
              <a:rPr kumimoji="0" lang="sv-SE" sz="4400" b="1" i="0" u="none" strike="noStrike" kern="1200" cap="none" spc="0" normalizeH="0" baseline="0" noProof="0">
                <a:ln>
                  <a:noFill/>
                </a:ln>
                <a:solidFill>
                  <a:prstClr val="black"/>
                </a:solidFill>
                <a:effectLst/>
                <a:uLnTx/>
                <a:uFillTx/>
                <a:latin typeface="Calibri Light"/>
                <a:ea typeface="+mn-ea"/>
                <a:cs typeface="+mn-cs"/>
              </a:rPr>
              <a:t> 2029</a:t>
            </a:r>
          </a:p>
        </p:txBody>
      </p:sp>
      <p:sp>
        <p:nvSpPr>
          <p:cNvPr id="3" name="textruta 2">
            <a:extLst>
              <a:ext uri="{FF2B5EF4-FFF2-40B4-BE49-F238E27FC236}">
                <a16:creationId xmlns:a16="http://schemas.microsoft.com/office/drawing/2014/main" id="{89131C87-3D17-8397-356A-6A75A167876C}"/>
              </a:ext>
            </a:extLst>
          </p:cNvPr>
          <p:cNvSpPr txBox="1"/>
          <p:nvPr/>
        </p:nvSpPr>
        <p:spPr>
          <a:xfrm>
            <a:off x="386037" y="6749521"/>
            <a:ext cx="237164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a:ln>
                  <a:noFill/>
                </a:ln>
                <a:solidFill>
                  <a:prstClr val="white"/>
                </a:solidFill>
                <a:effectLst/>
                <a:uLnTx/>
                <a:uFillTx/>
                <a:latin typeface="Calibri Light"/>
                <a:ea typeface="+mn-ea"/>
                <a:cs typeface="+mn-cs"/>
              </a:rPr>
              <a:t>Hälso- och sjukvården 2029</a:t>
            </a:r>
          </a:p>
        </p:txBody>
      </p:sp>
      <p:pic>
        <p:nvPicPr>
          <p:cNvPr id="8" name="Bild 7" descr="Flagga med hel fyllning">
            <a:extLst>
              <a:ext uri="{FF2B5EF4-FFF2-40B4-BE49-F238E27FC236}">
                <a16:creationId xmlns:a16="http://schemas.microsoft.com/office/drawing/2014/main" id="{A04508A0-A824-93A4-7348-0F39A025BF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80327" y="8695212"/>
            <a:ext cx="914400" cy="914400"/>
          </a:xfrm>
          <a:prstGeom prst="rect">
            <a:avLst/>
          </a:prstGeom>
        </p:spPr>
      </p:pic>
      <p:pic>
        <p:nvPicPr>
          <p:cNvPr id="6" name="Bild 5" descr="Flagga med hel fyllning">
            <a:extLst>
              <a:ext uri="{FF2B5EF4-FFF2-40B4-BE49-F238E27FC236}">
                <a16:creationId xmlns:a16="http://schemas.microsoft.com/office/drawing/2014/main" id="{582879AC-EBEB-137C-4B86-DFF1316D3E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99846" y="7679271"/>
            <a:ext cx="914400" cy="914400"/>
          </a:xfrm>
          <a:prstGeom prst="rect">
            <a:avLst/>
          </a:prstGeom>
        </p:spPr>
      </p:pic>
      <p:pic>
        <p:nvPicPr>
          <p:cNvPr id="11" name="Bild 10" descr="Flagga med hel fyllning">
            <a:extLst>
              <a:ext uri="{FF2B5EF4-FFF2-40B4-BE49-F238E27FC236}">
                <a16:creationId xmlns:a16="http://schemas.microsoft.com/office/drawing/2014/main" id="{AEB49848-DE52-5CC4-4DB0-149CE53AB8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23524" y="7693774"/>
            <a:ext cx="914400" cy="914400"/>
          </a:xfrm>
          <a:prstGeom prst="rect">
            <a:avLst/>
          </a:prstGeom>
        </p:spPr>
      </p:pic>
      <p:pic>
        <p:nvPicPr>
          <p:cNvPr id="16" name="Bild 15" descr="Flagga med hel fyllning">
            <a:extLst>
              <a:ext uri="{FF2B5EF4-FFF2-40B4-BE49-F238E27FC236}">
                <a16:creationId xmlns:a16="http://schemas.microsoft.com/office/drawing/2014/main" id="{9CD40886-2D01-3419-E506-E47357F8FB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3136" y="5436233"/>
            <a:ext cx="914400" cy="914400"/>
          </a:xfrm>
          <a:prstGeom prst="rect">
            <a:avLst/>
          </a:prstGeom>
        </p:spPr>
      </p:pic>
      <p:pic>
        <p:nvPicPr>
          <p:cNvPr id="17" name="Bild 16" descr="Flagga med hel fyllning">
            <a:extLst>
              <a:ext uri="{FF2B5EF4-FFF2-40B4-BE49-F238E27FC236}">
                <a16:creationId xmlns:a16="http://schemas.microsoft.com/office/drawing/2014/main" id="{CDB11A68-119E-0F33-9E8D-4B9B78D268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47378" y="8644631"/>
            <a:ext cx="914400" cy="914400"/>
          </a:xfrm>
          <a:prstGeom prst="rect">
            <a:avLst/>
          </a:prstGeom>
        </p:spPr>
      </p:pic>
      <p:pic>
        <p:nvPicPr>
          <p:cNvPr id="24" name="Bild 23" descr="Flagga med hel fyllning">
            <a:extLst>
              <a:ext uri="{FF2B5EF4-FFF2-40B4-BE49-F238E27FC236}">
                <a16:creationId xmlns:a16="http://schemas.microsoft.com/office/drawing/2014/main" id="{812B8D73-6EBC-9FF0-2DF5-95FBA3962E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58753" y="6850784"/>
            <a:ext cx="914400" cy="914400"/>
          </a:xfrm>
          <a:prstGeom prst="rect">
            <a:avLst/>
          </a:prstGeom>
        </p:spPr>
      </p:pic>
      <p:pic>
        <p:nvPicPr>
          <p:cNvPr id="29" name="Bild 28" descr="Flagga med hel fyllning">
            <a:extLst>
              <a:ext uri="{FF2B5EF4-FFF2-40B4-BE49-F238E27FC236}">
                <a16:creationId xmlns:a16="http://schemas.microsoft.com/office/drawing/2014/main" id="{81B216B0-F0D3-51A5-ECCF-1472C1E273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28113" y="8644631"/>
            <a:ext cx="914400" cy="914400"/>
          </a:xfrm>
          <a:prstGeom prst="rect">
            <a:avLst/>
          </a:prstGeom>
        </p:spPr>
      </p:pic>
      <p:pic>
        <p:nvPicPr>
          <p:cNvPr id="30" name="Bild 29" descr="Flagga med hel fyllning">
            <a:extLst>
              <a:ext uri="{FF2B5EF4-FFF2-40B4-BE49-F238E27FC236}">
                <a16:creationId xmlns:a16="http://schemas.microsoft.com/office/drawing/2014/main" id="{66FFA2DE-EA61-AC6F-2155-23C85B4B8A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38152" y="6840027"/>
            <a:ext cx="914400" cy="914400"/>
          </a:xfrm>
          <a:prstGeom prst="rect">
            <a:avLst/>
          </a:prstGeom>
        </p:spPr>
      </p:pic>
      <p:pic>
        <p:nvPicPr>
          <p:cNvPr id="32" name="Bild 31" descr="Flagga med hel fyllning">
            <a:extLst>
              <a:ext uri="{FF2B5EF4-FFF2-40B4-BE49-F238E27FC236}">
                <a16:creationId xmlns:a16="http://schemas.microsoft.com/office/drawing/2014/main" id="{3591F8D3-3AC5-6FFB-5DD3-AA899D0C59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51174" y="5457971"/>
            <a:ext cx="914400" cy="876420"/>
          </a:xfrm>
          <a:prstGeom prst="rect">
            <a:avLst/>
          </a:prstGeom>
        </p:spPr>
      </p:pic>
      <p:pic>
        <p:nvPicPr>
          <p:cNvPr id="33" name="Bild 32" descr="Flagga med hel fyllning">
            <a:extLst>
              <a:ext uri="{FF2B5EF4-FFF2-40B4-BE49-F238E27FC236}">
                <a16:creationId xmlns:a16="http://schemas.microsoft.com/office/drawing/2014/main" id="{1FA4EB1B-B5FF-F4EA-B5B2-136D509374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92810" y="5433121"/>
            <a:ext cx="914400" cy="914400"/>
          </a:xfrm>
          <a:prstGeom prst="rect">
            <a:avLst/>
          </a:prstGeom>
        </p:spPr>
      </p:pic>
      <p:pic>
        <p:nvPicPr>
          <p:cNvPr id="34" name="Bild 33" descr="Flagga med hel fyllning">
            <a:extLst>
              <a:ext uri="{FF2B5EF4-FFF2-40B4-BE49-F238E27FC236}">
                <a16:creationId xmlns:a16="http://schemas.microsoft.com/office/drawing/2014/main" id="{1C6FF3B2-D0F4-7BD5-6AE2-7C80E80AF5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78224" y="5436036"/>
            <a:ext cx="914400" cy="914400"/>
          </a:xfrm>
          <a:prstGeom prst="rect">
            <a:avLst/>
          </a:prstGeom>
        </p:spPr>
      </p:pic>
      <p:pic>
        <p:nvPicPr>
          <p:cNvPr id="35" name="Bild 34" descr="Flagga med hel fyllning">
            <a:extLst>
              <a:ext uri="{FF2B5EF4-FFF2-40B4-BE49-F238E27FC236}">
                <a16:creationId xmlns:a16="http://schemas.microsoft.com/office/drawing/2014/main" id="{D9E42295-1AFE-D75D-4796-A83B819EBB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61017" y="6835216"/>
            <a:ext cx="914400" cy="914400"/>
          </a:xfrm>
          <a:prstGeom prst="rect">
            <a:avLst/>
          </a:prstGeom>
        </p:spPr>
      </p:pic>
      <p:pic>
        <p:nvPicPr>
          <p:cNvPr id="36" name="Bild 35" descr="Flagga med hel fyllning">
            <a:extLst>
              <a:ext uri="{FF2B5EF4-FFF2-40B4-BE49-F238E27FC236}">
                <a16:creationId xmlns:a16="http://schemas.microsoft.com/office/drawing/2014/main" id="{9439722A-1F66-60E0-8799-B586F7245A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653832" y="7724409"/>
            <a:ext cx="914400" cy="914400"/>
          </a:xfrm>
          <a:prstGeom prst="rect">
            <a:avLst/>
          </a:prstGeom>
        </p:spPr>
      </p:pic>
      <p:pic>
        <p:nvPicPr>
          <p:cNvPr id="37" name="Bild 36" descr="Flagga med hel fyllning">
            <a:extLst>
              <a:ext uri="{FF2B5EF4-FFF2-40B4-BE49-F238E27FC236}">
                <a16:creationId xmlns:a16="http://schemas.microsoft.com/office/drawing/2014/main" id="{81D43403-81B7-DF68-97D1-D7F46DF7FE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57556" y="6843845"/>
            <a:ext cx="914400" cy="914400"/>
          </a:xfrm>
          <a:prstGeom prst="rect">
            <a:avLst/>
          </a:prstGeom>
        </p:spPr>
      </p:pic>
      <p:pic>
        <p:nvPicPr>
          <p:cNvPr id="38" name="Bild 37" descr="Flagga med hel fyllning">
            <a:extLst>
              <a:ext uri="{FF2B5EF4-FFF2-40B4-BE49-F238E27FC236}">
                <a16:creationId xmlns:a16="http://schemas.microsoft.com/office/drawing/2014/main" id="{2F93D7B7-24B5-9C23-9D4F-142B08B7AD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84104" y="6817256"/>
            <a:ext cx="914400" cy="914400"/>
          </a:xfrm>
          <a:prstGeom prst="rect">
            <a:avLst/>
          </a:prstGeom>
        </p:spPr>
      </p:pic>
      <p:pic>
        <p:nvPicPr>
          <p:cNvPr id="39" name="Bild 38" descr="Flagga med hel fyllning">
            <a:extLst>
              <a:ext uri="{FF2B5EF4-FFF2-40B4-BE49-F238E27FC236}">
                <a16:creationId xmlns:a16="http://schemas.microsoft.com/office/drawing/2014/main" id="{5EFCA222-E50E-D94F-5275-50F1BE7D13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4589" y="6803091"/>
            <a:ext cx="914400" cy="914400"/>
          </a:xfrm>
          <a:prstGeom prst="rect">
            <a:avLst/>
          </a:prstGeom>
        </p:spPr>
      </p:pic>
      <p:pic>
        <p:nvPicPr>
          <p:cNvPr id="40" name="Bild 39" descr="Flagga med hel fyllning">
            <a:extLst>
              <a:ext uri="{FF2B5EF4-FFF2-40B4-BE49-F238E27FC236}">
                <a16:creationId xmlns:a16="http://schemas.microsoft.com/office/drawing/2014/main" id="{D163868F-8302-ECA9-1675-C139C9E917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222138" y="8634543"/>
            <a:ext cx="914400" cy="914400"/>
          </a:xfrm>
          <a:prstGeom prst="rect">
            <a:avLst/>
          </a:prstGeom>
        </p:spPr>
      </p:pic>
      <p:pic>
        <p:nvPicPr>
          <p:cNvPr id="41" name="Bild 40" descr="Flagga med hel fyllning">
            <a:extLst>
              <a:ext uri="{FF2B5EF4-FFF2-40B4-BE49-F238E27FC236}">
                <a16:creationId xmlns:a16="http://schemas.microsoft.com/office/drawing/2014/main" id="{4D8691CA-0B79-5733-2850-726760F0F9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53346" y="5419991"/>
            <a:ext cx="914400" cy="914400"/>
          </a:xfrm>
          <a:prstGeom prst="rect">
            <a:avLst/>
          </a:prstGeom>
        </p:spPr>
      </p:pic>
      <p:pic>
        <p:nvPicPr>
          <p:cNvPr id="42" name="Bild 41" descr="Flagga med hel fyllning">
            <a:extLst>
              <a:ext uri="{FF2B5EF4-FFF2-40B4-BE49-F238E27FC236}">
                <a16:creationId xmlns:a16="http://schemas.microsoft.com/office/drawing/2014/main" id="{8B1FA86A-D122-F946-3738-DF95DBD48C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999753" y="6857450"/>
            <a:ext cx="914400" cy="914400"/>
          </a:xfrm>
          <a:prstGeom prst="rect">
            <a:avLst/>
          </a:prstGeom>
        </p:spPr>
      </p:pic>
      <p:pic>
        <p:nvPicPr>
          <p:cNvPr id="43" name="Bild 42" descr="Flagga med hel fyllning">
            <a:extLst>
              <a:ext uri="{FF2B5EF4-FFF2-40B4-BE49-F238E27FC236}">
                <a16:creationId xmlns:a16="http://schemas.microsoft.com/office/drawing/2014/main" id="{1BE35A90-E308-E61A-B2B9-9A64ED0FB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59922" y="8581504"/>
            <a:ext cx="914400" cy="914400"/>
          </a:xfrm>
          <a:prstGeom prst="rect">
            <a:avLst/>
          </a:prstGeom>
        </p:spPr>
      </p:pic>
      <p:pic>
        <p:nvPicPr>
          <p:cNvPr id="44" name="Bild 43" descr="Flagga med hel fyllning">
            <a:extLst>
              <a:ext uri="{FF2B5EF4-FFF2-40B4-BE49-F238E27FC236}">
                <a16:creationId xmlns:a16="http://schemas.microsoft.com/office/drawing/2014/main" id="{A18DC83C-7C59-3FC8-524D-029DAF071D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00883" y="7699453"/>
            <a:ext cx="914400" cy="914400"/>
          </a:xfrm>
          <a:prstGeom prst="rect">
            <a:avLst/>
          </a:prstGeom>
        </p:spPr>
      </p:pic>
      <p:pic>
        <p:nvPicPr>
          <p:cNvPr id="45" name="Bild 44" descr="Flagga med hel fyllning">
            <a:extLst>
              <a:ext uri="{FF2B5EF4-FFF2-40B4-BE49-F238E27FC236}">
                <a16:creationId xmlns:a16="http://schemas.microsoft.com/office/drawing/2014/main" id="{EF6925A1-EF8B-D075-39AB-8AF205E9FA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95308" y="5449839"/>
            <a:ext cx="914400" cy="914400"/>
          </a:xfrm>
          <a:prstGeom prst="rect">
            <a:avLst/>
          </a:prstGeom>
        </p:spPr>
      </p:pic>
      <p:pic>
        <p:nvPicPr>
          <p:cNvPr id="46" name="Bild 45" descr="Flagga med hel fyllning">
            <a:extLst>
              <a:ext uri="{FF2B5EF4-FFF2-40B4-BE49-F238E27FC236}">
                <a16:creationId xmlns:a16="http://schemas.microsoft.com/office/drawing/2014/main" id="{7A21E9EF-5BCB-B5E8-A03D-7978142B8E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12345" y="5425671"/>
            <a:ext cx="914400" cy="914400"/>
          </a:xfrm>
          <a:prstGeom prst="rect">
            <a:avLst/>
          </a:prstGeom>
        </p:spPr>
      </p:pic>
      <p:pic>
        <p:nvPicPr>
          <p:cNvPr id="47" name="Bild 46" descr="Flagga med hel fyllning">
            <a:extLst>
              <a:ext uri="{FF2B5EF4-FFF2-40B4-BE49-F238E27FC236}">
                <a16:creationId xmlns:a16="http://schemas.microsoft.com/office/drawing/2014/main" id="{15F4A01B-C78B-3033-8DF4-2A48FC5CCA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53920" y="5445656"/>
            <a:ext cx="914400" cy="914400"/>
          </a:xfrm>
          <a:prstGeom prst="rect">
            <a:avLst/>
          </a:prstGeom>
        </p:spPr>
      </p:pic>
      <p:cxnSp>
        <p:nvCxnSpPr>
          <p:cNvPr id="49" name="Koppling: vinklad 48">
            <a:extLst>
              <a:ext uri="{FF2B5EF4-FFF2-40B4-BE49-F238E27FC236}">
                <a16:creationId xmlns:a16="http://schemas.microsoft.com/office/drawing/2014/main" id="{39D6D839-F5F2-F836-B45F-408E366B1125}"/>
              </a:ext>
            </a:extLst>
          </p:cNvPr>
          <p:cNvCxnSpPr/>
          <p:nvPr/>
        </p:nvCxnSpPr>
        <p:spPr>
          <a:xfrm rot="16200000" flipH="1">
            <a:off x="10350599" y="5943065"/>
            <a:ext cx="1154242" cy="838027"/>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Koppling: vinklad 53">
            <a:extLst>
              <a:ext uri="{FF2B5EF4-FFF2-40B4-BE49-F238E27FC236}">
                <a16:creationId xmlns:a16="http://schemas.microsoft.com/office/drawing/2014/main" id="{26B5C0B3-FB0E-B5C4-E7CA-FB23FB17508C}"/>
              </a:ext>
            </a:extLst>
          </p:cNvPr>
          <p:cNvCxnSpPr>
            <a:cxnSpLocks/>
          </p:cNvCxnSpPr>
          <p:nvPr/>
        </p:nvCxnSpPr>
        <p:spPr>
          <a:xfrm rot="16200000" flipH="1">
            <a:off x="11231591" y="7560032"/>
            <a:ext cx="1664312" cy="107893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Koppling: vinklad 55">
            <a:extLst>
              <a:ext uri="{FF2B5EF4-FFF2-40B4-BE49-F238E27FC236}">
                <a16:creationId xmlns:a16="http://schemas.microsoft.com/office/drawing/2014/main" id="{57C579F5-FD4C-F213-8344-97B68EAF25E3}"/>
              </a:ext>
            </a:extLst>
          </p:cNvPr>
          <p:cNvCxnSpPr>
            <a:cxnSpLocks/>
          </p:cNvCxnSpPr>
          <p:nvPr/>
        </p:nvCxnSpPr>
        <p:spPr>
          <a:xfrm rot="16200000" flipH="1">
            <a:off x="8638178" y="7479610"/>
            <a:ext cx="1792020" cy="936666"/>
          </a:xfrm>
          <a:prstGeom prst="bentConnector3">
            <a:avLst>
              <a:gd name="adj1" fmla="val 5000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Koppling: vinklad 56">
            <a:extLst>
              <a:ext uri="{FF2B5EF4-FFF2-40B4-BE49-F238E27FC236}">
                <a16:creationId xmlns:a16="http://schemas.microsoft.com/office/drawing/2014/main" id="{61D7A02B-AD9B-F8CE-2417-A9488F474A8F}"/>
              </a:ext>
            </a:extLst>
          </p:cNvPr>
          <p:cNvCxnSpPr>
            <a:cxnSpLocks/>
          </p:cNvCxnSpPr>
          <p:nvPr/>
        </p:nvCxnSpPr>
        <p:spPr>
          <a:xfrm>
            <a:off x="13375687" y="7860906"/>
            <a:ext cx="2001365" cy="1064401"/>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Koppling: vinklad 57">
            <a:extLst>
              <a:ext uri="{FF2B5EF4-FFF2-40B4-BE49-F238E27FC236}">
                <a16:creationId xmlns:a16="http://schemas.microsoft.com/office/drawing/2014/main" id="{EC0353F5-3814-A5A5-08ED-41FE417F887F}"/>
              </a:ext>
            </a:extLst>
          </p:cNvPr>
          <p:cNvCxnSpPr/>
          <p:nvPr/>
        </p:nvCxnSpPr>
        <p:spPr>
          <a:xfrm rot="16200000" flipH="1">
            <a:off x="12561434" y="6011167"/>
            <a:ext cx="1154242" cy="838027"/>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Koppling: vinklad 58">
            <a:extLst>
              <a:ext uri="{FF2B5EF4-FFF2-40B4-BE49-F238E27FC236}">
                <a16:creationId xmlns:a16="http://schemas.microsoft.com/office/drawing/2014/main" id="{BE5F27F7-AE12-C477-8124-1AFCD385F6E5}"/>
              </a:ext>
            </a:extLst>
          </p:cNvPr>
          <p:cNvCxnSpPr/>
          <p:nvPr/>
        </p:nvCxnSpPr>
        <p:spPr>
          <a:xfrm rot="16200000" flipH="1">
            <a:off x="10585176" y="8050633"/>
            <a:ext cx="1154242" cy="838027"/>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Koppling: vinklad 59">
            <a:extLst>
              <a:ext uri="{FF2B5EF4-FFF2-40B4-BE49-F238E27FC236}">
                <a16:creationId xmlns:a16="http://schemas.microsoft.com/office/drawing/2014/main" id="{555E9C14-64B9-EAF8-E3F3-6D2465D4C2E0}"/>
              </a:ext>
            </a:extLst>
          </p:cNvPr>
          <p:cNvCxnSpPr>
            <a:cxnSpLocks/>
          </p:cNvCxnSpPr>
          <p:nvPr/>
        </p:nvCxnSpPr>
        <p:spPr>
          <a:xfrm>
            <a:off x="15514527" y="7194901"/>
            <a:ext cx="792093" cy="74502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Koppling: vinklad 60">
            <a:extLst>
              <a:ext uri="{FF2B5EF4-FFF2-40B4-BE49-F238E27FC236}">
                <a16:creationId xmlns:a16="http://schemas.microsoft.com/office/drawing/2014/main" id="{B8AE0644-1A8E-4D21-8F75-11D3BC9C069A}"/>
              </a:ext>
            </a:extLst>
          </p:cNvPr>
          <p:cNvCxnSpPr>
            <a:cxnSpLocks/>
          </p:cNvCxnSpPr>
          <p:nvPr/>
        </p:nvCxnSpPr>
        <p:spPr>
          <a:xfrm>
            <a:off x="16592203" y="5829130"/>
            <a:ext cx="1305509" cy="1246041"/>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739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BBBAF7-5F70-889C-7DA7-F2C9402AFBFF}"/>
            </a:ext>
          </a:extLst>
        </p:cNvPr>
        <p:cNvGrpSpPr/>
        <p:nvPr/>
      </p:nvGrpSpPr>
      <p:grpSpPr>
        <a:xfrm>
          <a:off x="0" y="0"/>
          <a:ext cx="0" cy="0"/>
          <a:chOff x="0" y="0"/>
          <a:chExt cx="0" cy="0"/>
        </a:xfrm>
      </p:grpSpPr>
      <p:sp>
        <p:nvSpPr>
          <p:cNvPr id="18" name="Rektangel 17">
            <a:extLst>
              <a:ext uri="{FF2B5EF4-FFF2-40B4-BE49-F238E27FC236}">
                <a16:creationId xmlns:a16="http://schemas.microsoft.com/office/drawing/2014/main" id="{A84A6FB6-0FC9-797C-AFF0-603382816EB5}"/>
              </a:ext>
            </a:extLst>
          </p:cNvPr>
          <p:cNvSpPr/>
          <p:nvPr/>
        </p:nvSpPr>
        <p:spPr>
          <a:xfrm>
            <a:off x="0" y="3751764"/>
            <a:ext cx="2973590" cy="7557586"/>
          </a:xfrm>
          <a:prstGeom prst="rect">
            <a:avLst/>
          </a:prstGeom>
          <a:solidFill>
            <a:srgbClr val="2C608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aphicFrame>
        <p:nvGraphicFramePr>
          <p:cNvPr id="2" name="Tabell 1">
            <a:extLst>
              <a:ext uri="{FF2B5EF4-FFF2-40B4-BE49-F238E27FC236}">
                <a16:creationId xmlns:a16="http://schemas.microsoft.com/office/drawing/2014/main" id="{1CDCBDAF-0CC2-07F8-2610-B7D719FD6A97}"/>
              </a:ext>
            </a:extLst>
          </p:cNvPr>
          <p:cNvGraphicFramePr>
            <a:graphicFrameLocks noGrp="1"/>
          </p:cNvGraphicFramePr>
          <p:nvPr>
            <p:extLst>
              <p:ext uri="{D42A27DB-BD31-4B8C-83A1-F6EECF244321}">
                <p14:modId xmlns:p14="http://schemas.microsoft.com/office/powerpoint/2010/main" val="4259795445"/>
              </p:ext>
            </p:extLst>
          </p:nvPr>
        </p:nvGraphicFramePr>
        <p:xfrm>
          <a:off x="2973590" y="3798122"/>
          <a:ext cx="3910108" cy="7557586"/>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519784">
                <a:tc>
                  <a:txBody>
                    <a:bodyPr/>
                    <a:lstStyle/>
                    <a:p>
                      <a:pPr algn="ctr"/>
                      <a:r>
                        <a:rPr lang="sv-SE" sz="2800">
                          <a:solidFill>
                            <a:srgbClr val="2C6080"/>
                          </a:solidFill>
                        </a:rPr>
                        <a:t>2025</a:t>
                      </a:r>
                      <a:endParaRPr lang="sv-SE" sz="1800">
                        <a:solidFill>
                          <a:srgbClr val="2C608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37802">
                <a:tc>
                  <a:txBody>
                    <a:bodyPr/>
                    <a:lstStyle/>
                    <a:p>
                      <a:pPr marL="0" indent="0">
                        <a:buNone/>
                      </a:pPr>
                      <a:endParaRPr lang="sv-SE" sz="2000" dirty="0"/>
                    </a:p>
                    <a:p>
                      <a:pPr marL="342900" indent="-342900">
                        <a:buFont typeface="Arial" panose="020B0604020202020204" pitchFamily="34" charset="0"/>
                        <a:buChar char="•"/>
                      </a:pPr>
                      <a:r>
                        <a:rPr lang="sv-SE" sz="2000" dirty="0"/>
                        <a:t>Plan för  1/1100 (</a:t>
                      </a:r>
                      <a:r>
                        <a:rPr lang="sv-SE" sz="2000" dirty="0" err="1"/>
                        <a:t>istade</a:t>
                      </a:r>
                      <a:r>
                        <a:rPr lang="sv-SE" sz="2000" dirty="0"/>
                        <a:t> per läkare på VC)</a:t>
                      </a:r>
                    </a:p>
                    <a:p>
                      <a:pPr marL="342900" lvl="0" indent="-342900">
                        <a:buFont typeface="Arial" panose="020B0604020202020204" pitchFamily="34" charset="0"/>
                        <a:buChar char="•"/>
                      </a:pPr>
                      <a:endParaRPr lang="sv-SE" sz="2000" dirty="0"/>
                    </a:p>
                    <a:p>
                      <a:pPr marL="342900" indent="-342900">
                        <a:buFont typeface="Arial" panose="020B0604020202020204" pitchFamily="34" charset="0"/>
                        <a:buChar char="•"/>
                      </a:pPr>
                      <a:r>
                        <a:rPr lang="sv-SE" sz="2000" dirty="0" err="1">
                          <a:solidFill>
                            <a:schemeClr val="tx1"/>
                          </a:solidFill>
                        </a:rPr>
                        <a:t>Närakut</a:t>
                      </a:r>
                      <a:r>
                        <a:rPr lang="sv-SE" sz="2000" dirty="0">
                          <a:solidFill>
                            <a:schemeClr val="tx1"/>
                          </a:solidFill>
                        </a:rPr>
                        <a:t> i Köping etablerad</a:t>
                      </a:r>
                    </a:p>
                    <a:p>
                      <a:pPr marL="342900" lvl="0" indent="-342900">
                        <a:buFont typeface="Arial" panose="020B0604020202020204" pitchFamily="34" charset="0"/>
                        <a:buChar char="•"/>
                      </a:pPr>
                      <a:endParaRPr lang="sv-SE" sz="2000" dirty="0"/>
                    </a:p>
                    <a:p>
                      <a:pPr marL="342900" indent="-342900">
                        <a:buFont typeface="Arial" panose="020B0604020202020204" pitchFamily="34" charset="0"/>
                        <a:buChar char="•"/>
                      </a:pPr>
                      <a:r>
                        <a:rPr lang="sv-SE" sz="2000" dirty="0"/>
                        <a:t>Gemensam primärvårdsplan Region/kommun</a:t>
                      </a:r>
                    </a:p>
                    <a:p>
                      <a:pPr marL="342900" lvl="0" indent="-342900">
                        <a:buFont typeface="Arial" panose="020B0604020202020204" pitchFamily="34" charset="0"/>
                        <a:buChar char="•"/>
                      </a:pPr>
                      <a:endParaRPr lang="sv-SE" sz="2000" dirty="0"/>
                    </a:p>
                    <a:p>
                      <a:pPr marL="342900" indent="-342900">
                        <a:buFont typeface="Arial" panose="020B0604020202020204" pitchFamily="34" charset="0"/>
                        <a:buChar char="•"/>
                      </a:pPr>
                      <a:r>
                        <a:rPr lang="sv-SE" sz="2000" dirty="0"/>
                        <a:t>Plan för </a:t>
                      </a:r>
                      <a:r>
                        <a:rPr lang="sv-SE" sz="2000" dirty="0" err="1"/>
                        <a:t>vårdinnehåll</a:t>
                      </a:r>
                      <a:r>
                        <a:rPr lang="sv-SE" sz="2000" dirty="0"/>
                        <a:t> på närsjukhus</a:t>
                      </a:r>
                    </a:p>
                    <a:p>
                      <a:pPr marL="0" indent="0">
                        <a:buFont typeface="Arial" panose="020B0604020202020204" pitchFamily="34" charset="0"/>
                        <a:buNone/>
                      </a:pPr>
                      <a:endParaRPr lang="sv-SE" sz="2000" dirty="0"/>
                    </a:p>
                    <a:p>
                      <a:pPr marL="0" lvl="0" indent="0">
                        <a:buFont typeface="Arial" panose="020B0604020202020204" pitchFamily="34" charset="0"/>
                        <a:buNone/>
                      </a:pPr>
                      <a:endParaRPr lang="sv-SE" sz="2000" dirty="0"/>
                    </a:p>
                    <a:p>
                      <a:pPr marL="342900" marR="0" lvl="0" indent="-342900" eaLnBrk="1" fontAlgn="auto" latinLnBrk="0" hangingPunct="1">
                        <a:lnSpc>
                          <a:spcPct val="100000"/>
                        </a:lnSpc>
                        <a:spcBef>
                          <a:spcPts val="0"/>
                        </a:spcBef>
                        <a:spcAft>
                          <a:spcPts val="0"/>
                        </a:spcAft>
                        <a:buClrTx/>
                        <a:buSzTx/>
                        <a:buFont typeface="Arial" panose="020B0604020202020204" pitchFamily="34" charset="0"/>
                        <a:buChar char="•"/>
                      </a:pPr>
                      <a:r>
                        <a:rPr lang="sv-SE" sz="2000" b="0" dirty="0">
                          <a:solidFill>
                            <a:schemeClr val="tx1"/>
                          </a:solidFill>
                          <a:latin typeface="+mn-lt"/>
                          <a:ea typeface="+mn-ea"/>
                          <a:cs typeface="+mn-cs"/>
                        </a:rPr>
                        <a:t>Förändrade arbetssätt inför </a:t>
                      </a:r>
                      <a:r>
                        <a:rPr lang="sv-SE" sz="2000" b="0" dirty="0" err="1">
                          <a:solidFill>
                            <a:schemeClr val="tx1"/>
                          </a:solidFill>
                          <a:latin typeface="+mn-lt"/>
                          <a:ea typeface="+mn-ea"/>
                          <a:cs typeface="+mn-cs"/>
                        </a:rPr>
                        <a:t>inflytt</a:t>
                      </a:r>
                      <a:r>
                        <a:rPr lang="sv-SE" sz="2000" b="0" dirty="0">
                          <a:solidFill>
                            <a:schemeClr val="tx1"/>
                          </a:solidFill>
                          <a:latin typeface="+mn-lt"/>
                          <a:ea typeface="+mn-ea"/>
                          <a:cs typeface="+mn-cs"/>
                        </a:rPr>
                        <a:t> NAV föreslagna</a:t>
                      </a:r>
                    </a:p>
                    <a:p>
                      <a:pPr marL="342900" indent="-342900">
                        <a:buFont typeface="Arial" panose="020B0604020202020204" pitchFamily="34" charset="0"/>
                        <a:buChar char="•"/>
                      </a:pPr>
                      <a:endParaRPr lang="sv-SE" sz="2000" dirty="0"/>
                    </a:p>
                  </a:txBody>
                  <a:tcPr marL="137160" marR="137160" marT="137160" marB="137160">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2" name="Tabell 11">
            <a:extLst>
              <a:ext uri="{FF2B5EF4-FFF2-40B4-BE49-F238E27FC236}">
                <a16:creationId xmlns:a16="http://schemas.microsoft.com/office/drawing/2014/main" id="{E8BA0397-8B08-F571-380E-2B0515AAFCF4}"/>
              </a:ext>
            </a:extLst>
          </p:cNvPr>
          <p:cNvGraphicFramePr>
            <a:graphicFrameLocks noGrp="1"/>
          </p:cNvGraphicFramePr>
          <p:nvPr>
            <p:extLst>
              <p:ext uri="{D42A27DB-BD31-4B8C-83A1-F6EECF244321}">
                <p14:modId xmlns:p14="http://schemas.microsoft.com/office/powerpoint/2010/main" val="1677351450"/>
              </p:ext>
            </p:extLst>
          </p:nvPr>
        </p:nvGraphicFramePr>
        <p:xfrm>
          <a:off x="6883698" y="3815582"/>
          <a:ext cx="3910108" cy="7533975"/>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71803">
                <a:tc>
                  <a:txBody>
                    <a:bodyPr/>
                    <a:lstStyle/>
                    <a:p>
                      <a:pPr algn="ctr"/>
                      <a:r>
                        <a:rPr lang="sv-SE" sz="2800">
                          <a:solidFill>
                            <a:srgbClr val="2C6080"/>
                          </a:solidFill>
                        </a:rPr>
                        <a:t>2026</a:t>
                      </a:r>
                      <a:endParaRPr lang="sv-SE" sz="2400">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15815">
                <a:tc>
                  <a:txBody>
                    <a:bodyPr/>
                    <a:lstStyle/>
                    <a:p>
                      <a:pPr marL="0" indent="0">
                        <a:buNone/>
                      </a:pPr>
                      <a:endParaRPr lang="sv-SE" sz="2000" dirty="0"/>
                    </a:p>
                    <a:p>
                      <a:pPr marL="171450" indent="-171450">
                        <a:buFont typeface="Arial" panose="020B0604020202020204" pitchFamily="34" charset="0"/>
                        <a:buChar char="•"/>
                      </a:pPr>
                      <a:r>
                        <a:rPr lang="sv-SE" sz="2000" dirty="0"/>
                        <a:t>Ökad mobil specialistvård</a:t>
                      </a:r>
                    </a:p>
                    <a:p>
                      <a:pPr marL="171450" lvl="0" indent="-171450">
                        <a:buFont typeface="Arial" panose="020B0604020202020204" pitchFamily="34" charset="0"/>
                        <a:buChar char="•"/>
                      </a:pPr>
                      <a:endParaRPr lang="sv-SE" sz="2000" dirty="0"/>
                    </a:p>
                    <a:p>
                      <a:pPr marL="171450" indent="-171450">
                        <a:buFont typeface="Arial" panose="020B0604020202020204" pitchFamily="34" charset="0"/>
                        <a:buChar char="•"/>
                      </a:pPr>
                      <a:r>
                        <a:rPr lang="sv-SE" sz="2000" dirty="0"/>
                        <a:t>Möjlighet till direktinläggning vid länets alla sjukhus</a:t>
                      </a:r>
                    </a:p>
                    <a:p>
                      <a:pPr marL="171450" lvl="0" indent="-171450">
                        <a:buFont typeface="Arial" panose="020B0604020202020204" pitchFamily="34" charset="0"/>
                        <a:buChar char="•"/>
                      </a:pPr>
                      <a:endParaRPr lang="sv-SE" sz="2000" dirty="0"/>
                    </a:p>
                    <a:p>
                      <a:pPr marL="171450" indent="-171450">
                        <a:buFont typeface="Arial" panose="020B0604020202020204" pitchFamily="34" charset="0"/>
                        <a:buChar char="•"/>
                      </a:pPr>
                      <a:r>
                        <a:rPr lang="sv-SE" sz="2000" dirty="0"/>
                        <a:t>Närsjukvård i Västerås</a:t>
                      </a:r>
                    </a:p>
                    <a:p>
                      <a:pPr marL="171450" lvl="0" indent="-171450">
                        <a:buFont typeface="Arial" panose="020B0604020202020204" pitchFamily="34" charset="0"/>
                        <a:buChar char="•"/>
                      </a:pPr>
                      <a:endParaRPr lang="sv-SE" sz="2000" dirty="0"/>
                    </a:p>
                    <a:p>
                      <a:pPr marL="171450" indent="-171450">
                        <a:buFont typeface="Arial" panose="020B0604020202020204" pitchFamily="34" charset="0"/>
                        <a:buChar char="•"/>
                      </a:pPr>
                      <a:r>
                        <a:rPr lang="sv-SE" sz="2000" dirty="0"/>
                        <a:t>Cancervård i Nära vård</a:t>
                      </a:r>
                    </a:p>
                    <a:p>
                      <a:pPr marL="0" indent="0">
                        <a:buFont typeface="Arial" panose="020B0604020202020204" pitchFamily="34" charset="0"/>
                        <a:buNone/>
                      </a:pPr>
                      <a:endParaRPr kumimoji="0" lang="sv-SE" sz="2000" b="0" i="0" u="none" strike="noStrike" kern="0" cap="none" spc="0" normalizeH="0" baseline="0" noProof="0" dirty="0">
                        <a:ln>
                          <a:noFill/>
                        </a:ln>
                        <a:solidFill>
                          <a:prstClr val="black"/>
                        </a:solidFill>
                        <a:effectLst/>
                        <a:highlight>
                          <a:srgbClr val="FFFF00"/>
                        </a:highlight>
                        <a:uLnTx/>
                        <a:uFillTx/>
                        <a:latin typeface="+mn-lt"/>
                        <a:ea typeface="+mn-ea"/>
                        <a:cs typeface="+mn-cs"/>
                      </a:endParaRPr>
                    </a:p>
                    <a:p>
                      <a:pPr marL="0" indent="0">
                        <a:buFont typeface="Arial" panose="020B0604020202020204" pitchFamily="34" charset="0"/>
                        <a:buNone/>
                      </a:pPr>
                      <a:endParaRPr kumimoji="0" lang="sv-SE" sz="1900" b="0" i="0" u="none" strike="noStrike" kern="0" cap="none" spc="0" normalizeH="0" baseline="0" noProof="0" dirty="0">
                        <a:ln>
                          <a:noFill/>
                        </a:ln>
                        <a:solidFill>
                          <a:prstClr val="black"/>
                        </a:solidFill>
                        <a:effectLst/>
                        <a:uLnTx/>
                        <a:uFillTx/>
                        <a:latin typeface="+mn-lt"/>
                        <a:ea typeface="+mn-ea"/>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dirty="0">
                          <a:ln>
                            <a:noFill/>
                          </a:ln>
                          <a:solidFill>
                            <a:prstClr val="black"/>
                          </a:solidFill>
                          <a:effectLst/>
                          <a:uLnTx/>
                          <a:uFillTx/>
                          <a:latin typeface="+mn-lt"/>
                          <a:ea typeface="+mn-ea"/>
                          <a:cs typeface="+mn-cs"/>
                        </a:rPr>
                        <a:t>Alla verksamhetsprojekt avslutas. Arbete med klinisk driftsättning i NAV påbörjas, pågår till 2029. </a:t>
                      </a:r>
                    </a:p>
                    <a:p>
                      <a:pPr marL="171450" indent="-171450">
                        <a:buFont typeface="Arial" panose="020B0604020202020204" pitchFamily="34" charset="0"/>
                        <a:buChar char="•"/>
                      </a:pPr>
                      <a:endParaRPr lang="sv-SE" sz="2000" dirty="0">
                        <a:highlight>
                          <a:srgbClr val="847FB7"/>
                        </a:highlight>
                      </a:endParaRPr>
                    </a:p>
                    <a:p>
                      <a:endParaRPr lang="sv-SE" sz="2000" dirty="0"/>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3" name="Tabell 12">
            <a:extLst>
              <a:ext uri="{FF2B5EF4-FFF2-40B4-BE49-F238E27FC236}">
                <a16:creationId xmlns:a16="http://schemas.microsoft.com/office/drawing/2014/main" id="{18C2AEAA-036A-60AF-1287-EA502AAF6D27}"/>
              </a:ext>
            </a:extLst>
          </p:cNvPr>
          <p:cNvGraphicFramePr>
            <a:graphicFrameLocks noGrp="1"/>
          </p:cNvGraphicFramePr>
          <p:nvPr>
            <p:extLst>
              <p:ext uri="{D42A27DB-BD31-4B8C-83A1-F6EECF244321}">
                <p14:modId xmlns:p14="http://schemas.microsoft.com/office/powerpoint/2010/main" val="2990316823"/>
              </p:ext>
            </p:extLst>
          </p:nvPr>
        </p:nvGraphicFramePr>
        <p:xfrm>
          <a:off x="10793806" y="3812426"/>
          <a:ext cx="3910108" cy="7533975"/>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71803">
                <a:tc>
                  <a:txBody>
                    <a:bodyPr/>
                    <a:lstStyle/>
                    <a:p>
                      <a:pPr algn="ctr"/>
                      <a:r>
                        <a:rPr lang="sv-SE" sz="2800">
                          <a:solidFill>
                            <a:srgbClr val="2C6080"/>
                          </a:solidFill>
                        </a:rPr>
                        <a:t>2027</a:t>
                      </a:r>
                      <a:endParaRPr lang="sv-SE" sz="2400">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15815">
                <a:tc>
                  <a:txBody>
                    <a:bodyPr/>
                    <a:lstStyle/>
                    <a:p>
                      <a:pPr marL="171450" indent="-171450">
                        <a:buFont typeface="Arial" panose="020B0604020202020204" pitchFamily="34" charset="0"/>
                        <a:buChar char="•"/>
                      </a:pPr>
                      <a:endParaRPr lang="sv-SE" sz="2000" dirty="0"/>
                    </a:p>
                    <a:p>
                      <a:pPr marL="171450" indent="-171450">
                        <a:buFont typeface="Arial" panose="020B0604020202020204" pitchFamily="34" charset="0"/>
                        <a:buChar char="•"/>
                      </a:pPr>
                      <a:r>
                        <a:rPr lang="sv-SE" sz="2000" dirty="0"/>
                        <a:t>Ambulans i Nära vård</a:t>
                      </a:r>
                    </a:p>
                    <a:p>
                      <a:pPr marL="171450" lvl="0" indent="-171450">
                        <a:buFont typeface="Arial" panose="020B0604020202020204" pitchFamily="34" charset="0"/>
                        <a:buChar char="•"/>
                      </a:pPr>
                      <a:endParaRPr lang="sv-SE" sz="2000" dirty="0"/>
                    </a:p>
                    <a:p>
                      <a:pPr marL="171450" indent="-171450">
                        <a:buFont typeface="Arial" panose="020B0604020202020204" pitchFamily="34" charset="0"/>
                        <a:buChar char="•"/>
                      </a:pPr>
                      <a:r>
                        <a:rPr lang="sv-SE" sz="2000" dirty="0"/>
                        <a:t>Delmål 1 ökad vårdkapacitet frigör vårdplatser  </a:t>
                      </a:r>
                    </a:p>
                    <a:p>
                      <a:pPr marL="171450" lvl="0" indent="-171450">
                        <a:buFont typeface="Arial" panose="020B0604020202020204" pitchFamily="34" charset="0"/>
                        <a:buChar char="•"/>
                      </a:pPr>
                      <a:endParaRPr lang="sv-SE" sz="2000" dirty="0"/>
                    </a:p>
                    <a:p>
                      <a:pPr marL="171450" indent="-171450">
                        <a:buFont typeface="Arial" panose="020B0604020202020204" pitchFamily="34" charset="0"/>
                        <a:buChar char="•"/>
                      </a:pPr>
                      <a:r>
                        <a:rPr lang="sv-SE" sz="2000" dirty="0"/>
                        <a:t>Delmål 1, 1/1100</a:t>
                      </a:r>
                    </a:p>
                    <a:p>
                      <a:pPr marL="0" indent="0">
                        <a:buFont typeface="Arial" panose="020B0604020202020204" pitchFamily="34" charset="0"/>
                        <a:buNone/>
                      </a:pPr>
                      <a:r>
                        <a:rPr lang="sv-SE" sz="2000" dirty="0"/>
                        <a:t>( listade per läkare på VC) </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sv-SE" sz="1900" b="0" i="0" u="none" strike="noStrike" kern="0" cap="none" spc="0" normalizeH="0" baseline="0" noProof="0" dirty="0">
                        <a:ln>
                          <a:noFill/>
                        </a:ln>
                        <a:solidFill>
                          <a:prstClr val="black"/>
                        </a:solidFill>
                        <a:effectLst/>
                        <a:uLnTx/>
                        <a:uFillTx/>
                        <a:latin typeface="+mn-lt"/>
                        <a:ea typeface="+mn-ea"/>
                        <a:cs typeface="+mn-cs"/>
                      </a:endParaRPr>
                    </a:p>
                    <a:p>
                      <a:pPr marL="0" marR="0" lvl="0" indent="0">
                        <a:lnSpc>
                          <a:spcPct val="100000"/>
                        </a:lnSpc>
                        <a:spcBef>
                          <a:spcPts val="0"/>
                        </a:spcBef>
                        <a:spcAft>
                          <a:spcPts val="0"/>
                        </a:spcAft>
                        <a:buClrTx/>
                        <a:buSzTx/>
                        <a:buFont typeface="Arial" panose="020B0604020202020204" pitchFamily="34" charset="0"/>
                        <a:buNone/>
                      </a:pPr>
                      <a:endParaRPr lang="sv-SE" sz="2000" b="0" i="0" u="none" strike="noStrike" kern="0" cap="none" spc="0" normalizeH="0" baseline="0" noProof="0" dirty="0">
                        <a:ln>
                          <a:noFill/>
                        </a:ln>
                        <a:solidFill>
                          <a:prstClr val="black"/>
                        </a:solidFill>
                        <a:effectLst/>
                        <a:uLnTx/>
                        <a:uFillTx/>
                        <a:latin typeface="+mn-lt"/>
                        <a:ea typeface="+mn-ea"/>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dirty="0">
                          <a:ln>
                            <a:noFill/>
                          </a:ln>
                          <a:solidFill>
                            <a:prstClr val="black"/>
                          </a:solidFill>
                          <a:effectLst/>
                          <a:uLnTx/>
                          <a:uFillTx/>
                          <a:latin typeface="+mn-lt"/>
                          <a:ea typeface="+mn-ea"/>
                          <a:cs typeface="+mn-cs"/>
                        </a:rPr>
                        <a:t>Start installation av byggnadspåverkande MT </a:t>
                      </a:r>
                      <a:r>
                        <a:rPr lang="sv-SE" sz="2000" b="0" i="0" u="none" strike="noStrike" kern="0" cap="none" spc="0" normalizeH="0" baseline="0" noProof="0" dirty="0">
                          <a:ln>
                            <a:noFill/>
                          </a:ln>
                          <a:solidFill>
                            <a:prstClr val="black"/>
                          </a:solidFill>
                          <a:effectLst/>
                          <a:uLnTx/>
                          <a:uFillTx/>
                          <a:latin typeface="+mn-lt"/>
                          <a:ea typeface="+mn-ea"/>
                          <a:cs typeface="+mn-cs"/>
                        </a:rPr>
                        <a:t>utrustning i NAV</a:t>
                      </a:r>
                      <a:endParaRPr kumimoji="0" lang="sv-SE" sz="2000" b="0" i="0" u="none" strike="noStrike" kern="0" cap="none" spc="0" normalizeH="0" baseline="0" noProof="0" dirty="0">
                        <a:ln>
                          <a:noFill/>
                        </a:ln>
                        <a:solidFill>
                          <a:prstClr val="black"/>
                        </a:solidFill>
                        <a:effectLst/>
                        <a:uLnTx/>
                        <a:uFillTx/>
                        <a:latin typeface="+mn-lt"/>
                        <a:ea typeface="+mn-ea"/>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dirty="0">
                          <a:ln>
                            <a:noFill/>
                          </a:ln>
                          <a:solidFill>
                            <a:prstClr val="black"/>
                          </a:solidFill>
                          <a:effectLst/>
                          <a:uLnTx/>
                          <a:uFillTx/>
                          <a:latin typeface="+mn-lt"/>
                          <a:ea typeface="+mn-ea"/>
                          <a:cs typeface="+mn-cs"/>
                        </a:rPr>
                        <a:t>Datum (vecka) för driftsättning av ny vårdbyggnad (NAV) kommuniceras.</a:t>
                      </a:r>
                    </a:p>
                    <a:p>
                      <a:pPr marL="0" indent="0" defTabSz="914400">
                        <a:buFont typeface="Arial" panose="020B0604020202020204" pitchFamily="34" charset="0"/>
                        <a:buNone/>
                        <a:tabLst/>
                        <a:defRPr/>
                      </a:pPr>
                      <a:endParaRPr kumimoji="0" lang="sv-SE" sz="2000" dirty="0"/>
                    </a:p>
                    <a:p>
                      <a:endParaRPr lang="sv-SE" sz="2000" dirty="0"/>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4" name="Tabell 13">
            <a:extLst>
              <a:ext uri="{FF2B5EF4-FFF2-40B4-BE49-F238E27FC236}">
                <a16:creationId xmlns:a16="http://schemas.microsoft.com/office/drawing/2014/main" id="{F387F789-FABB-B579-E81B-3B80F9A98DF8}"/>
              </a:ext>
            </a:extLst>
          </p:cNvPr>
          <p:cNvGraphicFramePr>
            <a:graphicFrameLocks noGrp="1"/>
          </p:cNvGraphicFramePr>
          <p:nvPr>
            <p:extLst>
              <p:ext uri="{D42A27DB-BD31-4B8C-83A1-F6EECF244321}">
                <p14:modId xmlns:p14="http://schemas.microsoft.com/office/powerpoint/2010/main" val="736468527"/>
              </p:ext>
            </p:extLst>
          </p:nvPr>
        </p:nvGraphicFramePr>
        <p:xfrm>
          <a:off x="14703914" y="3807426"/>
          <a:ext cx="3910108" cy="7557587"/>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519784">
                <a:tc>
                  <a:txBody>
                    <a:bodyPr/>
                    <a:lstStyle/>
                    <a:p>
                      <a:pPr algn="ctr"/>
                      <a:r>
                        <a:rPr lang="sv-SE" sz="2800">
                          <a:solidFill>
                            <a:srgbClr val="2C6080"/>
                          </a:solidFill>
                        </a:rPr>
                        <a:t>2028</a:t>
                      </a:r>
                      <a:endParaRPr lang="sv-SE" sz="2000">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37803">
                <a:tc>
                  <a:txBody>
                    <a:bodyPr/>
                    <a:lstStyle/>
                    <a:p>
                      <a:pPr marL="171450" indent="-171450">
                        <a:buFont typeface="Arial" panose="020B0604020202020204" pitchFamily="34" charset="0"/>
                        <a:buChar char="•"/>
                      </a:pPr>
                      <a:endParaRPr lang="sv-SE" sz="2000" dirty="0"/>
                    </a:p>
                    <a:p>
                      <a:pPr marL="171450" indent="-171450">
                        <a:buFont typeface="Arial" panose="020B0604020202020204" pitchFamily="34" charset="0"/>
                        <a:buChar char="•"/>
                      </a:pPr>
                      <a:r>
                        <a:rPr lang="sv-SE" sz="2000" dirty="0"/>
                        <a:t>Distansmonitorering Virtuella sjukhuset/sjukhus hemma</a:t>
                      </a:r>
                    </a:p>
                    <a:p>
                      <a:pPr marL="171450" lvl="0" indent="-171450">
                        <a:buFont typeface="Arial" panose="020B0604020202020204" pitchFamily="34" charset="0"/>
                        <a:buChar char="•"/>
                      </a:pPr>
                      <a:endParaRPr lang="sv-SE" sz="2000" dirty="0"/>
                    </a:p>
                    <a:p>
                      <a:pPr marL="171450" indent="-171450">
                        <a:buFont typeface="Arial" panose="020B0604020202020204" pitchFamily="34" charset="0"/>
                        <a:buChar char="•"/>
                      </a:pPr>
                      <a:r>
                        <a:rPr lang="sv-SE" sz="2000" dirty="0"/>
                        <a:t>Gemensam verksamhet/lokalisering med kommuner</a:t>
                      </a:r>
                    </a:p>
                    <a:p>
                      <a:pPr marL="171450" indent="-171450">
                        <a:buFont typeface="Arial" panose="020B0604020202020204" pitchFamily="34" charset="0"/>
                        <a:buChar char="•"/>
                      </a:pPr>
                      <a:endParaRPr lang="sv-SE" sz="2000" dirty="0"/>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2000" b="0" dirty="0">
                          <a:solidFill>
                            <a:schemeClr val="tx1"/>
                          </a:solidFill>
                          <a:latin typeface="+mn-lt"/>
                          <a:ea typeface="+mn-ea"/>
                          <a:cs typeface="+mn-cs"/>
                        </a:rPr>
                        <a:t>Byggnation av ny vårdbyggnad i NAV klar (slutbesiktigad)</a:t>
                      </a:r>
                    </a:p>
                    <a:p>
                      <a:pPr marL="171450" indent="-171450">
                        <a:buFont typeface="Arial" panose="020B0604020202020204" pitchFamily="34" charset="0"/>
                        <a:buChar char="•"/>
                      </a:pPr>
                      <a:endParaRPr lang="sv-SE" sz="2000" dirty="0"/>
                    </a:p>
                    <a:p>
                      <a:endParaRPr lang="sv-SE" sz="2000" dirty="0"/>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sp>
        <p:nvSpPr>
          <p:cNvPr id="17" name="textruta 16">
            <a:extLst>
              <a:ext uri="{FF2B5EF4-FFF2-40B4-BE49-F238E27FC236}">
                <a16:creationId xmlns:a16="http://schemas.microsoft.com/office/drawing/2014/main" id="{9E1A8D8D-FEE5-2FAD-2EE1-314AADFC086B}"/>
              </a:ext>
            </a:extLst>
          </p:cNvPr>
          <p:cNvSpPr txBox="1"/>
          <p:nvPr/>
        </p:nvSpPr>
        <p:spPr>
          <a:xfrm>
            <a:off x="224727" y="5894506"/>
            <a:ext cx="2731294" cy="1200329"/>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2400" b="1">
                <a:solidFill>
                  <a:schemeClr val="bg1"/>
                </a:solidFill>
                <a:latin typeface="+mn-lt"/>
                <a:ea typeface="+mn-ea"/>
                <a:cs typeface="+mn-cs"/>
              </a:rPr>
              <a:t>Omställning till framtidens hälso- </a:t>
            </a:r>
            <a:br>
              <a:rPr lang="sv-SE" sz="2400" b="1">
                <a:solidFill>
                  <a:schemeClr val="bg1"/>
                </a:solidFill>
                <a:latin typeface="+mn-lt"/>
                <a:ea typeface="+mn-ea"/>
                <a:cs typeface="+mn-cs"/>
              </a:rPr>
            </a:br>
            <a:r>
              <a:rPr lang="sv-SE" sz="2400" b="1">
                <a:solidFill>
                  <a:schemeClr val="bg1"/>
                </a:solidFill>
                <a:latin typeface="+mn-lt"/>
                <a:ea typeface="+mn-ea"/>
                <a:cs typeface="+mn-cs"/>
              </a:rPr>
              <a:t>och sjukvård</a:t>
            </a:r>
          </a:p>
        </p:txBody>
      </p:sp>
      <p:graphicFrame>
        <p:nvGraphicFramePr>
          <p:cNvPr id="15" name="Tabell 14">
            <a:extLst>
              <a:ext uri="{FF2B5EF4-FFF2-40B4-BE49-F238E27FC236}">
                <a16:creationId xmlns:a16="http://schemas.microsoft.com/office/drawing/2014/main" id="{4384D08F-F594-E80A-AC3D-3486612D897C}"/>
              </a:ext>
            </a:extLst>
          </p:cNvPr>
          <p:cNvGraphicFramePr>
            <a:graphicFrameLocks noGrp="1"/>
          </p:cNvGraphicFramePr>
          <p:nvPr>
            <p:extLst>
              <p:ext uri="{D42A27DB-BD31-4B8C-83A1-F6EECF244321}">
                <p14:modId xmlns:p14="http://schemas.microsoft.com/office/powerpoint/2010/main" val="2630393038"/>
              </p:ext>
            </p:extLst>
          </p:nvPr>
        </p:nvGraphicFramePr>
        <p:xfrm>
          <a:off x="18418299" y="3814579"/>
          <a:ext cx="1725993" cy="7594850"/>
        </p:xfrm>
        <a:graphic>
          <a:graphicData uri="http://schemas.openxmlformats.org/drawingml/2006/table">
            <a:tbl>
              <a:tblPr firstRow="1" bandRow="1">
                <a:tableStyleId>{5C22544A-7EE6-4342-B048-85BDC9FD1C3A}</a:tableStyleId>
              </a:tblPr>
              <a:tblGrid>
                <a:gridCol w="1725993">
                  <a:extLst>
                    <a:ext uri="{9D8B030D-6E8A-4147-A177-3AD203B41FA5}">
                      <a16:colId xmlns:a16="http://schemas.microsoft.com/office/drawing/2014/main" val="1211106183"/>
                    </a:ext>
                  </a:extLst>
                </a:gridCol>
              </a:tblGrid>
              <a:tr h="475897">
                <a:tc>
                  <a:txBody>
                    <a:bodyPr/>
                    <a:lstStyle/>
                    <a:p>
                      <a:pPr algn="ctr"/>
                      <a:r>
                        <a:rPr lang="sv-SE" sz="2800">
                          <a:solidFill>
                            <a:srgbClr val="2C6080"/>
                          </a:solidFill>
                        </a:rPr>
                        <a:t>2029</a:t>
                      </a:r>
                      <a:endParaRPr lang="sv-SE">
                        <a:solidFill>
                          <a:srgbClr val="2C608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76690">
                <a:tc>
                  <a:txBody>
                    <a:bodyPr/>
                    <a:lstStyle/>
                    <a:p>
                      <a:pPr marL="342900" indent="-342900">
                        <a:buFont typeface="Arial" panose="020B0604020202020204" pitchFamily="34" charset="0"/>
                        <a:buChar char="•"/>
                      </a:pPr>
                      <a:endParaRPr lang="sv-SE" sz="1800" b="0" dirty="0">
                        <a:solidFill>
                          <a:schemeClr val="tx1"/>
                        </a:solidFill>
                      </a:endParaRP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sv-SE" sz="2000" b="0" dirty="0" err="1">
                          <a:solidFill>
                            <a:schemeClr val="tx1"/>
                          </a:solidFill>
                          <a:latin typeface="+mn-lt"/>
                          <a:ea typeface="+mn-ea"/>
                          <a:cs typeface="+mn-cs"/>
                        </a:rPr>
                        <a:t>Inflytt</a:t>
                      </a:r>
                      <a:r>
                        <a:rPr lang="sv-SE" sz="2000" b="0" dirty="0">
                          <a:solidFill>
                            <a:schemeClr val="tx1"/>
                          </a:solidFill>
                          <a:latin typeface="+mn-lt"/>
                          <a:ea typeface="+mn-ea"/>
                          <a:cs typeface="+mn-cs"/>
                        </a:rPr>
                        <a:t> NAV </a:t>
                      </a:r>
                      <a:br>
                        <a:rPr lang="sv-SE" sz="2000" b="0" dirty="0">
                          <a:solidFill>
                            <a:srgbClr val="000000"/>
                          </a:solidFill>
                          <a:latin typeface="+mn-lt"/>
                          <a:ea typeface="+mn-ea"/>
                          <a:cs typeface="+mn-cs"/>
                        </a:rPr>
                      </a:br>
                      <a:r>
                        <a:rPr lang="sv-SE" sz="2000" b="0" dirty="0">
                          <a:solidFill>
                            <a:schemeClr val="tx1"/>
                          </a:solidFill>
                          <a:latin typeface="+mn-lt"/>
                          <a:ea typeface="+mn-ea"/>
                          <a:cs typeface="+mn-cs"/>
                        </a:rPr>
                        <a:t>- Nytt Akutsjukhus Västmanland</a:t>
                      </a:r>
                    </a:p>
                    <a:p>
                      <a:endParaRPr lang="sv-SE" dirty="0"/>
                    </a:p>
                  </a:txBody>
                  <a:tcPr marL="137160" marR="137160" marT="137160" marB="13716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pic>
        <p:nvPicPr>
          <p:cNvPr id="3" name="Bildobjekt 2" descr="En bild som visar klädsel, person, Medicinsk utrustning, inomhus&#10;&#10;Automatiskt genererad beskrivning">
            <a:extLst>
              <a:ext uri="{FF2B5EF4-FFF2-40B4-BE49-F238E27FC236}">
                <a16:creationId xmlns:a16="http://schemas.microsoft.com/office/drawing/2014/main" id="{62776ED2-29F3-354E-D335-72ECCCBAC7B8}"/>
              </a:ext>
            </a:extLst>
          </p:cNvPr>
          <p:cNvPicPr>
            <a:picLocks noChangeAspect="1"/>
          </p:cNvPicPr>
          <p:nvPr/>
        </p:nvPicPr>
        <p:blipFill>
          <a:blip r:embed="rId3" cstate="print">
            <a:extLst>
              <a:ext uri="{28A0092B-C50C-407E-A947-70E740481C1C}">
                <a14:useLocalDpi xmlns:a14="http://schemas.microsoft.com/office/drawing/2010/main" val="0"/>
              </a:ext>
            </a:extLst>
          </a:blip>
          <a:srcRect t="11195" b="55117"/>
          <a:stretch/>
        </p:blipFill>
        <p:spPr>
          <a:xfrm>
            <a:off x="17071" y="0"/>
            <a:ext cx="20110150" cy="3814579"/>
          </a:xfrm>
          <a:prstGeom prst="rect">
            <a:avLst/>
          </a:prstGeom>
        </p:spPr>
      </p:pic>
      <p:sp>
        <p:nvSpPr>
          <p:cNvPr id="5" name="Rektangel 4">
            <a:extLst>
              <a:ext uri="{FF2B5EF4-FFF2-40B4-BE49-F238E27FC236}">
                <a16:creationId xmlns:a16="http://schemas.microsoft.com/office/drawing/2014/main" id="{EDA5A993-3467-FC6C-9F9D-9AE55C777941}"/>
              </a:ext>
            </a:extLst>
          </p:cNvPr>
          <p:cNvSpPr/>
          <p:nvPr/>
        </p:nvSpPr>
        <p:spPr>
          <a:xfrm rot="5400000">
            <a:off x="3187160" y="-3187174"/>
            <a:ext cx="3821745" cy="10196069"/>
          </a:xfrm>
          <a:prstGeom prst="rect">
            <a:avLst/>
          </a:prstGeom>
          <a:gradFill flip="none" rotWithShape="1">
            <a:gsLst>
              <a:gs pos="12000">
                <a:schemeClr val="accent4">
                  <a:lumMod val="67000"/>
                </a:schemeClr>
              </a:gs>
              <a:gs pos="100000">
                <a:schemeClr val="accent4">
                  <a:lumMod val="60000"/>
                  <a:lumOff val="40000"/>
                  <a:alpha val="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BC6B29CD-4A1A-A25C-829E-1768D34B9A50}"/>
              </a:ext>
            </a:extLst>
          </p:cNvPr>
          <p:cNvSpPr txBox="1"/>
          <p:nvPr/>
        </p:nvSpPr>
        <p:spPr>
          <a:xfrm>
            <a:off x="474986" y="841884"/>
            <a:ext cx="7128792" cy="2123658"/>
          </a:xfrm>
          <a:prstGeom prst="rect">
            <a:avLst/>
          </a:prstGeom>
          <a:noFill/>
        </p:spPr>
        <p:txBody>
          <a:bodyPr wrap="square" rtlCol="0">
            <a:spAutoFit/>
          </a:bodyPr>
          <a:lstStyle/>
          <a:p>
            <a:r>
              <a:rPr lang="sv-SE" sz="4400" b="1">
                <a:solidFill>
                  <a:schemeClr val="bg1"/>
                </a:solidFill>
                <a:latin typeface="+mj-lt"/>
              </a:rPr>
              <a:t>Milstolpar i arbetet för </a:t>
            </a:r>
            <a:br>
              <a:rPr lang="sv-SE" sz="4400" b="1">
                <a:solidFill>
                  <a:schemeClr val="bg1"/>
                </a:solidFill>
                <a:latin typeface="+mj-lt"/>
              </a:rPr>
            </a:br>
            <a:r>
              <a:rPr lang="sv-SE" sz="4400" b="1">
                <a:solidFill>
                  <a:schemeClr val="bg1"/>
                </a:solidFill>
                <a:latin typeface="+mj-lt"/>
              </a:rPr>
              <a:t>att nå målbilden för </a:t>
            </a:r>
          </a:p>
          <a:p>
            <a:r>
              <a:rPr lang="sv-SE" sz="4400" b="1">
                <a:solidFill>
                  <a:schemeClr val="bg1"/>
                </a:solidFill>
                <a:latin typeface="+mj-lt"/>
              </a:rPr>
              <a:t>Hälso- och Sjukvården 2029</a:t>
            </a:r>
          </a:p>
        </p:txBody>
      </p:sp>
      <p:sp>
        <p:nvSpPr>
          <p:cNvPr id="19" name="Platshållare för text 6">
            <a:extLst>
              <a:ext uri="{FF2B5EF4-FFF2-40B4-BE49-F238E27FC236}">
                <a16:creationId xmlns:a16="http://schemas.microsoft.com/office/drawing/2014/main" id="{9661668C-54D4-4658-C0E1-41E363B7394F}"/>
              </a:ext>
            </a:extLst>
          </p:cNvPr>
          <p:cNvSpPr txBox="1">
            <a:spLocks/>
          </p:cNvSpPr>
          <p:nvPr/>
        </p:nvSpPr>
        <p:spPr>
          <a:xfrm>
            <a:off x="17640000" y="903898"/>
            <a:ext cx="1987200" cy="1987200"/>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r>
              <a:rPr lang="sv-SE" kern="0">
                <a:solidFill>
                  <a:sysClr val="windowText" lastClr="000000"/>
                </a:solidFill>
              </a:rPr>
              <a:t> 4,42</a:t>
            </a:r>
          </a:p>
          <a:p>
            <a:endParaRPr lang="sv-SE" kern="0">
              <a:solidFill>
                <a:sysClr val="windowText" lastClr="000000"/>
              </a:solidFill>
            </a:endParaRPr>
          </a:p>
        </p:txBody>
      </p:sp>
      <p:sp>
        <p:nvSpPr>
          <p:cNvPr id="8" name="textruta 7">
            <a:extLst>
              <a:ext uri="{FF2B5EF4-FFF2-40B4-BE49-F238E27FC236}">
                <a16:creationId xmlns:a16="http://schemas.microsoft.com/office/drawing/2014/main" id="{9BF7A26F-151A-0DF0-532E-C9D041FA6E6B}"/>
              </a:ext>
            </a:extLst>
          </p:cNvPr>
          <p:cNvSpPr txBox="1"/>
          <p:nvPr/>
        </p:nvSpPr>
        <p:spPr>
          <a:xfrm>
            <a:off x="4039382" y="10694724"/>
            <a:ext cx="139421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i="0" u="none" strike="noStrike" kern="1200" cap="none" spc="0" normalizeH="0" baseline="0" noProof="0">
                <a:ln>
                  <a:noFill/>
                </a:ln>
                <a:effectLst/>
                <a:uLnTx/>
                <a:uFillTx/>
                <a:latin typeface="Calibri"/>
                <a:ea typeface="+mn-ea"/>
                <a:cs typeface="+mn-cs"/>
              </a:rPr>
              <a:t>Fastighetsutveckling: Genomförandeprojekt utifrån Lokalförsörjningsplan Köping (</a:t>
            </a:r>
            <a:r>
              <a:rPr kumimoji="0" lang="sv-SE" sz="2400" b="0" i="0" u="none" strike="noStrike" kern="1200" cap="none" spc="0" normalizeH="0" baseline="0" noProof="0">
                <a:ln>
                  <a:noFill/>
                </a:ln>
                <a:effectLst/>
                <a:uLnTx/>
                <a:uFillTx/>
                <a:latin typeface="Calibri"/>
                <a:ea typeface="+mn-ea"/>
                <a:cs typeface="+mn-cs"/>
              </a:rPr>
              <a:t>ännu ej beslutat) </a:t>
            </a:r>
            <a:endParaRPr kumimoji="0" lang="sv-SE" sz="1800" b="0" i="0" u="none" strike="noStrike" kern="1200" cap="none" spc="0" normalizeH="0" baseline="0" noProof="0">
              <a:ln>
                <a:noFill/>
              </a:ln>
              <a:effectLst/>
              <a:uLnTx/>
              <a:uFillTx/>
              <a:latin typeface="Calibri Light"/>
              <a:ea typeface="+mn-ea"/>
              <a:cs typeface="+mn-cs"/>
            </a:endParaRPr>
          </a:p>
        </p:txBody>
      </p:sp>
    </p:spTree>
    <p:extLst>
      <p:ext uri="{BB962C8B-B14F-4D97-AF65-F5344CB8AC3E}">
        <p14:creationId xmlns:p14="http://schemas.microsoft.com/office/powerpoint/2010/main" val="2677730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C6080"/>
        </a:solidFill>
        <a:effectLst/>
      </p:bgPr>
    </p:bg>
    <p:spTree>
      <p:nvGrpSpPr>
        <p:cNvPr id="1" name="">
          <a:extLst>
            <a:ext uri="{FF2B5EF4-FFF2-40B4-BE49-F238E27FC236}">
              <a16:creationId xmlns:a16="http://schemas.microsoft.com/office/drawing/2014/main" id="{BE95E37F-3217-EF05-446F-C189E3414BF5}"/>
            </a:ext>
          </a:extLst>
        </p:cNvPr>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47B54F26-F93B-6F35-B97A-A835F0C802E1}"/>
              </a:ext>
            </a:extLst>
          </p:cNvPr>
          <p:cNvGraphicFramePr>
            <a:graphicFrameLocks noGrp="1"/>
          </p:cNvGraphicFramePr>
          <p:nvPr>
            <p:extLst>
              <p:ext uri="{D42A27DB-BD31-4B8C-83A1-F6EECF244321}">
                <p14:modId xmlns:p14="http://schemas.microsoft.com/office/powerpoint/2010/main" val="1351176188"/>
              </p:ext>
            </p:extLst>
          </p:nvPr>
        </p:nvGraphicFramePr>
        <p:xfrm>
          <a:off x="2973590" y="3798122"/>
          <a:ext cx="3910108" cy="7557586"/>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519784">
                <a:tc>
                  <a:txBody>
                    <a:bodyPr/>
                    <a:lstStyle/>
                    <a:p>
                      <a:pPr algn="ctr"/>
                      <a:r>
                        <a:rPr lang="sv-SE" sz="2800">
                          <a:solidFill>
                            <a:srgbClr val="2C6080"/>
                          </a:solidFill>
                        </a:rPr>
                        <a:t>2025</a:t>
                      </a:r>
                      <a:endParaRPr lang="sv-SE" sz="1800">
                        <a:solidFill>
                          <a:srgbClr val="2C608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37802">
                <a:tc>
                  <a:txBody>
                    <a:bodyPr/>
                    <a:lstStyle/>
                    <a:p>
                      <a:pPr marL="0" indent="0">
                        <a:buNone/>
                      </a:pPr>
                      <a:endParaRPr lang="sv-SE" sz="2000" dirty="0">
                        <a:solidFill>
                          <a:schemeClr val="tx1"/>
                        </a:solidFill>
                      </a:endParaRPr>
                    </a:p>
                    <a:p>
                      <a:pPr marL="342900" indent="-342900">
                        <a:buFont typeface="Arial" panose="020B0604020202020204" pitchFamily="34" charset="0"/>
                        <a:buChar char="•"/>
                      </a:pPr>
                      <a:endParaRPr lang="sv-SE" sz="2000" dirty="0">
                        <a:solidFill>
                          <a:schemeClr val="tx1"/>
                        </a:solidFill>
                      </a:endParaRPr>
                    </a:p>
                    <a:p>
                      <a:pPr marL="171450" indent="-171450">
                        <a:buFont typeface="Arial" panose="020B0604020202020204" pitchFamily="34" charset="0"/>
                        <a:buChar char="•"/>
                      </a:pPr>
                      <a:r>
                        <a:rPr lang="sv-SE" sz="2800" b="0" dirty="0">
                          <a:solidFill>
                            <a:schemeClr val="tx1"/>
                          </a:solidFill>
                          <a:latin typeface="+mn-lt"/>
                          <a:ea typeface="+mn-ea"/>
                          <a:cs typeface="+mn-cs"/>
                        </a:rPr>
                        <a:t>Stödstruktur för digitala </a:t>
                      </a:r>
                      <a:r>
                        <a:rPr lang="sv-SE" sz="2800" b="0" dirty="0" err="1">
                          <a:solidFill>
                            <a:schemeClr val="tx1"/>
                          </a:solidFill>
                          <a:latin typeface="+mn-lt"/>
                          <a:ea typeface="+mn-ea"/>
                          <a:cs typeface="+mn-cs"/>
                        </a:rPr>
                        <a:t>vårdrum</a:t>
                      </a:r>
                      <a:r>
                        <a:rPr lang="sv-SE" sz="2800" b="0" dirty="0">
                          <a:solidFill>
                            <a:schemeClr val="tx1"/>
                          </a:solidFill>
                          <a:latin typeface="+mn-lt"/>
                          <a:ea typeface="+mn-ea"/>
                          <a:cs typeface="+mn-cs"/>
                        </a:rPr>
                        <a:t> och/eller digitala </a:t>
                      </a:r>
                      <a:r>
                        <a:rPr lang="sv-SE" sz="2800" b="0" dirty="0" err="1">
                          <a:solidFill>
                            <a:schemeClr val="tx1"/>
                          </a:solidFill>
                          <a:latin typeface="+mn-lt"/>
                          <a:ea typeface="+mn-ea"/>
                          <a:cs typeface="+mn-cs"/>
                        </a:rPr>
                        <a:t>vårdmöten</a:t>
                      </a:r>
                      <a:r>
                        <a:rPr lang="sv-SE" sz="2800" b="0" dirty="0">
                          <a:solidFill>
                            <a:schemeClr val="tx1"/>
                          </a:solidFill>
                          <a:latin typeface="+mn-lt"/>
                          <a:ea typeface="+mn-ea"/>
                          <a:cs typeface="+mn-cs"/>
                        </a:rPr>
                        <a:t>.  </a:t>
                      </a:r>
                    </a:p>
                    <a:p>
                      <a:pPr marL="0" lvl="0" indent="0">
                        <a:buNone/>
                      </a:pPr>
                      <a:endParaRPr lang="sv-SE" sz="2800" b="0" dirty="0">
                        <a:solidFill>
                          <a:schemeClr val="tx1"/>
                        </a:solidFill>
                        <a:latin typeface="+mn-lt"/>
                        <a:ea typeface="+mn-ea"/>
                        <a:cs typeface="+mn-cs"/>
                      </a:endParaRPr>
                    </a:p>
                    <a:p>
                      <a:pPr marL="171450" indent="-171450">
                        <a:buFont typeface="Arial" panose="020B0604020202020204" pitchFamily="34" charset="0"/>
                        <a:buChar char="•"/>
                      </a:pPr>
                      <a:r>
                        <a:rPr lang="sv-SE" sz="2800" b="0" dirty="0" err="1">
                          <a:solidFill>
                            <a:schemeClr val="tx1"/>
                          </a:solidFill>
                          <a:latin typeface="+mn-lt"/>
                          <a:ea typeface="+mn-ea"/>
                          <a:cs typeface="+mn-cs"/>
                        </a:rPr>
                        <a:t>Breddinföra</a:t>
                      </a:r>
                      <a:r>
                        <a:rPr lang="sv-SE" sz="2800" b="0" dirty="0">
                          <a:solidFill>
                            <a:schemeClr val="tx1"/>
                          </a:solidFill>
                          <a:latin typeface="+mn-lt"/>
                          <a:ea typeface="+mn-ea"/>
                          <a:cs typeface="+mn-cs"/>
                        </a:rPr>
                        <a:t> webbtidbok där det är möjligt </a:t>
                      </a:r>
                    </a:p>
                    <a:p>
                      <a:pPr marL="171450" lvl="0" indent="-171450">
                        <a:buFont typeface="Arial" panose="020B0604020202020204" pitchFamily="34" charset="0"/>
                        <a:buChar char="•"/>
                      </a:pPr>
                      <a:endParaRPr lang="sv-SE" sz="2800" b="0" dirty="0">
                        <a:solidFill>
                          <a:schemeClr val="tx1"/>
                        </a:solidFill>
                        <a:latin typeface="+mn-lt"/>
                        <a:ea typeface="+mn-ea"/>
                        <a:cs typeface="+mn-cs"/>
                      </a:endParaRPr>
                    </a:p>
                    <a:p>
                      <a:pPr marL="171450" indent="-171450">
                        <a:buFont typeface="Arial" panose="020B0604020202020204" pitchFamily="34" charset="0"/>
                        <a:buChar char="•"/>
                      </a:pPr>
                      <a:r>
                        <a:rPr lang="sv-SE" sz="2800" b="0" dirty="0">
                          <a:solidFill>
                            <a:schemeClr val="tx1"/>
                          </a:solidFill>
                          <a:latin typeface="+mn-lt"/>
                          <a:ea typeface="+mn-ea"/>
                          <a:cs typeface="+mn-cs"/>
                        </a:rPr>
                        <a:t>Struktur för ökad patientinvolvering</a:t>
                      </a:r>
                    </a:p>
                  </a:txBody>
                  <a:tcPr marL="137160" marR="137160" marT="137160" marB="137160">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2" name="Tabell 11">
            <a:extLst>
              <a:ext uri="{FF2B5EF4-FFF2-40B4-BE49-F238E27FC236}">
                <a16:creationId xmlns:a16="http://schemas.microsoft.com/office/drawing/2014/main" id="{AA7694B1-0CA2-93BF-3B2A-01B518043E34}"/>
              </a:ext>
            </a:extLst>
          </p:cNvPr>
          <p:cNvGraphicFramePr>
            <a:graphicFrameLocks noGrp="1"/>
          </p:cNvGraphicFramePr>
          <p:nvPr>
            <p:extLst>
              <p:ext uri="{D42A27DB-BD31-4B8C-83A1-F6EECF244321}">
                <p14:modId xmlns:p14="http://schemas.microsoft.com/office/powerpoint/2010/main" val="532961548"/>
              </p:ext>
            </p:extLst>
          </p:nvPr>
        </p:nvGraphicFramePr>
        <p:xfrm>
          <a:off x="6883698" y="3815582"/>
          <a:ext cx="3910108" cy="7533975"/>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71803">
                <a:tc>
                  <a:txBody>
                    <a:bodyPr/>
                    <a:lstStyle/>
                    <a:p>
                      <a:pPr algn="ctr"/>
                      <a:r>
                        <a:rPr lang="sv-SE" sz="2800" b="1">
                          <a:solidFill>
                            <a:srgbClr val="2C6080"/>
                          </a:solidFill>
                        </a:rPr>
                        <a:t>2026</a:t>
                      </a:r>
                      <a:endParaRPr lang="sv-SE" sz="2400" b="1">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15815">
                <a:tc>
                  <a:txBody>
                    <a:bodyPr/>
                    <a:lstStyle/>
                    <a:p>
                      <a:pPr marL="171450" indent="-171450">
                        <a:buFont typeface="Arial" panose="020B0604020202020204" pitchFamily="34" charset="0"/>
                        <a:buChar char="•"/>
                      </a:pPr>
                      <a:endParaRPr lang="sv-SE" sz="2000" b="0">
                        <a:solidFill>
                          <a:schemeClr val="tx1"/>
                        </a:solidFill>
                      </a:endParaRPr>
                    </a:p>
                    <a:p>
                      <a:pPr marL="171450" indent="-171450">
                        <a:buFont typeface="Arial" panose="020B0604020202020204" pitchFamily="34" charset="0"/>
                        <a:buChar char="•"/>
                      </a:pPr>
                      <a:endParaRPr lang="sv-SE" sz="2000" b="0">
                        <a:solidFill>
                          <a:schemeClr val="tx1"/>
                        </a:solidFill>
                      </a:endParaRPr>
                    </a:p>
                    <a:p>
                      <a:pPr marL="171450" indent="-171450">
                        <a:buFont typeface="Arial" panose="020B0604020202020204" pitchFamily="34" charset="0"/>
                        <a:buChar char="•"/>
                      </a:pPr>
                      <a:r>
                        <a:rPr lang="sv-SE" sz="2400" b="0">
                          <a:solidFill>
                            <a:schemeClr val="tx1"/>
                          </a:solidFill>
                          <a:latin typeface="+mn-lt"/>
                          <a:ea typeface="+mn-ea"/>
                          <a:cs typeface="+mn-cs"/>
                        </a:rPr>
                        <a:t>Gemensam digital servicenivå </a:t>
                      </a:r>
                    </a:p>
                    <a:p>
                      <a:pPr marL="171450" lvl="0" indent="-171450">
                        <a:buFont typeface="Arial" panose="020B0604020202020204" pitchFamily="34" charset="0"/>
                        <a:buChar char="•"/>
                      </a:pPr>
                      <a:endParaRPr lang="sv-SE" sz="2400" b="0">
                        <a:solidFill>
                          <a:schemeClr val="tx1"/>
                        </a:solidFill>
                        <a:latin typeface="+mn-lt"/>
                        <a:ea typeface="+mn-ea"/>
                        <a:cs typeface="+mn-cs"/>
                      </a:endParaRPr>
                    </a:p>
                    <a:p>
                      <a:pPr marL="171450" indent="-171450">
                        <a:buFont typeface="Arial" panose="020B0604020202020204" pitchFamily="34" charset="0"/>
                        <a:buChar char="•"/>
                      </a:pPr>
                      <a:r>
                        <a:rPr lang="sv-SE" sz="2400" b="0">
                          <a:solidFill>
                            <a:schemeClr val="tx1"/>
                          </a:solidFill>
                          <a:latin typeface="+mn-lt"/>
                          <a:ea typeface="+mn-ea"/>
                          <a:cs typeface="+mn-cs"/>
                        </a:rPr>
                        <a:t>Etablera egenmonitorering </a:t>
                      </a:r>
                    </a:p>
                    <a:p>
                      <a:pPr marL="171450" indent="-171450">
                        <a:buFont typeface="Arial" panose="020B0604020202020204" pitchFamily="34" charset="0"/>
                        <a:buChar char="•"/>
                      </a:pPr>
                      <a:endParaRPr lang="sv-SE" sz="2400" b="0">
                        <a:solidFill>
                          <a:schemeClr val="tx1"/>
                        </a:solidFill>
                        <a:latin typeface="+mn-lt"/>
                        <a:ea typeface="+mn-ea"/>
                        <a:cs typeface="+mn-cs"/>
                      </a:endParaRPr>
                    </a:p>
                    <a:p>
                      <a:pPr marL="171450" indent="-171450">
                        <a:buFont typeface="Arial" panose="020B0604020202020204" pitchFamily="34" charset="0"/>
                        <a:buChar char="•"/>
                      </a:pPr>
                      <a:r>
                        <a:rPr lang="sv-SE" sz="2400" b="0">
                          <a:solidFill>
                            <a:schemeClr val="tx1"/>
                          </a:solidFill>
                          <a:latin typeface="+mn-lt"/>
                          <a:ea typeface="+mn-ea"/>
                          <a:cs typeface="+mn-cs"/>
                        </a:rPr>
                        <a:t>Sammanhållen planering för verksamhet och invånare (region/kommun) 26/27</a:t>
                      </a:r>
                    </a:p>
                    <a:p>
                      <a:pPr marL="171450" lvl="0" indent="-171450">
                        <a:buFont typeface="Arial" panose="020B0604020202020204" pitchFamily="34" charset="0"/>
                        <a:buChar char="•"/>
                      </a:pPr>
                      <a:endParaRPr lang="sv-SE" sz="2400" b="0">
                        <a:solidFill>
                          <a:schemeClr val="tx1"/>
                        </a:solidFill>
                        <a:latin typeface="+mn-lt"/>
                        <a:ea typeface="+mn-ea"/>
                        <a:cs typeface="+mn-cs"/>
                      </a:endParaRPr>
                    </a:p>
                    <a:p>
                      <a:pPr marL="171450" indent="-171450">
                        <a:buFont typeface="Arial" panose="020B0604020202020204" pitchFamily="34" charset="0"/>
                        <a:buChar char="•"/>
                      </a:pPr>
                      <a:r>
                        <a:rPr lang="sv-SE" sz="2400" b="0">
                          <a:solidFill>
                            <a:schemeClr val="tx1"/>
                          </a:solidFill>
                          <a:latin typeface="+mn-lt"/>
                          <a:ea typeface="+mn-ea"/>
                          <a:cs typeface="+mn-cs"/>
                        </a:rPr>
                        <a:t>Säkerställa en fungerande rehabiliteringsprocess genom hela vårdkedjan </a:t>
                      </a:r>
                    </a:p>
                    <a:p>
                      <a:endParaRPr lang="sv-SE" sz="2000" b="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3" name="Tabell 12">
            <a:extLst>
              <a:ext uri="{FF2B5EF4-FFF2-40B4-BE49-F238E27FC236}">
                <a16:creationId xmlns:a16="http://schemas.microsoft.com/office/drawing/2014/main" id="{9078B0D0-12F1-049A-A89C-9500F4997453}"/>
              </a:ext>
            </a:extLst>
          </p:cNvPr>
          <p:cNvGraphicFramePr>
            <a:graphicFrameLocks noGrp="1"/>
          </p:cNvGraphicFramePr>
          <p:nvPr>
            <p:extLst>
              <p:ext uri="{D42A27DB-BD31-4B8C-83A1-F6EECF244321}">
                <p14:modId xmlns:p14="http://schemas.microsoft.com/office/powerpoint/2010/main" val="1440133152"/>
              </p:ext>
            </p:extLst>
          </p:nvPr>
        </p:nvGraphicFramePr>
        <p:xfrm>
          <a:off x="10793806" y="3812426"/>
          <a:ext cx="3910108" cy="7533975"/>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71803">
                <a:tc>
                  <a:txBody>
                    <a:bodyPr/>
                    <a:lstStyle/>
                    <a:p>
                      <a:pPr algn="ctr"/>
                      <a:r>
                        <a:rPr lang="sv-SE" sz="2800" b="1">
                          <a:solidFill>
                            <a:srgbClr val="2C6080"/>
                          </a:solidFill>
                          <a:latin typeface="+mn-lt"/>
                        </a:rPr>
                        <a:t>2027</a:t>
                      </a:r>
                      <a:endParaRPr lang="sv-SE" sz="2400" b="1">
                        <a:solidFill>
                          <a:srgbClr val="2C6080"/>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15815">
                <a:tc>
                  <a:txBody>
                    <a:bodyPr/>
                    <a:lstStyle/>
                    <a:p>
                      <a:pPr marL="171450" indent="-171450">
                        <a:buFont typeface="Arial" panose="020B0604020202020204" pitchFamily="34" charset="0"/>
                        <a:buChar char="•"/>
                      </a:pPr>
                      <a:endParaRPr lang="sv-SE" sz="2000" b="0">
                        <a:solidFill>
                          <a:schemeClr val="tx1"/>
                        </a:solidFill>
                      </a:endParaRPr>
                    </a:p>
                    <a:p>
                      <a:pPr marL="171450" indent="-171450">
                        <a:buFont typeface="Arial" panose="020B0604020202020204" pitchFamily="34" charset="0"/>
                        <a:buChar char="•"/>
                      </a:pPr>
                      <a:endParaRPr lang="sv-SE" sz="2000" b="0">
                        <a:solidFill>
                          <a:schemeClr val="tx1"/>
                        </a:solidFill>
                      </a:endParaRPr>
                    </a:p>
                    <a:p>
                      <a:pPr marL="171450" indent="-171450">
                        <a:buFont typeface="Arial" panose="020B0604020202020204" pitchFamily="34" charset="0"/>
                        <a:buChar char="•"/>
                      </a:pPr>
                      <a:r>
                        <a:rPr lang="sv-SE" sz="2800" b="0">
                          <a:solidFill>
                            <a:schemeClr val="tx1"/>
                          </a:solidFill>
                          <a:latin typeface="+mn-lt"/>
                          <a:ea typeface="+mn-ea"/>
                          <a:cs typeface="+mn-cs"/>
                        </a:rPr>
                        <a:t>Rätt vårdnivå utan remittering </a:t>
                      </a:r>
                    </a:p>
                    <a:p>
                      <a:pPr marL="171450" lvl="0" indent="-171450">
                        <a:buFont typeface="Arial" panose="020B0604020202020204" pitchFamily="34" charset="0"/>
                        <a:buChar char="•"/>
                      </a:pPr>
                      <a:endParaRPr lang="sv-SE" sz="2800" b="0">
                        <a:solidFill>
                          <a:schemeClr val="tx1"/>
                        </a:solidFill>
                        <a:latin typeface="+mn-lt"/>
                        <a:ea typeface="+mn-ea"/>
                        <a:cs typeface="+mn-cs"/>
                      </a:endParaRPr>
                    </a:p>
                    <a:p>
                      <a:pPr marL="171450" indent="-171450">
                        <a:buFont typeface="Arial" panose="020B0604020202020204" pitchFamily="34" charset="0"/>
                        <a:buChar char="•"/>
                      </a:pPr>
                      <a:r>
                        <a:rPr lang="sv-SE" sz="2800" b="0">
                          <a:solidFill>
                            <a:schemeClr val="tx1"/>
                          </a:solidFill>
                          <a:latin typeface="+mn-lt"/>
                          <a:ea typeface="+mn-ea"/>
                          <a:cs typeface="+mn-cs"/>
                        </a:rPr>
                        <a:t>Stöd för personcentrering och dokumenterad överenskommelse </a:t>
                      </a:r>
                    </a:p>
                    <a:p>
                      <a:pPr marL="171450" lvl="0" indent="-171450">
                        <a:buFont typeface="Arial" panose="020B0604020202020204" pitchFamily="34" charset="0"/>
                        <a:buChar char="•"/>
                      </a:pPr>
                      <a:endParaRPr lang="sv-SE" sz="2800" b="0">
                        <a:solidFill>
                          <a:schemeClr val="tx1"/>
                        </a:solidFill>
                        <a:latin typeface="+mn-lt"/>
                        <a:ea typeface="+mn-ea"/>
                        <a:cs typeface="+mn-cs"/>
                      </a:endParaRPr>
                    </a:p>
                    <a:p>
                      <a:pPr marL="171450" indent="-171450">
                        <a:buFont typeface="Arial" panose="020B0604020202020204" pitchFamily="34" charset="0"/>
                        <a:buChar char="•"/>
                      </a:pPr>
                      <a:r>
                        <a:rPr lang="sv-SE" sz="2800" b="0">
                          <a:solidFill>
                            <a:schemeClr val="tx1"/>
                          </a:solidFill>
                          <a:latin typeface="+mn-lt"/>
                          <a:ea typeface="+mn-ea"/>
                          <a:cs typeface="+mn-cs"/>
                        </a:rPr>
                        <a:t>Digital plattform för utbildning, stöd och behandling</a:t>
                      </a:r>
                    </a:p>
                    <a:p>
                      <a:pPr marL="171450" lvl="0" indent="-171450">
                        <a:buFont typeface="Arial" panose="020B0604020202020204" pitchFamily="34" charset="0"/>
                        <a:buChar char="•"/>
                      </a:pPr>
                      <a:endParaRPr lang="sv-SE" sz="2800" b="0">
                        <a:solidFill>
                          <a:schemeClr val="tx1"/>
                        </a:solidFill>
                        <a:latin typeface="+mn-lt"/>
                        <a:ea typeface="+mn-ea"/>
                        <a:cs typeface="+mn-cs"/>
                      </a:endParaRPr>
                    </a:p>
                    <a:p>
                      <a:pPr marL="171450" indent="-171450">
                        <a:buFont typeface="Arial" panose="020B0604020202020204" pitchFamily="34" charset="0"/>
                        <a:buChar char="•"/>
                      </a:pPr>
                      <a:r>
                        <a:rPr lang="sv-SE" sz="2800" b="0">
                          <a:solidFill>
                            <a:schemeClr val="tx1"/>
                          </a:solidFill>
                          <a:latin typeface="+mn-lt"/>
                          <a:ea typeface="+mn-ea"/>
                          <a:cs typeface="+mn-cs"/>
                        </a:rPr>
                        <a:t>En digital väg in </a:t>
                      </a:r>
                    </a:p>
                    <a:p>
                      <a:endParaRPr lang="sv-SE" sz="2000" b="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4" name="Tabell 13">
            <a:extLst>
              <a:ext uri="{FF2B5EF4-FFF2-40B4-BE49-F238E27FC236}">
                <a16:creationId xmlns:a16="http://schemas.microsoft.com/office/drawing/2014/main" id="{453173FE-5EA8-DFD0-1A4F-1A64CED39260}"/>
              </a:ext>
            </a:extLst>
          </p:cNvPr>
          <p:cNvGraphicFramePr>
            <a:graphicFrameLocks noGrp="1"/>
          </p:cNvGraphicFramePr>
          <p:nvPr>
            <p:extLst>
              <p:ext uri="{D42A27DB-BD31-4B8C-83A1-F6EECF244321}">
                <p14:modId xmlns:p14="http://schemas.microsoft.com/office/powerpoint/2010/main" val="2713399564"/>
              </p:ext>
            </p:extLst>
          </p:nvPr>
        </p:nvGraphicFramePr>
        <p:xfrm>
          <a:off x="14703914" y="3807426"/>
          <a:ext cx="3910108" cy="7557587"/>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519784">
                <a:tc>
                  <a:txBody>
                    <a:bodyPr/>
                    <a:lstStyle/>
                    <a:p>
                      <a:pPr algn="ctr"/>
                      <a:r>
                        <a:rPr lang="sv-SE" sz="2800">
                          <a:solidFill>
                            <a:srgbClr val="2C6080"/>
                          </a:solidFill>
                        </a:rPr>
                        <a:t>2028</a:t>
                      </a:r>
                      <a:endParaRPr lang="sv-SE" sz="2000">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37803">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endParaRPr lang="sv-SE" sz="2000"/>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sp>
        <p:nvSpPr>
          <p:cNvPr id="17" name="textruta 16">
            <a:extLst>
              <a:ext uri="{FF2B5EF4-FFF2-40B4-BE49-F238E27FC236}">
                <a16:creationId xmlns:a16="http://schemas.microsoft.com/office/drawing/2014/main" id="{C6D80A37-35F4-4130-C4E6-49C8C9F5E2BC}"/>
              </a:ext>
            </a:extLst>
          </p:cNvPr>
          <p:cNvSpPr txBox="1"/>
          <p:nvPr/>
        </p:nvSpPr>
        <p:spPr>
          <a:xfrm>
            <a:off x="224727" y="4203137"/>
            <a:ext cx="2731294" cy="61555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700">
                <a:solidFill>
                  <a:schemeClr val="accent4">
                    <a:lumMod val="40000"/>
                    <a:lumOff val="60000"/>
                  </a:schemeClr>
                </a:solidFill>
                <a:latin typeface="+mn-lt"/>
                <a:ea typeface="+mn-ea"/>
                <a:cs typeface="+mn-cs"/>
              </a:rPr>
              <a:t>Omställning till framtidens hälso- och sjukvård</a:t>
            </a:r>
          </a:p>
        </p:txBody>
      </p:sp>
      <p:graphicFrame>
        <p:nvGraphicFramePr>
          <p:cNvPr id="15" name="Tabell 14">
            <a:extLst>
              <a:ext uri="{FF2B5EF4-FFF2-40B4-BE49-F238E27FC236}">
                <a16:creationId xmlns:a16="http://schemas.microsoft.com/office/drawing/2014/main" id="{E7FDEB2B-B48A-5BD1-124D-1E13268B7C18}"/>
              </a:ext>
            </a:extLst>
          </p:cNvPr>
          <p:cNvGraphicFramePr>
            <a:graphicFrameLocks noGrp="1"/>
          </p:cNvGraphicFramePr>
          <p:nvPr/>
        </p:nvGraphicFramePr>
        <p:xfrm>
          <a:off x="18614022" y="3812425"/>
          <a:ext cx="1526937" cy="7594850"/>
        </p:xfrm>
        <a:graphic>
          <a:graphicData uri="http://schemas.openxmlformats.org/drawingml/2006/table">
            <a:tbl>
              <a:tblPr firstRow="1" bandRow="1">
                <a:tableStyleId>{5C22544A-7EE6-4342-B048-85BDC9FD1C3A}</a:tableStyleId>
              </a:tblPr>
              <a:tblGrid>
                <a:gridCol w="1526937">
                  <a:extLst>
                    <a:ext uri="{9D8B030D-6E8A-4147-A177-3AD203B41FA5}">
                      <a16:colId xmlns:a16="http://schemas.microsoft.com/office/drawing/2014/main" val="1211106183"/>
                    </a:ext>
                  </a:extLst>
                </a:gridCol>
              </a:tblGrid>
              <a:tr h="475897">
                <a:tc>
                  <a:txBody>
                    <a:bodyPr/>
                    <a:lstStyle/>
                    <a:p>
                      <a:pPr algn="ctr"/>
                      <a:r>
                        <a:rPr lang="sv-SE" sz="2800">
                          <a:solidFill>
                            <a:srgbClr val="2C6080"/>
                          </a:solidFill>
                        </a:rPr>
                        <a:t>2029</a:t>
                      </a:r>
                      <a:endParaRPr lang="sv-SE">
                        <a:solidFill>
                          <a:srgbClr val="2C608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76690">
                <a:tc>
                  <a:txBody>
                    <a:bodyPr/>
                    <a:lstStyle/>
                    <a:p>
                      <a:endParaRPr lang="sv-SE"/>
                    </a:p>
                  </a:txBody>
                  <a:tcPr marL="137160" marR="137160" marT="137160" marB="13716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pic>
        <p:nvPicPr>
          <p:cNvPr id="3" name="Bildobjekt 2" descr="En bild som visar klädsel, person, Medicinsk utrustning, inomhus&#10;&#10;Automatiskt genererad beskrivning">
            <a:extLst>
              <a:ext uri="{FF2B5EF4-FFF2-40B4-BE49-F238E27FC236}">
                <a16:creationId xmlns:a16="http://schemas.microsoft.com/office/drawing/2014/main" id="{A7692693-37C4-DE9F-5AE0-E60B5ECE094B}"/>
              </a:ext>
            </a:extLst>
          </p:cNvPr>
          <p:cNvPicPr>
            <a:picLocks noChangeAspect="1"/>
          </p:cNvPicPr>
          <p:nvPr/>
        </p:nvPicPr>
        <p:blipFill>
          <a:blip r:embed="rId3" cstate="print">
            <a:extLst>
              <a:ext uri="{28A0092B-C50C-407E-A947-70E740481C1C}">
                <a14:useLocalDpi xmlns:a14="http://schemas.microsoft.com/office/drawing/2010/main" val="0"/>
              </a:ext>
            </a:extLst>
          </a:blip>
          <a:srcRect t="11195" b="55117"/>
          <a:stretch/>
        </p:blipFill>
        <p:spPr>
          <a:xfrm>
            <a:off x="17071" y="7154"/>
            <a:ext cx="20110150" cy="3807425"/>
          </a:xfrm>
          <a:prstGeom prst="rect">
            <a:avLst/>
          </a:prstGeom>
        </p:spPr>
      </p:pic>
      <p:sp>
        <p:nvSpPr>
          <p:cNvPr id="5" name="Rektangel 4">
            <a:extLst>
              <a:ext uri="{FF2B5EF4-FFF2-40B4-BE49-F238E27FC236}">
                <a16:creationId xmlns:a16="http://schemas.microsoft.com/office/drawing/2014/main" id="{3CE0BD74-2174-7211-08A4-76CF49423DF1}"/>
              </a:ext>
            </a:extLst>
          </p:cNvPr>
          <p:cNvSpPr/>
          <p:nvPr/>
        </p:nvSpPr>
        <p:spPr>
          <a:xfrm rot="5400000">
            <a:off x="2443195" y="-2418970"/>
            <a:ext cx="3814578" cy="8666826"/>
          </a:xfrm>
          <a:prstGeom prst="rect">
            <a:avLst/>
          </a:prstGeom>
          <a:gradFill flip="none" rotWithShape="1">
            <a:gsLst>
              <a:gs pos="12000">
                <a:schemeClr val="accent4">
                  <a:lumMod val="67000"/>
                </a:schemeClr>
              </a:gs>
              <a:gs pos="100000">
                <a:schemeClr val="accent4">
                  <a:lumMod val="60000"/>
                  <a:lumOff val="40000"/>
                  <a:alpha val="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E8156929-9355-CC7D-E98D-A3BBB059A1FB}"/>
              </a:ext>
            </a:extLst>
          </p:cNvPr>
          <p:cNvSpPr txBox="1"/>
          <p:nvPr/>
        </p:nvSpPr>
        <p:spPr>
          <a:xfrm>
            <a:off x="474986" y="841884"/>
            <a:ext cx="6408712" cy="2123658"/>
          </a:xfrm>
          <a:prstGeom prst="rect">
            <a:avLst/>
          </a:prstGeom>
          <a:noFill/>
        </p:spPr>
        <p:txBody>
          <a:bodyPr wrap="square" rtlCol="0">
            <a:spAutoFit/>
          </a:bodyPr>
          <a:lstStyle/>
          <a:p>
            <a:r>
              <a:rPr lang="sv-SE" sz="4400" b="1">
                <a:solidFill>
                  <a:schemeClr val="bg1"/>
                </a:solidFill>
                <a:latin typeface="+mj-lt"/>
              </a:rPr>
              <a:t>Milstolpar i arbetet för </a:t>
            </a:r>
            <a:br>
              <a:rPr lang="sv-SE" sz="4400" b="1">
                <a:solidFill>
                  <a:schemeClr val="bg1"/>
                </a:solidFill>
                <a:latin typeface="+mj-lt"/>
              </a:rPr>
            </a:br>
            <a:r>
              <a:rPr lang="sv-SE" sz="4400" b="1">
                <a:solidFill>
                  <a:schemeClr val="bg1"/>
                </a:solidFill>
                <a:latin typeface="+mj-lt"/>
              </a:rPr>
              <a:t>att nå målbilden för Hälso- och Sjukvården 2029</a:t>
            </a:r>
          </a:p>
        </p:txBody>
      </p:sp>
      <p:sp>
        <p:nvSpPr>
          <p:cNvPr id="7" name="textruta 6">
            <a:extLst>
              <a:ext uri="{FF2B5EF4-FFF2-40B4-BE49-F238E27FC236}">
                <a16:creationId xmlns:a16="http://schemas.microsoft.com/office/drawing/2014/main" id="{9D72BC9F-45D7-33E4-CD39-FA7F998624AE}"/>
              </a:ext>
            </a:extLst>
          </p:cNvPr>
          <p:cNvSpPr txBox="1"/>
          <p:nvPr/>
        </p:nvSpPr>
        <p:spPr>
          <a:xfrm>
            <a:off x="224727" y="5870699"/>
            <a:ext cx="2731294" cy="461665"/>
          </a:xfrm>
          <a:prstGeom prst="rect">
            <a:avLst/>
          </a:prstGeom>
          <a:noFill/>
        </p:spPr>
        <p:txBody>
          <a:bodyPr wrap="square" lIns="91440" tIns="45720" rIns="91440" bIns="45720" anchor="t">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2400" b="1">
                <a:solidFill>
                  <a:schemeClr val="bg1"/>
                </a:solidFill>
              </a:rPr>
              <a:t>Personcentrering</a:t>
            </a:r>
            <a:endParaRPr lang="sv-SE" sz="2400" b="1">
              <a:solidFill>
                <a:schemeClr val="bg1"/>
              </a:solidFill>
              <a:ea typeface="+mn-ea"/>
              <a:cs typeface="+mn-cs"/>
            </a:endParaRPr>
          </a:p>
        </p:txBody>
      </p:sp>
      <p:sp>
        <p:nvSpPr>
          <p:cNvPr id="16" name="Platshållare för text 6">
            <a:extLst>
              <a:ext uri="{FF2B5EF4-FFF2-40B4-BE49-F238E27FC236}">
                <a16:creationId xmlns:a16="http://schemas.microsoft.com/office/drawing/2014/main" id="{1C97D88B-B522-BA1D-29B6-C00C8C4EF2A9}"/>
              </a:ext>
            </a:extLst>
          </p:cNvPr>
          <p:cNvSpPr txBox="1">
            <a:spLocks/>
          </p:cNvSpPr>
          <p:nvPr/>
        </p:nvSpPr>
        <p:spPr>
          <a:xfrm>
            <a:off x="17640000" y="903898"/>
            <a:ext cx="1987200" cy="1987200"/>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r>
              <a:rPr lang="sv-SE" kern="0">
                <a:solidFill>
                  <a:sysClr val="windowText" lastClr="000000"/>
                </a:solidFill>
              </a:rPr>
              <a:t> 4,42</a:t>
            </a:r>
          </a:p>
          <a:p>
            <a:endParaRPr lang="sv-SE" kern="0">
              <a:solidFill>
                <a:sysClr val="windowText" lastClr="000000"/>
              </a:solidFill>
            </a:endParaRPr>
          </a:p>
        </p:txBody>
      </p:sp>
    </p:spTree>
    <p:extLst>
      <p:ext uri="{BB962C8B-B14F-4D97-AF65-F5344CB8AC3E}">
        <p14:creationId xmlns:p14="http://schemas.microsoft.com/office/powerpoint/2010/main" val="195263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C6080"/>
        </a:solidFill>
        <a:effectLst/>
      </p:bgPr>
    </p:bg>
    <p:spTree>
      <p:nvGrpSpPr>
        <p:cNvPr id="1" name="">
          <a:extLst>
            <a:ext uri="{FF2B5EF4-FFF2-40B4-BE49-F238E27FC236}">
              <a16:creationId xmlns:a16="http://schemas.microsoft.com/office/drawing/2014/main" id="{E405E8A8-EFA8-7CD6-4ACD-10B8C7AB6FEA}"/>
            </a:ext>
          </a:extLst>
        </p:cNvPr>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6A192B21-F1C1-88C6-6C6D-9C680A3D76CF}"/>
              </a:ext>
            </a:extLst>
          </p:cNvPr>
          <p:cNvGraphicFramePr>
            <a:graphicFrameLocks noGrp="1"/>
          </p:cNvGraphicFramePr>
          <p:nvPr>
            <p:extLst>
              <p:ext uri="{D42A27DB-BD31-4B8C-83A1-F6EECF244321}">
                <p14:modId xmlns:p14="http://schemas.microsoft.com/office/powerpoint/2010/main" val="829025120"/>
              </p:ext>
            </p:extLst>
          </p:nvPr>
        </p:nvGraphicFramePr>
        <p:xfrm>
          <a:off x="2973590" y="3798122"/>
          <a:ext cx="3910108" cy="7557586"/>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519784">
                <a:tc>
                  <a:txBody>
                    <a:bodyPr/>
                    <a:lstStyle/>
                    <a:p>
                      <a:pPr algn="ctr"/>
                      <a:r>
                        <a:rPr lang="sv-SE" sz="2800">
                          <a:solidFill>
                            <a:srgbClr val="2C6080"/>
                          </a:solidFill>
                        </a:rPr>
                        <a:t>2025</a:t>
                      </a:r>
                      <a:endParaRPr lang="sv-SE" sz="1800">
                        <a:solidFill>
                          <a:srgbClr val="2C608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37802">
                <a:tc>
                  <a:txBody>
                    <a:bodyPr/>
                    <a:lstStyle/>
                    <a:p>
                      <a:pPr marL="0" indent="0">
                        <a:buFont typeface="Arial" panose="020B0604020202020204" pitchFamily="34" charset="0"/>
                        <a:buNone/>
                      </a:pPr>
                      <a:endParaRPr lang="sv-SE" sz="2800">
                        <a:solidFill>
                          <a:schemeClr val="tx1"/>
                        </a:solidFill>
                      </a:endParaRPr>
                    </a:p>
                    <a:p>
                      <a:pPr marL="171450" indent="-171450">
                        <a:buFont typeface="Arial" panose="020B0604020202020204" pitchFamily="34" charset="0"/>
                        <a:buChar char="•"/>
                      </a:pPr>
                      <a:r>
                        <a:rPr lang="sv-SE" sz="2800" b="0">
                          <a:solidFill>
                            <a:schemeClr val="tx1"/>
                          </a:solidFill>
                          <a:latin typeface="+mn-lt"/>
                          <a:ea typeface="+mn-ea"/>
                          <a:cs typeface="+mn-cs"/>
                        </a:rPr>
                        <a:t>Ökad användning av fysisk aktivitet på recept (FAR) </a:t>
                      </a:r>
                    </a:p>
                    <a:p>
                      <a:pPr marL="171450" indent="-171450">
                        <a:buFont typeface="Arial" panose="020B0604020202020204" pitchFamily="34" charset="0"/>
                        <a:buChar char="•"/>
                      </a:pPr>
                      <a:r>
                        <a:rPr lang="sv-SE" sz="2800" b="0">
                          <a:solidFill>
                            <a:schemeClr val="tx1"/>
                          </a:solidFill>
                          <a:latin typeface="+mn-lt"/>
                          <a:ea typeface="+mn-ea"/>
                          <a:cs typeface="+mn-cs"/>
                        </a:rPr>
                        <a:t>System för fallprevention</a:t>
                      </a:r>
                    </a:p>
                    <a:p>
                      <a:pPr marL="171450" indent="-171450">
                        <a:buFont typeface="Arial" panose="020B0604020202020204" pitchFamily="34" charset="0"/>
                        <a:buChar char="•"/>
                      </a:pPr>
                      <a:r>
                        <a:rPr lang="sv-SE" sz="2800" b="0">
                          <a:solidFill>
                            <a:schemeClr val="tx1"/>
                          </a:solidFill>
                          <a:latin typeface="+mn-lt"/>
                          <a:ea typeface="+mn-ea"/>
                          <a:cs typeface="+mn-cs"/>
                        </a:rPr>
                        <a:t>IT- stöd/tjänst för seniorhälsovårdsprogram</a:t>
                      </a:r>
                    </a:p>
                  </a:txBody>
                  <a:tcPr marL="137160" marR="137160" marT="137160" marB="137160">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2" name="Tabell 11">
            <a:extLst>
              <a:ext uri="{FF2B5EF4-FFF2-40B4-BE49-F238E27FC236}">
                <a16:creationId xmlns:a16="http://schemas.microsoft.com/office/drawing/2014/main" id="{2B9E40AD-6B90-B7EA-719A-5368540FC3B5}"/>
              </a:ext>
            </a:extLst>
          </p:cNvPr>
          <p:cNvGraphicFramePr>
            <a:graphicFrameLocks noGrp="1"/>
          </p:cNvGraphicFramePr>
          <p:nvPr>
            <p:extLst>
              <p:ext uri="{D42A27DB-BD31-4B8C-83A1-F6EECF244321}">
                <p14:modId xmlns:p14="http://schemas.microsoft.com/office/powerpoint/2010/main" val="1135364009"/>
              </p:ext>
            </p:extLst>
          </p:nvPr>
        </p:nvGraphicFramePr>
        <p:xfrm>
          <a:off x="6883698" y="3815582"/>
          <a:ext cx="3910108" cy="7533975"/>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71803">
                <a:tc>
                  <a:txBody>
                    <a:bodyPr/>
                    <a:lstStyle/>
                    <a:p>
                      <a:pPr algn="ctr"/>
                      <a:r>
                        <a:rPr lang="sv-SE" sz="2800" b="1">
                          <a:solidFill>
                            <a:srgbClr val="2C6080"/>
                          </a:solidFill>
                        </a:rPr>
                        <a:t>2026</a:t>
                      </a:r>
                      <a:endParaRPr lang="sv-SE" sz="2400" b="1">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15815">
                <a:tc>
                  <a:txBody>
                    <a:bodyPr/>
                    <a:lstStyle/>
                    <a:p>
                      <a:pPr marL="0" indent="0">
                        <a:buFont typeface="Arial" panose="020B0604020202020204" pitchFamily="34" charset="0"/>
                        <a:buNone/>
                      </a:pPr>
                      <a:endParaRPr lang="sv-SE" sz="2800" b="0">
                        <a:solidFill>
                          <a:schemeClr val="tx1"/>
                        </a:solidFill>
                      </a:endParaRPr>
                    </a:p>
                    <a:p>
                      <a:pPr marL="171450" indent="-171450">
                        <a:buFont typeface="Arial" panose="020B0604020202020204" pitchFamily="34" charset="0"/>
                        <a:buChar char="•"/>
                      </a:pPr>
                      <a:r>
                        <a:rPr lang="sv-SE" sz="2800" b="0">
                          <a:solidFill>
                            <a:schemeClr val="tx1"/>
                          </a:solidFill>
                          <a:latin typeface="+mn-lt"/>
                          <a:ea typeface="+mn-ea"/>
                          <a:cs typeface="+mn-cs"/>
                        </a:rPr>
                        <a:t>Stärkt egenvård vid nyupptäckt hypertoni </a:t>
                      </a:r>
                    </a:p>
                    <a:p>
                      <a:pPr marL="171450" indent="-171450">
                        <a:buFont typeface="Arial" panose="020B0604020202020204" pitchFamily="34" charset="0"/>
                        <a:buChar char="•"/>
                      </a:pPr>
                      <a:r>
                        <a:rPr lang="sv-SE" sz="2800" b="0">
                          <a:solidFill>
                            <a:schemeClr val="tx1"/>
                          </a:solidFill>
                          <a:latin typeface="+mn-lt"/>
                          <a:ea typeface="+mn-ea"/>
                          <a:cs typeface="+mn-cs"/>
                        </a:rPr>
                        <a:t>Seniorhälsovårdsprogram implementerat </a:t>
                      </a:r>
                    </a:p>
                    <a:p>
                      <a:endParaRPr lang="sv-SE" sz="2000" b="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3" name="Tabell 12">
            <a:extLst>
              <a:ext uri="{FF2B5EF4-FFF2-40B4-BE49-F238E27FC236}">
                <a16:creationId xmlns:a16="http://schemas.microsoft.com/office/drawing/2014/main" id="{E40FBCC6-D0B0-D18A-C90C-535FC1A6DC44}"/>
              </a:ext>
            </a:extLst>
          </p:cNvPr>
          <p:cNvGraphicFramePr>
            <a:graphicFrameLocks noGrp="1"/>
          </p:cNvGraphicFramePr>
          <p:nvPr>
            <p:extLst>
              <p:ext uri="{D42A27DB-BD31-4B8C-83A1-F6EECF244321}">
                <p14:modId xmlns:p14="http://schemas.microsoft.com/office/powerpoint/2010/main" val="1736611655"/>
              </p:ext>
            </p:extLst>
          </p:nvPr>
        </p:nvGraphicFramePr>
        <p:xfrm>
          <a:off x="10793806" y="3812426"/>
          <a:ext cx="3910108" cy="7533975"/>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71803">
                <a:tc>
                  <a:txBody>
                    <a:bodyPr/>
                    <a:lstStyle/>
                    <a:p>
                      <a:pPr algn="ctr"/>
                      <a:r>
                        <a:rPr lang="sv-SE" sz="2800" b="1">
                          <a:solidFill>
                            <a:srgbClr val="2C6080"/>
                          </a:solidFill>
                          <a:latin typeface="+mn-lt"/>
                        </a:rPr>
                        <a:t>2027</a:t>
                      </a:r>
                      <a:endParaRPr lang="sv-SE" sz="2400" b="1">
                        <a:solidFill>
                          <a:srgbClr val="2C6080"/>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15815">
                <a:tc>
                  <a:txBody>
                    <a:bodyPr/>
                    <a:lstStyle/>
                    <a:p>
                      <a:pPr marL="0" indent="0">
                        <a:buFont typeface="Arial" panose="020B0604020202020204" pitchFamily="34" charset="0"/>
                        <a:buNone/>
                      </a:pPr>
                      <a:endParaRPr lang="sv-SE" sz="2800" b="0">
                        <a:solidFill>
                          <a:schemeClr val="tx1"/>
                        </a:solidFill>
                      </a:endParaRPr>
                    </a:p>
                    <a:p>
                      <a:pPr marL="171450" indent="-171450">
                        <a:buFont typeface="Arial" panose="020B0604020202020204" pitchFamily="34" charset="0"/>
                        <a:buChar char="•"/>
                      </a:pPr>
                      <a:r>
                        <a:rPr lang="sv-SE" sz="2800" b="0">
                          <a:solidFill>
                            <a:schemeClr val="tx1"/>
                          </a:solidFill>
                          <a:latin typeface="+mn-lt"/>
                          <a:ea typeface="+mn-ea"/>
                          <a:cs typeface="+mn-cs"/>
                        </a:rPr>
                        <a:t>Kontinuerligt fallpreventivt arbete tillsammans med kommunerna </a:t>
                      </a:r>
                    </a:p>
                    <a:p>
                      <a:endParaRPr lang="sv-SE" sz="2000" b="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4" name="Tabell 13">
            <a:extLst>
              <a:ext uri="{FF2B5EF4-FFF2-40B4-BE49-F238E27FC236}">
                <a16:creationId xmlns:a16="http://schemas.microsoft.com/office/drawing/2014/main" id="{B245DD75-F7B1-D93F-A94C-5AAE4F219642}"/>
              </a:ext>
            </a:extLst>
          </p:cNvPr>
          <p:cNvGraphicFramePr>
            <a:graphicFrameLocks noGrp="1"/>
          </p:cNvGraphicFramePr>
          <p:nvPr>
            <p:extLst>
              <p:ext uri="{D42A27DB-BD31-4B8C-83A1-F6EECF244321}">
                <p14:modId xmlns:p14="http://schemas.microsoft.com/office/powerpoint/2010/main" val="3969364903"/>
              </p:ext>
            </p:extLst>
          </p:nvPr>
        </p:nvGraphicFramePr>
        <p:xfrm>
          <a:off x="14703914" y="3807426"/>
          <a:ext cx="3910108" cy="7557587"/>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519784">
                <a:tc>
                  <a:txBody>
                    <a:bodyPr/>
                    <a:lstStyle/>
                    <a:p>
                      <a:pPr algn="ctr"/>
                      <a:r>
                        <a:rPr lang="sv-SE" sz="2800">
                          <a:solidFill>
                            <a:srgbClr val="2C6080"/>
                          </a:solidFill>
                        </a:rPr>
                        <a:t>2028</a:t>
                      </a:r>
                      <a:endParaRPr lang="sv-SE" sz="2000">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37803">
                <a:tc>
                  <a:txBody>
                    <a:bodyPr/>
                    <a:lstStyle/>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endParaRPr lang="sv-SE" sz="2000"/>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5" name="Tabell 14">
            <a:extLst>
              <a:ext uri="{FF2B5EF4-FFF2-40B4-BE49-F238E27FC236}">
                <a16:creationId xmlns:a16="http://schemas.microsoft.com/office/drawing/2014/main" id="{E1B6E7E8-27FA-7591-616B-3776D2934881}"/>
              </a:ext>
            </a:extLst>
          </p:cNvPr>
          <p:cNvGraphicFramePr>
            <a:graphicFrameLocks noGrp="1"/>
          </p:cNvGraphicFramePr>
          <p:nvPr/>
        </p:nvGraphicFramePr>
        <p:xfrm>
          <a:off x="18614022" y="3812425"/>
          <a:ext cx="1526937" cy="7594850"/>
        </p:xfrm>
        <a:graphic>
          <a:graphicData uri="http://schemas.openxmlformats.org/drawingml/2006/table">
            <a:tbl>
              <a:tblPr firstRow="1" bandRow="1">
                <a:tableStyleId>{5C22544A-7EE6-4342-B048-85BDC9FD1C3A}</a:tableStyleId>
              </a:tblPr>
              <a:tblGrid>
                <a:gridCol w="1526937">
                  <a:extLst>
                    <a:ext uri="{9D8B030D-6E8A-4147-A177-3AD203B41FA5}">
                      <a16:colId xmlns:a16="http://schemas.microsoft.com/office/drawing/2014/main" val="1211106183"/>
                    </a:ext>
                  </a:extLst>
                </a:gridCol>
              </a:tblGrid>
              <a:tr h="475897">
                <a:tc>
                  <a:txBody>
                    <a:bodyPr/>
                    <a:lstStyle/>
                    <a:p>
                      <a:pPr algn="ctr"/>
                      <a:r>
                        <a:rPr lang="sv-SE" sz="2800">
                          <a:solidFill>
                            <a:srgbClr val="2C6080"/>
                          </a:solidFill>
                        </a:rPr>
                        <a:t>2029</a:t>
                      </a:r>
                      <a:endParaRPr lang="sv-SE">
                        <a:solidFill>
                          <a:srgbClr val="2C608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76690">
                <a:tc>
                  <a:txBody>
                    <a:bodyPr/>
                    <a:lstStyle/>
                    <a:p>
                      <a:endParaRPr lang="sv-SE"/>
                    </a:p>
                  </a:txBody>
                  <a:tcPr marL="137160" marR="137160" marT="137160" marB="13716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pic>
        <p:nvPicPr>
          <p:cNvPr id="3" name="Bildobjekt 2" descr="En bild som visar klädsel, person, Medicinsk utrustning, inomhus&#10;&#10;Automatiskt genererad beskrivning">
            <a:extLst>
              <a:ext uri="{FF2B5EF4-FFF2-40B4-BE49-F238E27FC236}">
                <a16:creationId xmlns:a16="http://schemas.microsoft.com/office/drawing/2014/main" id="{57FF7767-3BBF-76F5-6991-CAD927FE6101}"/>
              </a:ext>
            </a:extLst>
          </p:cNvPr>
          <p:cNvPicPr>
            <a:picLocks noChangeAspect="1"/>
          </p:cNvPicPr>
          <p:nvPr/>
        </p:nvPicPr>
        <p:blipFill>
          <a:blip r:embed="rId3" cstate="print">
            <a:extLst>
              <a:ext uri="{28A0092B-C50C-407E-A947-70E740481C1C}">
                <a14:useLocalDpi xmlns:a14="http://schemas.microsoft.com/office/drawing/2010/main" val="0"/>
              </a:ext>
            </a:extLst>
          </a:blip>
          <a:srcRect t="11195" b="55117"/>
          <a:stretch/>
        </p:blipFill>
        <p:spPr>
          <a:xfrm>
            <a:off x="17071" y="7154"/>
            <a:ext cx="20110150" cy="3807425"/>
          </a:xfrm>
          <a:prstGeom prst="rect">
            <a:avLst/>
          </a:prstGeom>
        </p:spPr>
      </p:pic>
      <p:sp>
        <p:nvSpPr>
          <p:cNvPr id="5" name="Rektangel 4">
            <a:extLst>
              <a:ext uri="{FF2B5EF4-FFF2-40B4-BE49-F238E27FC236}">
                <a16:creationId xmlns:a16="http://schemas.microsoft.com/office/drawing/2014/main" id="{0889D7E7-9939-9E4E-23A0-6A05C0977075}"/>
              </a:ext>
            </a:extLst>
          </p:cNvPr>
          <p:cNvSpPr/>
          <p:nvPr/>
        </p:nvSpPr>
        <p:spPr>
          <a:xfrm rot="5400000">
            <a:off x="2443195" y="-2418970"/>
            <a:ext cx="3814578" cy="8666826"/>
          </a:xfrm>
          <a:prstGeom prst="rect">
            <a:avLst/>
          </a:prstGeom>
          <a:gradFill flip="none" rotWithShape="1">
            <a:gsLst>
              <a:gs pos="12000">
                <a:schemeClr val="accent4">
                  <a:lumMod val="67000"/>
                </a:schemeClr>
              </a:gs>
              <a:gs pos="100000">
                <a:schemeClr val="accent4">
                  <a:lumMod val="60000"/>
                  <a:lumOff val="40000"/>
                  <a:alpha val="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462C9233-28BF-CC25-D1A3-B3B85988E0AA}"/>
              </a:ext>
            </a:extLst>
          </p:cNvPr>
          <p:cNvSpPr txBox="1"/>
          <p:nvPr/>
        </p:nvSpPr>
        <p:spPr>
          <a:xfrm>
            <a:off x="474986" y="841884"/>
            <a:ext cx="6408712" cy="2123658"/>
          </a:xfrm>
          <a:prstGeom prst="rect">
            <a:avLst/>
          </a:prstGeom>
          <a:noFill/>
        </p:spPr>
        <p:txBody>
          <a:bodyPr wrap="square" rtlCol="0">
            <a:spAutoFit/>
          </a:bodyPr>
          <a:lstStyle/>
          <a:p>
            <a:r>
              <a:rPr lang="sv-SE" sz="4400" b="1">
                <a:solidFill>
                  <a:schemeClr val="bg1"/>
                </a:solidFill>
                <a:latin typeface="+mj-lt"/>
              </a:rPr>
              <a:t>Milstolpar i arbetet för </a:t>
            </a:r>
            <a:br>
              <a:rPr lang="sv-SE" sz="4400" b="1">
                <a:solidFill>
                  <a:schemeClr val="bg1"/>
                </a:solidFill>
                <a:latin typeface="+mj-lt"/>
              </a:rPr>
            </a:br>
            <a:r>
              <a:rPr lang="sv-SE" sz="4400" b="1">
                <a:solidFill>
                  <a:schemeClr val="bg1"/>
                </a:solidFill>
                <a:latin typeface="+mj-lt"/>
              </a:rPr>
              <a:t>att nå målbilden för Hälso- och Sjukvården 2029</a:t>
            </a:r>
          </a:p>
        </p:txBody>
      </p:sp>
      <p:sp>
        <p:nvSpPr>
          <p:cNvPr id="7" name="textruta 6">
            <a:extLst>
              <a:ext uri="{FF2B5EF4-FFF2-40B4-BE49-F238E27FC236}">
                <a16:creationId xmlns:a16="http://schemas.microsoft.com/office/drawing/2014/main" id="{71D4420E-DB0A-758A-22A5-5DEE825587EA}"/>
              </a:ext>
            </a:extLst>
          </p:cNvPr>
          <p:cNvSpPr txBox="1"/>
          <p:nvPr/>
        </p:nvSpPr>
        <p:spPr>
          <a:xfrm>
            <a:off x="263972" y="4862587"/>
            <a:ext cx="2731294" cy="35394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700">
                <a:solidFill>
                  <a:schemeClr val="accent4">
                    <a:lumMod val="40000"/>
                    <a:lumOff val="60000"/>
                  </a:schemeClr>
                </a:solidFill>
              </a:rPr>
              <a:t>Personcentrering</a:t>
            </a:r>
            <a:endParaRPr lang="sv-SE" sz="1700">
              <a:solidFill>
                <a:schemeClr val="accent4">
                  <a:lumMod val="40000"/>
                  <a:lumOff val="60000"/>
                </a:schemeClr>
              </a:solidFill>
              <a:ea typeface="+mn-ea"/>
              <a:cs typeface="+mn-cs"/>
            </a:endParaRPr>
          </a:p>
        </p:txBody>
      </p:sp>
      <p:sp>
        <p:nvSpPr>
          <p:cNvPr id="16" name="textruta 15">
            <a:extLst>
              <a:ext uri="{FF2B5EF4-FFF2-40B4-BE49-F238E27FC236}">
                <a16:creationId xmlns:a16="http://schemas.microsoft.com/office/drawing/2014/main" id="{EADD2154-3593-8D93-1652-A3F80A148099}"/>
              </a:ext>
            </a:extLst>
          </p:cNvPr>
          <p:cNvSpPr txBox="1"/>
          <p:nvPr/>
        </p:nvSpPr>
        <p:spPr>
          <a:xfrm>
            <a:off x="256270" y="5861988"/>
            <a:ext cx="2731294" cy="461665"/>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2400" b="1">
                <a:solidFill>
                  <a:schemeClr val="bg1"/>
                </a:solidFill>
              </a:rPr>
              <a:t>Hälsofrämjande</a:t>
            </a:r>
            <a:endParaRPr lang="sv-SE" sz="2400" b="1">
              <a:solidFill>
                <a:schemeClr val="bg1"/>
              </a:solidFill>
              <a:ea typeface="+mn-ea"/>
              <a:cs typeface="+mn-cs"/>
            </a:endParaRPr>
          </a:p>
        </p:txBody>
      </p:sp>
      <p:sp>
        <p:nvSpPr>
          <p:cNvPr id="20" name="textruta 19">
            <a:extLst>
              <a:ext uri="{FF2B5EF4-FFF2-40B4-BE49-F238E27FC236}">
                <a16:creationId xmlns:a16="http://schemas.microsoft.com/office/drawing/2014/main" id="{A7376A59-AA1E-31EB-BEF3-80BF0B1EC845}"/>
              </a:ext>
            </a:extLst>
          </p:cNvPr>
          <p:cNvSpPr txBox="1"/>
          <p:nvPr/>
        </p:nvSpPr>
        <p:spPr>
          <a:xfrm>
            <a:off x="224727" y="4203137"/>
            <a:ext cx="2731294" cy="61555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700">
                <a:solidFill>
                  <a:schemeClr val="accent4">
                    <a:lumMod val="40000"/>
                    <a:lumOff val="60000"/>
                  </a:schemeClr>
                </a:solidFill>
                <a:latin typeface="+mn-lt"/>
                <a:ea typeface="+mn-ea"/>
                <a:cs typeface="+mn-cs"/>
              </a:rPr>
              <a:t>Omställning till framtidens hälso- och sjukvård</a:t>
            </a:r>
          </a:p>
        </p:txBody>
      </p:sp>
      <p:sp>
        <p:nvSpPr>
          <p:cNvPr id="21" name="Platshållare för text 6">
            <a:extLst>
              <a:ext uri="{FF2B5EF4-FFF2-40B4-BE49-F238E27FC236}">
                <a16:creationId xmlns:a16="http://schemas.microsoft.com/office/drawing/2014/main" id="{87DFCD90-197E-3E8F-39FC-1DC368740145}"/>
              </a:ext>
            </a:extLst>
          </p:cNvPr>
          <p:cNvSpPr txBox="1">
            <a:spLocks/>
          </p:cNvSpPr>
          <p:nvPr/>
        </p:nvSpPr>
        <p:spPr>
          <a:xfrm>
            <a:off x="17640000" y="903898"/>
            <a:ext cx="1987200" cy="1987200"/>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r>
              <a:rPr lang="sv-SE" kern="0">
                <a:solidFill>
                  <a:sysClr val="windowText" lastClr="000000"/>
                </a:solidFill>
              </a:rPr>
              <a:t> 4,42</a:t>
            </a:r>
          </a:p>
          <a:p>
            <a:endParaRPr lang="sv-SE" kern="0">
              <a:solidFill>
                <a:sysClr val="windowText" lastClr="000000"/>
              </a:solidFill>
            </a:endParaRPr>
          </a:p>
        </p:txBody>
      </p:sp>
      <p:sp>
        <p:nvSpPr>
          <p:cNvPr id="6" name="textruta 5">
            <a:extLst>
              <a:ext uri="{FF2B5EF4-FFF2-40B4-BE49-F238E27FC236}">
                <a16:creationId xmlns:a16="http://schemas.microsoft.com/office/drawing/2014/main" id="{93701AC8-1F57-3A41-22FB-E6AC3EAD066E}"/>
              </a:ext>
            </a:extLst>
          </p:cNvPr>
          <p:cNvSpPr txBox="1"/>
          <p:nvPr/>
        </p:nvSpPr>
        <p:spPr>
          <a:xfrm>
            <a:off x="3810084" y="10405452"/>
            <a:ext cx="15731067" cy="523220"/>
          </a:xfrm>
          <a:prstGeom prst="rect">
            <a:avLst/>
          </a:prstGeom>
          <a:noFill/>
        </p:spPr>
        <p:txBody>
          <a:bodyPr wrap="square" rtlCol="0">
            <a:spAutoFit/>
          </a:bodyPr>
          <a:lstStyle/>
          <a:p>
            <a:r>
              <a:rPr lang="sv-SE" sz="2800"/>
              <a:t>Hälsofrämjande arbete i länet, beskrivs också i Regionala utvecklingsstrategin</a:t>
            </a:r>
          </a:p>
        </p:txBody>
      </p:sp>
    </p:spTree>
    <p:extLst>
      <p:ext uri="{BB962C8B-B14F-4D97-AF65-F5344CB8AC3E}">
        <p14:creationId xmlns:p14="http://schemas.microsoft.com/office/powerpoint/2010/main" val="155883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C6080"/>
        </a:solidFill>
        <a:effectLst/>
      </p:bgPr>
    </p:bg>
    <p:spTree>
      <p:nvGrpSpPr>
        <p:cNvPr id="1" name="">
          <a:extLst>
            <a:ext uri="{FF2B5EF4-FFF2-40B4-BE49-F238E27FC236}">
              <a16:creationId xmlns:a16="http://schemas.microsoft.com/office/drawing/2014/main" id="{21581386-366F-06D2-0EFF-91DD8E0D11DB}"/>
            </a:ext>
          </a:extLst>
        </p:cNvPr>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160CDD6D-EB8C-F11C-EAF8-3AF8A359D643}"/>
              </a:ext>
            </a:extLst>
          </p:cNvPr>
          <p:cNvGraphicFramePr>
            <a:graphicFrameLocks noGrp="1"/>
          </p:cNvGraphicFramePr>
          <p:nvPr>
            <p:extLst>
              <p:ext uri="{D42A27DB-BD31-4B8C-83A1-F6EECF244321}">
                <p14:modId xmlns:p14="http://schemas.microsoft.com/office/powerpoint/2010/main" val="2851921735"/>
              </p:ext>
            </p:extLst>
          </p:nvPr>
        </p:nvGraphicFramePr>
        <p:xfrm>
          <a:off x="2973590" y="3798122"/>
          <a:ext cx="3910108" cy="7557586"/>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519784">
                <a:tc>
                  <a:txBody>
                    <a:bodyPr/>
                    <a:lstStyle/>
                    <a:p>
                      <a:pPr algn="ctr"/>
                      <a:r>
                        <a:rPr lang="sv-SE" sz="2800">
                          <a:solidFill>
                            <a:srgbClr val="2C6080"/>
                          </a:solidFill>
                        </a:rPr>
                        <a:t>2025</a:t>
                      </a:r>
                      <a:endParaRPr lang="sv-SE" sz="1800">
                        <a:solidFill>
                          <a:srgbClr val="2C608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37802">
                <a:tc>
                  <a:txBody>
                    <a:bodyPr/>
                    <a:lstStyle/>
                    <a:p>
                      <a:pPr marL="0" indent="0">
                        <a:buFont typeface="Arial" panose="020B0604020202020204" pitchFamily="34" charset="0"/>
                        <a:buNone/>
                      </a:pPr>
                      <a:endParaRPr lang="sv-SE" sz="2800" b="0">
                        <a:solidFill>
                          <a:schemeClr val="tx1"/>
                        </a:solidFill>
                      </a:endParaRPr>
                    </a:p>
                    <a:p>
                      <a:pPr marL="171450" indent="-171450">
                        <a:buFont typeface="Arial" panose="020B0604020202020204" pitchFamily="34" charset="0"/>
                        <a:buChar char="•"/>
                      </a:pPr>
                      <a:r>
                        <a:rPr lang="sv-SE" sz="2400" b="0">
                          <a:solidFill>
                            <a:schemeClr val="tx1"/>
                          </a:solidFill>
                          <a:latin typeface="+mn-lt"/>
                          <a:ea typeface="+mn-ea"/>
                          <a:cs typeface="+mn-cs"/>
                        </a:rPr>
                        <a:t>Enhetliga bemanningstal på vårdavdelningar </a:t>
                      </a:r>
                    </a:p>
                    <a:p>
                      <a:pPr marL="171450" indent="-171450">
                        <a:buFont typeface="Arial" panose="020B0604020202020204" pitchFamily="34" charset="0"/>
                        <a:buChar char="•"/>
                      </a:pPr>
                      <a:r>
                        <a:rPr lang="sv-SE" sz="2400" b="0">
                          <a:solidFill>
                            <a:schemeClr val="tx1"/>
                          </a:solidFill>
                          <a:latin typeface="+mn-lt"/>
                          <a:ea typeface="+mn-ea"/>
                          <a:cs typeface="+mn-cs"/>
                        </a:rPr>
                        <a:t>Förändrade arbetssätt med rätt använd kompetens </a:t>
                      </a:r>
                    </a:p>
                    <a:p>
                      <a:pPr marL="171450" indent="-171450">
                        <a:buFont typeface="Arial" panose="020B0604020202020204" pitchFamily="34" charset="0"/>
                        <a:buChar char="•"/>
                      </a:pPr>
                      <a:r>
                        <a:rPr lang="sv-SE" sz="2400" b="0">
                          <a:solidFill>
                            <a:schemeClr val="tx1"/>
                          </a:solidFill>
                          <a:latin typeface="+mn-lt"/>
                          <a:ea typeface="+mn-ea"/>
                          <a:cs typeface="+mn-cs"/>
                        </a:rPr>
                        <a:t>Oberoende av hyrbemanning </a:t>
                      </a:r>
                    </a:p>
                    <a:p>
                      <a:pPr marL="171450" indent="-171450">
                        <a:buFont typeface="Arial" panose="020B0604020202020204" pitchFamily="34" charset="0"/>
                        <a:buChar char="•"/>
                      </a:pPr>
                      <a:r>
                        <a:rPr lang="sv-SE" sz="2400" b="0">
                          <a:solidFill>
                            <a:schemeClr val="tx1"/>
                          </a:solidFill>
                          <a:latin typeface="+mn-lt"/>
                          <a:ea typeface="+mn-ea"/>
                          <a:cs typeface="+mn-cs"/>
                        </a:rPr>
                        <a:t>Kombinationstjänster tillsammans med kommunerna, högskola/universitet och internt mellan olika verksamheter </a:t>
                      </a:r>
                    </a:p>
                    <a:p>
                      <a:pPr marL="171450" indent="-171450">
                        <a:buFont typeface="Arial" panose="020B0604020202020204" pitchFamily="34" charset="0"/>
                        <a:buChar char="•"/>
                      </a:pPr>
                      <a:r>
                        <a:rPr lang="sv-SE" sz="2400" b="0">
                          <a:solidFill>
                            <a:schemeClr val="tx1"/>
                          </a:solidFill>
                          <a:latin typeface="+mn-lt"/>
                          <a:ea typeface="+mn-ea"/>
                          <a:cs typeface="+mn-cs"/>
                        </a:rPr>
                        <a:t>Säkerställa att intentionerna i nationella vårdkompetensrådets handlingsplan genomförs. </a:t>
                      </a:r>
                    </a:p>
                  </a:txBody>
                  <a:tcPr marL="137160" marR="137160" marT="137160" marB="137160">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2" name="Tabell 11">
            <a:extLst>
              <a:ext uri="{FF2B5EF4-FFF2-40B4-BE49-F238E27FC236}">
                <a16:creationId xmlns:a16="http://schemas.microsoft.com/office/drawing/2014/main" id="{0238DFBB-C273-D9D8-8B06-5E0D8247DAD5}"/>
              </a:ext>
            </a:extLst>
          </p:cNvPr>
          <p:cNvGraphicFramePr>
            <a:graphicFrameLocks noGrp="1"/>
          </p:cNvGraphicFramePr>
          <p:nvPr>
            <p:extLst>
              <p:ext uri="{D42A27DB-BD31-4B8C-83A1-F6EECF244321}">
                <p14:modId xmlns:p14="http://schemas.microsoft.com/office/powerpoint/2010/main" val="788166374"/>
              </p:ext>
            </p:extLst>
          </p:nvPr>
        </p:nvGraphicFramePr>
        <p:xfrm>
          <a:off x="6883698" y="3815582"/>
          <a:ext cx="3910108" cy="7533975"/>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71803">
                <a:tc>
                  <a:txBody>
                    <a:bodyPr/>
                    <a:lstStyle/>
                    <a:p>
                      <a:pPr algn="ctr"/>
                      <a:r>
                        <a:rPr lang="sv-SE" sz="2800" b="1">
                          <a:solidFill>
                            <a:srgbClr val="2C6080"/>
                          </a:solidFill>
                        </a:rPr>
                        <a:t>2026</a:t>
                      </a:r>
                      <a:endParaRPr lang="sv-SE" sz="2400" b="1">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15815">
                <a:tc>
                  <a:txBody>
                    <a:bodyPr/>
                    <a:lstStyle/>
                    <a:p>
                      <a:pPr marL="0" indent="0">
                        <a:buFont typeface="Arial" panose="020B0604020202020204" pitchFamily="34" charset="0"/>
                        <a:buNone/>
                      </a:pPr>
                      <a:endParaRPr lang="sv-SE" sz="2400" b="0">
                        <a:solidFill>
                          <a:schemeClr val="tx1"/>
                        </a:solidFill>
                      </a:endParaRPr>
                    </a:p>
                    <a:p>
                      <a:pPr marL="171450" indent="-171450">
                        <a:buFont typeface="Arial" panose="020B0604020202020204" pitchFamily="34" charset="0"/>
                        <a:buChar char="•"/>
                      </a:pPr>
                      <a:r>
                        <a:rPr lang="sv-SE" sz="2400" b="0">
                          <a:solidFill>
                            <a:schemeClr val="tx1"/>
                          </a:solidFill>
                          <a:latin typeface="+mn-lt"/>
                          <a:ea typeface="+mn-ea"/>
                          <a:cs typeface="+mn-cs"/>
                        </a:rPr>
                        <a:t>Ändamålsenlig korttids-bemanning </a:t>
                      </a:r>
                    </a:p>
                    <a:p>
                      <a:pPr marL="171450" indent="-171450">
                        <a:buFont typeface="Arial" panose="020B0604020202020204" pitchFamily="34" charset="0"/>
                        <a:buChar char="•"/>
                      </a:pPr>
                      <a:r>
                        <a:rPr lang="sv-SE" sz="2400" b="0">
                          <a:solidFill>
                            <a:schemeClr val="tx1"/>
                          </a:solidFill>
                          <a:latin typeface="+mn-lt"/>
                          <a:ea typeface="+mn-ea"/>
                          <a:cs typeface="+mn-cs"/>
                        </a:rPr>
                        <a:t>Ingen kontinuerlig hyrbemanning</a:t>
                      </a:r>
                    </a:p>
                    <a:p>
                      <a:endParaRPr lang="sv-SE" sz="2000" b="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3" name="Tabell 12">
            <a:extLst>
              <a:ext uri="{FF2B5EF4-FFF2-40B4-BE49-F238E27FC236}">
                <a16:creationId xmlns:a16="http://schemas.microsoft.com/office/drawing/2014/main" id="{CC9F28FA-E1DE-235E-87A9-C72B5859294F}"/>
              </a:ext>
            </a:extLst>
          </p:cNvPr>
          <p:cNvGraphicFramePr>
            <a:graphicFrameLocks noGrp="1"/>
          </p:cNvGraphicFramePr>
          <p:nvPr>
            <p:extLst>
              <p:ext uri="{D42A27DB-BD31-4B8C-83A1-F6EECF244321}">
                <p14:modId xmlns:p14="http://schemas.microsoft.com/office/powerpoint/2010/main" val="3461933168"/>
              </p:ext>
            </p:extLst>
          </p:nvPr>
        </p:nvGraphicFramePr>
        <p:xfrm>
          <a:off x="10793806" y="3797436"/>
          <a:ext cx="3910108" cy="7533975"/>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71803">
                <a:tc>
                  <a:txBody>
                    <a:bodyPr/>
                    <a:lstStyle/>
                    <a:p>
                      <a:pPr algn="ctr"/>
                      <a:r>
                        <a:rPr lang="sv-SE" sz="2800" b="1">
                          <a:solidFill>
                            <a:srgbClr val="2C6080"/>
                          </a:solidFill>
                          <a:latin typeface="+mn-lt"/>
                        </a:rPr>
                        <a:t>2027</a:t>
                      </a:r>
                      <a:endParaRPr lang="sv-SE" sz="2400" b="1">
                        <a:solidFill>
                          <a:srgbClr val="2C6080"/>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15815">
                <a:tc>
                  <a:txBody>
                    <a:bodyPr/>
                    <a:lstStyle/>
                    <a:p>
                      <a:pPr marL="171450" indent="-171450">
                        <a:buFont typeface="Arial" panose="020B0604020202020204" pitchFamily="34" charset="0"/>
                        <a:buChar char="•"/>
                      </a:pPr>
                      <a:endParaRPr lang="sv-SE" sz="2000" b="0">
                        <a:solidFill>
                          <a:schemeClr val="tx1"/>
                        </a:solidFill>
                      </a:endParaRPr>
                    </a:p>
                    <a:p>
                      <a:pPr marL="171450" indent="-171450">
                        <a:buFont typeface="Arial" panose="020B0604020202020204" pitchFamily="34" charset="0"/>
                        <a:buChar char="•"/>
                      </a:pPr>
                      <a:r>
                        <a:rPr lang="sv-SE" sz="2000" b="0">
                          <a:solidFill>
                            <a:schemeClr val="tx1"/>
                          </a:solidFill>
                        </a:rPr>
                        <a:t>NAV – realisering, multipla kompetenser</a:t>
                      </a:r>
                    </a:p>
                    <a:p>
                      <a:pPr marL="171450" lvl="0" indent="-171450">
                        <a:buFont typeface="Arial" panose="020B0604020202020204" pitchFamily="34" charset="0"/>
                        <a:buChar char="•"/>
                      </a:pPr>
                      <a:r>
                        <a:rPr lang="sv-SE" sz="2000" b="0">
                          <a:solidFill>
                            <a:schemeClr val="tx1"/>
                          </a:solidFill>
                        </a:rPr>
                        <a:t>Drift, service och ny teknik</a:t>
                      </a:r>
                    </a:p>
                    <a:p>
                      <a:pPr marL="171450" indent="-171450">
                        <a:buFont typeface="Arial" panose="020B0604020202020204" pitchFamily="34" charset="0"/>
                        <a:buChar char="•"/>
                      </a:pPr>
                      <a:endParaRPr lang="sv-SE" sz="2000" b="0">
                        <a:solidFill>
                          <a:schemeClr val="tx1"/>
                        </a:solidFill>
                      </a:endParaRPr>
                    </a:p>
                    <a:p>
                      <a:pPr marL="171450" indent="-171450">
                        <a:buFont typeface="Arial" panose="020B0604020202020204" pitchFamily="34" charset="0"/>
                        <a:buChar char="•"/>
                      </a:pPr>
                      <a:endParaRPr lang="sv-SE" sz="2000" b="0">
                        <a:solidFill>
                          <a:schemeClr val="tx1"/>
                        </a:solidFill>
                      </a:endParaRPr>
                    </a:p>
                    <a:p>
                      <a:endParaRPr lang="sv-SE" sz="2000" b="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4" name="Tabell 13">
            <a:extLst>
              <a:ext uri="{FF2B5EF4-FFF2-40B4-BE49-F238E27FC236}">
                <a16:creationId xmlns:a16="http://schemas.microsoft.com/office/drawing/2014/main" id="{78283C48-1DB0-CA69-B64E-4BF32BA41899}"/>
              </a:ext>
            </a:extLst>
          </p:cNvPr>
          <p:cNvGraphicFramePr>
            <a:graphicFrameLocks noGrp="1"/>
          </p:cNvGraphicFramePr>
          <p:nvPr>
            <p:extLst>
              <p:ext uri="{D42A27DB-BD31-4B8C-83A1-F6EECF244321}">
                <p14:modId xmlns:p14="http://schemas.microsoft.com/office/powerpoint/2010/main" val="2043604103"/>
              </p:ext>
            </p:extLst>
          </p:nvPr>
        </p:nvGraphicFramePr>
        <p:xfrm>
          <a:off x="14703914" y="3807426"/>
          <a:ext cx="3910108" cy="7557587"/>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519784">
                <a:tc>
                  <a:txBody>
                    <a:bodyPr/>
                    <a:lstStyle/>
                    <a:p>
                      <a:pPr algn="ctr"/>
                      <a:r>
                        <a:rPr lang="sv-SE" sz="2800">
                          <a:solidFill>
                            <a:srgbClr val="2C6080"/>
                          </a:solidFill>
                        </a:rPr>
                        <a:t>2028</a:t>
                      </a:r>
                      <a:endParaRPr lang="sv-SE" sz="2000">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37803">
                <a:tc>
                  <a:txBody>
                    <a:bodyPr/>
                    <a:lstStyle/>
                    <a:p>
                      <a:pPr marL="171450" indent="-171450">
                        <a:buFont typeface="Arial" panose="020B0604020202020204" pitchFamily="34" charset="0"/>
                        <a:buChar char="•"/>
                      </a:pPr>
                      <a:endParaRPr lang="sv-SE" sz="2000"/>
                    </a:p>
                    <a:p>
                      <a:pPr marL="342900" indent="-342900">
                        <a:buFont typeface="Arial"/>
                        <a:buChar char="•"/>
                      </a:pPr>
                      <a:r>
                        <a:rPr lang="sv-SE" sz="2000"/>
                        <a:t>Utbildningar inför inflytt NAV</a:t>
                      </a:r>
                    </a:p>
                    <a:p>
                      <a:pPr marL="0" indent="0">
                        <a:buNone/>
                      </a:pPr>
                      <a:endParaRPr lang="sv-SE" sz="2000">
                        <a:solidFill>
                          <a:srgbClr val="FF0000"/>
                        </a:solidFill>
                      </a:endParaRPr>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pPr marL="171450" indent="-171450">
                        <a:buFont typeface="Arial" panose="020B0604020202020204" pitchFamily="34" charset="0"/>
                        <a:buChar char="•"/>
                      </a:pPr>
                      <a:endParaRPr lang="sv-SE" sz="2000"/>
                    </a:p>
                    <a:p>
                      <a:endParaRPr lang="sv-SE" sz="2000"/>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5" name="Tabell 14">
            <a:extLst>
              <a:ext uri="{FF2B5EF4-FFF2-40B4-BE49-F238E27FC236}">
                <a16:creationId xmlns:a16="http://schemas.microsoft.com/office/drawing/2014/main" id="{69382A32-D3AE-DDC6-AE6F-95106F70E942}"/>
              </a:ext>
            </a:extLst>
          </p:cNvPr>
          <p:cNvGraphicFramePr>
            <a:graphicFrameLocks noGrp="1"/>
          </p:cNvGraphicFramePr>
          <p:nvPr/>
        </p:nvGraphicFramePr>
        <p:xfrm>
          <a:off x="18614022" y="3812425"/>
          <a:ext cx="1526937" cy="7594850"/>
        </p:xfrm>
        <a:graphic>
          <a:graphicData uri="http://schemas.openxmlformats.org/drawingml/2006/table">
            <a:tbl>
              <a:tblPr firstRow="1" bandRow="1">
                <a:tableStyleId>{5C22544A-7EE6-4342-B048-85BDC9FD1C3A}</a:tableStyleId>
              </a:tblPr>
              <a:tblGrid>
                <a:gridCol w="1526937">
                  <a:extLst>
                    <a:ext uri="{9D8B030D-6E8A-4147-A177-3AD203B41FA5}">
                      <a16:colId xmlns:a16="http://schemas.microsoft.com/office/drawing/2014/main" val="1211106183"/>
                    </a:ext>
                  </a:extLst>
                </a:gridCol>
              </a:tblGrid>
              <a:tr h="475897">
                <a:tc>
                  <a:txBody>
                    <a:bodyPr/>
                    <a:lstStyle/>
                    <a:p>
                      <a:pPr algn="ctr"/>
                      <a:r>
                        <a:rPr lang="sv-SE" sz="2800">
                          <a:solidFill>
                            <a:srgbClr val="2C6080"/>
                          </a:solidFill>
                        </a:rPr>
                        <a:t>2029</a:t>
                      </a:r>
                      <a:endParaRPr lang="sv-SE">
                        <a:solidFill>
                          <a:srgbClr val="2C608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76690">
                <a:tc>
                  <a:txBody>
                    <a:bodyPr/>
                    <a:lstStyle/>
                    <a:p>
                      <a:endParaRPr lang="sv-SE"/>
                    </a:p>
                  </a:txBody>
                  <a:tcPr marL="137160" marR="137160" marT="137160" marB="13716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pic>
        <p:nvPicPr>
          <p:cNvPr id="3" name="Bildobjekt 2" descr="En bild som visar klädsel, person, Medicinsk utrustning, inomhus&#10;&#10;Automatiskt genererad beskrivning">
            <a:extLst>
              <a:ext uri="{FF2B5EF4-FFF2-40B4-BE49-F238E27FC236}">
                <a16:creationId xmlns:a16="http://schemas.microsoft.com/office/drawing/2014/main" id="{9755B4B2-5DE1-9968-D74A-8A020267CF5B}"/>
              </a:ext>
            </a:extLst>
          </p:cNvPr>
          <p:cNvPicPr>
            <a:picLocks noChangeAspect="1"/>
          </p:cNvPicPr>
          <p:nvPr/>
        </p:nvPicPr>
        <p:blipFill>
          <a:blip r:embed="rId3" cstate="print">
            <a:extLst>
              <a:ext uri="{28A0092B-C50C-407E-A947-70E740481C1C}">
                <a14:useLocalDpi xmlns:a14="http://schemas.microsoft.com/office/drawing/2010/main" val="0"/>
              </a:ext>
            </a:extLst>
          </a:blip>
          <a:srcRect t="11195" b="55117"/>
          <a:stretch/>
        </p:blipFill>
        <p:spPr>
          <a:xfrm>
            <a:off x="17071" y="7154"/>
            <a:ext cx="20110150" cy="3807425"/>
          </a:xfrm>
          <a:prstGeom prst="rect">
            <a:avLst/>
          </a:prstGeom>
        </p:spPr>
      </p:pic>
      <p:sp>
        <p:nvSpPr>
          <p:cNvPr id="5" name="Rektangel 4">
            <a:extLst>
              <a:ext uri="{FF2B5EF4-FFF2-40B4-BE49-F238E27FC236}">
                <a16:creationId xmlns:a16="http://schemas.microsoft.com/office/drawing/2014/main" id="{3243CABA-CA64-4D5C-4192-7A0CC741E5A5}"/>
              </a:ext>
            </a:extLst>
          </p:cNvPr>
          <p:cNvSpPr/>
          <p:nvPr/>
        </p:nvSpPr>
        <p:spPr>
          <a:xfrm rot="5400000">
            <a:off x="2443195" y="-2418970"/>
            <a:ext cx="3814578" cy="8666826"/>
          </a:xfrm>
          <a:prstGeom prst="rect">
            <a:avLst/>
          </a:prstGeom>
          <a:gradFill flip="none" rotWithShape="1">
            <a:gsLst>
              <a:gs pos="12000">
                <a:schemeClr val="accent4">
                  <a:lumMod val="67000"/>
                </a:schemeClr>
              </a:gs>
              <a:gs pos="100000">
                <a:schemeClr val="accent4">
                  <a:lumMod val="60000"/>
                  <a:lumOff val="40000"/>
                  <a:alpha val="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DA278C7E-C678-C79B-9CA2-EC5BB5DFC2EB}"/>
              </a:ext>
            </a:extLst>
          </p:cNvPr>
          <p:cNvSpPr txBox="1"/>
          <p:nvPr/>
        </p:nvSpPr>
        <p:spPr>
          <a:xfrm>
            <a:off x="474986" y="841884"/>
            <a:ext cx="6408712" cy="2123658"/>
          </a:xfrm>
          <a:prstGeom prst="rect">
            <a:avLst/>
          </a:prstGeom>
          <a:noFill/>
        </p:spPr>
        <p:txBody>
          <a:bodyPr wrap="square" rtlCol="0">
            <a:spAutoFit/>
          </a:bodyPr>
          <a:lstStyle/>
          <a:p>
            <a:r>
              <a:rPr lang="sv-SE" sz="4400" b="1">
                <a:solidFill>
                  <a:schemeClr val="bg1"/>
                </a:solidFill>
                <a:latin typeface="+mj-lt"/>
              </a:rPr>
              <a:t>Milstolpar i arbetet för </a:t>
            </a:r>
            <a:br>
              <a:rPr lang="sv-SE" sz="4400" b="1">
                <a:solidFill>
                  <a:schemeClr val="bg1"/>
                </a:solidFill>
                <a:latin typeface="+mj-lt"/>
              </a:rPr>
            </a:br>
            <a:r>
              <a:rPr lang="sv-SE" sz="4400" b="1">
                <a:solidFill>
                  <a:schemeClr val="bg1"/>
                </a:solidFill>
                <a:latin typeface="+mj-lt"/>
              </a:rPr>
              <a:t>att nå målbilden för Hälso- och Sjukvården 2029</a:t>
            </a:r>
          </a:p>
        </p:txBody>
      </p:sp>
      <p:sp>
        <p:nvSpPr>
          <p:cNvPr id="7" name="textruta 6">
            <a:extLst>
              <a:ext uri="{FF2B5EF4-FFF2-40B4-BE49-F238E27FC236}">
                <a16:creationId xmlns:a16="http://schemas.microsoft.com/office/drawing/2014/main" id="{A520CBC8-27B8-6AD8-62BD-304F4931CA96}"/>
              </a:ext>
            </a:extLst>
          </p:cNvPr>
          <p:cNvSpPr txBox="1"/>
          <p:nvPr/>
        </p:nvSpPr>
        <p:spPr>
          <a:xfrm>
            <a:off x="263972" y="4862587"/>
            <a:ext cx="2731294" cy="35394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700">
                <a:solidFill>
                  <a:schemeClr val="accent4">
                    <a:lumMod val="40000"/>
                    <a:lumOff val="60000"/>
                  </a:schemeClr>
                </a:solidFill>
              </a:rPr>
              <a:t>Personcentrering</a:t>
            </a:r>
            <a:endParaRPr lang="sv-SE" sz="1700">
              <a:solidFill>
                <a:schemeClr val="accent4">
                  <a:lumMod val="40000"/>
                  <a:lumOff val="60000"/>
                </a:schemeClr>
              </a:solidFill>
              <a:ea typeface="+mn-ea"/>
              <a:cs typeface="+mn-cs"/>
            </a:endParaRPr>
          </a:p>
        </p:txBody>
      </p:sp>
      <p:sp>
        <p:nvSpPr>
          <p:cNvPr id="16" name="textruta 15">
            <a:extLst>
              <a:ext uri="{FF2B5EF4-FFF2-40B4-BE49-F238E27FC236}">
                <a16:creationId xmlns:a16="http://schemas.microsoft.com/office/drawing/2014/main" id="{A1027C38-1A68-246C-F099-2A85F2CDE636}"/>
              </a:ext>
            </a:extLst>
          </p:cNvPr>
          <p:cNvSpPr txBox="1"/>
          <p:nvPr/>
        </p:nvSpPr>
        <p:spPr>
          <a:xfrm>
            <a:off x="253134" y="5294635"/>
            <a:ext cx="2731294" cy="35394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700">
                <a:solidFill>
                  <a:schemeClr val="accent4">
                    <a:lumMod val="40000"/>
                    <a:lumOff val="60000"/>
                  </a:schemeClr>
                </a:solidFill>
              </a:rPr>
              <a:t>Hälsofrämjande</a:t>
            </a:r>
            <a:endParaRPr lang="sv-SE" sz="1700">
              <a:solidFill>
                <a:schemeClr val="accent4">
                  <a:lumMod val="40000"/>
                  <a:lumOff val="60000"/>
                </a:schemeClr>
              </a:solidFill>
              <a:ea typeface="+mn-ea"/>
              <a:cs typeface="+mn-cs"/>
            </a:endParaRPr>
          </a:p>
        </p:txBody>
      </p:sp>
      <p:sp>
        <p:nvSpPr>
          <p:cNvPr id="20" name="textruta 19">
            <a:extLst>
              <a:ext uri="{FF2B5EF4-FFF2-40B4-BE49-F238E27FC236}">
                <a16:creationId xmlns:a16="http://schemas.microsoft.com/office/drawing/2014/main" id="{EFA0BAE5-AC39-A44E-6163-AE8267AB491F}"/>
              </a:ext>
            </a:extLst>
          </p:cNvPr>
          <p:cNvSpPr txBox="1"/>
          <p:nvPr/>
        </p:nvSpPr>
        <p:spPr>
          <a:xfrm>
            <a:off x="224727" y="4203137"/>
            <a:ext cx="2731294" cy="61555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700">
                <a:solidFill>
                  <a:schemeClr val="accent4">
                    <a:lumMod val="40000"/>
                    <a:lumOff val="60000"/>
                  </a:schemeClr>
                </a:solidFill>
                <a:latin typeface="+mn-lt"/>
                <a:ea typeface="+mn-ea"/>
                <a:cs typeface="+mn-cs"/>
              </a:rPr>
              <a:t>Omställning till framtidens hälso- och sjukvård</a:t>
            </a:r>
          </a:p>
        </p:txBody>
      </p:sp>
      <p:sp>
        <p:nvSpPr>
          <p:cNvPr id="6" name="textruta 5">
            <a:extLst>
              <a:ext uri="{FF2B5EF4-FFF2-40B4-BE49-F238E27FC236}">
                <a16:creationId xmlns:a16="http://schemas.microsoft.com/office/drawing/2014/main" id="{79EE193F-1837-EB7E-9844-8F153AE62F73}"/>
              </a:ext>
            </a:extLst>
          </p:cNvPr>
          <p:cNvSpPr txBox="1"/>
          <p:nvPr/>
        </p:nvSpPr>
        <p:spPr>
          <a:xfrm>
            <a:off x="224727" y="5859545"/>
            <a:ext cx="2731294" cy="1200329"/>
          </a:xfrm>
          <a:prstGeom prst="rect">
            <a:avLst/>
          </a:prstGeom>
          <a:noFill/>
        </p:spPr>
        <p:txBody>
          <a:bodyPr wrap="square">
            <a:spAutoFit/>
          </a:bodyPr>
          <a:lstStyle/>
          <a:p>
            <a:pPr>
              <a:defRPr/>
            </a:pPr>
            <a:r>
              <a:rPr lang="sv-SE" sz="2400" b="1">
                <a:solidFill>
                  <a:schemeClr val="bg1"/>
                </a:solidFill>
                <a:latin typeface="+mj-lt"/>
              </a:rPr>
              <a:t>Kompetens-försörjning</a:t>
            </a:r>
          </a:p>
          <a:p>
            <a:pPr marL="0" marR="0" lvl="0" indent="0" algn="l" defTabSz="914400" eaLnBrk="1" fontAlgn="auto" latinLnBrk="0" hangingPunct="1">
              <a:lnSpc>
                <a:spcPct val="100000"/>
              </a:lnSpc>
              <a:spcBef>
                <a:spcPts val="0"/>
              </a:spcBef>
              <a:spcAft>
                <a:spcPts val="0"/>
              </a:spcAft>
              <a:buClrTx/>
              <a:buSzTx/>
              <a:buFontTx/>
              <a:buNone/>
              <a:tabLst/>
              <a:defRPr/>
            </a:pPr>
            <a:endParaRPr lang="sv-SE" sz="2400">
              <a:solidFill>
                <a:schemeClr val="bg1"/>
              </a:solidFill>
              <a:ea typeface="+mn-ea"/>
              <a:cs typeface="+mn-cs"/>
            </a:endParaRPr>
          </a:p>
        </p:txBody>
      </p:sp>
      <p:sp>
        <p:nvSpPr>
          <p:cNvPr id="8" name="Platshållare för text 6">
            <a:extLst>
              <a:ext uri="{FF2B5EF4-FFF2-40B4-BE49-F238E27FC236}">
                <a16:creationId xmlns:a16="http://schemas.microsoft.com/office/drawing/2014/main" id="{CE1CA76B-27F1-E0AA-74A1-E9806C3361F0}"/>
              </a:ext>
            </a:extLst>
          </p:cNvPr>
          <p:cNvSpPr txBox="1">
            <a:spLocks/>
          </p:cNvSpPr>
          <p:nvPr/>
        </p:nvSpPr>
        <p:spPr>
          <a:xfrm>
            <a:off x="17640000" y="903898"/>
            <a:ext cx="1987200" cy="1987200"/>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r>
              <a:rPr lang="sv-SE" kern="0">
                <a:solidFill>
                  <a:sysClr val="windowText" lastClr="000000"/>
                </a:solidFill>
              </a:rPr>
              <a:t> 4,42</a:t>
            </a:r>
          </a:p>
          <a:p>
            <a:endParaRPr lang="sv-SE" kern="0">
              <a:solidFill>
                <a:sysClr val="windowText" lastClr="000000"/>
              </a:solidFill>
            </a:endParaRPr>
          </a:p>
        </p:txBody>
      </p:sp>
    </p:spTree>
    <p:extLst>
      <p:ext uri="{BB962C8B-B14F-4D97-AF65-F5344CB8AC3E}">
        <p14:creationId xmlns:p14="http://schemas.microsoft.com/office/powerpoint/2010/main" val="318866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C6080"/>
        </a:solidFill>
        <a:effectLst/>
      </p:bgPr>
    </p:bg>
    <p:spTree>
      <p:nvGrpSpPr>
        <p:cNvPr id="1" name="">
          <a:extLst>
            <a:ext uri="{FF2B5EF4-FFF2-40B4-BE49-F238E27FC236}">
              <a16:creationId xmlns:a16="http://schemas.microsoft.com/office/drawing/2014/main" id="{C79F051B-C9BA-F8EF-52DC-092DFD4BCDA3}"/>
            </a:ext>
          </a:extLst>
        </p:cNvPr>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6FC23065-6422-E592-CFA9-1C5DE5C06D52}"/>
              </a:ext>
            </a:extLst>
          </p:cNvPr>
          <p:cNvGraphicFramePr>
            <a:graphicFrameLocks noGrp="1"/>
          </p:cNvGraphicFramePr>
          <p:nvPr>
            <p:extLst>
              <p:ext uri="{D42A27DB-BD31-4B8C-83A1-F6EECF244321}">
                <p14:modId xmlns:p14="http://schemas.microsoft.com/office/powerpoint/2010/main" val="3536473227"/>
              </p:ext>
            </p:extLst>
          </p:nvPr>
        </p:nvGraphicFramePr>
        <p:xfrm>
          <a:off x="2973590" y="3798122"/>
          <a:ext cx="3910108" cy="7590516"/>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97396">
                <a:tc>
                  <a:txBody>
                    <a:bodyPr/>
                    <a:lstStyle/>
                    <a:p>
                      <a:pPr algn="ctr"/>
                      <a:r>
                        <a:rPr lang="sv-SE" sz="2800">
                          <a:solidFill>
                            <a:srgbClr val="2C6080"/>
                          </a:solidFill>
                        </a:rPr>
                        <a:t>2025</a:t>
                      </a:r>
                      <a:endParaRPr lang="sv-SE" sz="1800">
                        <a:solidFill>
                          <a:srgbClr val="2C608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72356">
                <a:tc>
                  <a:txBody>
                    <a:bodyPr/>
                    <a:lstStyle/>
                    <a:p>
                      <a:pPr marL="342900" indent="-342900">
                        <a:buFont typeface="Arial" panose="020B0604020202020204" pitchFamily="34" charset="0"/>
                        <a:buChar char="•"/>
                      </a:pPr>
                      <a:r>
                        <a:rPr lang="sv-SE" sz="1900" b="0" dirty="0">
                          <a:solidFill>
                            <a:schemeClr val="tx1"/>
                          </a:solidFill>
                          <a:latin typeface="+mn-lt"/>
                          <a:ea typeface="+mn-ea"/>
                          <a:cs typeface="+mn-cs"/>
                        </a:rPr>
                        <a:t>CT </a:t>
                      </a:r>
                      <a:r>
                        <a:rPr lang="sv-SE" sz="1900" b="0" dirty="0" err="1">
                          <a:solidFill>
                            <a:schemeClr val="tx1"/>
                          </a:solidFill>
                          <a:latin typeface="+mn-lt"/>
                          <a:ea typeface="+mn-ea"/>
                          <a:cs typeface="+mn-cs"/>
                        </a:rPr>
                        <a:t>högflöde</a:t>
                      </a:r>
                      <a:r>
                        <a:rPr lang="sv-SE" sz="1900" b="0" dirty="0">
                          <a:solidFill>
                            <a:schemeClr val="tx1"/>
                          </a:solidFill>
                          <a:latin typeface="+mn-lt"/>
                          <a:ea typeface="+mn-ea"/>
                          <a:cs typeface="+mn-cs"/>
                        </a:rPr>
                        <a:t> Köping </a:t>
                      </a:r>
                      <a:endParaRPr lang="sv-SE" sz="2000" b="0" dirty="0">
                        <a:solidFill>
                          <a:schemeClr val="tx1"/>
                        </a:solidFill>
                      </a:endParaRPr>
                    </a:p>
                    <a:p>
                      <a:pPr marL="171450" indent="-171450">
                        <a:buFont typeface="Arial" panose="020B0604020202020204" pitchFamily="34" charset="0"/>
                        <a:buChar char="•"/>
                      </a:pPr>
                      <a:r>
                        <a:rPr lang="sv-SE" sz="1900" b="0" dirty="0">
                          <a:solidFill>
                            <a:schemeClr val="tx1"/>
                          </a:solidFill>
                          <a:latin typeface="+mn-lt"/>
                          <a:ea typeface="+mn-ea"/>
                          <a:cs typeface="+mn-cs"/>
                        </a:rPr>
                        <a:t>Enhetlig gemensam produktionsstyrning </a:t>
                      </a:r>
                    </a:p>
                    <a:p>
                      <a:pPr marL="171450" indent="-171450">
                        <a:buFont typeface="Arial" panose="020B0604020202020204" pitchFamily="34" charset="0"/>
                        <a:buChar char="•"/>
                      </a:pPr>
                      <a:r>
                        <a:rPr lang="sv-SE" sz="1900" b="0" dirty="0">
                          <a:solidFill>
                            <a:schemeClr val="tx1"/>
                          </a:solidFill>
                          <a:latin typeface="+mn-lt"/>
                          <a:ea typeface="+mn-ea"/>
                          <a:cs typeface="+mn-cs"/>
                        </a:rPr>
                        <a:t>Ökad förmåga för första linjens psykiska ohälsa </a:t>
                      </a:r>
                    </a:p>
                    <a:p>
                      <a:pPr marL="171450" indent="-171450">
                        <a:buFont typeface="Arial" panose="020B0604020202020204" pitchFamily="34" charset="0"/>
                        <a:buChar char="•"/>
                      </a:pPr>
                      <a:r>
                        <a:rPr lang="sv-SE" sz="1900" b="0" dirty="0">
                          <a:solidFill>
                            <a:schemeClr val="tx1"/>
                          </a:solidFill>
                          <a:latin typeface="+mn-lt"/>
                          <a:ea typeface="+mn-ea"/>
                          <a:cs typeface="+mn-cs"/>
                        </a:rPr>
                        <a:t>Öka kapaciteten på första linje-nivå för att möta behov hos barn och unga med psykisk ohälsa </a:t>
                      </a:r>
                    </a:p>
                    <a:p>
                      <a:pPr marL="171450" indent="-171450">
                        <a:buFont typeface="Arial" panose="020B0604020202020204" pitchFamily="34" charset="0"/>
                        <a:buChar char="•"/>
                      </a:pPr>
                      <a:r>
                        <a:rPr lang="sv-SE" sz="1900" b="0" dirty="0">
                          <a:solidFill>
                            <a:schemeClr val="tx1"/>
                          </a:solidFill>
                          <a:latin typeface="+mn-lt"/>
                          <a:ea typeface="+mn-ea"/>
                          <a:cs typeface="+mn-cs"/>
                        </a:rPr>
                        <a:t>Tillgänglighetsplan för Barn- och Ungdomspsykiatrin </a:t>
                      </a:r>
                    </a:p>
                    <a:p>
                      <a:pPr marL="171450" indent="-171450">
                        <a:buFont typeface="Arial" panose="020B0604020202020204" pitchFamily="34" charset="0"/>
                        <a:buChar char="•"/>
                      </a:pPr>
                      <a:r>
                        <a:rPr lang="sv-SE" sz="1900" b="0" dirty="0">
                          <a:solidFill>
                            <a:schemeClr val="tx1"/>
                          </a:solidFill>
                          <a:latin typeface="+mn-lt"/>
                          <a:ea typeface="+mn-ea"/>
                          <a:cs typeface="+mn-cs"/>
                        </a:rPr>
                        <a:t>Ökad tillgänglighet akuta besök i  primärvård </a:t>
                      </a:r>
                    </a:p>
                    <a:p>
                      <a:pPr marL="171450" indent="-171450">
                        <a:buFont typeface="Arial" panose="020B0604020202020204" pitchFamily="34" charset="0"/>
                        <a:buChar char="•"/>
                      </a:pPr>
                      <a:r>
                        <a:rPr lang="sv-SE" sz="1900" b="0" dirty="0">
                          <a:solidFill>
                            <a:schemeClr val="tx1"/>
                          </a:solidFill>
                          <a:latin typeface="+mn-lt"/>
                          <a:ea typeface="+mn-ea"/>
                          <a:cs typeface="+mn-cs"/>
                        </a:rPr>
                        <a:t>Verksamhetsintegrering röntgen och </a:t>
                      </a:r>
                      <a:r>
                        <a:rPr lang="sv-SE" sz="1900" b="0" dirty="0" err="1">
                          <a:solidFill>
                            <a:schemeClr val="tx1"/>
                          </a:solidFill>
                          <a:latin typeface="+mn-lt"/>
                          <a:ea typeface="+mn-ea"/>
                          <a:cs typeface="+mn-cs"/>
                        </a:rPr>
                        <a:t>lab</a:t>
                      </a:r>
                      <a:r>
                        <a:rPr lang="sv-SE" sz="1900" b="0" dirty="0">
                          <a:solidFill>
                            <a:schemeClr val="tx1"/>
                          </a:solidFill>
                          <a:latin typeface="+mn-lt"/>
                          <a:ea typeface="+mn-ea"/>
                          <a:cs typeface="+mn-cs"/>
                        </a:rPr>
                        <a:t> i Fagersta</a:t>
                      </a:r>
                    </a:p>
                    <a:p>
                      <a:pPr marL="171450" indent="-171450">
                        <a:buFont typeface="Arial" panose="020B0604020202020204" pitchFamily="34" charset="0"/>
                        <a:buChar char="•"/>
                      </a:pPr>
                      <a:r>
                        <a:rPr lang="sv-SE" sz="1900" b="0" dirty="0">
                          <a:solidFill>
                            <a:schemeClr val="tx1"/>
                          </a:solidFill>
                          <a:latin typeface="+mn-lt"/>
                          <a:ea typeface="+mn-ea"/>
                          <a:cs typeface="+mn-cs"/>
                        </a:rPr>
                        <a:t>System för resurs- bemanningsplanering </a:t>
                      </a:r>
                    </a:p>
                    <a:p>
                      <a:pPr marL="171450" indent="-171450">
                        <a:buFont typeface="Arial" panose="020B0604020202020204" pitchFamily="34" charset="0"/>
                        <a:buChar char="•"/>
                      </a:pPr>
                      <a:endParaRPr lang="sv-SE" sz="1900" b="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prstClr val="black"/>
                          </a:solidFill>
                          <a:effectLst/>
                          <a:uLnTx/>
                          <a:uFillTx/>
                          <a:latin typeface="+mn-lt"/>
                          <a:ea typeface="+mn-ea"/>
                          <a:cs typeface="+mn-cs"/>
                        </a:rPr>
                        <a:t>Fastighetsutv</a:t>
                      </a:r>
                      <a:r>
                        <a:rPr kumimoji="0" lang="sv-SE"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mn-lt"/>
                          <a:ea typeface="+mn-ea"/>
                          <a:cs typeface="+mn-cs"/>
                        </a:rPr>
                        <a:t>Ambulansstation Västerås,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mn-lt"/>
                          <a:ea typeface="+mn-ea"/>
                          <a:cs typeface="+mn-cs"/>
                        </a:rPr>
                        <a:t>förberedande arbete pågår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mn-lt"/>
                          <a:ea typeface="+mn-ea"/>
                          <a:cs typeface="+mn-cs"/>
                        </a:rPr>
                        <a:t>(ännu ej beslutat)</a:t>
                      </a:r>
                    </a:p>
                    <a:p>
                      <a:pPr marL="0" indent="0">
                        <a:buFont typeface="Arial" panose="020B0604020202020204" pitchFamily="34" charset="0"/>
                        <a:buNone/>
                      </a:pPr>
                      <a:endParaRPr lang="sv-SE" sz="1900" b="0" dirty="0">
                        <a:solidFill>
                          <a:schemeClr val="tx1"/>
                        </a:solidFill>
                        <a:latin typeface="+mn-lt"/>
                        <a:ea typeface="+mn-ea"/>
                        <a:cs typeface="+mn-cs"/>
                      </a:endParaRPr>
                    </a:p>
                  </a:txBody>
                  <a:tcPr marL="137160" marR="137160" marT="137160" marB="137160">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2" name="Tabell 11">
            <a:extLst>
              <a:ext uri="{FF2B5EF4-FFF2-40B4-BE49-F238E27FC236}">
                <a16:creationId xmlns:a16="http://schemas.microsoft.com/office/drawing/2014/main" id="{084447AA-B235-FFC5-BA45-974E9A82D2EA}"/>
              </a:ext>
            </a:extLst>
          </p:cNvPr>
          <p:cNvGraphicFramePr>
            <a:graphicFrameLocks noGrp="1"/>
          </p:cNvGraphicFramePr>
          <p:nvPr>
            <p:extLst>
              <p:ext uri="{D42A27DB-BD31-4B8C-83A1-F6EECF244321}">
                <p14:modId xmlns:p14="http://schemas.microsoft.com/office/powerpoint/2010/main" val="1593231568"/>
              </p:ext>
            </p:extLst>
          </p:nvPr>
        </p:nvGraphicFramePr>
        <p:xfrm>
          <a:off x="6879637" y="3815582"/>
          <a:ext cx="3877593" cy="7619893"/>
        </p:xfrm>
        <a:graphic>
          <a:graphicData uri="http://schemas.openxmlformats.org/drawingml/2006/table">
            <a:tbl>
              <a:tblPr firstRow="1" bandRow="1">
                <a:tableStyleId>{5C22544A-7EE6-4342-B048-85BDC9FD1C3A}</a:tableStyleId>
              </a:tblPr>
              <a:tblGrid>
                <a:gridCol w="3877593">
                  <a:extLst>
                    <a:ext uri="{9D8B030D-6E8A-4147-A177-3AD203B41FA5}">
                      <a16:colId xmlns:a16="http://schemas.microsoft.com/office/drawing/2014/main" val="1211106183"/>
                    </a:ext>
                  </a:extLst>
                </a:gridCol>
              </a:tblGrid>
              <a:tr h="488783">
                <a:tc>
                  <a:txBody>
                    <a:bodyPr/>
                    <a:lstStyle/>
                    <a:p>
                      <a:pPr algn="ctr"/>
                      <a:r>
                        <a:rPr lang="sv-SE" sz="2800" b="1">
                          <a:solidFill>
                            <a:srgbClr val="2C6080"/>
                          </a:solidFill>
                        </a:rPr>
                        <a:t>2026</a:t>
                      </a:r>
                      <a:endParaRPr lang="sv-SE" sz="2400" b="1">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101733">
                <a:tc>
                  <a:txBody>
                    <a:bodyPr/>
                    <a:lstStyle/>
                    <a:p>
                      <a:pPr marL="342900" indent="-342900">
                        <a:buFont typeface="Arial" panose="020B0604020202020204" pitchFamily="34" charset="0"/>
                        <a:buChar char="•"/>
                      </a:pPr>
                      <a:r>
                        <a:rPr lang="sv-SE" sz="1900" b="0" dirty="0">
                          <a:solidFill>
                            <a:schemeClr val="tx1"/>
                          </a:solidFill>
                          <a:latin typeface="+mn-lt"/>
                          <a:ea typeface="+mn-ea"/>
                          <a:cs typeface="+mn-cs"/>
                        </a:rPr>
                        <a:t>Läkemedelsförsörjning i egen regi</a:t>
                      </a:r>
                      <a:endParaRPr lang="sv-SE" sz="2000" b="0" dirty="0">
                        <a:solidFill>
                          <a:schemeClr val="tx1"/>
                        </a:solidFill>
                      </a:endParaRPr>
                    </a:p>
                    <a:p>
                      <a:pPr marL="0" indent="0">
                        <a:buFont typeface="Arial" panose="020B0604020202020204" pitchFamily="34" charset="0"/>
                        <a:buNone/>
                      </a:pPr>
                      <a:r>
                        <a:rPr lang="sv-SE" sz="1900" b="0" dirty="0">
                          <a:solidFill>
                            <a:schemeClr val="tx1"/>
                          </a:solidFill>
                          <a:latin typeface="+mn-lt"/>
                          <a:ea typeface="+mn-ea"/>
                          <a:cs typeface="+mn-cs"/>
                        </a:rPr>
                        <a:t>(logistiksystem och lokalfråga)</a:t>
                      </a:r>
                    </a:p>
                    <a:p>
                      <a:pPr marL="171450" indent="-171450">
                        <a:buFont typeface="Arial" panose="020B0604020202020204" pitchFamily="34" charset="0"/>
                        <a:buChar char="•"/>
                      </a:pPr>
                      <a:r>
                        <a:rPr lang="sv-SE" sz="1900" b="0" dirty="0">
                          <a:solidFill>
                            <a:schemeClr val="tx1"/>
                          </a:solidFill>
                          <a:latin typeface="+mn-lt"/>
                          <a:ea typeface="+mn-ea"/>
                          <a:cs typeface="+mn-cs"/>
                        </a:rPr>
                        <a:t>Säkerställa följsamhet till den sjukvårdsregionala cancerplanen </a:t>
                      </a:r>
                      <a:endParaRPr lang="sv-SE" sz="2000" b="0" dirty="0">
                        <a:solidFill>
                          <a:schemeClr val="tx1"/>
                        </a:solidFill>
                        <a:latin typeface="+mn-lt"/>
                        <a:ea typeface="+mn-ea"/>
                        <a:cs typeface="+mn-cs"/>
                      </a:endParaRPr>
                    </a:p>
                    <a:p>
                      <a:pPr marL="171450" indent="-171450">
                        <a:buFont typeface="Arial" panose="020B0604020202020204" pitchFamily="34" charset="0"/>
                        <a:buChar char="•"/>
                      </a:pPr>
                      <a:r>
                        <a:rPr lang="sv-SE" sz="2000" b="0" dirty="0">
                          <a:solidFill>
                            <a:schemeClr val="tx1"/>
                          </a:solidFill>
                          <a:latin typeface="+mn-lt"/>
                          <a:ea typeface="+mn-ea"/>
                          <a:cs typeface="+mn-cs"/>
                        </a:rPr>
                        <a:t>E- remiss och svar till externa laboratorier 25/26</a:t>
                      </a:r>
                    </a:p>
                    <a:p>
                      <a:pPr marL="171450" indent="-171450">
                        <a:buFont typeface="Arial" panose="020B0604020202020204" pitchFamily="34" charset="0"/>
                        <a:buChar char="•"/>
                      </a:pPr>
                      <a:r>
                        <a:rPr lang="sv-SE" sz="2000" b="0" dirty="0">
                          <a:solidFill>
                            <a:schemeClr val="tx1"/>
                          </a:solidFill>
                          <a:latin typeface="+mn-lt"/>
                          <a:ea typeface="+mn-ea"/>
                          <a:cs typeface="+mn-cs"/>
                        </a:rPr>
                        <a:t>System för produktionsplanering</a:t>
                      </a:r>
                    </a:p>
                    <a:p>
                      <a:pPr marL="171450" indent="-171450">
                        <a:buFont typeface="Arial" panose="020B0604020202020204" pitchFamily="34" charset="0"/>
                        <a:buChar char="•"/>
                      </a:pPr>
                      <a:r>
                        <a:rPr lang="sv-SE" sz="2000" b="0" dirty="0">
                          <a:solidFill>
                            <a:schemeClr val="tx1"/>
                          </a:solidFill>
                          <a:latin typeface="+mn-lt"/>
                          <a:ea typeface="+mn-ea"/>
                          <a:cs typeface="+mn-cs"/>
                        </a:rPr>
                        <a:t>PDMS, System för beslutsstöd intensivvård, anestesi, operation och </a:t>
                      </a:r>
                      <a:r>
                        <a:rPr lang="sv-SE" sz="2000" b="0" dirty="0" err="1">
                          <a:solidFill>
                            <a:schemeClr val="tx1"/>
                          </a:solidFill>
                          <a:latin typeface="+mn-lt"/>
                          <a:ea typeface="+mn-ea"/>
                          <a:cs typeface="+mn-cs"/>
                        </a:rPr>
                        <a:t>postop</a:t>
                      </a:r>
                      <a:endParaRPr lang="sv-SE" sz="2000" b="0" dirty="0">
                        <a:solidFill>
                          <a:schemeClr val="tx1"/>
                        </a:solidFill>
                        <a:latin typeface="+mn-lt"/>
                        <a:ea typeface="+mn-ea"/>
                        <a:cs typeface="+mn-cs"/>
                      </a:endParaRPr>
                    </a:p>
                    <a:p>
                      <a:pPr marL="171450" indent="-171450">
                        <a:buFont typeface="Arial" panose="020B0604020202020204" pitchFamily="34" charset="0"/>
                        <a:buChar char="•"/>
                      </a:pPr>
                      <a:endParaRPr lang="sv-SE" sz="2000" b="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prstClr val="black"/>
                          </a:solidFill>
                          <a:effectLst/>
                          <a:uLnTx/>
                          <a:uFillTx/>
                          <a:latin typeface="+mn-lt"/>
                          <a:ea typeface="+mn-ea"/>
                          <a:cs typeface="+mn-cs"/>
                        </a:rPr>
                        <a:t>Fastighetsutv</a:t>
                      </a:r>
                      <a:r>
                        <a:rPr kumimoji="0" lang="sv-SE"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mn-lt"/>
                          <a:ea typeface="+mn-ea"/>
                          <a:cs typeface="+mn-cs"/>
                        </a:rPr>
                        <a:t>Moderniserat vårdplan Fagersta,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mn-lt"/>
                          <a:ea typeface="+mn-ea"/>
                          <a:cs typeface="+mn-cs"/>
                        </a:rPr>
                        <a:t>kvartal 1, 2026  (beslutat)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mn-lt"/>
                          <a:ea typeface="+mn-ea"/>
                          <a:cs typeface="+mn-cs"/>
                        </a:rPr>
                        <a:t>Klass 3-platser, </a:t>
                      </a:r>
                      <a:r>
                        <a:rPr kumimoji="0" lang="sv-SE" sz="2000" b="0" i="0" u="none" strike="noStrike" kern="1200" cap="none" spc="0" normalizeH="0" baseline="0" noProof="0" dirty="0" err="1">
                          <a:ln>
                            <a:noFill/>
                          </a:ln>
                          <a:solidFill>
                            <a:prstClr val="black"/>
                          </a:solidFill>
                          <a:effectLst/>
                          <a:uLnTx/>
                          <a:uFillTx/>
                          <a:latin typeface="+mn-lt"/>
                          <a:ea typeface="+mn-ea"/>
                          <a:cs typeface="+mn-cs"/>
                        </a:rPr>
                        <a:t>Rättspsyk</a:t>
                      </a:r>
                      <a:r>
                        <a:rPr kumimoji="0" lang="sv-SE" sz="2000" b="0" i="0" u="none" strike="noStrike" kern="1200" cap="none" spc="0" normalizeH="0" baseline="0" noProof="0" dirty="0">
                          <a:ln>
                            <a:noFill/>
                          </a:ln>
                          <a:solidFill>
                            <a:prstClr val="black"/>
                          </a:solidFill>
                          <a:effectLst/>
                          <a:uLnTx/>
                          <a:uFillTx/>
                          <a:latin typeface="+mn-lt"/>
                          <a:ea typeface="+mn-ea"/>
                          <a:cs typeface="+mn-cs"/>
                        </a:rPr>
                        <a:t> Sala,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mn-lt"/>
                          <a:ea typeface="+mn-ea"/>
                          <a:cs typeface="+mn-cs"/>
                        </a:rPr>
                        <a:t>kvartal 3, 2026 (beslutat)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mn-lt"/>
                          <a:ea typeface="+mn-ea"/>
                          <a:cs typeface="+mn-cs"/>
                        </a:rPr>
                        <a:t>Sandstenen 8, före detta </a:t>
                      </a:r>
                      <a:r>
                        <a:rPr kumimoji="0" lang="sv-SE" sz="2000" b="0" i="0" u="none" strike="noStrike" kern="1200" cap="none" spc="0" normalizeH="0" baseline="0" noProof="0" dirty="0" err="1">
                          <a:ln>
                            <a:noFill/>
                          </a:ln>
                          <a:solidFill>
                            <a:prstClr val="black"/>
                          </a:solidFill>
                          <a:effectLst/>
                          <a:uLnTx/>
                          <a:uFillTx/>
                          <a:latin typeface="+mn-lt"/>
                          <a:ea typeface="+mn-ea"/>
                          <a:cs typeface="+mn-cs"/>
                        </a:rPr>
                        <a:t>Oxbackens</a:t>
                      </a:r>
                      <a:r>
                        <a:rPr kumimoji="0" lang="sv-SE" sz="2000" b="0" i="0" u="none" strike="noStrike" kern="1200" cap="none" spc="0" normalizeH="0" baseline="0" noProof="0" dirty="0">
                          <a:ln>
                            <a:noFill/>
                          </a:ln>
                          <a:solidFill>
                            <a:prstClr val="black"/>
                          </a:solidFill>
                          <a:effectLst/>
                          <a:uLnTx/>
                          <a:uFillTx/>
                          <a:latin typeface="+mn-lt"/>
                          <a:ea typeface="+mn-ea"/>
                          <a:cs typeface="+mn-cs"/>
                        </a:rPr>
                        <a:t> </a:t>
                      </a:r>
                      <a:r>
                        <a:rPr kumimoji="0" lang="sv-SE" sz="2000" b="0" i="0" u="none" strike="noStrike" kern="1200" cap="none" spc="0" normalizeH="0" baseline="0" noProof="0" dirty="0" err="1">
                          <a:ln>
                            <a:noFill/>
                          </a:ln>
                          <a:solidFill>
                            <a:prstClr val="black"/>
                          </a:solidFill>
                          <a:effectLst/>
                          <a:uLnTx/>
                          <a:uFillTx/>
                          <a:latin typeface="+mn-lt"/>
                          <a:ea typeface="+mn-ea"/>
                          <a:cs typeface="+mn-cs"/>
                        </a:rPr>
                        <a:t>vårdcentral,kvartal</a:t>
                      </a:r>
                      <a:r>
                        <a:rPr kumimoji="0" lang="sv-SE" sz="2000" b="0" i="0" u="none" strike="noStrike" kern="1200" cap="none" spc="0" normalizeH="0" baseline="0" noProof="0" dirty="0">
                          <a:ln>
                            <a:noFill/>
                          </a:ln>
                          <a:solidFill>
                            <a:prstClr val="black"/>
                          </a:solidFill>
                          <a:effectLst/>
                          <a:uLnTx/>
                          <a:uFillTx/>
                          <a:latin typeface="+mn-lt"/>
                          <a:ea typeface="+mn-ea"/>
                          <a:cs typeface="+mn-cs"/>
                        </a:rPr>
                        <a:t> 4, 2025 (beslutat) </a:t>
                      </a:r>
                      <a:endParaRPr lang="sv-SE" sz="2000" b="0" dirty="0">
                        <a:solidFill>
                          <a:schemeClr val="tx1"/>
                        </a:solidFill>
                        <a:latin typeface="+mn-lt"/>
                        <a:ea typeface="+mn-ea"/>
                        <a:cs typeface="+mn-cs"/>
                      </a:endParaRPr>
                    </a:p>
                    <a:p>
                      <a:pPr marL="0" indent="0">
                        <a:buNone/>
                      </a:pPr>
                      <a:endParaRPr lang="sv-SE" sz="2000" b="0" dirty="0">
                        <a:solidFill>
                          <a:schemeClr val="tx1"/>
                        </a:solidFill>
                        <a:latin typeface="+mn-lt"/>
                        <a:ea typeface="+mn-ea"/>
                        <a:cs typeface="+mn-cs"/>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3" name="Tabell 12">
            <a:extLst>
              <a:ext uri="{FF2B5EF4-FFF2-40B4-BE49-F238E27FC236}">
                <a16:creationId xmlns:a16="http://schemas.microsoft.com/office/drawing/2014/main" id="{DE544656-996B-95D9-2809-469B0BF4F955}"/>
              </a:ext>
            </a:extLst>
          </p:cNvPr>
          <p:cNvGraphicFramePr>
            <a:graphicFrameLocks noGrp="1"/>
          </p:cNvGraphicFramePr>
          <p:nvPr>
            <p:extLst>
              <p:ext uri="{D42A27DB-BD31-4B8C-83A1-F6EECF244321}">
                <p14:modId xmlns:p14="http://schemas.microsoft.com/office/powerpoint/2010/main" val="1720908843"/>
              </p:ext>
            </p:extLst>
          </p:nvPr>
        </p:nvGraphicFramePr>
        <p:xfrm>
          <a:off x="10757230" y="3812426"/>
          <a:ext cx="3910108" cy="7533975"/>
        </p:xfrm>
        <a:graphic>
          <a:graphicData uri="http://schemas.openxmlformats.org/drawingml/2006/table">
            <a:tbl>
              <a:tblPr firstRow="1" bandRow="1">
                <a:tableStyleId>{5C22544A-7EE6-4342-B048-85BDC9FD1C3A}</a:tableStyleId>
              </a:tblPr>
              <a:tblGrid>
                <a:gridCol w="3910108">
                  <a:extLst>
                    <a:ext uri="{9D8B030D-6E8A-4147-A177-3AD203B41FA5}">
                      <a16:colId xmlns:a16="http://schemas.microsoft.com/office/drawing/2014/main" val="1211106183"/>
                    </a:ext>
                  </a:extLst>
                </a:gridCol>
              </a:tblGrid>
              <a:tr h="471803">
                <a:tc>
                  <a:txBody>
                    <a:bodyPr/>
                    <a:lstStyle/>
                    <a:p>
                      <a:pPr algn="ctr"/>
                      <a:r>
                        <a:rPr lang="sv-SE" sz="2800" b="1">
                          <a:solidFill>
                            <a:srgbClr val="2C6080"/>
                          </a:solidFill>
                          <a:latin typeface="+mn-lt"/>
                        </a:rPr>
                        <a:t>2027</a:t>
                      </a:r>
                      <a:endParaRPr lang="sv-SE" sz="2400" b="1">
                        <a:solidFill>
                          <a:srgbClr val="2C6080"/>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15815">
                <a:tc>
                  <a:txBody>
                    <a:bodyPr/>
                    <a:lstStyle/>
                    <a:p>
                      <a:pPr marL="342900" indent="-342900">
                        <a:buFont typeface="Arial" panose="020B0604020202020204" pitchFamily="34" charset="0"/>
                        <a:buChar char="•"/>
                      </a:pPr>
                      <a:r>
                        <a:rPr lang="sv-SE" sz="1900" b="0" dirty="0">
                          <a:solidFill>
                            <a:schemeClr val="tx1"/>
                          </a:solidFill>
                          <a:latin typeface="+mn-lt"/>
                          <a:ea typeface="+mn-ea"/>
                          <a:cs typeface="+mn-cs"/>
                        </a:rPr>
                        <a:t>90% tillgänglighet för operation och åtgärd inom 3 månader</a:t>
                      </a:r>
                      <a:endParaRPr lang="sv-SE" sz="2000" b="0" dirty="0">
                        <a:solidFill>
                          <a:schemeClr val="tx1"/>
                        </a:solidFill>
                      </a:endParaRPr>
                    </a:p>
                    <a:p>
                      <a:pPr marL="171450" indent="-171450">
                        <a:buFont typeface="Arial" panose="020B0604020202020204" pitchFamily="34" charset="0"/>
                        <a:buChar char="•"/>
                      </a:pPr>
                      <a:r>
                        <a:rPr lang="sv-SE" sz="1900" b="0" dirty="0">
                          <a:solidFill>
                            <a:schemeClr val="tx1"/>
                          </a:solidFill>
                          <a:latin typeface="+mn-lt"/>
                          <a:ea typeface="+mn-ea"/>
                          <a:cs typeface="+mn-cs"/>
                        </a:rPr>
                        <a:t>95 procent tillgänglighet för besök inom tre månader</a:t>
                      </a:r>
                    </a:p>
                    <a:p>
                      <a:pPr marL="171450" indent="-171450">
                        <a:buFont typeface="Arial" panose="020B0604020202020204" pitchFamily="34" charset="0"/>
                        <a:buChar char="•"/>
                      </a:pPr>
                      <a:endParaRPr lang="sv-SE" sz="1900" b="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effectLst/>
                          <a:uLnTx/>
                          <a:uFillTx/>
                          <a:latin typeface="+mn-lt"/>
                          <a:ea typeface="+mn-ea"/>
                          <a:cs typeface="+mn-cs"/>
                        </a:rPr>
                        <a:t>Fastighetsutv</a:t>
                      </a:r>
                      <a:r>
                        <a:rPr kumimoji="0" lang="sv-SE" sz="2000" b="0" i="0" u="none" strike="noStrike" kern="1200" cap="none" spc="0" normalizeH="0" baseline="0" noProof="0" dirty="0">
                          <a:ln>
                            <a:noFill/>
                          </a:ln>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latin typeface="+mn-lt"/>
                          <a:ea typeface="+mn-ea"/>
                          <a:cs typeface="+mn-cs"/>
                        </a:rPr>
                        <a:t>Hallstahammar vårdcentral,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latin typeface="+mn-lt"/>
                          <a:ea typeface="+mn-ea"/>
                          <a:cs typeface="+mn-cs"/>
                        </a:rPr>
                        <a:t>kvartal 4, 2027 (beslutat)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effectLst/>
                          <a:uLnTx/>
                          <a:uFillTx/>
                          <a:latin typeface="+mn-lt"/>
                          <a:ea typeface="+mn-ea"/>
                          <a:cs typeface="+mn-cs"/>
                        </a:rPr>
                        <a:t>Skinnskatteberg Vårdcentral (ännu ej beslutat)</a:t>
                      </a:r>
                      <a:endParaRPr kumimoji="0" lang="sv-SE" sz="2000" b="1" i="0" u="none" strike="noStrike" kern="1200" cap="none" spc="0" normalizeH="0" baseline="0" noProof="0" dirty="0">
                        <a:ln>
                          <a:noFill/>
                        </a:ln>
                        <a:effectLst/>
                        <a:uLnTx/>
                        <a:uFillTx/>
                        <a:latin typeface="+mn-lt"/>
                        <a:ea typeface="+mn-ea"/>
                        <a:cs typeface="+mn-cs"/>
                      </a:endParaRPr>
                    </a:p>
                    <a:p>
                      <a:endParaRPr lang="sv-SE" sz="2000" b="0" dirty="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4" name="Tabell 13">
            <a:extLst>
              <a:ext uri="{FF2B5EF4-FFF2-40B4-BE49-F238E27FC236}">
                <a16:creationId xmlns:a16="http://schemas.microsoft.com/office/drawing/2014/main" id="{B1DB5B1C-9B32-4166-CF0A-0123265B1F30}"/>
              </a:ext>
            </a:extLst>
          </p:cNvPr>
          <p:cNvGraphicFramePr>
            <a:graphicFrameLocks noGrp="1"/>
          </p:cNvGraphicFramePr>
          <p:nvPr>
            <p:extLst>
              <p:ext uri="{D42A27DB-BD31-4B8C-83A1-F6EECF244321}">
                <p14:modId xmlns:p14="http://schemas.microsoft.com/office/powerpoint/2010/main" val="4034237837"/>
              </p:ext>
            </p:extLst>
          </p:nvPr>
        </p:nvGraphicFramePr>
        <p:xfrm>
          <a:off x="14667338" y="3807426"/>
          <a:ext cx="2836968" cy="7557587"/>
        </p:xfrm>
        <a:graphic>
          <a:graphicData uri="http://schemas.openxmlformats.org/drawingml/2006/table">
            <a:tbl>
              <a:tblPr firstRow="1" bandRow="1">
                <a:tableStyleId>{5C22544A-7EE6-4342-B048-85BDC9FD1C3A}</a:tableStyleId>
              </a:tblPr>
              <a:tblGrid>
                <a:gridCol w="2836968">
                  <a:extLst>
                    <a:ext uri="{9D8B030D-6E8A-4147-A177-3AD203B41FA5}">
                      <a16:colId xmlns:a16="http://schemas.microsoft.com/office/drawing/2014/main" val="1211106183"/>
                    </a:ext>
                  </a:extLst>
                </a:gridCol>
              </a:tblGrid>
              <a:tr h="519784">
                <a:tc>
                  <a:txBody>
                    <a:bodyPr/>
                    <a:lstStyle/>
                    <a:p>
                      <a:pPr algn="ctr"/>
                      <a:r>
                        <a:rPr lang="sv-SE" sz="2800">
                          <a:solidFill>
                            <a:srgbClr val="2C6080"/>
                          </a:solidFill>
                        </a:rPr>
                        <a:t>2028</a:t>
                      </a:r>
                      <a:endParaRPr lang="sv-SE" sz="2000">
                        <a:solidFill>
                          <a:srgbClr val="2C608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37803">
                <a:tc>
                  <a:txBody>
                    <a:bodyPr/>
                    <a:lstStyle/>
                    <a:p>
                      <a:pPr marL="342900" indent="-342900" defTabSz="914400">
                        <a:buFont typeface="Arial" panose="020B0604020202020204" pitchFamily="34" charset="0"/>
                        <a:buChar char="•"/>
                        <a:tabLst/>
                        <a:defRPr/>
                      </a:pPr>
                      <a:r>
                        <a:rPr lang="sv-SE" sz="1900" b="0" dirty="0">
                          <a:solidFill>
                            <a:schemeClr val="tx1"/>
                          </a:solidFill>
                          <a:latin typeface="+mn-lt"/>
                          <a:ea typeface="+mn-ea"/>
                          <a:cs typeface="+mn-cs"/>
                        </a:rPr>
                        <a:t>Gemensam produktionsstyrning/ arbetsfördelning med andra regioner </a:t>
                      </a:r>
                      <a:endParaRPr lang="sv-SE" sz="1900" b="0" dirty="0">
                        <a:solidFill>
                          <a:schemeClr val="tx1"/>
                        </a:solidFill>
                      </a:endParaRPr>
                    </a:p>
                    <a:p>
                      <a:pPr marL="342900" marR="0" lvl="0" indent="-342900">
                        <a:lnSpc>
                          <a:spcPct val="100000"/>
                        </a:lnSpc>
                        <a:spcBef>
                          <a:spcPts val="0"/>
                        </a:spcBef>
                        <a:spcAft>
                          <a:spcPts val="0"/>
                        </a:spcAft>
                        <a:buClrTx/>
                        <a:buSzTx/>
                        <a:buFont typeface="Arial" panose="020B0604020202020204" pitchFamily="34" charset="0"/>
                        <a:buChar char="•"/>
                      </a:pPr>
                      <a:endParaRPr lang="sv-SE" sz="1900" b="0" dirty="0">
                        <a:solidFill>
                          <a:schemeClr val="tx1"/>
                        </a:solidFill>
                        <a:latin typeface="+mn-lt"/>
                        <a:ea typeface="+mn-ea"/>
                        <a:cs typeface="+mn-cs"/>
                      </a:endParaRPr>
                    </a:p>
                    <a:p>
                      <a:endParaRPr lang="sv-SE" sz="2000" dirty="0"/>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graphicFrame>
        <p:nvGraphicFramePr>
          <p:cNvPr id="15" name="Tabell 14">
            <a:extLst>
              <a:ext uri="{FF2B5EF4-FFF2-40B4-BE49-F238E27FC236}">
                <a16:creationId xmlns:a16="http://schemas.microsoft.com/office/drawing/2014/main" id="{BAB39702-56F4-E596-47EC-D56D9B692190}"/>
              </a:ext>
            </a:extLst>
          </p:cNvPr>
          <p:cNvGraphicFramePr>
            <a:graphicFrameLocks noGrp="1"/>
          </p:cNvGraphicFramePr>
          <p:nvPr>
            <p:extLst>
              <p:ext uri="{D42A27DB-BD31-4B8C-83A1-F6EECF244321}">
                <p14:modId xmlns:p14="http://schemas.microsoft.com/office/powerpoint/2010/main" val="759310023"/>
              </p:ext>
            </p:extLst>
          </p:nvPr>
        </p:nvGraphicFramePr>
        <p:xfrm>
          <a:off x="17504306" y="3812425"/>
          <a:ext cx="2600077" cy="7594850"/>
        </p:xfrm>
        <a:graphic>
          <a:graphicData uri="http://schemas.openxmlformats.org/drawingml/2006/table">
            <a:tbl>
              <a:tblPr firstRow="1" bandRow="1">
                <a:tableStyleId>{5C22544A-7EE6-4342-B048-85BDC9FD1C3A}</a:tableStyleId>
              </a:tblPr>
              <a:tblGrid>
                <a:gridCol w="2600077">
                  <a:extLst>
                    <a:ext uri="{9D8B030D-6E8A-4147-A177-3AD203B41FA5}">
                      <a16:colId xmlns:a16="http://schemas.microsoft.com/office/drawing/2014/main" val="1211106183"/>
                    </a:ext>
                  </a:extLst>
                </a:gridCol>
              </a:tblGrid>
              <a:tr h="475897">
                <a:tc>
                  <a:txBody>
                    <a:bodyPr/>
                    <a:lstStyle/>
                    <a:p>
                      <a:pPr marL="0" indent="0" algn="ctr">
                        <a:buFont typeface="Arial" panose="020B0604020202020204" pitchFamily="34" charset="0"/>
                        <a:buNone/>
                      </a:pPr>
                      <a:r>
                        <a:rPr lang="sv-SE" sz="2800">
                          <a:solidFill>
                            <a:srgbClr val="2C6080"/>
                          </a:solidFill>
                        </a:rPr>
                        <a:t>2029</a:t>
                      </a:r>
                      <a:endParaRPr lang="sv-SE">
                        <a:solidFill>
                          <a:srgbClr val="2C608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0252872"/>
                  </a:ext>
                </a:extLst>
              </a:tr>
              <a:tr h="7076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mn-lt"/>
                        <a:ea typeface="+mn-ea"/>
                        <a:cs typeface="+mn-cs"/>
                      </a:endParaRP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txBody>
                  <a:tcPr marL="137160" marR="137160" marT="137160" marB="137160">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9207"/>
                  </a:ext>
                </a:extLst>
              </a:tr>
            </a:tbl>
          </a:graphicData>
        </a:graphic>
      </p:graphicFrame>
      <p:pic>
        <p:nvPicPr>
          <p:cNvPr id="3" name="Bildobjekt 2" descr="En bild som visar klädsel, person, Medicinsk utrustning, inomhus&#10;&#10;Automatiskt genererad beskrivning">
            <a:extLst>
              <a:ext uri="{FF2B5EF4-FFF2-40B4-BE49-F238E27FC236}">
                <a16:creationId xmlns:a16="http://schemas.microsoft.com/office/drawing/2014/main" id="{109354F4-8733-8B36-7DAD-FACDB0E143BE}"/>
              </a:ext>
            </a:extLst>
          </p:cNvPr>
          <p:cNvPicPr>
            <a:picLocks noChangeAspect="1"/>
          </p:cNvPicPr>
          <p:nvPr/>
        </p:nvPicPr>
        <p:blipFill>
          <a:blip r:embed="rId3" cstate="print">
            <a:extLst>
              <a:ext uri="{28A0092B-C50C-407E-A947-70E740481C1C}">
                <a14:useLocalDpi xmlns:a14="http://schemas.microsoft.com/office/drawing/2010/main" val="0"/>
              </a:ext>
            </a:extLst>
          </a:blip>
          <a:srcRect t="11195" b="55117"/>
          <a:stretch/>
        </p:blipFill>
        <p:spPr>
          <a:xfrm>
            <a:off x="17071" y="7154"/>
            <a:ext cx="20110150" cy="3807425"/>
          </a:xfrm>
          <a:prstGeom prst="rect">
            <a:avLst/>
          </a:prstGeom>
        </p:spPr>
      </p:pic>
      <p:sp>
        <p:nvSpPr>
          <p:cNvPr id="5" name="Rektangel 4">
            <a:extLst>
              <a:ext uri="{FF2B5EF4-FFF2-40B4-BE49-F238E27FC236}">
                <a16:creationId xmlns:a16="http://schemas.microsoft.com/office/drawing/2014/main" id="{9FF2F295-42D8-51D3-0A9B-BA96F1FDF586}"/>
              </a:ext>
            </a:extLst>
          </p:cNvPr>
          <p:cNvSpPr/>
          <p:nvPr/>
        </p:nvSpPr>
        <p:spPr>
          <a:xfrm rot="5400000">
            <a:off x="2443195" y="-2418970"/>
            <a:ext cx="3814578" cy="8666826"/>
          </a:xfrm>
          <a:prstGeom prst="rect">
            <a:avLst/>
          </a:prstGeom>
          <a:gradFill flip="none" rotWithShape="1">
            <a:gsLst>
              <a:gs pos="12000">
                <a:schemeClr val="accent4">
                  <a:lumMod val="67000"/>
                </a:schemeClr>
              </a:gs>
              <a:gs pos="100000">
                <a:schemeClr val="accent4">
                  <a:lumMod val="60000"/>
                  <a:lumOff val="40000"/>
                  <a:alpha val="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DAC6F3C6-737F-0FAC-5A6F-85A0DA4A5073}"/>
              </a:ext>
            </a:extLst>
          </p:cNvPr>
          <p:cNvSpPr txBox="1"/>
          <p:nvPr/>
        </p:nvSpPr>
        <p:spPr>
          <a:xfrm>
            <a:off x="474986" y="841884"/>
            <a:ext cx="6408712" cy="2123658"/>
          </a:xfrm>
          <a:prstGeom prst="rect">
            <a:avLst/>
          </a:prstGeom>
          <a:noFill/>
        </p:spPr>
        <p:txBody>
          <a:bodyPr wrap="square" rtlCol="0">
            <a:spAutoFit/>
          </a:bodyPr>
          <a:lstStyle/>
          <a:p>
            <a:r>
              <a:rPr lang="sv-SE" sz="4400" b="1">
                <a:solidFill>
                  <a:schemeClr val="bg1"/>
                </a:solidFill>
                <a:latin typeface="+mj-lt"/>
              </a:rPr>
              <a:t>Milstolpar i arbetet för </a:t>
            </a:r>
            <a:br>
              <a:rPr lang="sv-SE" sz="4400" b="1">
                <a:solidFill>
                  <a:schemeClr val="bg1"/>
                </a:solidFill>
                <a:latin typeface="+mj-lt"/>
              </a:rPr>
            </a:br>
            <a:r>
              <a:rPr lang="sv-SE" sz="4400" b="1">
                <a:solidFill>
                  <a:schemeClr val="bg1"/>
                </a:solidFill>
                <a:latin typeface="+mj-lt"/>
              </a:rPr>
              <a:t>att nå målbilden för Hälso- och Sjukvården 2029</a:t>
            </a:r>
          </a:p>
        </p:txBody>
      </p:sp>
      <p:sp>
        <p:nvSpPr>
          <p:cNvPr id="7" name="textruta 6">
            <a:extLst>
              <a:ext uri="{FF2B5EF4-FFF2-40B4-BE49-F238E27FC236}">
                <a16:creationId xmlns:a16="http://schemas.microsoft.com/office/drawing/2014/main" id="{B0755E93-D298-421F-DB7C-FF057D78D3D3}"/>
              </a:ext>
            </a:extLst>
          </p:cNvPr>
          <p:cNvSpPr txBox="1"/>
          <p:nvPr/>
        </p:nvSpPr>
        <p:spPr>
          <a:xfrm>
            <a:off x="263972" y="4862587"/>
            <a:ext cx="2731294" cy="35394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700">
                <a:solidFill>
                  <a:schemeClr val="accent4">
                    <a:lumMod val="40000"/>
                    <a:lumOff val="60000"/>
                  </a:schemeClr>
                </a:solidFill>
              </a:rPr>
              <a:t>Personcentrering</a:t>
            </a:r>
            <a:endParaRPr lang="sv-SE" sz="1700">
              <a:solidFill>
                <a:schemeClr val="accent4">
                  <a:lumMod val="40000"/>
                  <a:lumOff val="60000"/>
                </a:schemeClr>
              </a:solidFill>
              <a:ea typeface="+mn-ea"/>
              <a:cs typeface="+mn-cs"/>
            </a:endParaRPr>
          </a:p>
        </p:txBody>
      </p:sp>
      <p:sp>
        <p:nvSpPr>
          <p:cNvPr id="16" name="textruta 15">
            <a:extLst>
              <a:ext uri="{FF2B5EF4-FFF2-40B4-BE49-F238E27FC236}">
                <a16:creationId xmlns:a16="http://schemas.microsoft.com/office/drawing/2014/main" id="{6B086CE5-59FD-E191-3588-9E2E29C06EE2}"/>
              </a:ext>
            </a:extLst>
          </p:cNvPr>
          <p:cNvSpPr txBox="1"/>
          <p:nvPr/>
        </p:nvSpPr>
        <p:spPr>
          <a:xfrm>
            <a:off x="253134" y="5294635"/>
            <a:ext cx="2731294" cy="35394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700">
                <a:solidFill>
                  <a:schemeClr val="accent4">
                    <a:lumMod val="40000"/>
                    <a:lumOff val="60000"/>
                  </a:schemeClr>
                </a:solidFill>
              </a:rPr>
              <a:t>Hälsofrämjande</a:t>
            </a:r>
            <a:endParaRPr lang="sv-SE" sz="1700">
              <a:solidFill>
                <a:schemeClr val="accent4">
                  <a:lumMod val="40000"/>
                  <a:lumOff val="60000"/>
                </a:schemeClr>
              </a:solidFill>
              <a:ea typeface="+mn-ea"/>
              <a:cs typeface="+mn-cs"/>
            </a:endParaRPr>
          </a:p>
        </p:txBody>
      </p:sp>
      <p:sp>
        <p:nvSpPr>
          <p:cNvPr id="20" name="textruta 19">
            <a:extLst>
              <a:ext uri="{FF2B5EF4-FFF2-40B4-BE49-F238E27FC236}">
                <a16:creationId xmlns:a16="http://schemas.microsoft.com/office/drawing/2014/main" id="{8E5515AB-DF03-207F-A604-1B3448521646}"/>
              </a:ext>
            </a:extLst>
          </p:cNvPr>
          <p:cNvSpPr txBox="1"/>
          <p:nvPr/>
        </p:nvSpPr>
        <p:spPr>
          <a:xfrm>
            <a:off x="224727" y="4203137"/>
            <a:ext cx="2731294" cy="615553"/>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700">
                <a:solidFill>
                  <a:schemeClr val="accent4">
                    <a:lumMod val="40000"/>
                    <a:lumOff val="60000"/>
                  </a:schemeClr>
                </a:solidFill>
                <a:latin typeface="+mn-lt"/>
                <a:ea typeface="+mn-ea"/>
                <a:cs typeface="+mn-cs"/>
              </a:rPr>
              <a:t>Omställning till framtidens hälso- och sjukvård</a:t>
            </a:r>
          </a:p>
        </p:txBody>
      </p:sp>
      <p:sp>
        <p:nvSpPr>
          <p:cNvPr id="6" name="textruta 5">
            <a:extLst>
              <a:ext uri="{FF2B5EF4-FFF2-40B4-BE49-F238E27FC236}">
                <a16:creationId xmlns:a16="http://schemas.microsoft.com/office/drawing/2014/main" id="{92D17B7B-C647-F184-5977-0568EC6D9B86}"/>
              </a:ext>
            </a:extLst>
          </p:cNvPr>
          <p:cNvSpPr txBox="1"/>
          <p:nvPr/>
        </p:nvSpPr>
        <p:spPr>
          <a:xfrm>
            <a:off x="263971" y="5726683"/>
            <a:ext cx="2692049" cy="615553"/>
          </a:xfrm>
          <a:prstGeom prst="rect">
            <a:avLst/>
          </a:prstGeom>
          <a:noFill/>
        </p:spPr>
        <p:txBody>
          <a:bodyPr wrap="square">
            <a:spAutoFit/>
          </a:bodyPr>
          <a:lstStyle/>
          <a:p>
            <a:pPr>
              <a:defRPr/>
            </a:pPr>
            <a:r>
              <a:rPr lang="sv-SE" sz="1700">
                <a:solidFill>
                  <a:schemeClr val="accent4">
                    <a:lumMod val="40000"/>
                    <a:lumOff val="60000"/>
                  </a:schemeClr>
                </a:solidFill>
                <a:latin typeface="+mj-lt"/>
              </a:rPr>
              <a:t>Kompetensförsörjning</a:t>
            </a:r>
          </a:p>
          <a:p>
            <a:pPr marL="0" marR="0" lvl="0" indent="0" algn="l" defTabSz="914400" eaLnBrk="1" fontAlgn="auto" latinLnBrk="0" hangingPunct="1">
              <a:lnSpc>
                <a:spcPct val="100000"/>
              </a:lnSpc>
              <a:spcBef>
                <a:spcPts val="0"/>
              </a:spcBef>
              <a:spcAft>
                <a:spcPts val="0"/>
              </a:spcAft>
              <a:buClrTx/>
              <a:buSzTx/>
              <a:buFontTx/>
              <a:buNone/>
              <a:tabLst/>
              <a:defRPr/>
            </a:pPr>
            <a:endParaRPr lang="sv-SE" sz="1700">
              <a:solidFill>
                <a:schemeClr val="accent4">
                  <a:lumMod val="40000"/>
                  <a:lumOff val="60000"/>
                </a:schemeClr>
              </a:solidFill>
              <a:ea typeface="+mn-ea"/>
              <a:cs typeface="+mn-cs"/>
            </a:endParaRPr>
          </a:p>
        </p:txBody>
      </p:sp>
      <p:sp>
        <p:nvSpPr>
          <p:cNvPr id="8" name="textruta 7">
            <a:extLst>
              <a:ext uri="{FF2B5EF4-FFF2-40B4-BE49-F238E27FC236}">
                <a16:creationId xmlns:a16="http://schemas.microsoft.com/office/drawing/2014/main" id="{8B6FDA03-B4C5-83A3-5C59-518490E70E97}"/>
              </a:ext>
            </a:extLst>
          </p:cNvPr>
          <p:cNvSpPr txBox="1"/>
          <p:nvPr/>
        </p:nvSpPr>
        <p:spPr>
          <a:xfrm>
            <a:off x="224727" y="6223344"/>
            <a:ext cx="2692049" cy="830997"/>
          </a:xfrm>
          <a:prstGeom prst="rect">
            <a:avLst/>
          </a:prstGeom>
          <a:noFill/>
        </p:spPr>
        <p:txBody>
          <a:bodyPr wrap="square">
            <a:spAutoFit/>
          </a:bodyPr>
          <a:lstStyle/>
          <a:p>
            <a:r>
              <a:rPr lang="sv-SE" sz="2400">
                <a:solidFill>
                  <a:schemeClr val="bg1"/>
                </a:solidFill>
                <a:latin typeface="+mj-lt"/>
              </a:rPr>
              <a:t>Tillgänglig, säker</a:t>
            </a:r>
            <a:br>
              <a:rPr lang="sv-SE" sz="2400">
                <a:solidFill>
                  <a:schemeClr val="bg1"/>
                </a:solidFill>
                <a:latin typeface="+mj-lt"/>
              </a:rPr>
            </a:br>
            <a:r>
              <a:rPr lang="sv-SE" sz="2400">
                <a:solidFill>
                  <a:schemeClr val="bg1"/>
                </a:solidFill>
                <a:latin typeface="+mj-lt"/>
              </a:rPr>
              <a:t>och effektiv vård</a:t>
            </a:r>
          </a:p>
        </p:txBody>
      </p:sp>
      <p:sp>
        <p:nvSpPr>
          <p:cNvPr id="17" name="Platshållare för text 6">
            <a:extLst>
              <a:ext uri="{FF2B5EF4-FFF2-40B4-BE49-F238E27FC236}">
                <a16:creationId xmlns:a16="http://schemas.microsoft.com/office/drawing/2014/main" id="{E11E8E92-D444-7D08-3588-1BFFC513ECF9}"/>
              </a:ext>
            </a:extLst>
          </p:cNvPr>
          <p:cNvSpPr txBox="1">
            <a:spLocks/>
          </p:cNvSpPr>
          <p:nvPr/>
        </p:nvSpPr>
        <p:spPr>
          <a:xfrm>
            <a:off x="17640000" y="903898"/>
            <a:ext cx="1987200" cy="1987200"/>
          </a:xfrm>
          <a:prstGeom prst="rect">
            <a:avLst/>
          </a:prstGeom>
          <a:blipFill>
            <a:blip r:embed="rId4" cstate="print"/>
            <a:stretch>
              <a:fillRect/>
            </a:stretch>
          </a:blipFill>
        </p:spPr>
        <p:txBody>
          <a:bodyPr>
            <a:normAutofit/>
          </a:bodyPr>
          <a:lstStyle>
            <a:lvl1pPr marL="345624" indent="-345624" eaLnBrk="1" hangingPunct="1">
              <a:lnSpc>
                <a:spcPct val="84000"/>
              </a:lnSpc>
              <a:spcAft>
                <a:spcPts val="2300"/>
              </a:spcAft>
              <a:buSzPct val="100000"/>
              <a:buFontTx/>
              <a:buNone/>
              <a:tabLst/>
              <a:defRPr sz="200" spc="-111" baseline="0">
                <a:latin typeface="+mn-lt"/>
                <a:ea typeface="+mn-ea"/>
                <a:cs typeface="+mn-cs"/>
              </a:defRPr>
            </a:lvl1pPr>
            <a:lvl2pPr marL="756051" indent="-324021" eaLnBrk="1" hangingPunct="1">
              <a:lnSpc>
                <a:spcPct val="84000"/>
              </a:lnSpc>
              <a:spcAft>
                <a:spcPts val="2400"/>
              </a:spcAft>
              <a:buFontTx/>
              <a:buBlip>
                <a:blip r:embed="rId5"/>
              </a:buBlip>
              <a:defRPr sz="3850" spc="-111" baseline="0">
                <a:latin typeface="+mn-lt"/>
                <a:ea typeface="+mn-ea"/>
                <a:cs typeface="+mn-cs"/>
              </a:defRPr>
            </a:lvl2pPr>
            <a:lvl3pPr marL="1116075" indent="-288019" eaLnBrk="1" hangingPunct="1">
              <a:lnSpc>
                <a:spcPct val="84000"/>
              </a:lnSpc>
              <a:spcAft>
                <a:spcPts val="2500"/>
              </a:spcAft>
              <a:buFontTx/>
              <a:buBlip>
                <a:blip r:embed="rId5"/>
              </a:buBlip>
              <a:defRPr sz="3400" spc="-111" baseline="0">
                <a:latin typeface="+mn-lt"/>
                <a:ea typeface="+mn-ea"/>
                <a:cs typeface="+mn-cs"/>
              </a:defRPr>
            </a:lvl3pPr>
            <a:lvl4pPr marL="1458098" indent="-259218" eaLnBrk="1" hangingPunct="1">
              <a:lnSpc>
                <a:spcPct val="84000"/>
              </a:lnSpc>
              <a:spcAft>
                <a:spcPts val="2600"/>
              </a:spcAft>
              <a:buFontTx/>
              <a:buBlip>
                <a:blip r:embed="rId5"/>
              </a:buBlip>
              <a:defRPr sz="3000" spc="-111" baseline="0">
                <a:latin typeface="+mn-lt"/>
                <a:ea typeface="+mn-ea"/>
                <a:cs typeface="+mn-cs"/>
              </a:defRPr>
            </a:lvl4pPr>
            <a:lvl5pPr marL="1764117" indent="-252016" eaLnBrk="1" hangingPunct="1">
              <a:lnSpc>
                <a:spcPct val="86000"/>
              </a:lnSpc>
              <a:spcAft>
                <a:spcPts val="1500"/>
              </a:spcAft>
              <a:buFontTx/>
              <a:buBlip>
                <a:blip r:embed="rId5"/>
              </a:buBlip>
              <a:defRPr sz="2800" spc="-111" baseline="0">
                <a:latin typeface="+mn-lt"/>
                <a:ea typeface="+mn-ea"/>
                <a:cs typeface="+mn-cs"/>
              </a:defRPr>
            </a:lvl5pPr>
            <a:lvl6pPr marL="2286153" eaLnBrk="1" hangingPunct="1">
              <a:defRPr>
                <a:latin typeface="+mn-lt"/>
                <a:ea typeface="+mn-ea"/>
                <a:cs typeface="+mn-cs"/>
              </a:defRPr>
            </a:lvl6pPr>
            <a:lvl7pPr marL="2743383" eaLnBrk="1" hangingPunct="1">
              <a:defRPr>
                <a:latin typeface="+mn-lt"/>
                <a:ea typeface="+mn-ea"/>
                <a:cs typeface="+mn-cs"/>
              </a:defRPr>
            </a:lvl7pPr>
            <a:lvl8pPr marL="3200613" eaLnBrk="1" hangingPunct="1">
              <a:defRPr>
                <a:latin typeface="+mn-lt"/>
                <a:ea typeface="+mn-ea"/>
                <a:cs typeface="+mn-cs"/>
              </a:defRPr>
            </a:lvl8pPr>
            <a:lvl9pPr marL="3657844" eaLnBrk="1" hangingPunct="1">
              <a:defRPr>
                <a:latin typeface="+mn-lt"/>
                <a:ea typeface="+mn-ea"/>
                <a:cs typeface="+mn-cs"/>
              </a:defRPr>
            </a:lvl9pPr>
          </a:lstStyle>
          <a:p>
            <a:r>
              <a:rPr lang="sv-SE" kern="0">
                <a:solidFill>
                  <a:sysClr val="windowText" lastClr="000000"/>
                </a:solidFill>
              </a:rPr>
              <a:t> 4,42</a:t>
            </a:r>
          </a:p>
          <a:p>
            <a:endParaRPr lang="sv-SE" kern="0">
              <a:solidFill>
                <a:sysClr val="windowText" lastClr="000000"/>
              </a:solidFill>
            </a:endParaRPr>
          </a:p>
        </p:txBody>
      </p:sp>
      <p:sp>
        <p:nvSpPr>
          <p:cNvPr id="22" name="textruta 21">
            <a:extLst>
              <a:ext uri="{FF2B5EF4-FFF2-40B4-BE49-F238E27FC236}">
                <a16:creationId xmlns:a16="http://schemas.microsoft.com/office/drawing/2014/main" id="{C166C23C-2B3F-D254-C852-9D044DFDAA7F}"/>
              </a:ext>
            </a:extLst>
          </p:cNvPr>
          <p:cNvSpPr txBox="1"/>
          <p:nvPr/>
        </p:nvSpPr>
        <p:spPr>
          <a:xfrm>
            <a:off x="10815482" y="9419119"/>
            <a:ext cx="387759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a:ln>
                <a:noFill/>
              </a:ln>
              <a:effectLst/>
              <a:uLnTx/>
              <a:uFillTx/>
              <a:latin typeface="Calibri"/>
              <a:ea typeface="+mn-ea"/>
              <a:cs typeface="+mn-cs"/>
            </a:endParaRPr>
          </a:p>
        </p:txBody>
      </p:sp>
    </p:spTree>
    <p:extLst>
      <p:ext uri="{BB962C8B-B14F-4D97-AF65-F5344CB8AC3E}">
        <p14:creationId xmlns:p14="http://schemas.microsoft.com/office/powerpoint/2010/main" val="249131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gion Västmanland Rosa">
  <a:themeElements>
    <a:clrScheme name="Region Västmanland Rosa">
      <a:dk1>
        <a:sysClr val="windowText" lastClr="000000"/>
      </a:dk1>
      <a:lt1>
        <a:sysClr val="window" lastClr="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_RV_221103_v1" id="{E1367F60-1A97-6C46-B29C-413ADFCD4EE6}" vid="{8A52BC0C-180B-B94F-B66C-19578CCCCA2B}"/>
    </a:ext>
  </a:extLst>
</a:theme>
</file>

<file path=ppt/theme/theme2.xml><?xml version="1.0" encoding="utf-8"?>
<a:theme xmlns:a="http://schemas.openxmlformats.org/drawingml/2006/main" name="1_Region Västmanland Rosa">
  <a:themeElements>
    <a:clrScheme name="Region Västmanland Rosa">
      <a:dk1>
        <a:sysClr val="windowText" lastClr="000000"/>
      </a:dk1>
      <a:lt1>
        <a:sysClr val="window" lastClr="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_RV_221103_v1" id="{E1367F60-1A97-6C46-B29C-413ADFCD4EE6}" vid="{170FAC92-FBF3-894F-B5AF-3E7789AD676C}"/>
    </a:ext>
  </a:extLst>
</a:theme>
</file>

<file path=ppt/theme/theme3.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_RV_221103_v1" id="{E1367F60-1A97-6C46-B29C-413ADFCD4EE6}" vid="{235CE997-4548-B343-BFA3-1BC0952C09E1}"/>
    </a:ext>
  </a:extLst>
</a:theme>
</file>

<file path=ppt/theme/theme4.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_RV_221103_v1" id="{E1367F60-1A97-6C46-B29C-413ADFCD4EE6}" vid="{C65B36D0-C5C5-054A-A6E7-1CAE776398A3}"/>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1DFD5B49DF39E44833AD0D4F29574A8" ma:contentTypeVersion="15" ma:contentTypeDescription="Skapa ett nytt dokument." ma:contentTypeScope="" ma:versionID="8b661781b9c80644dfb8efd270c75a69">
  <xsd:schema xmlns:xsd="http://www.w3.org/2001/XMLSchema" xmlns:xs="http://www.w3.org/2001/XMLSchema" xmlns:p="http://schemas.microsoft.com/office/2006/metadata/properties" xmlns:ns1="http://schemas.microsoft.com/sharepoint/v3" xmlns:ns2="4eef37af-d196-4c77-8e83-69dd09245f3f" xmlns:ns3="24c22658-24ca-408a-8e20-e0a64f4d13bf" targetNamespace="http://schemas.microsoft.com/office/2006/metadata/properties" ma:root="true" ma:fieldsID="4b72571abcb8330bbda284644ca06ee7" ns1:_="" ns2:_="" ns3:_="">
    <xsd:import namespace="http://schemas.microsoft.com/sharepoint/v3"/>
    <xsd:import namespace="4eef37af-d196-4c77-8e83-69dd09245f3f"/>
    <xsd:import namespace="24c22658-24ca-408a-8e20-e0a64f4d13bf"/>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LengthInSeconds" minOccurs="0"/>
                <xsd:element ref="ns3:MediaServiceDateTaken" minOccurs="0"/>
                <xsd:element ref="ns3:MediaServiceAutoTags" minOccurs="0"/>
                <xsd:element ref="ns3:lcf76f155ced4ddcb4097134ff3c332f" minOccurs="0"/>
                <xsd:element ref="ns2:TaxCatchAll"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malagt startdatum" ma:description="Schemalagt startdatum är en webbplatskolumn som skapas via publiceringsfunktionen. Den används för att ange datum och tid för när sidan ska visas för besökare på webbplatsen för första gången." ma:hidden="true" ma:internalName="PublishingStartDate">
      <xsd:simpleType>
        <xsd:restriction base="dms:Unknown"/>
      </xsd:simpleType>
    </xsd:element>
    <xsd:element name="PublishingExpirationDate" ma:index="9" nillable="true" ma:displayName="Schemalagt slutdatum" ma:description="Schemalagt slutdatum är en webbplatskolumn som skapas via publiceringsfunktionen. Den används för att ange datum och tid för när sidan inte längre ska visas för besökare på webbplatse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ef37af-d196-4c77-8e83-69dd09245f3f" elementFormDefault="qualified">
    <xsd:import namespace="http://schemas.microsoft.com/office/2006/documentManagement/types"/>
    <xsd:import namespace="http://schemas.microsoft.com/office/infopath/2007/PartnerControls"/>
    <xsd:element name="SharedWithUsers" ma:index="10"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description="" ma:internalName="SharedWithDetails" ma:readOnly="true">
      <xsd:simpleType>
        <xsd:restriction base="dms:Note">
          <xsd:maxLength value="255"/>
        </xsd:restriction>
      </xsd:simpleType>
    </xsd:element>
    <xsd:element name="LastSharedByUser" ma:index="12" nillable="true" ma:displayName="Senast delad per användare" ma:description="" ma:internalName="LastSharedByUser" ma:readOnly="true">
      <xsd:simpleType>
        <xsd:restriction base="dms:Note">
          <xsd:maxLength value="255"/>
        </xsd:restriction>
      </xsd:simpleType>
    </xsd:element>
    <xsd:element name="LastSharedByTime" ma:index="13" nillable="true" ma:displayName="Senast delad per tid" ma:description="" ma:internalName="LastSharedByTime" ma:readOnly="true">
      <xsd:simpleType>
        <xsd:restriction base="dms:DateTime"/>
      </xsd:simpleType>
    </xsd:element>
    <xsd:element name="TaxCatchAll" ma:index="21" nillable="true" ma:displayName="Taxonomy Catch All Column" ma:hidden="true" ma:list="{325a9667-f816-4d00-9a6f-ebaa15f34944}" ma:internalName="TaxCatchAll" ma:showField="CatchAllData" ma:web="4eef37af-d196-4c77-8e83-69dd09245f3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4c22658-24ca-408a-8e20-e0a64f4d13bf"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LengthInSeconds" ma:index="16" nillable="true" ma:displayName="Length (seconds)"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xCatchAll xmlns="4eef37af-d196-4c77-8e83-69dd09245f3f" xsi:nil="true"/>
    <lcf76f155ced4ddcb4097134ff3c332f xmlns="24c22658-24ca-408a-8e20-e0a64f4d13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41836F-050D-448E-A7B6-564A2A1A1FC4}">
  <ds:schemaRefs>
    <ds:schemaRef ds:uri="http://schemas.microsoft.com/sharepoint/v3/contenttype/forms"/>
  </ds:schemaRefs>
</ds:datastoreItem>
</file>

<file path=customXml/itemProps2.xml><?xml version="1.0" encoding="utf-8"?>
<ds:datastoreItem xmlns:ds="http://schemas.openxmlformats.org/officeDocument/2006/customXml" ds:itemID="{3B7151A5-58EB-418E-849C-086220E942B1}">
  <ds:schemaRefs>
    <ds:schemaRef ds:uri="24c22658-24ca-408a-8e20-e0a64f4d13bf"/>
    <ds:schemaRef ds:uri="4eef37af-d196-4c77-8e83-69dd09245f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D298639-A577-4F3F-91F2-8D6ABE55571D}">
  <ds:schemaRefs>
    <ds:schemaRef ds:uri="24c22658-24ca-408a-8e20-e0a64f4d13bf"/>
    <ds:schemaRef ds:uri="http://schemas.microsoft.com/office/2006/documentManagement/types"/>
    <ds:schemaRef ds:uri="4eef37af-d196-4c77-8e83-69dd09245f3f"/>
    <ds:schemaRef ds:uri="http://www.w3.org/XML/1998/namespace"/>
    <ds:schemaRef ds:uri="http://schemas.microsoft.com/office/2006/metadata/properties"/>
    <ds:schemaRef ds:uri="http://schemas.microsoft.com/office/infopath/2007/PartnerControls"/>
    <ds:schemaRef ds:uri="http://purl.org/dc/terms/"/>
    <ds:schemaRef ds:uri="http://purl.org/dc/elements/1.1/"/>
    <ds:schemaRef ds:uri="http://schemas.openxmlformats.org/package/2006/metadata/core-propertie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Region Västmanland</Template>
  <TotalTime>12</TotalTime>
  <Words>1814</Words>
  <Application>Microsoft Office PowerPoint</Application>
  <PresentationFormat>Anpassad</PresentationFormat>
  <Paragraphs>371</Paragraphs>
  <Slides>10</Slides>
  <Notes>10</Notes>
  <HiddenSlides>0</HiddenSlides>
  <MMClips>0</MMClips>
  <ScaleCrop>false</ScaleCrop>
  <HeadingPairs>
    <vt:vector size="6" baseType="variant">
      <vt:variant>
        <vt:lpstr>Använt teckensnitt</vt:lpstr>
      </vt:variant>
      <vt:variant>
        <vt:i4>3</vt:i4>
      </vt:variant>
      <vt:variant>
        <vt:lpstr>Tema</vt:lpstr>
      </vt:variant>
      <vt:variant>
        <vt:i4>4</vt:i4>
      </vt:variant>
      <vt:variant>
        <vt:lpstr>Bildrubriker</vt:lpstr>
      </vt:variant>
      <vt:variant>
        <vt:i4>10</vt:i4>
      </vt:variant>
    </vt:vector>
  </HeadingPairs>
  <TitlesOfParts>
    <vt:vector size="17" baseType="lpstr">
      <vt:lpstr>Arial</vt:lpstr>
      <vt:lpstr>Calibri</vt:lpstr>
      <vt:lpstr>Calibri Light</vt:lpstr>
      <vt:lpstr>Region Västmanland Rosa</vt:lpstr>
      <vt:lpstr>1_Region Västmanland Rosa</vt:lpstr>
      <vt:lpstr>Region Västmanland Blå</vt:lpstr>
      <vt:lpstr>Region Västmanland Grön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Startsida</dc:title>
  <dc:creator>Anja Hektor Gardell</dc:creator>
  <cp:lastModifiedBy>Veronica Wattle</cp:lastModifiedBy>
  <cp:revision>2</cp:revision>
  <dcterms:created xsi:type="dcterms:W3CDTF">2024-10-21T09:54:04Z</dcterms:created>
  <dcterms:modified xsi:type="dcterms:W3CDTF">2024-11-10T20:39:51Z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0x01010001DFD5B49DF39E44833AD0D4F29574A8</vt:lpwstr>
  </property>
</Properties>
</file>