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3E9B57_57FA0173.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3E9B56_958B1B6D.xml" ContentType="application/vnd.ms-powerpoint.comments+xml"/>
  <Override PartName="/ppt/notesSlides/notesSlide5.xml" ContentType="application/vnd.openxmlformats-officedocument.presentationml.notesSlide+xml"/>
  <Override PartName="/ppt/comments/modernComment_101_17A71B7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648" r:id="rId5"/>
    <p:sldMasterId id="2147483703" r:id="rId6"/>
    <p:sldMasterId id="2147483660" r:id="rId7"/>
  </p:sldMasterIdLst>
  <p:notesMasterIdLst>
    <p:notesMasterId r:id="rId19"/>
  </p:notesMasterIdLst>
  <p:sldIdLst>
    <p:sldId id="2134809436" r:id="rId8"/>
    <p:sldId id="2134809434" r:id="rId9"/>
    <p:sldId id="2134809439" r:id="rId10"/>
    <p:sldId id="2134809440" r:id="rId11"/>
    <p:sldId id="2134809332" r:id="rId12"/>
    <p:sldId id="2134809431" r:id="rId13"/>
    <p:sldId id="2134809435" r:id="rId14"/>
    <p:sldId id="325" r:id="rId15"/>
    <p:sldId id="2134809430" r:id="rId16"/>
    <p:sldId id="257" r:id="rId17"/>
    <p:sldId id="2134809437" r:id="rId18"/>
  </p:sldIdLst>
  <p:sldSz cx="20104100" cy="11309350"/>
  <p:notesSz cx="11309350" cy="20104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7A1131-671A-6245-4461-9C3241184124}" name="Eva Lindahl" initials="EL" userId="S::eva.lindahl@regionvastmanland.se::fca4e2e4-690d-4600-805d-d8f44084f13c" providerId="AD"/>
  <p188:author id="{1B64035F-696E-7C96-3148-209C10B620FB}" name="Elin Brozén" initials="EB" userId="S::elin.brozen@regionvastmanland.se::b07d4398-4418-41e8-a5a9-25c8573f5caf" providerId="AD"/>
  <p188:author id="{63261F7F-1CFE-2F9F-B682-B4BEE11B89F5}" name="Elisabeth Ståhl" initials="ES" userId="S::elisabeth.stahl@regionvastmanland.se::2dec70bb-b104-4db5-8353-79844f2cf495" providerId="AD"/>
  <p188:author id="{C6776AD9-2A30-B445-E4CB-F68A0F901421}" name="Emma Fahlstedt" initials="EF" userId="S::emma.fahlstedt@gullers.se::a44c87a2-5a91-4de8-9a40-e18d1d395f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Pers Ohlsén" initials="LPO" lastIdx="3" clrIdx="0">
    <p:extLst>
      <p:ext uri="{19B8F6BF-5375-455C-9EA6-DF929625EA0E}">
        <p15:presenceInfo xmlns:p15="http://schemas.microsoft.com/office/powerpoint/2012/main" userId="S::lisa.ohlsen@regionvastmanland.se::6001d8be-557c-42ab-86a5-12ec23794e1d" providerId="AD"/>
      </p:ext>
    </p:extLst>
  </p:cmAuthor>
  <p:cmAuthor id="2" name="Sofie Pettersson" initials="SP" lastIdx="1" clrIdx="1">
    <p:extLst>
      <p:ext uri="{19B8F6BF-5375-455C-9EA6-DF929625EA0E}">
        <p15:presenceInfo xmlns:p15="http://schemas.microsoft.com/office/powerpoint/2012/main" userId="S::sofie.e.pettersson@regionvastmanland.se::7b9a48fb-256a-44dd-80ba-f7fd7fef5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F2"/>
    <a:srgbClr val="DFECF9"/>
    <a:srgbClr val="DCEEEB"/>
    <a:srgbClr val="E9F6F7"/>
    <a:srgbClr val="F4DEE6"/>
    <a:srgbClr val="DFFFFF"/>
    <a:srgbClr val="E1F6FF"/>
    <a:srgbClr val="D2E6F5"/>
    <a:srgbClr val="E8F5F5"/>
    <a:srgbClr val="D1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DDC70-A268-89A9-CE7B-6F55EF2B1C48}" v="12" dt="2024-11-05T10:59:23.2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848" y="56"/>
      </p:cViewPr>
      <p:guideLst>
        <p:guide orient="horz" pos="2880"/>
        <p:guide pos="220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omments/modernComment_101_17A71B7D.xml><?xml version="1.0" encoding="utf-8"?>
<p188:cmLst xmlns:a="http://schemas.openxmlformats.org/drawingml/2006/main" xmlns:r="http://schemas.openxmlformats.org/officeDocument/2006/relationships" xmlns:p188="http://schemas.microsoft.com/office/powerpoint/2018/8/main">
  <p188:cm id="{6D669EBC-A38E-4B5E-8414-5B4F87FE2D7C}" authorId="{63261F7F-1CFE-2F9F-B682-B4BEE11B89F5}" status="resolved" created="2024-10-30T15:51:06.242" complete="100000">
    <ac:deMkLst xmlns:ac="http://schemas.microsoft.com/office/drawing/2013/main/command">
      <pc:docMk xmlns:pc="http://schemas.microsoft.com/office/powerpoint/2013/main/command"/>
      <pc:sldMk xmlns:pc="http://schemas.microsoft.com/office/powerpoint/2013/main/command" cId="396827517" sldId="257"/>
      <ac:graphicFrameMk id="4" creationId="{1BCBE068-A7DF-AB03-4361-A6DA4AABF4CB}"/>
    </ac:deMkLst>
    <p188:replyLst>
      <p188:reply id="{BFA47813-9106-4F2E-AF25-3828C335BC5D}" authorId="{1B64035F-696E-7C96-3148-209C10B620FB}" created="2024-10-31T08:17:24.748">
        <p188:txBody>
          <a:bodyPr/>
          <a:lstStyle/>
          <a:p>
            <a:r>
              <a:rPr lang="sv-SE"/>
              <a:t>Kan man släcka 2021, då den inte är ett "normalår" (påverkan från pandemin) Lägg den som sista bild. Jag har tänkt man kan ha den som ett medskick - att man alltid kan kontakta oss med mer positiva tips och idéer</a:t>
            </a:r>
          </a:p>
        </p188:txBody>
      </p188:reply>
      <p188:reply id="{AC2F29F2-0D7F-4124-9D14-DC19CA344DA6}" authorId="{63261F7F-1CFE-2F9F-B682-B4BEE11B89F5}" created="2024-10-31T10:35:45.055">
        <p188:txBody>
          <a:bodyPr/>
          <a:lstStyle/>
          <a:p>
            <a:r>
              <a:rPr lang="sv-SE"/>
              <a:t>OK</a:t>
            </a:r>
          </a:p>
        </p188:txBody>
      </p188:reply>
    </p188:replyLst>
    <p188:txBody>
      <a:bodyPr/>
      <a:lstStyle/>
      <a:p>
        <a:r>
          <a:rPr lang="sv-SE"/>
          <a:t>Jag lägger analysen i kommentarerna så att de inte tynger ner själva bilden. Ni får plocka det ni vill från den texten. ☺️</a:t>
        </a:r>
      </a:p>
    </p188:txBody>
  </p188:cm>
</p188:cmLst>
</file>

<file path=ppt/comments/modernComment_7F3E9B56_958B1B6D.xml><?xml version="1.0" encoding="utf-8"?>
<p188:cmLst xmlns:a="http://schemas.openxmlformats.org/drawingml/2006/main" xmlns:r="http://schemas.openxmlformats.org/officeDocument/2006/relationships" xmlns:p188="http://schemas.microsoft.com/office/powerpoint/2018/8/main">
  <p188:cm id="{68DAFCFE-3A61-4B24-B5BE-487096158776}" authorId="{1B64035F-696E-7C96-3148-209C10B620FB}" status="resolved" created="2024-10-31T08:18:59.482" complete="100000">
    <pc:sldMkLst xmlns:pc="http://schemas.microsoft.com/office/powerpoint/2013/main/command">
      <pc:docMk/>
      <pc:sldMk cId="2508921709" sldId="2134809430"/>
    </pc:sldMkLst>
    <p188:replyLst>
      <p188:reply id="{A2F8FC44-053F-4BAB-B32A-173987C28862}" authorId="{63261F7F-1CFE-2F9F-B682-B4BEE11B89F5}" created="2024-10-31T10:32:44.848">
        <p188:txBody>
          <a:bodyPr/>
          <a:lstStyle/>
          <a:p>
            <a:r>
              <a:rPr lang="sv-SE"/>
              <a:t>OK</a:t>
            </a:r>
          </a:p>
        </p188:txBody>
      </p188:reply>
    </p188:replyLst>
    <p188:txBody>
      <a:bodyPr/>
      <a:lstStyle/>
      <a:p>
        <a:r>
          <a:rPr lang="sv-SE"/>
          <a:t>Huvudbudskap/rubrik: Prata med oss på Kommunikation! Hellre en gång för mkt än en gång för lite</a:t>
        </a:r>
      </a:p>
    </p188:txBody>
  </p188:cm>
</p188:cmLst>
</file>

<file path=ppt/comments/modernComment_7F3E9B57_57FA0173.xml><?xml version="1.0" encoding="utf-8"?>
<p188:cmLst xmlns:a="http://schemas.openxmlformats.org/drawingml/2006/main" xmlns:r="http://schemas.openxmlformats.org/officeDocument/2006/relationships" xmlns:p188="http://schemas.microsoft.com/office/powerpoint/2018/8/main">
  <p188:cm id="{06BFACED-0384-4F43-B06D-4B368DD196B4}" authorId="{63261F7F-1CFE-2F9F-B682-B4BEE11B89F5}" status="resolved" created="2024-10-30T15:10:02.165" complete="100000">
    <pc:sldMkLst xmlns:pc="http://schemas.microsoft.com/office/powerpoint/2013/main/command">
      <pc:docMk/>
      <pc:sldMk cId="1476002163" sldId="2134809431"/>
    </pc:sldMkLst>
    <p188:replyLst>
      <p188:reply id="{675F8D45-73EC-49C6-B958-8AC1EBE8F02B}" authorId="{787A1131-671A-6245-4461-9C3241184124}" created="2024-10-30T15:15:29.600">
        <p188:txBody>
          <a:bodyPr/>
          <a:lstStyle/>
          <a:p>
            <a:r>
              <a:rPr lang="sv-SE"/>
              <a:t>Denna layout är en rest från mediautbildningen. Tycker inte vi ska ha den rosa. Bild - det avgör ni</a:t>
            </a:r>
          </a:p>
        </p188:txBody>
      </p188:reply>
    </p188:replyLst>
    <p188:txBody>
      <a:bodyPr/>
      <a:lstStyle/>
      <a:p>
        <a:r>
          <a:rPr lang="sv-SE"/>
          <a:t>Är det tänkt att det ska vara bilder i de här rosa rutorna?</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48D8E-809F-4441-AEB6-64C40BBF0550}"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F7B7E37E-44A5-4DEC-B23B-8492C9559A8F}">
      <dgm:prSet/>
      <dgm:spPr/>
      <dgm:t>
        <a:bodyPr/>
        <a:lstStyle/>
        <a:p>
          <a:r>
            <a:rPr lang="en-US" b="1" dirty="0"/>
            <a:t>Traditionell granskning av verksamhet </a:t>
          </a:r>
          <a:br>
            <a:rPr lang="en-US" b="1" dirty="0"/>
          </a:br>
          <a:r>
            <a:rPr lang="en-US" b="1" dirty="0"/>
            <a:t>– vuxenpsykiatri</a:t>
          </a:r>
        </a:p>
      </dgm:t>
    </dgm:pt>
    <dgm:pt modelId="{2277E81B-7018-4046-9060-D314C6A7F21B}" type="parTrans" cxnId="{0FF5E599-3E61-4C6B-A1C5-361E519126C8}">
      <dgm:prSet/>
      <dgm:spPr/>
      <dgm:t>
        <a:bodyPr/>
        <a:lstStyle/>
        <a:p>
          <a:endParaRPr lang="en-US"/>
        </a:p>
      </dgm:t>
    </dgm:pt>
    <dgm:pt modelId="{D88A42DD-549D-4C77-9F76-D9B634D98C75}" type="sibTrans" cxnId="{0FF5E599-3E61-4C6B-A1C5-361E519126C8}">
      <dgm:prSet/>
      <dgm:spPr/>
      <dgm:t>
        <a:bodyPr/>
        <a:lstStyle/>
        <a:p>
          <a:endParaRPr lang="en-US"/>
        </a:p>
      </dgm:t>
    </dgm:pt>
    <dgm:pt modelId="{81F3E724-2880-4979-8D04-6C5AD3C84C46}">
      <dgm:prSet/>
      <dgm:spPr/>
      <dgm:t>
        <a:bodyPr/>
        <a:lstStyle/>
        <a:p>
          <a:r>
            <a:rPr lang="en-US" b="1" dirty="0"/>
            <a:t>Insändarvåg från medarbetare </a:t>
          </a:r>
          <a:r>
            <a:rPr lang="en-US" b="1" dirty="0" err="1"/>
            <a:t>i</a:t>
          </a:r>
          <a:r>
            <a:rPr lang="en-US" b="1" dirty="0"/>
            <a:t> förändring </a:t>
          </a:r>
          <a:br>
            <a:rPr lang="en-US" b="1" dirty="0"/>
          </a:br>
          <a:r>
            <a:rPr lang="en-US" b="1" dirty="0"/>
            <a:t>– media tar upp tråden</a:t>
          </a:r>
        </a:p>
      </dgm:t>
    </dgm:pt>
    <dgm:pt modelId="{01E7002E-AFEA-42A6-A1ED-0E325A1BFD92}" type="parTrans" cxnId="{74B72097-698A-4FBA-A6FD-0620C34B74D0}">
      <dgm:prSet/>
      <dgm:spPr/>
      <dgm:t>
        <a:bodyPr/>
        <a:lstStyle/>
        <a:p>
          <a:endParaRPr lang="en-US"/>
        </a:p>
      </dgm:t>
    </dgm:pt>
    <dgm:pt modelId="{6E5B93E5-0168-4990-8194-2004B1E5A7C0}" type="sibTrans" cxnId="{74B72097-698A-4FBA-A6FD-0620C34B74D0}">
      <dgm:prSet/>
      <dgm:spPr/>
      <dgm:t>
        <a:bodyPr/>
        <a:lstStyle/>
        <a:p>
          <a:endParaRPr lang="en-US"/>
        </a:p>
      </dgm:t>
    </dgm:pt>
    <dgm:pt modelId="{37B09C3D-FB16-496C-9184-51AB75DFF3A0}" type="pres">
      <dgm:prSet presAssocID="{22548D8E-809F-4441-AEB6-64C40BBF0550}" presName="diagram" presStyleCnt="0">
        <dgm:presLayoutVars>
          <dgm:chPref val="1"/>
          <dgm:dir/>
          <dgm:animOne val="branch"/>
          <dgm:animLvl val="lvl"/>
          <dgm:resizeHandles/>
        </dgm:presLayoutVars>
      </dgm:prSet>
      <dgm:spPr/>
    </dgm:pt>
    <dgm:pt modelId="{299CAB10-B198-4327-9F8E-CCF83F60A8D3}" type="pres">
      <dgm:prSet presAssocID="{F7B7E37E-44A5-4DEC-B23B-8492C9559A8F}" presName="root" presStyleCnt="0"/>
      <dgm:spPr/>
    </dgm:pt>
    <dgm:pt modelId="{DDC21F3F-4010-463A-A465-A9712C345828}" type="pres">
      <dgm:prSet presAssocID="{F7B7E37E-44A5-4DEC-B23B-8492C9559A8F}" presName="rootComposite" presStyleCnt="0"/>
      <dgm:spPr/>
    </dgm:pt>
    <dgm:pt modelId="{5F3F63A8-86B9-412C-80DE-CECC96274471}" type="pres">
      <dgm:prSet presAssocID="{F7B7E37E-44A5-4DEC-B23B-8492C9559A8F}" presName="rootText" presStyleLbl="node1" presStyleIdx="0" presStyleCnt="2"/>
      <dgm:spPr/>
    </dgm:pt>
    <dgm:pt modelId="{F36E309E-FE55-4D9A-ADD5-D74875C587B4}" type="pres">
      <dgm:prSet presAssocID="{F7B7E37E-44A5-4DEC-B23B-8492C9559A8F}" presName="rootConnector" presStyleLbl="node1" presStyleIdx="0" presStyleCnt="2"/>
      <dgm:spPr/>
    </dgm:pt>
    <dgm:pt modelId="{2F8D8B49-FC9F-4DEC-B039-7E6112C6D79F}" type="pres">
      <dgm:prSet presAssocID="{F7B7E37E-44A5-4DEC-B23B-8492C9559A8F}" presName="childShape" presStyleCnt="0"/>
      <dgm:spPr/>
    </dgm:pt>
    <dgm:pt modelId="{32FFEA3C-7733-4BDF-AF72-5DF61220A63F}" type="pres">
      <dgm:prSet presAssocID="{81F3E724-2880-4979-8D04-6C5AD3C84C46}" presName="root" presStyleCnt="0"/>
      <dgm:spPr/>
    </dgm:pt>
    <dgm:pt modelId="{A73980E2-C0A2-446D-82A3-3149541D9A2A}" type="pres">
      <dgm:prSet presAssocID="{81F3E724-2880-4979-8D04-6C5AD3C84C46}" presName="rootComposite" presStyleCnt="0"/>
      <dgm:spPr/>
    </dgm:pt>
    <dgm:pt modelId="{0FF408DB-4FF8-4732-8BFF-C8D0EF74092D}" type="pres">
      <dgm:prSet presAssocID="{81F3E724-2880-4979-8D04-6C5AD3C84C46}" presName="rootText" presStyleLbl="node1" presStyleIdx="1" presStyleCnt="2"/>
      <dgm:spPr/>
    </dgm:pt>
    <dgm:pt modelId="{53A8CF37-2472-48D4-853F-4CAFE7DAD217}" type="pres">
      <dgm:prSet presAssocID="{81F3E724-2880-4979-8D04-6C5AD3C84C46}" presName="rootConnector" presStyleLbl="node1" presStyleIdx="1" presStyleCnt="2"/>
      <dgm:spPr/>
    </dgm:pt>
    <dgm:pt modelId="{43C9384C-1B6A-40E1-A2BC-AE777BE72885}" type="pres">
      <dgm:prSet presAssocID="{81F3E724-2880-4979-8D04-6C5AD3C84C46}" presName="childShape" presStyleCnt="0"/>
      <dgm:spPr/>
    </dgm:pt>
  </dgm:ptLst>
  <dgm:cxnLst>
    <dgm:cxn modelId="{568C044F-70B7-45B8-9967-F907237072D4}" type="presOf" srcId="{22548D8E-809F-4441-AEB6-64C40BBF0550}" destId="{37B09C3D-FB16-496C-9184-51AB75DFF3A0}" srcOrd="0" destOrd="0" presId="urn:microsoft.com/office/officeart/2005/8/layout/hierarchy3"/>
    <dgm:cxn modelId="{7BE72052-3703-4BEF-A4C7-5C59028DBF5A}" type="presOf" srcId="{81F3E724-2880-4979-8D04-6C5AD3C84C46}" destId="{0FF408DB-4FF8-4732-8BFF-C8D0EF74092D}" srcOrd="0" destOrd="0" presId="urn:microsoft.com/office/officeart/2005/8/layout/hierarchy3"/>
    <dgm:cxn modelId="{4FC0B88C-18FB-497A-9D61-839DB52F4C36}" type="presOf" srcId="{F7B7E37E-44A5-4DEC-B23B-8492C9559A8F}" destId="{5F3F63A8-86B9-412C-80DE-CECC96274471}" srcOrd="0" destOrd="0" presId="urn:microsoft.com/office/officeart/2005/8/layout/hierarchy3"/>
    <dgm:cxn modelId="{74B72097-698A-4FBA-A6FD-0620C34B74D0}" srcId="{22548D8E-809F-4441-AEB6-64C40BBF0550}" destId="{81F3E724-2880-4979-8D04-6C5AD3C84C46}" srcOrd="1" destOrd="0" parTransId="{01E7002E-AFEA-42A6-A1ED-0E325A1BFD92}" sibTransId="{6E5B93E5-0168-4990-8194-2004B1E5A7C0}"/>
    <dgm:cxn modelId="{0FF5E599-3E61-4C6B-A1C5-361E519126C8}" srcId="{22548D8E-809F-4441-AEB6-64C40BBF0550}" destId="{F7B7E37E-44A5-4DEC-B23B-8492C9559A8F}" srcOrd="0" destOrd="0" parTransId="{2277E81B-7018-4046-9060-D314C6A7F21B}" sibTransId="{D88A42DD-549D-4C77-9F76-D9B634D98C75}"/>
    <dgm:cxn modelId="{4110DAA2-BE44-4129-8D16-F78A66B84C6E}" type="presOf" srcId="{F7B7E37E-44A5-4DEC-B23B-8492C9559A8F}" destId="{F36E309E-FE55-4D9A-ADD5-D74875C587B4}" srcOrd="1" destOrd="0" presId="urn:microsoft.com/office/officeart/2005/8/layout/hierarchy3"/>
    <dgm:cxn modelId="{3DF288C4-FEC3-4412-A0FD-F254A7D50BE2}" type="presOf" srcId="{81F3E724-2880-4979-8D04-6C5AD3C84C46}" destId="{53A8CF37-2472-48D4-853F-4CAFE7DAD217}" srcOrd="1" destOrd="0" presId="urn:microsoft.com/office/officeart/2005/8/layout/hierarchy3"/>
    <dgm:cxn modelId="{D736CAB5-FA82-43AC-BCB5-12CD908B5D4F}" type="presParOf" srcId="{37B09C3D-FB16-496C-9184-51AB75DFF3A0}" destId="{299CAB10-B198-4327-9F8E-CCF83F60A8D3}" srcOrd="0" destOrd="0" presId="urn:microsoft.com/office/officeart/2005/8/layout/hierarchy3"/>
    <dgm:cxn modelId="{C05F1158-2190-4C21-819D-A6B077417456}" type="presParOf" srcId="{299CAB10-B198-4327-9F8E-CCF83F60A8D3}" destId="{DDC21F3F-4010-463A-A465-A9712C345828}" srcOrd="0" destOrd="0" presId="urn:microsoft.com/office/officeart/2005/8/layout/hierarchy3"/>
    <dgm:cxn modelId="{63AACAF4-8390-449E-A5D7-9C18D8B0D3B2}" type="presParOf" srcId="{DDC21F3F-4010-463A-A465-A9712C345828}" destId="{5F3F63A8-86B9-412C-80DE-CECC96274471}" srcOrd="0" destOrd="0" presId="urn:microsoft.com/office/officeart/2005/8/layout/hierarchy3"/>
    <dgm:cxn modelId="{543D6C18-BAD1-4A91-865B-BBAD801B7329}" type="presParOf" srcId="{DDC21F3F-4010-463A-A465-A9712C345828}" destId="{F36E309E-FE55-4D9A-ADD5-D74875C587B4}" srcOrd="1" destOrd="0" presId="urn:microsoft.com/office/officeart/2005/8/layout/hierarchy3"/>
    <dgm:cxn modelId="{C47D32ED-2442-4995-8241-484A4A5220CF}" type="presParOf" srcId="{299CAB10-B198-4327-9F8E-CCF83F60A8D3}" destId="{2F8D8B49-FC9F-4DEC-B039-7E6112C6D79F}" srcOrd="1" destOrd="0" presId="urn:microsoft.com/office/officeart/2005/8/layout/hierarchy3"/>
    <dgm:cxn modelId="{967D8633-3A9C-42D3-91EB-05322AB65796}" type="presParOf" srcId="{37B09C3D-FB16-496C-9184-51AB75DFF3A0}" destId="{32FFEA3C-7733-4BDF-AF72-5DF61220A63F}" srcOrd="1" destOrd="0" presId="urn:microsoft.com/office/officeart/2005/8/layout/hierarchy3"/>
    <dgm:cxn modelId="{4692919B-285D-4834-994A-AF0F4DD09C37}" type="presParOf" srcId="{32FFEA3C-7733-4BDF-AF72-5DF61220A63F}" destId="{A73980E2-C0A2-446D-82A3-3149541D9A2A}" srcOrd="0" destOrd="0" presId="urn:microsoft.com/office/officeart/2005/8/layout/hierarchy3"/>
    <dgm:cxn modelId="{FEE3DE80-2AA4-4C52-98AF-97CB6056DFCD}" type="presParOf" srcId="{A73980E2-C0A2-446D-82A3-3149541D9A2A}" destId="{0FF408DB-4FF8-4732-8BFF-C8D0EF74092D}" srcOrd="0" destOrd="0" presId="urn:microsoft.com/office/officeart/2005/8/layout/hierarchy3"/>
    <dgm:cxn modelId="{C3C2F445-2E70-429C-BBA6-01EB9395959F}" type="presParOf" srcId="{A73980E2-C0A2-446D-82A3-3149541D9A2A}" destId="{53A8CF37-2472-48D4-853F-4CAFE7DAD217}" srcOrd="1" destOrd="0" presId="urn:microsoft.com/office/officeart/2005/8/layout/hierarchy3"/>
    <dgm:cxn modelId="{79A2F743-0FAA-44E9-83A6-614BBE90491F}" type="presParOf" srcId="{32FFEA3C-7733-4BDF-AF72-5DF61220A63F}" destId="{43C9384C-1B6A-40E1-A2BC-AE777BE7288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63A8-86B9-412C-80DE-CECC96274471}">
      <dsp:nvSpPr>
        <dsp:cNvPr id="0" name=""/>
        <dsp:cNvSpPr/>
      </dsp:nvSpPr>
      <dsp:spPr>
        <a:xfrm>
          <a:off x="2150" y="1036535"/>
          <a:ext cx="7827673" cy="39138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marL="0" lvl="0" indent="0" algn="ctr" defTabSz="2800350">
            <a:lnSpc>
              <a:spcPct val="90000"/>
            </a:lnSpc>
            <a:spcBef>
              <a:spcPct val="0"/>
            </a:spcBef>
            <a:spcAft>
              <a:spcPct val="35000"/>
            </a:spcAft>
            <a:buNone/>
          </a:pPr>
          <a:r>
            <a:rPr lang="en-US" sz="6300" b="1" kern="1200" dirty="0"/>
            <a:t>Traditionell granskning av verksamhet </a:t>
          </a:r>
          <a:br>
            <a:rPr lang="en-US" sz="6300" b="1" kern="1200" dirty="0"/>
          </a:br>
          <a:r>
            <a:rPr lang="en-US" sz="6300" b="1" kern="1200" dirty="0"/>
            <a:t>– vuxenpsykiatri</a:t>
          </a:r>
        </a:p>
      </dsp:txBody>
      <dsp:txXfrm>
        <a:off x="116782" y="1151167"/>
        <a:ext cx="7598409" cy="3684572"/>
      </dsp:txXfrm>
    </dsp:sp>
    <dsp:sp modelId="{0FF408DB-4FF8-4732-8BFF-C8D0EF74092D}">
      <dsp:nvSpPr>
        <dsp:cNvPr id="0" name=""/>
        <dsp:cNvSpPr/>
      </dsp:nvSpPr>
      <dsp:spPr>
        <a:xfrm>
          <a:off x="9786742" y="1036535"/>
          <a:ext cx="7827673" cy="39138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marL="0" lvl="0" indent="0" algn="ctr" defTabSz="2800350">
            <a:lnSpc>
              <a:spcPct val="90000"/>
            </a:lnSpc>
            <a:spcBef>
              <a:spcPct val="0"/>
            </a:spcBef>
            <a:spcAft>
              <a:spcPct val="35000"/>
            </a:spcAft>
            <a:buNone/>
          </a:pPr>
          <a:r>
            <a:rPr lang="en-US" sz="6300" b="1" kern="1200" dirty="0"/>
            <a:t>Insändarvåg från medarbetare </a:t>
          </a:r>
          <a:r>
            <a:rPr lang="en-US" sz="6300" b="1" kern="1200" dirty="0" err="1"/>
            <a:t>i</a:t>
          </a:r>
          <a:r>
            <a:rPr lang="en-US" sz="6300" b="1" kern="1200" dirty="0"/>
            <a:t> förändring </a:t>
          </a:r>
          <a:br>
            <a:rPr lang="en-US" sz="6300" b="1" kern="1200" dirty="0"/>
          </a:br>
          <a:r>
            <a:rPr lang="en-US" sz="6300" b="1" kern="1200" dirty="0"/>
            <a:t>– media tar upp tråden</a:t>
          </a:r>
        </a:p>
      </dsp:txBody>
      <dsp:txXfrm>
        <a:off x="9901374" y="1151167"/>
        <a:ext cx="7598409" cy="36845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991EA50A-7ED8-4297-A6D8-C39D2C596180}" type="datetimeFigureOut">
              <a:rPr lang="sv-SE" smtClean="0"/>
              <a:t>2024-11-05</a:t>
            </a:fld>
            <a:endParaRPr lang="sv-SE"/>
          </a:p>
        </p:txBody>
      </p:sp>
      <p:sp>
        <p:nvSpPr>
          <p:cNvPr id="4" name="Platshållare för bildobjekt 3"/>
          <p:cNvSpPr>
            <a:spLocks noGrp="1" noRot="1" noChangeAspect="1"/>
          </p:cNvSpPr>
          <p:nvPr>
            <p:ph type="sldImg" idx="2"/>
          </p:nvPr>
        </p:nvSpPr>
        <p:spPr>
          <a:xfrm>
            <a:off x="-373063" y="2514600"/>
            <a:ext cx="12055476" cy="678338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B733DB10-64AD-4478-BAF2-10592BD0BA82}" type="slidenum">
              <a:rPr lang="sv-SE" smtClean="0"/>
              <a:t>‹#›</a:t>
            </a:fld>
            <a:endParaRPr lang="sv-SE"/>
          </a:p>
        </p:txBody>
      </p:sp>
    </p:spTree>
    <p:extLst>
      <p:ext uri="{BB962C8B-B14F-4D97-AF65-F5344CB8AC3E}">
        <p14:creationId xmlns:p14="http://schemas.microsoft.com/office/powerpoint/2010/main" val="185731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Elisabeth 1 min</a:t>
            </a:r>
          </a:p>
          <a:p>
            <a:endParaRPr lang="sv-SE"/>
          </a:p>
          <a:p>
            <a:r>
              <a:rPr lang="sv-SE"/>
              <a:t>När ni möter media så är det bra att veta lite om deras uppdrag och hur de jobbar. </a:t>
            </a:r>
            <a:endParaRPr lang="sv-SE">
              <a:cs typeface="Calibri"/>
            </a:endParaRPr>
          </a:p>
          <a:p>
            <a:r>
              <a:rPr lang="sv-SE"/>
              <a:t>Konsekvensneutral: Journalister har ej ansvar för om någon eller några verksamheter blir drabbade av deras artikel.</a:t>
            </a:r>
            <a:endParaRPr lang="sv-SE">
              <a:cs typeface="Calibri"/>
            </a:endParaRPr>
          </a:p>
          <a:p>
            <a:r>
              <a:rPr lang="sv-SE"/>
              <a:t>Det här kan vara bra att ha med sig i bakhuvudet när man möter media.</a:t>
            </a:r>
            <a:endParaRPr lang="sv-SE">
              <a:cs typeface="Calibri"/>
            </a:endParaRPr>
          </a:p>
        </p:txBody>
      </p:sp>
      <p:sp>
        <p:nvSpPr>
          <p:cNvPr id="4" name="Platshållare för bildnummer 3"/>
          <p:cNvSpPr>
            <a:spLocks noGrp="1"/>
          </p:cNvSpPr>
          <p:nvPr>
            <p:ph type="sldNum" sz="quarter" idx="5"/>
          </p:nvPr>
        </p:nvSpPr>
        <p:spPr/>
        <p:txBody>
          <a:bodyPr/>
          <a:lstStyle/>
          <a:p>
            <a:fld id="{B733DB10-64AD-4478-BAF2-10592BD0BA82}" type="slidenum">
              <a:rPr lang="sv-SE" smtClean="0"/>
              <a:t>5</a:t>
            </a:fld>
            <a:endParaRPr lang="sv-SE"/>
          </a:p>
        </p:txBody>
      </p:sp>
    </p:spTree>
    <p:extLst>
      <p:ext uri="{BB962C8B-B14F-4D97-AF65-F5344CB8AC3E}">
        <p14:creationId xmlns:p14="http://schemas.microsoft.com/office/powerpoint/2010/main" val="80423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6</a:t>
            </a:fld>
            <a:endParaRPr lang="sv-SE"/>
          </a:p>
        </p:txBody>
      </p:sp>
    </p:spTree>
    <p:extLst>
      <p:ext uri="{BB962C8B-B14F-4D97-AF65-F5344CB8AC3E}">
        <p14:creationId xmlns:p14="http://schemas.microsoft.com/office/powerpoint/2010/main" val="11166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Elisabeth 50 </a:t>
            </a:r>
            <a:r>
              <a:rPr lang="en-US" err="1">
                <a:cs typeface="Calibri"/>
              </a:rPr>
              <a:t>sek</a:t>
            </a:r>
            <a:endParaRPr lang="en-US">
              <a:cs typeface="Calibri"/>
            </a:endParaRPr>
          </a:p>
          <a:p>
            <a:r>
              <a:rPr lang="en-US">
                <a:cs typeface="Calibri"/>
              </a:rPr>
              <a:t>Nu ska vi </a:t>
            </a:r>
            <a:r>
              <a:rPr lang="en-US" err="1">
                <a:cs typeface="Calibri"/>
              </a:rPr>
              <a:t>gå</a:t>
            </a:r>
            <a:r>
              <a:rPr lang="en-US">
                <a:cs typeface="Calibri"/>
              </a:rPr>
              <a:t> </a:t>
            </a:r>
            <a:r>
              <a:rPr lang="en-US" err="1">
                <a:cs typeface="Calibri"/>
              </a:rPr>
              <a:t>igenom</a:t>
            </a:r>
            <a:r>
              <a:rPr lang="en-US">
                <a:cs typeface="Calibri"/>
              </a:rPr>
              <a:t> </a:t>
            </a:r>
            <a:r>
              <a:rPr lang="en-US" err="1">
                <a:cs typeface="Calibri"/>
              </a:rPr>
              <a:t>vad</a:t>
            </a:r>
            <a:r>
              <a:rPr lang="en-US">
                <a:cs typeface="Calibri"/>
              </a:rPr>
              <a:t> </a:t>
            </a:r>
            <a:r>
              <a:rPr lang="en-US" err="1">
                <a:cs typeface="Calibri"/>
              </a:rPr>
              <a:t>ni</a:t>
            </a:r>
            <a:r>
              <a:rPr lang="en-US">
                <a:cs typeface="Calibri"/>
              </a:rPr>
              <a:t> ska </a:t>
            </a:r>
            <a:r>
              <a:rPr lang="en-US" err="1">
                <a:cs typeface="Calibri"/>
              </a:rPr>
              <a:t>göra</a:t>
            </a:r>
            <a:r>
              <a:rPr lang="en-US">
                <a:cs typeface="Calibri"/>
              </a:rPr>
              <a:t> </a:t>
            </a:r>
            <a:r>
              <a:rPr lang="en-US" err="1">
                <a:cs typeface="Calibri"/>
              </a:rPr>
              <a:t>steg</a:t>
            </a:r>
            <a:r>
              <a:rPr lang="en-US">
                <a:cs typeface="Calibri"/>
              </a:rPr>
              <a:t> för </a:t>
            </a:r>
            <a:r>
              <a:rPr lang="en-US" err="1">
                <a:cs typeface="Calibri"/>
              </a:rPr>
              <a:t>steg</a:t>
            </a:r>
            <a:r>
              <a:rPr lang="en-US">
                <a:cs typeface="Calibri"/>
              </a:rPr>
              <a:t> </a:t>
            </a:r>
            <a:r>
              <a:rPr lang="en-US" err="1">
                <a:cs typeface="Calibri"/>
              </a:rPr>
              <a:t>när</a:t>
            </a:r>
            <a:r>
              <a:rPr lang="en-US">
                <a:cs typeface="Calibri"/>
              </a:rPr>
              <a:t> </a:t>
            </a:r>
            <a:r>
              <a:rPr lang="en-US" err="1">
                <a:cs typeface="Calibri"/>
              </a:rPr>
              <a:t>journalisten</a:t>
            </a:r>
            <a:r>
              <a:rPr lang="en-US">
                <a:cs typeface="Calibri"/>
              </a:rPr>
              <a:t> ringer 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cs typeface="Calibri"/>
              </a:rPr>
              <a:t>Vad</a:t>
            </a:r>
            <a:r>
              <a:rPr lang="en-US">
                <a:cs typeface="Calibri"/>
              </a:rPr>
              <a:t> </a:t>
            </a:r>
            <a:r>
              <a:rPr lang="en-US" err="1">
                <a:cs typeface="Calibri"/>
              </a:rPr>
              <a:t>gäller</a:t>
            </a:r>
            <a:r>
              <a:rPr lang="en-US">
                <a:cs typeface="Calibri"/>
              </a:rPr>
              <a:t> </a:t>
            </a:r>
            <a:r>
              <a:rPr lang="en-US" err="1">
                <a:cs typeface="Calibri"/>
              </a:rPr>
              <a:t>saken</a:t>
            </a:r>
            <a:r>
              <a:rPr lang="en-US">
                <a:cs typeface="Calibri"/>
              </a:rPr>
              <a:t>?</a:t>
            </a:r>
          </a:p>
          <a:p>
            <a:r>
              <a:rPr lang="en-US" i="0" err="1">
                <a:solidFill>
                  <a:srgbClr val="FF0000"/>
                </a:solidFill>
                <a:cs typeface="Calibri"/>
              </a:rPr>
              <a:t>Är</a:t>
            </a:r>
            <a:r>
              <a:rPr lang="en-US" i="0">
                <a:solidFill>
                  <a:srgbClr val="FF0000"/>
                </a:solidFill>
                <a:cs typeface="Calibri"/>
              </a:rPr>
              <a:t> du </a:t>
            </a:r>
            <a:r>
              <a:rPr lang="en-US" i="0" err="1">
                <a:solidFill>
                  <a:srgbClr val="FF0000"/>
                </a:solidFill>
                <a:cs typeface="Calibri"/>
              </a:rPr>
              <a:t>rätt</a:t>
            </a:r>
            <a:r>
              <a:rPr lang="en-US" i="0">
                <a:solidFill>
                  <a:srgbClr val="FF0000"/>
                </a:solidFill>
                <a:cs typeface="Calibri"/>
              </a:rPr>
              <a:t> person </a:t>
            </a:r>
            <a:r>
              <a:rPr lang="en-US" i="0" err="1">
                <a:solidFill>
                  <a:srgbClr val="FF0000"/>
                </a:solidFill>
                <a:cs typeface="Calibri"/>
              </a:rPr>
              <a:t>att</a:t>
            </a:r>
            <a:r>
              <a:rPr lang="en-US" i="0">
                <a:solidFill>
                  <a:srgbClr val="FF0000"/>
                </a:solidFill>
                <a:cs typeface="Calibri"/>
              </a:rPr>
              <a:t> </a:t>
            </a:r>
            <a:r>
              <a:rPr lang="en-US" i="0" err="1">
                <a:solidFill>
                  <a:srgbClr val="FF0000"/>
                </a:solidFill>
                <a:cs typeface="Calibri"/>
              </a:rPr>
              <a:t>intervjua</a:t>
            </a:r>
            <a:r>
              <a:rPr lang="en-US" i="0">
                <a:solidFill>
                  <a:srgbClr val="FF0000"/>
                </a:solidFill>
                <a:cs typeface="Calibri"/>
              </a:rPr>
              <a:t>?</a:t>
            </a:r>
          </a:p>
          <a:p>
            <a:r>
              <a:rPr lang="en-US" err="1">
                <a:cs typeface="Calibri"/>
              </a:rPr>
              <a:t>Ställ</a:t>
            </a:r>
            <a:r>
              <a:rPr lang="en-US">
                <a:cs typeface="Calibri"/>
              </a:rPr>
              <a:t> </a:t>
            </a:r>
            <a:r>
              <a:rPr lang="en-US" err="1">
                <a:cs typeface="Calibri"/>
              </a:rPr>
              <a:t>frågor</a:t>
            </a:r>
            <a:r>
              <a:rPr lang="en-US">
                <a:cs typeface="Calibri"/>
              </a:rPr>
              <a:t> </a:t>
            </a:r>
            <a:r>
              <a:rPr lang="en-US">
                <a:solidFill>
                  <a:srgbClr val="FF0000"/>
                </a:solidFill>
                <a:cs typeface="Calibri"/>
              </a:rPr>
              <a:t>om </a:t>
            </a:r>
            <a:r>
              <a:rPr lang="en-US" err="1">
                <a:solidFill>
                  <a:srgbClr val="FF0000"/>
                </a:solidFill>
                <a:cs typeface="Calibri"/>
              </a:rPr>
              <a:t>något</a:t>
            </a:r>
            <a:r>
              <a:rPr lang="en-US">
                <a:solidFill>
                  <a:srgbClr val="FF0000"/>
                </a:solidFill>
                <a:cs typeface="Calibri"/>
              </a:rPr>
              <a:t> </a:t>
            </a:r>
            <a:r>
              <a:rPr lang="en-US" err="1">
                <a:solidFill>
                  <a:srgbClr val="FF0000"/>
                </a:solidFill>
                <a:cs typeface="Calibri"/>
              </a:rPr>
              <a:t>är</a:t>
            </a:r>
            <a:r>
              <a:rPr lang="en-US">
                <a:solidFill>
                  <a:srgbClr val="FF0000"/>
                </a:solidFill>
                <a:cs typeface="Calibri"/>
              </a:rPr>
              <a:t> </a:t>
            </a:r>
            <a:r>
              <a:rPr lang="en-US" err="1">
                <a:solidFill>
                  <a:srgbClr val="FF0000"/>
                </a:solidFill>
                <a:cs typeface="Calibri"/>
              </a:rPr>
              <a:t>otydligt</a:t>
            </a:r>
            <a:r>
              <a:rPr lang="en-US">
                <a:solidFill>
                  <a:srgbClr val="FF0000"/>
                </a:solidFill>
                <a:cs typeface="Calibri"/>
              </a:rPr>
              <a:t> </a:t>
            </a:r>
            <a:r>
              <a:rPr lang="en-US" err="1">
                <a:solidFill>
                  <a:srgbClr val="FF0000"/>
                </a:solidFill>
                <a:cs typeface="Calibri"/>
              </a:rPr>
              <a:t>eller</a:t>
            </a:r>
            <a:r>
              <a:rPr lang="en-US">
                <a:solidFill>
                  <a:srgbClr val="FF0000"/>
                </a:solidFill>
                <a:cs typeface="Calibri"/>
              </a:rPr>
              <a:t> du </a:t>
            </a:r>
            <a:r>
              <a:rPr lang="en-US" err="1">
                <a:solidFill>
                  <a:srgbClr val="FF0000"/>
                </a:solidFill>
                <a:cs typeface="Calibri"/>
              </a:rPr>
              <a:t>funderar</a:t>
            </a:r>
            <a:r>
              <a:rPr lang="en-US">
                <a:solidFill>
                  <a:srgbClr val="FF0000"/>
                </a:solidFill>
                <a:cs typeface="Calibri"/>
              </a:rPr>
              <a:t> </a:t>
            </a:r>
            <a:r>
              <a:rPr lang="en-US" err="1">
                <a:solidFill>
                  <a:srgbClr val="FF0000"/>
                </a:solidFill>
                <a:cs typeface="Calibri"/>
              </a:rPr>
              <a:t>över</a:t>
            </a:r>
            <a:r>
              <a:rPr lang="en-US">
                <a:solidFill>
                  <a:srgbClr val="FF0000"/>
                </a:solidFill>
                <a:cs typeface="Calibri"/>
              </a:rPr>
              <a:t> </a:t>
            </a:r>
            <a:r>
              <a:rPr lang="en-US" err="1">
                <a:solidFill>
                  <a:srgbClr val="FF0000"/>
                </a:solidFill>
                <a:cs typeface="Calibri"/>
              </a:rPr>
              <a:t>något</a:t>
            </a:r>
            <a:endParaRPr lang="en-US">
              <a:solidFill>
                <a:srgbClr val="FF0000"/>
              </a:solidFill>
              <a:cs typeface="Calibri"/>
            </a:endParaRPr>
          </a:p>
          <a:p>
            <a:r>
              <a:rPr lang="en-US">
                <a:cs typeface="Calibri"/>
              </a:rPr>
              <a:t>Be </a:t>
            </a:r>
            <a:r>
              <a:rPr lang="en-US" err="1">
                <a:cs typeface="Calibri"/>
              </a:rPr>
              <a:t>att</a:t>
            </a:r>
            <a:r>
              <a:rPr lang="en-US">
                <a:cs typeface="Calibri"/>
              </a:rPr>
              <a:t> </a:t>
            </a:r>
            <a:r>
              <a:rPr lang="en-US" err="1">
                <a:cs typeface="Calibri"/>
              </a:rPr>
              <a:t>få</a:t>
            </a:r>
            <a:r>
              <a:rPr lang="en-US">
                <a:cs typeface="Calibri"/>
              </a:rPr>
              <a:t> </a:t>
            </a:r>
            <a:r>
              <a:rPr lang="en-US" err="1">
                <a:cs typeface="Calibri"/>
              </a:rPr>
              <a:t>återkomma</a:t>
            </a:r>
            <a:r>
              <a:rPr lang="en-US">
                <a:cs typeface="Calibri"/>
              </a:rPr>
              <a:t>, </a:t>
            </a:r>
            <a:r>
              <a:rPr lang="en-US" err="1">
                <a:cs typeface="Calibri"/>
              </a:rPr>
              <a:t>kom</a:t>
            </a:r>
            <a:r>
              <a:rPr lang="en-US">
                <a:cs typeface="Calibri"/>
              </a:rPr>
              <a:t> </a:t>
            </a:r>
            <a:r>
              <a:rPr lang="en-US" err="1">
                <a:cs typeface="Calibri"/>
              </a:rPr>
              <a:t>överens</a:t>
            </a:r>
            <a:r>
              <a:rPr lang="en-US">
                <a:cs typeface="Calibri"/>
              </a:rPr>
              <a:t> om </a:t>
            </a:r>
            <a:r>
              <a:rPr lang="en-US" err="1">
                <a:cs typeface="Calibri"/>
              </a:rPr>
              <a:t>en</a:t>
            </a:r>
            <a:r>
              <a:rPr lang="en-US">
                <a:cs typeface="Calibri"/>
              </a:rPr>
              <a:t> </a:t>
            </a:r>
            <a:r>
              <a:rPr lang="en-US" err="1">
                <a:cs typeface="Calibri"/>
              </a:rPr>
              <a:t>tid</a:t>
            </a:r>
            <a:r>
              <a:rPr lang="en-US">
                <a:cs typeface="Calibri"/>
              </a:rPr>
              <a:t> </a:t>
            </a:r>
            <a:r>
              <a:rPr lang="en-US" err="1">
                <a:cs typeface="Calibri"/>
              </a:rPr>
              <a:t>så</a:t>
            </a:r>
            <a:r>
              <a:rPr lang="en-US">
                <a:cs typeface="Calibri"/>
              </a:rPr>
              <a:t> </a:t>
            </a:r>
            <a:r>
              <a:rPr lang="en-US" err="1">
                <a:cs typeface="Calibri"/>
              </a:rPr>
              <a:t>att</a:t>
            </a:r>
            <a:r>
              <a:rPr lang="en-US">
                <a:cs typeface="Calibri"/>
              </a:rPr>
              <a:t> du </a:t>
            </a:r>
            <a:r>
              <a:rPr lang="en-US" err="1">
                <a:cs typeface="Calibri"/>
              </a:rPr>
              <a:t>hinner</a:t>
            </a:r>
            <a:r>
              <a:rPr lang="en-US">
                <a:cs typeface="Calibri"/>
              </a:rPr>
              <a:t> </a:t>
            </a:r>
            <a:r>
              <a:rPr lang="en-US" err="1">
                <a:cs typeface="Calibri"/>
              </a:rPr>
              <a:t>förbereda</a:t>
            </a:r>
            <a:r>
              <a:rPr lang="en-US">
                <a:cs typeface="Calibri"/>
              </a:rPr>
              <a:t> dig. Ta </a:t>
            </a:r>
            <a:r>
              <a:rPr lang="en-US" b="1" err="1">
                <a:cs typeface="Calibri"/>
              </a:rPr>
              <a:t>aldrig</a:t>
            </a:r>
            <a:r>
              <a:rPr lang="en-US">
                <a:cs typeface="Calibri"/>
              </a:rPr>
              <a:t> </a:t>
            </a:r>
            <a:r>
              <a:rPr lang="en-US" err="1">
                <a:cs typeface="Calibri"/>
              </a:rPr>
              <a:t>en</a:t>
            </a:r>
            <a:r>
              <a:rPr lang="en-US">
                <a:cs typeface="Calibri"/>
              </a:rPr>
              <a:t> </a:t>
            </a:r>
            <a:r>
              <a:rPr lang="en-US" err="1">
                <a:cs typeface="Calibri"/>
              </a:rPr>
              <a:t>intervju</a:t>
            </a:r>
            <a:r>
              <a:rPr lang="en-US">
                <a:cs typeface="Calibri"/>
              </a:rPr>
              <a:t> </a:t>
            </a:r>
            <a:r>
              <a:rPr lang="en-US" err="1">
                <a:cs typeface="Calibri"/>
              </a:rPr>
              <a:t>oförberedd</a:t>
            </a:r>
            <a:r>
              <a:rPr lang="en-US">
                <a:cs typeface="Calibri"/>
              </a:rPr>
              <a:t>. Du </a:t>
            </a:r>
            <a:r>
              <a:rPr lang="en-US" err="1">
                <a:cs typeface="Calibri"/>
              </a:rPr>
              <a:t>är</a:t>
            </a:r>
            <a:r>
              <a:rPr lang="en-US">
                <a:cs typeface="Calibri"/>
              </a:rPr>
              <a:t> </a:t>
            </a:r>
            <a:r>
              <a:rPr lang="en-US" err="1">
                <a:cs typeface="Calibri"/>
              </a:rPr>
              <a:t>inte</a:t>
            </a:r>
            <a:r>
              <a:rPr lang="en-US">
                <a:cs typeface="Calibri"/>
              </a:rPr>
              <a:t> </a:t>
            </a:r>
            <a:r>
              <a:rPr lang="en-US" err="1">
                <a:cs typeface="Calibri"/>
              </a:rPr>
              <a:t>skyldig</a:t>
            </a:r>
            <a:r>
              <a:rPr lang="en-US">
                <a:cs typeface="Calibri"/>
              </a:rPr>
              <a:t> </a:t>
            </a:r>
            <a:r>
              <a:rPr lang="en-US" err="1">
                <a:cs typeface="Calibri"/>
              </a:rPr>
              <a:t>att</a:t>
            </a:r>
            <a:r>
              <a:rPr lang="en-US">
                <a:cs typeface="Calibri"/>
              </a:rPr>
              <a:t> </a:t>
            </a:r>
            <a:r>
              <a:rPr lang="en-US" err="1">
                <a:cs typeface="Calibri"/>
              </a:rPr>
              <a:t>svara</a:t>
            </a:r>
            <a:r>
              <a:rPr lang="en-US">
                <a:cs typeface="Calibri"/>
              </a:rPr>
              <a:t> på </a:t>
            </a:r>
            <a:r>
              <a:rPr lang="en-US" err="1">
                <a:cs typeface="Calibri"/>
              </a:rPr>
              <a:t>frågor</a:t>
            </a:r>
            <a:r>
              <a:rPr lang="en-US">
                <a:cs typeface="Calibri"/>
              </a:rPr>
              <a:t> </a:t>
            </a:r>
            <a:r>
              <a:rPr lang="en-US" err="1">
                <a:cs typeface="Calibri"/>
              </a:rPr>
              <a:t>helt</a:t>
            </a:r>
            <a:r>
              <a:rPr lang="en-US">
                <a:cs typeface="Calibri"/>
              </a:rPr>
              <a:t> </a:t>
            </a:r>
            <a:r>
              <a:rPr lang="en-US" err="1">
                <a:cs typeface="Calibri"/>
              </a:rPr>
              <a:t>oförberedd</a:t>
            </a:r>
            <a:r>
              <a:rPr lang="en-US">
                <a:cs typeface="Calibri"/>
              </a:rPr>
              <a:t>.</a:t>
            </a:r>
          </a:p>
          <a:p>
            <a:endParaRPr lang="en-US">
              <a:cs typeface="Calibri"/>
            </a:endParaRPr>
          </a:p>
          <a:p>
            <a:r>
              <a:rPr lang="en-US" i="0" err="1">
                <a:cs typeface="Calibri"/>
              </a:rPr>
              <a:t>Däremot</a:t>
            </a:r>
            <a:r>
              <a:rPr lang="en-US" i="0">
                <a:cs typeface="Calibri"/>
              </a:rPr>
              <a:t> ska vi </a:t>
            </a:r>
            <a:r>
              <a:rPr lang="en-US" i="0" err="1">
                <a:cs typeface="Calibri"/>
              </a:rPr>
              <a:t>vara</a:t>
            </a:r>
            <a:r>
              <a:rPr lang="en-US" i="0">
                <a:cs typeface="Calibri"/>
              </a:rPr>
              <a:t> </a:t>
            </a:r>
            <a:r>
              <a:rPr lang="en-US" i="0" err="1">
                <a:cs typeface="Calibri"/>
              </a:rPr>
              <a:t>positiv</a:t>
            </a:r>
            <a:r>
              <a:rPr lang="en-US" i="0">
                <a:cs typeface="Calibri"/>
              </a:rPr>
              <a:t> till </a:t>
            </a:r>
            <a:r>
              <a:rPr lang="en-US" i="0" err="1">
                <a:cs typeface="Calibri"/>
              </a:rPr>
              <a:t>att</a:t>
            </a:r>
            <a:r>
              <a:rPr lang="en-US" i="0">
                <a:cs typeface="Calibri"/>
              </a:rPr>
              <a:t> </a:t>
            </a:r>
            <a:r>
              <a:rPr lang="en-US" i="0" err="1">
                <a:cs typeface="Calibri"/>
              </a:rPr>
              <a:t>medverka</a:t>
            </a:r>
            <a:r>
              <a:rPr lang="en-US" i="0">
                <a:cs typeface="Calibri"/>
              </a:rPr>
              <a:t>. </a:t>
            </a:r>
            <a:r>
              <a:rPr lang="en-US" i="0" err="1">
                <a:cs typeface="Calibri"/>
              </a:rPr>
              <a:t>Varje</a:t>
            </a:r>
            <a:r>
              <a:rPr lang="en-US" i="0">
                <a:cs typeface="Calibri"/>
              </a:rPr>
              <a:t> </a:t>
            </a:r>
            <a:r>
              <a:rPr lang="en-US" i="0" err="1">
                <a:cs typeface="Calibri"/>
              </a:rPr>
              <a:t>intervju</a:t>
            </a:r>
            <a:r>
              <a:rPr lang="en-US" i="0">
                <a:cs typeface="Calibri"/>
              </a:rPr>
              <a:t> </a:t>
            </a:r>
            <a:r>
              <a:rPr lang="en-US" i="0" err="1">
                <a:cs typeface="Calibri"/>
              </a:rPr>
              <a:t>är</a:t>
            </a:r>
            <a:r>
              <a:rPr lang="en-US" i="0">
                <a:cs typeface="Calibri"/>
              </a:rPr>
              <a:t> </a:t>
            </a:r>
            <a:r>
              <a:rPr lang="en-US" i="0" err="1">
                <a:cs typeface="Calibri"/>
              </a:rPr>
              <a:t>en</a:t>
            </a:r>
            <a:r>
              <a:rPr lang="en-US" i="0">
                <a:cs typeface="Calibri"/>
              </a:rPr>
              <a:t> </a:t>
            </a:r>
            <a:r>
              <a:rPr lang="en-US" i="0" err="1">
                <a:cs typeface="Calibri"/>
              </a:rPr>
              <a:t>möjlighet</a:t>
            </a:r>
            <a:r>
              <a:rPr lang="en-US" i="0">
                <a:cs typeface="Calibri"/>
              </a:rPr>
              <a:t> </a:t>
            </a:r>
            <a:r>
              <a:rPr lang="en-US" i="0" err="1">
                <a:cs typeface="Calibri"/>
              </a:rPr>
              <a:t>att</a:t>
            </a:r>
            <a:r>
              <a:rPr lang="en-US" i="0">
                <a:cs typeface="Calibri"/>
              </a:rPr>
              <a:t> </a:t>
            </a:r>
            <a:r>
              <a:rPr lang="en-US" i="0" err="1">
                <a:cs typeface="Calibri"/>
              </a:rPr>
              <a:t>förmedla</a:t>
            </a:r>
            <a:r>
              <a:rPr lang="en-US" i="0">
                <a:cs typeface="Calibri"/>
              </a:rPr>
              <a:t> </a:t>
            </a:r>
            <a:r>
              <a:rPr lang="en-US" i="0" err="1">
                <a:cs typeface="Calibri"/>
              </a:rPr>
              <a:t>budskap</a:t>
            </a:r>
            <a:r>
              <a:rPr lang="en-US" i="0">
                <a:cs typeface="Calibri"/>
              </a:rPr>
              <a:t> </a:t>
            </a:r>
            <a:r>
              <a:rPr lang="en-US" i="0" err="1">
                <a:cs typeface="Calibri"/>
              </a:rPr>
              <a:t>och</a:t>
            </a:r>
            <a:r>
              <a:rPr lang="en-US" i="0">
                <a:cs typeface="Calibri"/>
              </a:rPr>
              <a:t> </a:t>
            </a:r>
            <a:r>
              <a:rPr lang="en-US" i="0" err="1">
                <a:cs typeface="Calibri"/>
              </a:rPr>
              <a:t>värderingar</a:t>
            </a:r>
            <a:r>
              <a:rPr lang="en-US" i="0">
                <a:cs typeface="Calibri"/>
              </a:rPr>
              <a:t>. </a:t>
            </a:r>
            <a:r>
              <a:rPr lang="en-US" i="0" err="1">
                <a:cs typeface="Calibri"/>
              </a:rPr>
              <a:t>Varje</a:t>
            </a:r>
            <a:r>
              <a:rPr lang="en-US" i="0">
                <a:cs typeface="Calibri"/>
              </a:rPr>
              <a:t> </a:t>
            </a:r>
            <a:r>
              <a:rPr lang="en-US" i="0" err="1">
                <a:cs typeface="Calibri"/>
              </a:rPr>
              <a:t>intervju</a:t>
            </a:r>
            <a:r>
              <a:rPr lang="en-US" i="0">
                <a:cs typeface="Calibri"/>
              </a:rPr>
              <a:t> </a:t>
            </a:r>
            <a:r>
              <a:rPr lang="en-US" i="0" err="1">
                <a:cs typeface="Calibri"/>
              </a:rPr>
              <a:t>är</a:t>
            </a:r>
            <a:r>
              <a:rPr lang="en-US" i="0">
                <a:cs typeface="Calibri"/>
              </a:rPr>
              <a:t> </a:t>
            </a:r>
            <a:r>
              <a:rPr lang="en-US" i="0" err="1">
                <a:cs typeface="Calibri"/>
              </a:rPr>
              <a:t>unik</a:t>
            </a:r>
            <a:r>
              <a:rPr lang="en-US" i="0">
                <a:cs typeface="Calibri"/>
              </a:rPr>
              <a:t> men det </a:t>
            </a:r>
            <a:r>
              <a:rPr lang="en-US" i="0" err="1">
                <a:cs typeface="Calibri"/>
              </a:rPr>
              <a:t>viktigaste</a:t>
            </a:r>
            <a:r>
              <a:rPr lang="en-US" i="0">
                <a:cs typeface="Calibri"/>
              </a:rPr>
              <a:t> </a:t>
            </a:r>
            <a:r>
              <a:rPr lang="en-US" i="0" err="1">
                <a:cs typeface="Calibri"/>
              </a:rPr>
              <a:t>är</a:t>
            </a:r>
            <a:r>
              <a:rPr lang="en-US" i="0">
                <a:cs typeface="Calibri"/>
              </a:rPr>
              <a:t> </a:t>
            </a:r>
            <a:r>
              <a:rPr lang="en-US" i="0" err="1">
                <a:cs typeface="Calibri"/>
              </a:rPr>
              <a:t>att</a:t>
            </a:r>
            <a:r>
              <a:rPr lang="en-US" i="0">
                <a:cs typeface="Calibri"/>
              </a:rPr>
              <a:t> </a:t>
            </a:r>
            <a:r>
              <a:rPr lang="en-US" i="0" err="1">
                <a:cs typeface="Calibri"/>
              </a:rPr>
              <a:t>vara</a:t>
            </a:r>
            <a:r>
              <a:rPr lang="en-US" i="0">
                <a:cs typeface="Calibri"/>
              </a:rPr>
              <a:t> </a:t>
            </a:r>
            <a:r>
              <a:rPr lang="en-US" i="0" err="1">
                <a:cs typeface="Calibri"/>
              </a:rPr>
              <a:t>förberedd</a:t>
            </a:r>
            <a:r>
              <a:rPr lang="en-US" i="0">
                <a:cs typeface="Calibri"/>
              </a:rPr>
              <a:t>. </a:t>
            </a:r>
          </a:p>
          <a:p>
            <a:endParaRPr lang="en-US">
              <a:cs typeface="Calibri"/>
            </a:endParaRPr>
          </a:p>
          <a:p>
            <a:r>
              <a:rPr lang="en-US">
                <a:cs typeface="Calibri"/>
              </a:rPr>
              <a:t>Våga </a:t>
            </a:r>
            <a:r>
              <a:rPr lang="en-US" err="1">
                <a:cs typeface="Calibri"/>
              </a:rPr>
              <a:t>ställa</a:t>
            </a:r>
            <a:r>
              <a:rPr lang="en-US">
                <a:cs typeface="Calibri"/>
              </a:rPr>
              <a:t> </a:t>
            </a:r>
            <a:r>
              <a:rPr lang="en-US" err="1">
                <a:cs typeface="Calibri"/>
              </a:rPr>
              <a:t>frågor</a:t>
            </a:r>
            <a:r>
              <a:rPr lang="en-US">
                <a:cs typeface="Calibri"/>
              </a:rPr>
              <a:t> till </a:t>
            </a:r>
            <a:r>
              <a:rPr lang="en-US" err="1">
                <a:cs typeface="Calibri"/>
              </a:rPr>
              <a:t>journalisten</a:t>
            </a:r>
            <a:r>
              <a:rPr lang="en-US">
                <a:cs typeface="Calibri"/>
              </a:rPr>
              <a:t> </a:t>
            </a:r>
            <a:r>
              <a:rPr lang="en-US" err="1">
                <a:cs typeface="Calibri"/>
              </a:rPr>
              <a:t>så</a:t>
            </a:r>
            <a:r>
              <a:rPr lang="en-US">
                <a:cs typeface="Calibri"/>
              </a:rPr>
              <a:t> </a:t>
            </a:r>
            <a:r>
              <a:rPr lang="en-US" err="1">
                <a:cs typeface="Calibri"/>
              </a:rPr>
              <a:t>att</a:t>
            </a:r>
            <a:r>
              <a:rPr lang="en-US">
                <a:cs typeface="Calibri"/>
              </a:rPr>
              <a:t> du vet </a:t>
            </a:r>
            <a:r>
              <a:rPr lang="en-US" err="1">
                <a:cs typeface="Calibri"/>
              </a:rPr>
              <a:t>vad</a:t>
            </a:r>
            <a:r>
              <a:rPr lang="en-US">
                <a:cs typeface="Calibri"/>
              </a:rPr>
              <a:t> de </a:t>
            </a:r>
            <a:r>
              <a:rPr lang="en-US" err="1">
                <a:cs typeface="Calibri"/>
              </a:rPr>
              <a:t>frågar</a:t>
            </a:r>
            <a:r>
              <a:rPr lang="en-US">
                <a:cs typeface="Calibri"/>
              </a:rPr>
              <a:t> om, </a:t>
            </a:r>
            <a:r>
              <a:rPr lang="en-US" err="1">
                <a:cs typeface="Calibri"/>
              </a:rPr>
              <a:t>och</a:t>
            </a:r>
            <a:r>
              <a:rPr lang="en-US">
                <a:cs typeface="Calibri"/>
              </a:rPr>
              <a:t> </a:t>
            </a:r>
            <a:r>
              <a:rPr lang="en-US" err="1">
                <a:cs typeface="Calibri"/>
              </a:rPr>
              <a:t>att</a:t>
            </a:r>
            <a:r>
              <a:rPr lang="en-US">
                <a:cs typeface="Calibri"/>
              </a:rPr>
              <a:t> </a:t>
            </a:r>
            <a:r>
              <a:rPr lang="en-US" err="1">
                <a:cs typeface="Calibri"/>
              </a:rPr>
              <a:t>få</a:t>
            </a:r>
            <a:r>
              <a:rPr lang="en-US">
                <a:cs typeface="Calibri"/>
              </a:rPr>
              <a:t> </a:t>
            </a:r>
            <a:r>
              <a:rPr lang="en-US" err="1">
                <a:cs typeface="Calibri"/>
              </a:rPr>
              <a:t>återkomma</a:t>
            </a:r>
            <a:r>
              <a:rPr lang="en-US">
                <a:cs typeface="Calibri"/>
              </a:rPr>
              <a:t> med </a:t>
            </a:r>
            <a:r>
              <a:rPr lang="en-US" err="1">
                <a:cs typeface="Calibri"/>
              </a:rPr>
              <a:t>svar</a:t>
            </a:r>
            <a:r>
              <a:rPr lang="en-US">
                <a:cs typeface="Calibri"/>
              </a:rPr>
              <a:t>.</a:t>
            </a:r>
          </a:p>
        </p:txBody>
      </p:sp>
      <p:sp>
        <p:nvSpPr>
          <p:cNvPr id="4" name="Platshållare för bildnummer 3"/>
          <p:cNvSpPr>
            <a:spLocks noGrp="1"/>
          </p:cNvSpPr>
          <p:nvPr>
            <p:ph type="sldNum" sz="quarter" idx="5"/>
          </p:nvPr>
        </p:nvSpPr>
        <p:spPr/>
        <p:txBody>
          <a:bodyPr/>
          <a:lstStyle/>
          <a:p>
            <a:fld id="{B733DB10-64AD-4478-BAF2-10592BD0BA82}" type="slidenum">
              <a:rPr lang="sv-SE" smtClean="0"/>
              <a:t>8</a:t>
            </a:fld>
            <a:endParaRPr lang="sv-SE"/>
          </a:p>
        </p:txBody>
      </p:sp>
    </p:spTree>
    <p:extLst>
      <p:ext uri="{BB962C8B-B14F-4D97-AF65-F5344CB8AC3E}">
        <p14:creationId xmlns:p14="http://schemas.microsoft.com/office/powerpoint/2010/main" val="53321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9</a:t>
            </a:fld>
            <a:endParaRPr lang="sv-SE"/>
          </a:p>
        </p:txBody>
      </p:sp>
    </p:spTree>
    <p:extLst>
      <p:ext uri="{BB962C8B-B14F-4D97-AF65-F5344CB8AC3E}">
        <p14:creationId xmlns:p14="http://schemas.microsoft.com/office/powerpoint/2010/main" val="388549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solidFill>
                  <a:srgbClr val="0F172A"/>
                </a:solidFill>
                <a:latin typeface="Inter"/>
              </a:rPr>
              <a:t>Kort analys</a:t>
            </a:r>
          </a:p>
          <a:p>
            <a:r>
              <a:rPr lang="sv-SE" sz="1200">
                <a:solidFill>
                  <a:srgbClr val="0F172A"/>
                </a:solidFill>
                <a:latin typeface="Inter"/>
              </a:rPr>
              <a:t>Under 2021 hade vi troligen en covid-effekt med många artiklar som bedömdes vara neutrala. </a:t>
            </a:r>
            <a:br>
              <a:rPr lang="sv-SE" sz="1200">
                <a:solidFill>
                  <a:srgbClr val="0F172A"/>
                </a:solidFill>
                <a:latin typeface="Inter"/>
              </a:rPr>
            </a:br>
            <a:r>
              <a:rPr lang="sv-SE" sz="1200">
                <a:solidFill>
                  <a:srgbClr val="0F172A"/>
                </a:solidFill>
                <a:latin typeface="Inter"/>
              </a:rPr>
              <a:t>År 2022 och 2023 ligger fördelningen väldigt lika. </a:t>
            </a:r>
            <a:br>
              <a:rPr lang="sv-SE" sz="1200">
                <a:solidFill>
                  <a:srgbClr val="0F172A"/>
                </a:solidFill>
                <a:latin typeface="Inter"/>
              </a:rPr>
            </a:br>
            <a:r>
              <a:rPr lang="sv-SE" sz="1200">
                <a:solidFill>
                  <a:srgbClr val="0F172A"/>
                </a:solidFill>
                <a:latin typeface="Inter"/>
              </a:rPr>
              <a:t>Våren 2024 var lite speciell med både Hos2029 och konflikten på arbetsmarknaden. Därför något fler negativa.</a:t>
            </a:r>
          </a:p>
          <a:p>
            <a:endParaRPr lang="sv-SE" sz="1200">
              <a:solidFill>
                <a:srgbClr val="0F172A"/>
              </a:solidFill>
              <a:latin typeface="Inter"/>
            </a:endParaRPr>
          </a:p>
          <a:p>
            <a:r>
              <a:rPr lang="sv-SE" sz="1200" b="1">
                <a:solidFill>
                  <a:srgbClr val="0F172A"/>
                </a:solidFill>
                <a:latin typeface="Inter"/>
              </a:rPr>
              <a:t>Hur görs bedömning</a:t>
            </a:r>
            <a:r>
              <a:rPr lang="sv-SE" sz="1200">
                <a:solidFill>
                  <a:srgbClr val="0F172A"/>
                </a:solidFill>
                <a:latin typeface="Inter"/>
              </a:rPr>
              <a:t>
Vårt verktyg för mediabevakning gör en automatisk bedömning av tonaliteten i de artiklar som handlar om regionen. Artikeln bedöms som positiv, negativ eller neutral utifrån hur den kan påverka mediabilden av regionen. Den automatiska bedömningen kan ändras manuellt om vi upptäcker felaktigheter. Bedömningen görs av artiklar både i traditionella och sociala medier.</a:t>
            </a:r>
            <a:endParaRPr lang="sv-SE" sz="1200">
              <a:solidFill>
                <a:srgbClr val="334155"/>
              </a:solidFill>
              <a:latin typeface="Inter"/>
            </a:endParaRPr>
          </a:p>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10</a:t>
            </a:fld>
            <a:endParaRPr lang="sv-SE"/>
          </a:p>
        </p:txBody>
      </p:sp>
    </p:spTree>
    <p:extLst>
      <p:ext uri="{BB962C8B-B14F-4D97-AF65-F5344CB8AC3E}">
        <p14:creationId xmlns:p14="http://schemas.microsoft.com/office/powerpoint/2010/main" val="1668728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88" r="6671" b="4223"/>
          <a:stretch/>
        </p:blipFill>
        <p:spPr>
          <a:xfrm>
            <a:off x="10814050" y="-1"/>
            <a:ext cx="9290050" cy="1130935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lvl1pPr>
          </a:lstStyle>
          <a:p>
            <a:r>
              <a:rPr lang="sv-SE"/>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2513013" y="6279773"/>
            <a:ext cx="13635037"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5" name="object 38">
            <a:extLst>
              <a:ext uri="{FF2B5EF4-FFF2-40B4-BE49-F238E27FC236}">
                <a16:creationId xmlns:a16="http://schemas.microsoft.com/office/drawing/2014/main" id="{9BDBBCB9-81A0-4B48-8D85-87FE05F29E71}"/>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3213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00" y="1524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00" y="3048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766"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643"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1915" y="3406776"/>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2024-11-05</a:t>
            </a:fld>
            <a:endParaRPr lang="en-US"/>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295790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3903" y="478617"/>
            <a:ext cx="7704000" cy="187200"/>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502" y="478617"/>
            <a:ext cx="792000" cy="187200"/>
          </a:xfrm>
        </p:spPr>
        <p:txBody>
          <a:bodyPr/>
          <a:lstStyle/>
          <a:p>
            <a:fld id="{9D00964E-CD7C-4BCA-A53D-05A9094492BF}" type="datetime1">
              <a:rPr lang="sv-SE" smtClean="0"/>
              <a:t>2024-11-05</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000" y="702000"/>
            <a:ext cx="9007200"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767" y="3408147"/>
            <a:ext cx="7828734"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871591192"/>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2" userDrawn="1">
          <p15:clr>
            <a:srgbClr val="FBAE40"/>
          </p15:clr>
        </p15:guide>
        <p15:guide id="3" pos="24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8000" y="0"/>
            <a:ext cx="1096100"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2024-11-05</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00" y="2491200"/>
            <a:ext cx="17618400"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625363474"/>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91435" y="2298648"/>
            <a:ext cx="13459939" cy="1686571"/>
          </a:xfrm>
        </p:spPr>
        <p:txBody>
          <a:bodyPr anchor="b">
            <a:normAutofit/>
          </a:bodyPr>
          <a:lstStyle>
            <a:lvl1pPr>
              <a:lnSpc>
                <a:spcPct val="80000"/>
              </a:lnSpc>
              <a:defRPr sz="5936"/>
            </a:lvl1pPr>
          </a:lstStyle>
          <a:p>
            <a:r>
              <a:rPr lang="sv-SE"/>
              <a:t>Klicka här för att lägga till rubrik</a:t>
            </a:r>
          </a:p>
        </p:txBody>
      </p:sp>
      <p:sp>
        <p:nvSpPr>
          <p:cNvPr id="5" name="Platshållare för innehåll 2"/>
          <p:cNvSpPr>
            <a:spLocks noGrp="1"/>
          </p:cNvSpPr>
          <p:nvPr>
            <p:ph idx="1" hasCustomPrompt="1"/>
          </p:nvPr>
        </p:nvSpPr>
        <p:spPr>
          <a:xfrm>
            <a:off x="3291435" y="4133672"/>
            <a:ext cx="13459939" cy="655044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2024-11-05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6266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ubrik och två spalter">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700994" y="2298648"/>
            <a:ext cx="15315525" cy="1686571"/>
          </a:xfrm>
        </p:spPr>
        <p:txBody>
          <a:bodyPr anchor="b">
            <a:normAutofit/>
          </a:bodyPr>
          <a:lstStyle>
            <a:lvl1pPr algn="l">
              <a:lnSpc>
                <a:spcPct val="100000"/>
              </a:lnSpc>
              <a:defRPr sz="5936"/>
            </a:lvl1pPr>
          </a:lstStyle>
          <a:p>
            <a:r>
              <a:rPr lang="sv-SE"/>
              <a:t>Klicka här för att lägga till rubrik</a:t>
            </a:r>
          </a:p>
        </p:txBody>
      </p:sp>
      <p:sp>
        <p:nvSpPr>
          <p:cNvPr id="6" name="Platshållare för innehåll 2"/>
          <p:cNvSpPr>
            <a:spLocks noGrp="1"/>
          </p:cNvSpPr>
          <p:nvPr>
            <p:ph idx="1" hasCustomPrompt="1"/>
          </p:nvPr>
        </p:nvSpPr>
        <p:spPr>
          <a:xfrm>
            <a:off x="2700994" y="4155668"/>
            <a:ext cx="7447097" cy="655542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10561005" y="4155668"/>
            <a:ext cx="7447097" cy="655542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C739DF52-0477-4164-99CF-0384B3919D38}" type="datetime1">
              <a:rPr lang="sv-SE" smtClean="0"/>
              <a:t>2024-11-05</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8474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923677" y="2298648"/>
            <a:ext cx="15280341" cy="1686571"/>
          </a:xfrm>
        </p:spPr>
        <p:txBody>
          <a:bodyPr anchor="b">
            <a:normAutofit/>
          </a:bodyPr>
          <a:lstStyle>
            <a:lvl1pPr algn="ctr">
              <a:lnSpc>
                <a:spcPct val="80000"/>
              </a:lnSpc>
              <a:defRPr sz="5936"/>
            </a:lvl1pPr>
          </a:lstStyle>
          <a:p>
            <a:r>
              <a:rPr lang="sv-SE"/>
              <a:t>Klicka här för att lägga till rubrik</a:t>
            </a:r>
          </a:p>
        </p:txBody>
      </p:sp>
      <p:sp>
        <p:nvSpPr>
          <p:cNvPr id="6" name="Platshållare för innehåll 2"/>
          <p:cNvSpPr>
            <a:spLocks noGrp="1"/>
          </p:cNvSpPr>
          <p:nvPr>
            <p:ph idx="1" hasCustomPrompt="1"/>
          </p:nvPr>
        </p:nvSpPr>
        <p:spPr>
          <a:xfrm>
            <a:off x="2923676"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10756921"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2024-11-05</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0233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513013" y="1996900"/>
            <a:ext cx="15078075" cy="6910171"/>
          </a:xfrm>
        </p:spPr>
        <p:txBody>
          <a:bodyPr anchor="ctr">
            <a:normAutofit/>
          </a:bodyPr>
          <a:lstStyle>
            <a:lvl1pPr algn="ctr">
              <a:lnSpc>
                <a:spcPct val="80000"/>
              </a:lnSpc>
              <a:defRPr sz="5936" b="0">
                <a:solidFill>
                  <a:schemeClr val="tx1"/>
                </a:solidFill>
              </a:defRPr>
            </a:lvl1pPr>
          </a:lstStyle>
          <a:p>
            <a:r>
              <a:rPr lang="sv-SE"/>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2024-11-05</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0198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10814401" y="0"/>
            <a:ext cx="9289700" cy="1130935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2513013" y="6279773"/>
            <a:ext cx="13635037" cy="2406650"/>
          </a:xfrm>
          <a:prstGeom prst="rect">
            <a:avLst/>
          </a:prstGeo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258731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1368502" y="478617"/>
            <a:ext cx="792000" cy="187200"/>
          </a:xfrm>
        </p:spPr>
        <p:txBody>
          <a:bodyPr/>
          <a:lstStyle/>
          <a:p>
            <a:fld id="{27129ABF-34AF-4771-8C65-17474087DDAF}" type="datetime1">
              <a:rPr lang="sv-SE" smtClean="0"/>
              <a:t>2024-11-05</a:t>
            </a:fld>
            <a:endParaRPr lang="sv-SE"/>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2333903" y="478617"/>
            <a:ext cx="7704000" cy="187200"/>
          </a:xfrm>
        </p:spPr>
        <p:txBody>
          <a:bodyPr/>
          <a:lstStyle/>
          <a:p>
            <a:endParaRPr lang="sv-SE"/>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9008000" y="0"/>
            <a:ext cx="1096100" cy="3216275"/>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1245600" y="3399671"/>
            <a:ext cx="17618075" cy="59832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777625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1243766" y="3406775"/>
            <a:ext cx="8638421" cy="5976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10221911" y="3406775"/>
            <a:ext cx="8638421" cy="5976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9050" y="6264274"/>
            <a:ext cx="1260000" cy="5045075"/>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DD91084E-ABA3-4AA4-9862-3A3A8F7AC594}" type="datetime1">
              <a:rPr lang="sv-SE" smtClean="0"/>
              <a:t>2024-11-05</a:t>
            </a:fld>
            <a:endParaRPr lang="en-US"/>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237252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2024-11-05</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hasCustomPrompt="1"/>
          </p:nvPr>
        </p:nvSpPr>
        <p:spPr>
          <a:xfrm>
            <a:off x="1243766" y="3399671"/>
            <a:ext cx="17616566"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431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E32E934-0E34-41D0-99D0-BBB1DE02E0D8}" type="datetime1">
              <a:rPr lang="sv-SE" smtClean="0"/>
              <a:t>2024-11-05</a:t>
            </a:fld>
            <a:endParaRPr lang="en-US"/>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10404000" y="702000"/>
            <a:ext cx="9007200" cy="99072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1243767" y="3408147"/>
            <a:ext cx="7828734" cy="5400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49472131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1245600" y="2491200"/>
            <a:ext cx="17618400" cy="79236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1245600" y="2491200"/>
            <a:ext cx="17618400" cy="79236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9008000" y="0"/>
            <a:ext cx="1096100" cy="2393950"/>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7640000" y="8791200"/>
            <a:ext cx="1987200" cy="1987200"/>
          </a:xfrm>
          <a:prstGeom prst="rect">
            <a:avLst/>
          </a:prstGeom>
          <a:blipFill>
            <a:blip r:embed="rId3" cstate="print"/>
            <a:stretch>
              <a:fillRect/>
            </a:stretch>
          </a:blipFill>
        </p:spPr>
        <p:txBody>
          <a:bodyPr>
            <a:normAutofit/>
          </a:bodyPr>
          <a:lstStyle>
            <a:lvl1pPr>
              <a:buNone/>
              <a:defRPr sz="200"/>
            </a:lvl1pPr>
          </a:lstStyle>
          <a:p>
            <a:pPr lvl="0"/>
            <a:r>
              <a:rPr lang="sv-SE"/>
              <a:t> 4,42</a:t>
            </a:r>
          </a:p>
          <a:p>
            <a:pPr lvl="0"/>
            <a:endParaRPr lang="sv-SE"/>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6EF6D5CF-9778-494C-91EA-967A5AD360D0}" type="datetime1">
              <a:rPr lang="sv-SE" smtClean="0"/>
              <a:t>2024-11-05</a:t>
            </a:fld>
            <a:endParaRPr lang="en-US"/>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3670029104"/>
      </p:ext>
    </p:extLst>
  </p:cSld>
  <p:clrMapOvr>
    <a:masterClrMapping/>
  </p:clrMapOvr>
  <p:extLst>
    <p:ext uri="{DCECCB84-F9BA-43D5-87BE-67443E8EF086}">
      <p15:sldGuideLst xmlns:p15="http://schemas.microsoft.com/office/powerpoint/2012/main">
        <p15:guide id="1" orient="horz" pos="1258" userDrawn="1">
          <p15:clr>
            <a:srgbClr val="FBAE40"/>
          </p15:clr>
        </p15:guide>
        <p15:guide id="2" pos="6332">
          <p15:clr>
            <a:srgbClr val="FBAE40"/>
          </p15:clr>
        </p15:guide>
        <p15:guide id="3" pos="24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513013" y="1996900"/>
            <a:ext cx="15078075" cy="6910171"/>
          </a:xfrm>
        </p:spPr>
        <p:txBody>
          <a:bodyPr anchor="ctr">
            <a:normAutofit/>
          </a:bodyPr>
          <a:lstStyle>
            <a:lvl1pPr algn="ctr">
              <a:lnSpc>
                <a:spcPct val="80000"/>
              </a:lnSpc>
              <a:defRPr sz="5936" b="0">
                <a:solidFill>
                  <a:schemeClr val="tx1"/>
                </a:solidFill>
              </a:defRPr>
            </a:lvl1pPr>
          </a:lstStyle>
          <a:p>
            <a:r>
              <a:rPr lang="sv-SE"/>
              <a:t>Klicka här för att lägga till rubrik</a:t>
            </a:r>
          </a:p>
        </p:txBody>
      </p:sp>
      <p:sp>
        <p:nvSpPr>
          <p:cNvPr id="6" name="textruta 5"/>
          <p:cNvSpPr txBox="1"/>
          <p:nvPr/>
        </p:nvSpPr>
        <p:spPr>
          <a:xfrm>
            <a:off x="334047" y="1540107"/>
            <a:ext cx="5568468" cy="396904"/>
          </a:xfrm>
          <a:prstGeom prst="rect">
            <a:avLst/>
          </a:prstGeom>
          <a:noFill/>
        </p:spPr>
        <p:txBody>
          <a:bodyPr wrap="square" rtlCol="0">
            <a:spAutoFit/>
          </a:bodyPr>
          <a:lstStyle/>
          <a:p>
            <a:r>
              <a:rPr lang="sv-SE" sz="1979" b="0">
                <a:solidFill>
                  <a:srgbClr val="FF0000"/>
                </a:solidFill>
              </a:rPr>
              <a:t>regionvastmanland.se</a:t>
            </a:r>
            <a:endParaRPr lang="sv-SE" sz="1979" b="0" baseline="0">
              <a:solidFill>
                <a:srgbClr val="FF0000"/>
              </a:solidFill>
            </a:endParaRPr>
          </a:p>
        </p:txBody>
      </p:sp>
      <p:sp>
        <p:nvSpPr>
          <p:cNvPr id="3" name="Platshållare för datum 2"/>
          <p:cNvSpPr>
            <a:spLocks noGrp="1"/>
          </p:cNvSpPr>
          <p:nvPr>
            <p:ph type="dt" sz="half" idx="10"/>
          </p:nvPr>
        </p:nvSpPr>
        <p:spPr/>
        <p:txBody>
          <a:bodyPr/>
          <a:lstStyle/>
          <a:p>
            <a:fld id="{08176BD1-A56A-405D-BBE7-4874BB21E688}" type="datetimeFigureOut">
              <a:rPr lang="sv-SE" smtClean="0"/>
              <a:pPr/>
              <a:t>2024-11-05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7336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004" t="51088" b="-60520"/>
          <a:stretch/>
        </p:blipFill>
        <p:spPr>
          <a:xfrm>
            <a:off x="0" y="6264274"/>
            <a:ext cx="1247156" cy="5045075"/>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3766"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10221911"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37F15F43-7351-4340-AB7C-1EB441B903A0}" type="datetime1">
              <a:rPr lang="sv-SE" smtClean="0"/>
              <a:t>2024-11-05</a:t>
            </a:fld>
            <a:endParaRPr lang="sv-SE"/>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38480145-259A-47DA-A30D-C906B9DB5C99}" type="slidenum">
              <a:rPr lang="sv-SE" smtClean="0"/>
              <a:t>‹#›</a:t>
            </a:fld>
            <a:endParaRPr lang="sv-SE"/>
          </a:p>
        </p:txBody>
      </p:sp>
    </p:spTree>
    <p:extLst>
      <p:ext uri="{BB962C8B-B14F-4D97-AF65-F5344CB8AC3E}">
        <p14:creationId xmlns:p14="http://schemas.microsoft.com/office/powerpoint/2010/main" val="363925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userDrawn="1"/>
        </p:nvPicPr>
        <p:blipFill rotWithShape="1">
          <a:blip r:embed="rId2"/>
          <a:srcRect l="-135146" t="64200" r="1"/>
          <a:stretch/>
        </p:blipFill>
        <p:spPr>
          <a:xfrm>
            <a:off x="0" y="0"/>
            <a:ext cx="6240627" cy="979488"/>
          </a:xfrm>
          <a:prstGeom prst="rect">
            <a:avLst/>
          </a:prstGeom>
        </p:spPr>
      </p:pic>
      <p:sp>
        <p:nvSpPr>
          <p:cNvPr id="15" name="object 38">
            <a:extLst>
              <a:ext uri="{FF2B5EF4-FFF2-40B4-BE49-F238E27FC236}">
                <a16:creationId xmlns:a16="http://schemas.microsoft.com/office/drawing/2014/main" id="{FCB10ADE-7E5E-400B-8AA1-BCE8B82F9AC2}"/>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62DD169D-E447-4789-8673-AFA93CC4C0FC}" type="datetime1">
              <a:rPr lang="sv-SE" smtClean="0"/>
              <a:t>2024-11-05</a:t>
            </a:fld>
            <a:endParaRPr lang="sv-SE"/>
          </a:p>
        </p:txBody>
      </p:sp>
      <p:sp>
        <p:nvSpPr>
          <p:cNvPr id="12" name="Rektangel 11">
            <a:extLst>
              <a:ext uri="{FF2B5EF4-FFF2-40B4-BE49-F238E27FC236}">
                <a16:creationId xmlns:a16="http://schemas.microsoft.com/office/drawing/2014/main" id="{669B40A8-44D8-445B-8C02-75F7336F6216}"/>
              </a:ext>
            </a:extLst>
          </p:cNvPr>
          <p:cNvSpPr/>
          <p:nvPr userDrawn="1"/>
        </p:nvSpPr>
        <p:spPr>
          <a:xfrm>
            <a:off x="10404000" y="702000"/>
            <a:ext cx="9000000" cy="9900000"/>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10404000" y="701676"/>
            <a:ext cx="9000000" cy="99000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1243767" y="3408147"/>
            <a:ext cx="7828733"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1243767" y="1227047"/>
            <a:ext cx="7828734" cy="2043642"/>
          </a:xfrm>
        </p:spPr>
        <p:txBody>
          <a:bodyPr/>
          <a:lstStyle/>
          <a:p>
            <a:r>
              <a:rPr lang="sv-SE"/>
              <a:t>Klicka här för att ändra mall för rubrikformat</a:t>
            </a:r>
          </a:p>
        </p:txBody>
      </p:sp>
    </p:spTree>
    <p:extLst>
      <p:ext uri="{BB962C8B-B14F-4D97-AF65-F5344CB8AC3E}">
        <p14:creationId xmlns:p14="http://schemas.microsoft.com/office/powerpoint/2010/main" val="420425671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solidFill>
            <a:srgbClr val="FAEDF2"/>
          </a:solid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F5A06FC7-5FC7-4CA8-94E2-9DAA9984D6D0}" type="datetime1">
              <a:rPr lang="sv-SE" smtClean="0"/>
              <a:t>2024-11-05</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8" r="88999" b="40995"/>
          <a:stretch/>
        </p:blipFill>
        <p:spPr>
          <a:xfrm>
            <a:off x="19009056" y="0"/>
            <a:ext cx="1095044" cy="2395474"/>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70239201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670FD7-C990-43BC-B470-095089FAC2B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F7D24FF-C132-4C9A-BED8-9A53C4A3F1C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90673A-6228-4870-A37A-556DDCE7E47F}"/>
              </a:ext>
            </a:extLst>
          </p:cNvPr>
          <p:cNvSpPr>
            <a:spLocks noGrp="1"/>
          </p:cNvSpPr>
          <p:nvPr>
            <p:ph type="dt" sz="half" idx="10"/>
          </p:nvPr>
        </p:nvSpPr>
        <p:spPr/>
        <p:txBody>
          <a:bodyPr/>
          <a:lstStyle/>
          <a:p>
            <a:fld id="{26DB9A07-FA0F-436F-8208-9505A0B0B64F}" type="datetimeFigureOut">
              <a:rPr lang="sv-SE" smtClean="0"/>
              <a:t>2024-11-05</a:t>
            </a:fld>
            <a:endParaRPr lang="sv-SE"/>
          </a:p>
        </p:txBody>
      </p:sp>
      <p:sp>
        <p:nvSpPr>
          <p:cNvPr id="5" name="Platshållare för sidfot 4">
            <a:extLst>
              <a:ext uri="{FF2B5EF4-FFF2-40B4-BE49-F238E27FC236}">
                <a16:creationId xmlns:a16="http://schemas.microsoft.com/office/drawing/2014/main" id="{79EAE911-86D6-4C99-87B5-D0848B1CB8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77DA2A-673C-400D-BB8C-CF772A48CCA5}"/>
              </a:ext>
            </a:extLst>
          </p:cNvPr>
          <p:cNvSpPr>
            <a:spLocks noGrp="1"/>
          </p:cNvSpPr>
          <p:nvPr>
            <p:ph type="sldNum" sz="quarter" idx="12"/>
          </p:nvPr>
        </p:nvSpPr>
        <p:spPr/>
        <p:txBody>
          <a:bodyPr/>
          <a:lstStyle/>
          <a:p>
            <a:fld id="{B9B0616D-58D9-46D0-813A-9ACB1EC818DC}" type="slidenum">
              <a:rPr lang="sv-SE" smtClean="0"/>
              <a:t>‹#›</a:t>
            </a:fld>
            <a:endParaRPr lang="sv-SE"/>
          </a:p>
        </p:txBody>
      </p:sp>
    </p:spTree>
    <p:extLst>
      <p:ext uri="{BB962C8B-B14F-4D97-AF65-F5344CB8AC3E}">
        <p14:creationId xmlns:p14="http://schemas.microsoft.com/office/powerpoint/2010/main" val="110407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om – kapitel">
    <p:spTree>
      <p:nvGrpSpPr>
        <p:cNvPr id="1" name=""/>
        <p:cNvGrpSpPr/>
        <p:nvPr/>
      </p:nvGrpSpPr>
      <p:grpSpPr>
        <a:xfrm>
          <a:off x="0" y="0"/>
          <a:ext cx="0" cy="0"/>
          <a:chOff x="0" y="0"/>
          <a:chExt cx="0" cy="0"/>
        </a:xfrm>
      </p:grpSpPr>
      <p:sp>
        <p:nvSpPr>
          <p:cNvPr id="80" name="Kapitelrubrik"/>
          <p:cNvSpPr txBox="1">
            <a:spLocks noGrp="1"/>
          </p:cNvSpPr>
          <p:nvPr>
            <p:ph type="body" sz="quarter" idx="21"/>
          </p:nvPr>
        </p:nvSpPr>
        <p:spPr>
          <a:xfrm>
            <a:off x="414355" y="416123"/>
            <a:ext cx="1584729" cy="253787"/>
          </a:xfrm>
          <a:prstGeom prst="rect">
            <a:avLst/>
          </a:prstGeom>
        </p:spPr>
        <p:txBody>
          <a:bodyPr wrap="none" anchor="t">
            <a:spAutoFit/>
          </a:bodyPr>
          <a:lstStyle>
            <a:lvl1pPr marL="0" indent="0">
              <a:lnSpc>
                <a:spcPct val="100000"/>
              </a:lnSpc>
              <a:spcBef>
                <a:spcPts val="4865"/>
              </a:spcBef>
              <a:buSzTx/>
              <a:buNone/>
              <a:defRPr sz="1649" cap="all" spc="165">
                <a:solidFill>
                  <a:schemeClr val="accent1"/>
                </a:solidFill>
              </a:defRPr>
            </a:lvl1pPr>
          </a:lstStyle>
          <a:p>
            <a:r>
              <a:t>Kapitelrubrik</a:t>
            </a:r>
          </a:p>
        </p:txBody>
      </p:sp>
      <p:sp>
        <p:nvSpPr>
          <p:cNvPr id="81" name="Triangel"/>
          <p:cNvSpPr>
            <a:spLocks noGrp="1"/>
          </p:cNvSpPr>
          <p:nvPr>
            <p:ph type="body" sz="quarter" idx="22"/>
          </p:nvPr>
        </p:nvSpPr>
        <p:spPr>
          <a:xfrm>
            <a:off x="18216916" y="-1"/>
            <a:ext cx="1889221" cy="18893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chemeClr val="accent1"/>
          </a:solidFill>
        </p:spPr>
        <p:txBody>
          <a:bodyPr lIns="0" tIns="0" rIns="0" bIns="0">
            <a:noAutofit/>
          </a:bodyPr>
          <a:lstStyle>
            <a:lvl1pPr marL="0" indent="0" algn="ctr">
              <a:lnSpc>
                <a:spcPct val="100000"/>
              </a:lnSpc>
              <a:spcBef>
                <a:spcPts val="0"/>
              </a:spcBef>
              <a:buSzTx/>
              <a:buNone/>
              <a:defRPr sz="4000" b="1">
                <a:solidFill>
                  <a:srgbClr val="FFFFFF"/>
                </a:solidFill>
              </a:defRPr>
            </a:lvl1pPr>
          </a:lstStyle>
          <a:p>
            <a:pPr marL="0" indent="0" algn="ctr">
              <a:lnSpc>
                <a:spcPct val="100000"/>
              </a:lnSpc>
              <a:spcBef>
                <a:spcPts val="0"/>
              </a:spcBef>
              <a:buSzTx/>
              <a:buNone/>
              <a:defRPr sz="4000" b="1">
                <a:solidFill>
                  <a:srgbClr val="FFFFFF"/>
                </a:solidFill>
              </a:defRPr>
            </a:pPr>
            <a:endParaRPr/>
          </a:p>
        </p:txBody>
      </p:sp>
      <p:sp>
        <p:nvSpPr>
          <p:cNvPr id="82" name="1.1"/>
          <p:cNvSpPr txBox="1">
            <a:spLocks noGrp="1"/>
          </p:cNvSpPr>
          <p:nvPr>
            <p:ph type="body" sz="quarter" idx="23"/>
          </p:nvPr>
        </p:nvSpPr>
        <p:spPr>
          <a:xfrm>
            <a:off x="19360797" y="416123"/>
            <a:ext cx="329577" cy="253787"/>
          </a:xfrm>
          <a:prstGeom prst="rect">
            <a:avLst/>
          </a:prstGeom>
        </p:spPr>
        <p:txBody>
          <a:bodyPr wrap="none" anchor="t">
            <a:spAutoFit/>
          </a:bodyPr>
          <a:lstStyle>
            <a:lvl1pPr marL="0" indent="0" algn="r">
              <a:lnSpc>
                <a:spcPct val="100000"/>
              </a:lnSpc>
              <a:spcBef>
                <a:spcPts val="4865"/>
              </a:spcBef>
              <a:buSzTx/>
              <a:buNone/>
              <a:defRPr sz="1649" cap="all" spc="165">
                <a:solidFill>
                  <a:schemeClr val="accent1">
                    <a:hueOff val="-13628383"/>
                    <a:satOff val="18876"/>
                    <a:lumOff val="61617"/>
                  </a:schemeClr>
                </a:solidFill>
              </a:defRPr>
            </a:lvl1pPr>
          </a:lstStyle>
          <a:p>
            <a:r>
              <a:t>1.1</a:t>
            </a:r>
          </a:p>
        </p:txBody>
      </p:sp>
      <p:sp>
        <p:nvSpPr>
          <p:cNvPr id="8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43167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4400" y="0"/>
            <a:ext cx="9289700"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013" y="6279773"/>
            <a:ext cx="13635037"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114857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8000" y="0"/>
            <a:ext cx="1096100"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766" y="3399671"/>
            <a:ext cx="17616566"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2024-11-05</a:t>
            </a:fld>
            <a:endParaRPr lang="en-US"/>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420024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7.emf"/><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93E1DA4E-B23A-42CD-82EE-75C65057215D}" type="datetime1">
              <a:rPr lang="sv-SE" noProof="0" smtClean="0"/>
              <a:t>2024-11-05</a:t>
            </a:fld>
            <a:endParaRPr lang="sv-SE" noProof="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noProof="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3209084"/>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35" r:id="rId3"/>
    <p:sldLayoutId id="2147483738" r:id="rId4"/>
    <p:sldLayoutId id="2147483741" r:id="rId5"/>
    <p:sldLayoutId id="2147483748" r:id="rId6"/>
    <p:sldLayoutId id="2147483749" r:id="rId7"/>
  </p:sldLayoutIdLst>
  <p:hf hdr="0" ftr="0"/>
  <p:txStyles>
    <p:titleStyle>
      <a:lvl1pPr eaLnBrk="1" hangingPunct="1">
        <a:lnSpc>
          <a:spcPct val="85000"/>
        </a:lnSpc>
        <a:defRPr sz="6450" b="1" spc="-280" baseline="0">
          <a:solidFill>
            <a:schemeClr val="accent1"/>
          </a:solidFill>
          <a:latin typeface="+mj-lt"/>
          <a:ea typeface="+mj-ea"/>
          <a:cs typeface="+mj-cs"/>
        </a:defRPr>
      </a:lvl1pPr>
    </p:titleStyle>
    <p:bodyStyle>
      <a:lvl1pPr marL="345600" indent="-345600" eaLnBrk="1" hangingPunct="1">
        <a:lnSpc>
          <a:spcPct val="84000"/>
        </a:lnSpc>
        <a:spcAft>
          <a:spcPts val="2300"/>
        </a:spcAft>
        <a:buSzPct val="100000"/>
        <a:buFontTx/>
        <a:buBlip>
          <a:blip r:embed="rId10"/>
        </a:buBlip>
        <a:tabLst/>
        <a:defRPr sz="4250" spc="-110" baseline="0">
          <a:latin typeface="+mn-lt"/>
          <a:ea typeface="+mn-ea"/>
          <a:cs typeface="+mn-cs"/>
        </a:defRPr>
      </a:lvl1pPr>
      <a:lvl2pPr marL="756000" indent="-324000" eaLnBrk="1" hangingPunct="1">
        <a:lnSpc>
          <a:spcPct val="84000"/>
        </a:lnSpc>
        <a:spcAft>
          <a:spcPts val="2400"/>
        </a:spcAft>
        <a:buFontTx/>
        <a:buBlip>
          <a:blip r:embed="rId10"/>
        </a:buBlip>
        <a:defRPr sz="3850" spc="-110" baseline="0">
          <a:latin typeface="+mn-lt"/>
          <a:ea typeface="+mn-ea"/>
          <a:cs typeface="+mn-cs"/>
        </a:defRPr>
      </a:lvl2pPr>
      <a:lvl3pPr marL="1116000" indent="-288000" eaLnBrk="1" hangingPunct="1">
        <a:lnSpc>
          <a:spcPct val="84000"/>
        </a:lnSpc>
        <a:spcAft>
          <a:spcPts val="2500"/>
        </a:spcAft>
        <a:buFontTx/>
        <a:buBlip>
          <a:blip r:embed="rId10"/>
        </a:buBlip>
        <a:defRPr sz="3400" spc="-110" baseline="0">
          <a:latin typeface="+mn-lt"/>
          <a:ea typeface="+mn-ea"/>
          <a:cs typeface="+mn-cs"/>
        </a:defRPr>
      </a:lvl3pPr>
      <a:lvl4pPr marL="1458000" indent="-259200" eaLnBrk="1" hangingPunct="1">
        <a:lnSpc>
          <a:spcPct val="84000"/>
        </a:lnSpc>
        <a:spcAft>
          <a:spcPts val="2600"/>
        </a:spcAft>
        <a:buFontTx/>
        <a:buBlip>
          <a:blip r:embed="rId10"/>
        </a:buBlip>
        <a:defRPr sz="3000" spc="-110" baseline="0">
          <a:latin typeface="+mn-lt"/>
          <a:ea typeface="+mn-ea"/>
          <a:cs typeface="+mn-cs"/>
        </a:defRPr>
      </a:lvl4pPr>
      <a:lvl5pPr marL="1764000" indent="-252000" eaLnBrk="1" hangingPunct="1">
        <a:lnSpc>
          <a:spcPct val="86000"/>
        </a:lnSpc>
        <a:spcAft>
          <a:spcPts val="1500"/>
        </a:spcAft>
        <a:buFontTx/>
        <a:buBlip>
          <a:blip r:embed="rId10"/>
        </a:buBlip>
        <a:defRPr sz="28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2024-11-05</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a:t>Klicka här för att ändra mall för rubrikformat</a:t>
            </a: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5" r:id="rId4"/>
    <p:sldLayoutId id="2147483701" r:id="rId5"/>
    <p:sldLayoutId id="2147483702" r:id="rId6"/>
    <p:sldLayoutId id="2147483742" r:id="rId7"/>
    <p:sldLayoutId id="2147483744" r:id="rId8"/>
    <p:sldLayoutId id="2147483745" r:id="rId9"/>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11"/>
        </a:buBlip>
        <a:tabLst/>
        <a:defRPr sz="4250" spc="-110" baseline="0">
          <a:latin typeface="+mn-lt"/>
          <a:ea typeface="+mn-ea"/>
          <a:cs typeface="+mn-cs"/>
        </a:defRPr>
      </a:lvl1pPr>
      <a:lvl2pPr marL="756000" indent="-324000">
        <a:lnSpc>
          <a:spcPct val="84000"/>
        </a:lnSpc>
        <a:spcAft>
          <a:spcPts val="2400"/>
        </a:spcAft>
        <a:buFontTx/>
        <a:buBlip>
          <a:blip r:embed="rId11"/>
        </a:buBlip>
        <a:defRPr sz="3850" spc="-110" baseline="0">
          <a:latin typeface="+mn-lt"/>
          <a:ea typeface="+mn-ea"/>
          <a:cs typeface="+mn-cs"/>
        </a:defRPr>
      </a:lvl2pPr>
      <a:lvl3pPr marL="1116000" indent="-288000">
        <a:lnSpc>
          <a:spcPct val="84000"/>
        </a:lnSpc>
        <a:spcAft>
          <a:spcPts val="2500"/>
        </a:spcAft>
        <a:buFontTx/>
        <a:buBlip>
          <a:blip r:embed="rId11"/>
        </a:buBlip>
        <a:defRPr sz="3400" spc="-110" baseline="0">
          <a:latin typeface="+mn-lt"/>
          <a:ea typeface="+mn-ea"/>
          <a:cs typeface="+mn-cs"/>
        </a:defRPr>
      </a:lvl3pPr>
      <a:lvl4pPr marL="1458000" indent="-259200">
        <a:lnSpc>
          <a:spcPct val="84000"/>
        </a:lnSpc>
        <a:spcAft>
          <a:spcPts val="2600"/>
        </a:spcAft>
        <a:buFontTx/>
        <a:buBlip>
          <a:blip r:embed="rId11"/>
        </a:buBlip>
        <a:defRPr sz="3000" spc="-110" baseline="0">
          <a:latin typeface="+mn-lt"/>
          <a:ea typeface="+mn-ea"/>
          <a:cs typeface="+mn-cs"/>
        </a:defRPr>
      </a:lvl4pPr>
      <a:lvl5pPr marL="1764000" indent="-252000">
        <a:lnSpc>
          <a:spcPct val="86000"/>
        </a:lnSpc>
        <a:spcAft>
          <a:spcPts val="1500"/>
        </a:spcAft>
        <a:buFontTx/>
        <a:buBlip>
          <a:blip r:embed="rId11"/>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0D5C8A90-D85D-4561-9F0D-D91F6DA549C8}" type="datetime1">
              <a:rPr lang="sv-SE" smtClean="0"/>
              <a:t>2024-11-05</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1243766" y="3402000"/>
            <a:ext cx="17618400" cy="598680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78783608"/>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0" r:id="rId3"/>
    <p:sldLayoutId id="2147483713" r:id="rId4"/>
    <p:sldLayoutId id="2147483716"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8"/>
        </a:buBlip>
        <a:tabLst/>
        <a:defRPr lang="sv-SE" sz="4250" spc="-110" baseline="0" dirty="0" smtClean="0">
          <a:latin typeface="+mn-lt"/>
          <a:ea typeface="+mn-ea"/>
          <a:cs typeface="+mn-cs"/>
        </a:defRPr>
      </a:lvl1pPr>
      <a:lvl2pPr marL="756000" indent="-324000">
        <a:lnSpc>
          <a:spcPct val="84000"/>
        </a:lnSpc>
        <a:spcAft>
          <a:spcPts val="2400"/>
        </a:spcAft>
        <a:buFontTx/>
        <a:buBlip>
          <a:blip r:embed="rId8"/>
        </a:buBlip>
        <a:defRPr lang="sv-SE" sz="3850" spc="-110" baseline="0" dirty="0" smtClean="0">
          <a:latin typeface="+mn-lt"/>
          <a:ea typeface="+mn-ea"/>
          <a:cs typeface="+mn-cs"/>
        </a:defRPr>
      </a:lvl2pPr>
      <a:lvl3pPr marL="1116000" indent="-288000">
        <a:lnSpc>
          <a:spcPct val="84000"/>
        </a:lnSpc>
        <a:spcAft>
          <a:spcPts val="2500"/>
        </a:spcAft>
        <a:buFontTx/>
        <a:buBlip>
          <a:blip r:embed="rId8"/>
        </a:buBlip>
        <a:defRPr lang="sv-SE" sz="3400" spc="-110" baseline="0" dirty="0" smtClean="0">
          <a:latin typeface="+mn-lt"/>
          <a:ea typeface="+mn-ea"/>
          <a:cs typeface="+mn-cs"/>
        </a:defRPr>
      </a:lvl3pPr>
      <a:lvl4pPr marL="1458000" indent="-259200">
        <a:lnSpc>
          <a:spcPct val="84000"/>
        </a:lnSpc>
        <a:spcAft>
          <a:spcPts val="2600"/>
        </a:spcAft>
        <a:buFontTx/>
        <a:buBlip>
          <a:blip r:embed="rId8"/>
        </a:buBlip>
        <a:defRPr lang="sv-SE" sz="3000" spc="-110" baseline="0" dirty="0" smtClean="0">
          <a:latin typeface="+mn-lt"/>
          <a:ea typeface="+mn-ea"/>
          <a:cs typeface="+mn-cs"/>
        </a:defRPr>
      </a:lvl4pPr>
      <a:lvl5pPr marL="1764000" indent="-252000">
        <a:lnSpc>
          <a:spcPct val="86000"/>
        </a:lnSpc>
        <a:spcAft>
          <a:spcPts val="1500"/>
        </a:spcAft>
        <a:buFontTx/>
        <a:buBlip>
          <a:blip r:embed="rId8"/>
        </a:buBlip>
        <a:defRPr lang="sv-SE" sz="2800" spc="-110" baseline="0" dirty="0" smtClean="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1382157" y="4947306"/>
            <a:ext cx="17339786" cy="717567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1382157" y="2538834"/>
            <a:ext cx="17339786" cy="2185952"/>
          </a:xfrm>
          <a:prstGeom prst="rect">
            <a:avLst/>
          </a:prstGeom>
        </p:spPr>
        <p:txBody>
          <a:bodyPr vert="horz" lIns="91440" tIns="45720" rIns="91440" bIns="45720" rtlCol="0" anchor="ctr">
            <a:normAutofit/>
          </a:bodyPr>
          <a:lstStyle/>
          <a:p>
            <a:r>
              <a:rPr lang="sv-SE"/>
              <a:t>Klicka här för att ändra format</a:t>
            </a:r>
          </a:p>
        </p:txBody>
      </p:sp>
      <p:sp>
        <p:nvSpPr>
          <p:cNvPr id="5" name="Platshållare för datum 18"/>
          <p:cNvSpPr>
            <a:spLocks noGrp="1"/>
          </p:cNvSpPr>
          <p:nvPr>
            <p:ph type="dt" sz="half" idx="2"/>
          </p:nvPr>
        </p:nvSpPr>
        <p:spPr>
          <a:xfrm>
            <a:off x="334046" y="1225989"/>
            <a:ext cx="4523423" cy="346312"/>
          </a:xfrm>
          <a:prstGeom prst="rect">
            <a:avLst/>
          </a:prstGeom>
        </p:spPr>
        <p:txBody>
          <a:bodyPr vert="horz" lIns="91440" tIns="45720" rIns="91440" bIns="45720" rtlCol="0" anchor="ctr"/>
          <a:lstStyle>
            <a:lvl1pPr algn="l">
              <a:defRPr sz="1979">
                <a:solidFill>
                  <a:schemeClr val="tx1"/>
                </a:solidFill>
              </a:defRPr>
            </a:lvl1pPr>
          </a:lstStyle>
          <a:p>
            <a:fld id="{08176BD1-A56A-405D-BBE7-4874BB21E688}" type="datetimeFigureOut">
              <a:rPr lang="sv-SE" smtClean="0"/>
              <a:pPr/>
              <a:t>2024-11-05</a:t>
            </a:fld>
            <a:endParaRPr lang="sv-SE"/>
          </a:p>
        </p:txBody>
      </p:sp>
      <p:sp>
        <p:nvSpPr>
          <p:cNvPr id="6" name="Platshållare för sidfot 19"/>
          <p:cNvSpPr>
            <a:spLocks noGrp="1"/>
          </p:cNvSpPr>
          <p:nvPr>
            <p:ph type="ftr" sz="quarter" idx="3"/>
          </p:nvPr>
        </p:nvSpPr>
        <p:spPr>
          <a:xfrm>
            <a:off x="334046" y="803411"/>
            <a:ext cx="6785134" cy="382790"/>
          </a:xfrm>
          <a:prstGeom prst="rect">
            <a:avLst/>
          </a:prstGeom>
        </p:spPr>
        <p:txBody>
          <a:bodyPr vert="horz" lIns="91440" tIns="45720" rIns="91440" bIns="45720" rtlCol="0" anchor="ctr"/>
          <a:lstStyle>
            <a:lvl1pPr algn="l">
              <a:defRPr sz="1979">
                <a:solidFill>
                  <a:schemeClr val="tx1"/>
                </a:solidFill>
                <a:latin typeface="+mn-lt"/>
              </a:defRPr>
            </a:lvl1pPr>
          </a:lstStyle>
          <a:p>
            <a:endParaRPr lang="sv-SE"/>
          </a:p>
        </p:txBody>
      </p:sp>
      <p:sp>
        <p:nvSpPr>
          <p:cNvPr id="4" name="Platshållare för bildnummer 3"/>
          <p:cNvSpPr>
            <a:spLocks noGrp="1"/>
          </p:cNvSpPr>
          <p:nvPr>
            <p:ph type="sldNum" sz="quarter" idx="4"/>
          </p:nvPr>
        </p:nvSpPr>
        <p:spPr>
          <a:xfrm>
            <a:off x="15580677" y="1070723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9CE9ED36-69B7-4FC7-B177-7D229E9A6663}" type="slidenum">
              <a:rPr lang="sv-SE" smtClean="0"/>
              <a:t>‹#›</a:t>
            </a:fld>
            <a:endParaRPr lang="sv-SE"/>
          </a:p>
        </p:txBody>
      </p:sp>
    </p:spTree>
    <p:extLst>
      <p:ext uri="{BB962C8B-B14F-4D97-AF65-F5344CB8AC3E}">
        <p14:creationId xmlns:p14="http://schemas.microsoft.com/office/powerpoint/2010/main" val="90939921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1_17A71B7D.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press@regionvastmanland.se" TargetMode="Externa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7F3E9B57_57FA017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7F3E9B56_958B1B6D.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0950EAD-8D6B-5D35-B2CE-606E0C118BB1}"/>
              </a:ext>
            </a:extLst>
          </p:cNvPr>
          <p:cNvSpPr>
            <a:spLocks noGrp="1"/>
          </p:cNvSpPr>
          <p:nvPr>
            <p:ph type="ctrTitle"/>
          </p:nvPr>
        </p:nvSpPr>
        <p:spPr>
          <a:xfrm>
            <a:off x="1990331" y="3559215"/>
            <a:ext cx="14688059" cy="4200765"/>
          </a:xfrm>
        </p:spPr>
        <p:txBody>
          <a:bodyPr/>
          <a:lstStyle/>
          <a:p>
            <a:r>
              <a:rPr lang="sv-SE" sz="9600" dirty="0">
                <a:ea typeface="+mj-lt"/>
                <a:cs typeface="+mj-lt"/>
              </a:rPr>
              <a:t>När jag som chef hamnar i fokus i media</a:t>
            </a:r>
          </a:p>
          <a:p>
            <a:r>
              <a:rPr lang="sv-SE" sz="9600" dirty="0">
                <a:ea typeface="+mj-lt"/>
                <a:cs typeface="+mj-lt"/>
              </a:rPr>
              <a:t>-regionens förhållningssätt</a:t>
            </a:r>
            <a:endParaRPr lang="sv-SE" dirty="0">
              <a:ea typeface="Calibri"/>
              <a:cs typeface="Calibri"/>
            </a:endParaRPr>
          </a:p>
          <a:p>
            <a:endParaRPr lang="sv-SE" dirty="0">
              <a:ea typeface="Calibri"/>
              <a:cs typeface="Calibri"/>
            </a:endParaRPr>
          </a:p>
        </p:txBody>
      </p:sp>
      <p:sp>
        <p:nvSpPr>
          <p:cNvPr id="7" name="Underrubrik 6">
            <a:extLst>
              <a:ext uri="{FF2B5EF4-FFF2-40B4-BE49-F238E27FC236}">
                <a16:creationId xmlns:a16="http://schemas.microsoft.com/office/drawing/2014/main" id="{15AF8359-5B7D-7A7B-BBC6-67FB5DDCFBDC}"/>
              </a:ext>
            </a:extLst>
          </p:cNvPr>
          <p:cNvSpPr>
            <a:spLocks noGrp="1"/>
          </p:cNvSpPr>
          <p:nvPr>
            <p:ph type="subTitle" idx="1"/>
          </p:nvPr>
        </p:nvSpPr>
        <p:spPr>
          <a:xfrm>
            <a:off x="1993723" y="7069578"/>
            <a:ext cx="13635037" cy="2406650"/>
          </a:xfrm>
        </p:spPr>
        <p:txBody>
          <a:bodyPr vert="horz" lIns="0" tIns="0" rIns="0" bIns="0" rtlCol="0" anchor="t">
            <a:normAutofit/>
          </a:bodyPr>
          <a:lstStyle/>
          <a:p>
            <a:r>
              <a:rPr lang="sv-SE" dirty="0"/>
              <a:t>Ledarforum 6 november 2024</a:t>
            </a:r>
          </a:p>
          <a:p>
            <a:endParaRPr lang="sv-SE" dirty="0">
              <a:solidFill>
                <a:srgbClr val="000000"/>
              </a:solidFill>
              <a:latin typeface="Calibri Light"/>
              <a:cs typeface="Calibri Light"/>
            </a:endParaRPr>
          </a:p>
          <a:p>
            <a:endParaRPr lang="sv-SE" dirty="0">
              <a:solidFill>
                <a:srgbClr val="000000"/>
              </a:solidFill>
              <a:latin typeface="Calibri Light"/>
              <a:cs typeface="Calibri Light"/>
            </a:endParaRPr>
          </a:p>
          <a:p>
            <a:endParaRPr lang="sv-SE" dirty="0">
              <a:solidFill>
                <a:srgbClr val="000000"/>
              </a:solidFill>
              <a:latin typeface="Calibri Light"/>
              <a:cs typeface="Calibri Light"/>
            </a:endParaRPr>
          </a:p>
          <a:p>
            <a:endParaRPr lang="sv-SE" dirty="0">
              <a:solidFill>
                <a:srgbClr val="000000"/>
              </a:solidFill>
              <a:latin typeface="Calibri Light"/>
              <a:cs typeface="Calibri Light"/>
            </a:endParaRPr>
          </a:p>
        </p:txBody>
      </p:sp>
    </p:spTree>
    <p:extLst>
      <p:ext uri="{BB962C8B-B14F-4D97-AF65-F5344CB8AC3E}">
        <p14:creationId xmlns:p14="http://schemas.microsoft.com/office/powerpoint/2010/main" val="7163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70D963-4F5D-5736-3D02-D9961BC2BBEE}"/>
              </a:ext>
            </a:extLst>
          </p:cNvPr>
          <p:cNvSpPr>
            <a:spLocks noGrp="1"/>
          </p:cNvSpPr>
          <p:nvPr>
            <p:ph type="title"/>
          </p:nvPr>
        </p:nvSpPr>
        <p:spPr>
          <a:xfrm>
            <a:off x="1382157" y="1910444"/>
            <a:ext cx="17339786" cy="1643742"/>
          </a:xfrm>
        </p:spPr>
        <p:txBody>
          <a:bodyPr>
            <a:normAutofit fontScale="90000"/>
          </a:bodyPr>
          <a:lstStyle/>
          <a:p>
            <a:r>
              <a:rPr lang="sv-SE" sz="7256" dirty="0"/>
              <a:t>Jämförelse av tonalitet i artiklar om regionen</a:t>
            </a:r>
            <a:br>
              <a:rPr lang="sv-SE" sz="7256" dirty="0"/>
            </a:br>
            <a:r>
              <a:rPr lang="sv-SE" sz="7256" dirty="0"/>
              <a:t>Både traditionella och sociala medier 2021-2024</a:t>
            </a:r>
            <a:br>
              <a:rPr lang="sv-SE" sz="7256" dirty="0"/>
            </a:br>
            <a:endParaRPr lang="sv-SE" dirty="0"/>
          </a:p>
        </p:txBody>
      </p:sp>
      <p:graphicFrame>
        <p:nvGraphicFramePr>
          <p:cNvPr id="4" name="Tabell 4">
            <a:extLst>
              <a:ext uri="{FF2B5EF4-FFF2-40B4-BE49-F238E27FC236}">
                <a16:creationId xmlns:a16="http://schemas.microsoft.com/office/drawing/2014/main" id="{1BCBE068-A7DF-AB03-4361-A6DA4AABF4CB}"/>
              </a:ext>
            </a:extLst>
          </p:cNvPr>
          <p:cNvGraphicFramePr>
            <a:graphicFrameLocks noGrp="1"/>
          </p:cNvGraphicFramePr>
          <p:nvPr>
            <p:ph idx="1"/>
            <p:extLst>
              <p:ext uri="{D42A27DB-BD31-4B8C-83A1-F6EECF244321}">
                <p14:modId xmlns:p14="http://schemas.microsoft.com/office/powerpoint/2010/main" val="1413915988"/>
              </p:ext>
            </p:extLst>
          </p:nvPr>
        </p:nvGraphicFramePr>
        <p:xfrm>
          <a:off x="1427747" y="3577389"/>
          <a:ext cx="12192000" cy="515900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90482070"/>
                    </a:ext>
                  </a:extLst>
                </a:gridCol>
                <a:gridCol w="3048000">
                  <a:extLst>
                    <a:ext uri="{9D8B030D-6E8A-4147-A177-3AD203B41FA5}">
                      <a16:colId xmlns:a16="http://schemas.microsoft.com/office/drawing/2014/main" val="942797195"/>
                    </a:ext>
                  </a:extLst>
                </a:gridCol>
                <a:gridCol w="3048000">
                  <a:extLst>
                    <a:ext uri="{9D8B030D-6E8A-4147-A177-3AD203B41FA5}">
                      <a16:colId xmlns:a16="http://schemas.microsoft.com/office/drawing/2014/main" val="2655829542"/>
                    </a:ext>
                  </a:extLst>
                </a:gridCol>
                <a:gridCol w="3048000">
                  <a:extLst>
                    <a:ext uri="{9D8B030D-6E8A-4147-A177-3AD203B41FA5}">
                      <a16:colId xmlns:a16="http://schemas.microsoft.com/office/drawing/2014/main" val="550555507"/>
                    </a:ext>
                  </a:extLst>
                </a:gridCol>
              </a:tblGrid>
              <a:tr h="1655159">
                <a:tc>
                  <a:txBody>
                    <a:bodyPr/>
                    <a:lstStyle/>
                    <a:p>
                      <a:pPr algn="ctr"/>
                      <a:r>
                        <a:rPr lang="sv-SE" sz="4800" b="1">
                          <a:latin typeface="+mj-lt"/>
                        </a:rPr>
                        <a:t>År</a:t>
                      </a:r>
                    </a:p>
                  </a:txBody>
                  <a:tcPr marL="150781" marR="150781" marT="75390" marB="75390" anchor="ctr"/>
                </a:tc>
                <a:tc>
                  <a:txBody>
                    <a:bodyPr/>
                    <a:lstStyle/>
                    <a:p>
                      <a:pPr algn="ctr"/>
                      <a:r>
                        <a:rPr lang="sv-SE" sz="4800">
                          <a:latin typeface="+mj-lt"/>
                        </a:rPr>
                        <a:t>Våren 2024</a:t>
                      </a:r>
                    </a:p>
                  </a:txBody>
                  <a:tcPr marL="150781" marR="150781" marT="75390" marB="75390" anchor="ctr"/>
                </a:tc>
                <a:tc>
                  <a:txBody>
                    <a:bodyPr/>
                    <a:lstStyle/>
                    <a:p>
                      <a:pPr algn="ctr"/>
                      <a:r>
                        <a:rPr lang="sv-SE" sz="4800">
                          <a:latin typeface="+mj-lt"/>
                        </a:rPr>
                        <a:t>2023</a:t>
                      </a:r>
                    </a:p>
                  </a:txBody>
                  <a:tcPr marL="150781" marR="150781" marT="75390" marB="75390" anchor="ctr"/>
                </a:tc>
                <a:tc>
                  <a:txBody>
                    <a:bodyPr/>
                    <a:lstStyle/>
                    <a:p>
                      <a:pPr algn="ctr"/>
                      <a:r>
                        <a:rPr lang="sv-SE" sz="4800">
                          <a:latin typeface="+mj-lt"/>
                        </a:rPr>
                        <a:t>2022</a:t>
                      </a:r>
                    </a:p>
                  </a:txBody>
                  <a:tcPr marL="150781" marR="150781" marT="75390" marB="75390" anchor="ctr"/>
                </a:tc>
                <a:extLst>
                  <a:ext uri="{0D108BD9-81ED-4DB2-BD59-A6C34878D82A}">
                    <a16:rowId xmlns:a16="http://schemas.microsoft.com/office/drawing/2014/main" val="1480170462"/>
                  </a:ext>
                </a:extLst>
              </a:tr>
              <a:tr h="1167948">
                <a:tc>
                  <a:txBody>
                    <a:bodyPr/>
                    <a:lstStyle/>
                    <a:p>
                      <a:pPr algn="ctr"/>
                      <a:r>
                        <a:rPr lang="sv-SE" sz="4800" b="1">
                          <a:latin typeface="+mj-lt"/>
                        </a:rPr>
                        <a:t>Positivt</a:t>
                      </a:r>
                    </a:p>
                  </a:txBody>
                  <a:tcPr marL="150781" marR="150781" marT="75390" marB="75390" anchor="ctr"/>
                </a:tc>
                <a:tc>
                  <a:txBody>
                    <a:bodyPr/>
                    <a:lstStyle/>
                    <a:p>
                      <a:pPr algn="ctr" fontAlgn="b"/>
                      <a:r>
                        <a:rPr lang="sv-SE" sz="4800" b="0" i="0" u="none" strike="noStrike">
                          <a:solidFill>
                            <a:srgbClr val="000000"/>
                          </a:solidFill>
                          <a:effectLst/>
                          <a:latin typeface="+mj-lt"/>
                        </a:rPr>
                        <a:t>25 % </a:t>
                      </a:r>
                    </a:p>
                  </a:txBody>
                  <a:tcPr marL="10471" marR="10471" marT="10471" marB="0" anchor="ctr"/>
                </a:tc>
                <a:tc>
                  <a:txBody>
                    <a:bodyPr/>
                    <a:lstStyle/>
                    <a:p>
                      <a:pPr algn="ctr" fontAlgn="b"/>
                      <a:r>
                        <a:rPr lang="sv-SE" sz="4800" b="0" i="0" u="none" strike="noStrike">
                          <a:solidFill>
                            <a:srgbClr val="000000"/>
                          </a:solidFill>
                          <a:effectLst/>
                          <a:latin typeface="+mj-lt"/>
                        </a:rPr>
                        <a:t>27 %</a:t>
                      </a:r>
                    </a:p>
                  </a:txBody>
                  <a:tcPr marL="10471" marR="10471" marT="10471" marB="0" anchor="ctr"/>
                </a:tc>
                <a:tc>
                  <a:txBody>
                    <a:bodyPr/>
                    <a:lstStyle/>
                    <a:p>
                      <a:pPr algn="ctr" fontAlgn="b"/>
                      <a:r>
                        <a:rPr lang="sv-SE" sz="4800" b="0" i="0" u="none" strike="noStrike">
                          <a:solidFill>
                            <a:srgbClr val="000000"/>
                          </a:solidFill>
                          <a:effectLst/>
                          <a:latin typeface="+mj-lt"/>
                        </a:rPr>
                        <a:t>30 %</a:t>
                      </a:r>
                    </a:p>
                  </a:txBody>
                  <a:tcPr marL="0" marR="0" marT="0" marB="0" anchor="ctr"/>
                </a:tc>
                <a:extLst>
                  <a:ext uri="{0D108BD9-81ED-4DB2-BD59-A6C34878D82A}">
                    <a16:rowId xmlns:a16="http://schemas.microsoft.com/office/drawing/2014/main" val="2750139130"/>
                  </a:ext>
                </a:extLst>
              </a:tr>
              <a:tr h="1167948">
                <a:tc>
                  <a:txBody>
                    <a:bodyPr/>
                    <a:lstStyle/>
                    <a:p>
                      <a:pPr algn="ctr"/>
                      <a:r>
                        <a:rPr lang="sv-SE" sz="4800" b="1">
                          <a:latin typeface="+mj-lt"/>
                        </a:rPr>
                        <a:t>Negativt</a:t>
                      </a:r>
                    </a:p>
                  </a:txBody>
                  <a:tcPr marL="150781" marR="150781" marT="75390" marB="75390" anchor="ctr"/>
                </a:tc>
                <a:tc>
                  <a:txBody>
                    <a:bodyPr/>
                    <a:lstStyle/>
                    <a:p>
                      <a:pPr algn="ctr" fontAlgn="b"/>
                      <a:r>
                        <a:rPr lang="sv-SE" sz="4800" b="0" i="0" u="none" strike="noStrike">
                          <a:solidFill>
                            <a:srgbClr val="000000"/>
                          </a:solidFill>
                          <a:effectLst/>
                          <a:latin typeface="+mj-lt"/>
                        </a:rPr>
                        <a:t>29 % </a:t>
                      </a:r>
                    </a:p>
                  </a:txBody>
                  <a:tcPr marL="10471" marR="10471" marT="10471" marB="0" anchor="ctr"/>
                </a:tc>
                <a:tc>
                  <a:txBody>
                    <a:bodyPr/>
                    <a:lstStyle/>
                    <a:p>
                      <a:pPr algn="ctr" fontAlgn="b"/>
                      <a:r>
                        <a:rPr lang="sv-SE" sz="4800" b="0" i="0" u="none" strike="noStrike">
                          <a:solidFill>
                            <a:srgbClr val="000000"/>
                          </a:solidFill>
                          <a:effectLst/>
                          <a:latin typeface="+mj-lt"/>
                        </a:rPr>
                        <a:t>21 % </a:t>
                      </a:r>
                    </a:p>
                  </a:txBody>
                  <a:tcPr marL="10471" marR="10471" marT="10471" marB="0" anchor="ctr"/>
                </a:tc>
                <a:tc>
                  <a:txBody>
                    <a:bodyPr/>
                    <a:lstStyle/>
                    <a:p>
                      <a:pPr algn="ctr" fontAlgn="b"/>
                      <a:r>
                        <a:rPr lang="sv-SE" sz="4800" b="0" i="0" u="none" strike="noStrike">
                          <a:solidFill>
                            <a:srgbClr val="000000"/>
                          </a:solidFill>
                          <a:effectLst/>
                          <a:latin typeface="+mj-lt"/>
                        </a:rPr>
                        <a:t>22 %</a:t>
                      </a:r>
                    </a:p>
                  </a:txBody>
                  <a:tcPr marL="0" marR="0" marT="0" marB="0" anchor="ctr"/>
                </a:tc>
                <a:extLst>
                  <a:ext uri="{0D108BD9-81ED-4DB2-BD59-A6C34878D82A}">
                    <a16:rowId xmlns:a16="http://schemas.microsoft.com/office/drawing/2014/main" val="2861055381"/>
                  </a:ext>
                </a:extLst>
              </a:tr>
              <a:tr h="1167948">
                <a:tc>
                  <a:txBody>
                    <a:bodyPr/>
                    <a:lstStyle/>
                    <a:p>
                      <a:pPr algn="ctr"/>
                      <a:r>
                        <a:rPr lang="sv-SE" sz="4800" b="1">
                          <a:latin typeface="+mj-lt"/>
                        </a:rPr>
                        <a:t>Neutralt</a:t>
                      </a:r>
                    </a:p>
                  </a:txBody>
                  <a:tcPr marL="150781" marR="150781" marT="75390" marB="75390" anchor="ctr"/>
                </a:tc>
                <a:tc>
                  <a:txBody>
                    <a:bodyPr/>
                    <a:lstStyle/>
                    <a:p>
                      <a:pPr algn="ctr" fontAlgn="b"/>
                      <a:r>
                        <a:rPr lang="sv-SE" sz="4800" b="0" i="0" u="none" strike="noStrike">
                          <a:solidFill>
                            <a:srgbClr val="000000"/>
                          </a:solidFill>
                          <a:effectLst/>
                          <a:latin typeface="+mj-lt"/>
                        </a:rPr>
                        <a:t>46 % </a:t>
                      </a:r>
                    </a:p>
                  </a:txBody>
                  <a:tcPr marL="10471" marR="10471" marT="10471" marB="0" anchor="ctr"/>
                </a:tc>
                <a:tc>
                  <a:txBody>
                    <a:bodyPr/>
                    <a:lstStyle/>
                    <a:p>
                      <a:pPr algn="ctr" fontAlgn="b"/>
                      <a:r>
                        <a:rPr lang="sv-SE" sz="4800" b="0" i="0" u="none" strike="noStrike">
                          <a:solidFill>
                            <a:srgbClr val="000000"/>
                          </a:solidFill>
                          <a:effectLst/>
                          <a:latin typeface="+mj-lt"/>
                        </a:rPr>
                        <a:t>51 %</a:t>
                      </a:r>
                    </a:p>
                  </a:txBody>
                  <a:tcPr marL="10471" marR="10471" marT="10471" marB="0" anchor="ctr"/>
                </a:tc>
                <a:tc>
                  <a:txBody>
                    <a:bodyPr/>
                    <a:lstStyle/>
                    <a:p>
                      <a:pPr algn="ctr" fontAlgn="b"/>
                      <a:r>
                        <a:rPr lang="sv-SE" sz="4800" b="0" i="0" u="none" strike="noStrike" dirty="0">
                          <a:solidFill>
                            <a:srgbClr val="000000"/>
                          </a:solidFill>
                          <a:effectLst/>
                          <a:latin typeface="+mj-lt"/>
                        </a:rPr>
                        <a:t>48 %</a:t>
                      </a:r>
                    </a:p>
                  </a:txBody>
                  <a:tcPr marL="0" marR="0" marT="0" marB="0" anchor="ctr"/>
                </a:tc>
                <a:extLst>
                  <a:ext uri="{0D108BD9-81ED-4DB2-BD59-A6C34878D82A}">
                    <a16:rowId xmlns:a16="http://schemas.microsoft.com/office/drawing/2014/main" val="1965544736"/>
                  </a:ext>
                </a:extLst>
              </a:tr>
            </a:tbl>
          </a:graphicData>
        </a:graphic>
      </p:graphicFrame>
    </p:spTree>
    <p:extLst>
      <p:ext uri="{BB962C8B-B14F-4D97-AF65-F5344CB8AC3E}">
        <p14:creationId xmlns:p14="http://schemas.microsoft.com/office/powerpoint/2010/main" val="39682751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Människoansikte, person, glasögon, leende">
            <a:extLst>
              <a:ext uri="{FF2B5EF4-FFF2-40B4-BE49-F238E27FC236}">
                <a16:creationId xmlns:a16="http://schemas.microsoft.com/office/drawing/2014/main" id="{F6C9BC6D-3BC4-8366-C487-1ADA0C0786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03790" y="2339124"/>
            <a:ext cx="3883412" cy="5327170"/>
          </a:xfrm>
        </p:spPr>
      </p:pic>
      <p:sp>
        <p:nvSpPr>
          <p:cNvPr id="3" name="Platshållare för innehåll 2">
            <a:extLst>
              <a:ext uri="{FF2B5EF4-FFF2-40B4-BE49-F238E27FC236}">
                <a16:creationId xmlns:a16="http://schemas.microsoft.com/office/drawing/2014/main" id="{6B245A0F-F456-377D-27E4-09002850204E}"/>
              </a:ext>
            </a:extLst>
          </p:cNvPr>
          <p:cNvSpPr>
            <a:spLocks noGrp="1"/>
          </p:cNvSpPr>
          <p:nvPr>
            <p:ph type="body" sz="quarter" idx="13"/>
          </p:nvPr>
        </p:nvSpPr>
        <p:spPr>
          <a:xfrm>
            <a:off x="1243767" y="3408147"/>
            <a:ext cx="7828733" cy="5400000"/>
          </a:xfrm>
        </p:spPr>
        <p:txBody>
          <a:bodyPr>
            <a:normAutofit/>
          </a:bodyPr>
          <a:lstStyle/>
          <a:p>
            <a:r>
              <a:rPr lang="sv-SE" dirty="0"/>
              <a:t>Presstelefon 021-17 69 31</a:t>
            </a:r>
          </a:p>
          <a:p>
            <a:r>
              <a:rPr lang="sv-SE" dirty="0"/>
              <a:t>Mejl </a:t>
            </a:r>
            <a:r>
              <a:rPr lang="sv-SE" dirty="0">
                <a:hlinkClick r:id="rId3"/>
              </a:rPr>
              <a:t>press@regionvastmanland.se</a:t>
            </a:r>
            <a:endParaRPr lang="sv-SE" dirty="0"/>
          </a:p>
          <a:p>
            <a:endParaRPr lang="sv-SE" dirty="0"/>
          </a:p>
          <a:p>
            <a:pPr marL="0" indent="0">
              <a:buNone/>
            </a:pPr>
            <a:r>
              <a:rPr lang="sv-SE" sz="6450" b="1" spc="-280" dirty="0">
                <a:solidFill>
                  <a:schemeClr val="accent1"/>
                </a:solidFill>
                <a:latin typeface="+mj-lt"/>
                <a:ea typeface="+mj-ea"/>
                <a:cs typeface="+mj-cs"/>
              </a:rPr>
              <a:t>Tack för oss!</a:t>
            </a:r>
          </a:p>
          <a:p>
            <a:pPr marL="0" indent="0">
              <a:buNone/>
            </a:pPr>
            <a:endParaRPr lang="sv-SE" dirty="0"/>
          </a:p>
        </p:txBody>
      </p:sp>
      <p:sp>
        <p:nvSpPr>
          <p:cNvPr id="2" name="Rubrik 1">
            <a:extLst>
              <a:ext uri="{FF2B5EF4-FFF2-40B4-BE49-F238E27FC236}">
                <a16:creationId xmlns:a16="http://schemas.microsoft.com/office/drawing/2014/main" id="{D9BE91CA-C5B9-ED8A-D6A9-B7A7A5EFB917}"/>
              </a:ext>
            </a:extLst>
          </p:cNvPr>
          <p:cNvSpPr>
            <a:spLocks noGrp="1"/>
          </p:cNvSpPr>
          <p:nvPr>
            <p:ph type="title"/>
          </p:nvPr>
        </p:nvSpPr>
        <p:spPr>
          <a:xfrm>
            <a:off x="1243767" y="1227047"/>
            <a:ext cx="7828734" cy="2043642"/>
          </a:xfrm>
        </p:spPr>
        <p:txBody>
          <a:bodyPr anchor="b">
            <a:normAutofit/>
          </a:bodyPr>
          <a:lstStyle/>
          <a:p>
            <a:r>
              <a:rPr lang="sv-SE" dirty="0"/>
              <a:t>Kontakt mediafrågor</a:t>
            </a:r>
          </a:p>
        </p:txBody>
      </p:sp>
      <p:pic>
        <p:nvPicPr>
          <p:cNvPr id="9" name="Bildobjekt 8" descr="En bild som visar Människoansikte, person, leende, klädsel">
            <a:extLst>
              <a:ext uri="{FF2B5EF4-FFF2-40B4-BE49-F238E27FC236}">
                <a16:creationId xmlns:a16="http://schemas.microsoft.com/office/drawing/2014/main" id="{74DC4D60-5C12-4DC8-62F2-52705C486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7586" y="2330088"/>
            <a:ext cx="3622996" cy="5336206"/>
          </a:xfrm>
          <a:prstGeom prst="rect">
            <a:avLst/>
          </a:prstGeom>
        </p:spPr>
      </p:pic>
    </p:spTree>
    <p:extLst>
      <p:ext uri="{BB962C8B-B14F-4D97-AF65-F5344CB8AC3E}">
        <p14:creationId xmlns:p14="http://schemas.microsoft.com/office/powerpoint/2010/main" val="328782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4A8FCCEA-A95B-F2E4-2B5F-489B58329523}"/>
              </a:ext>
            </a:extLst>
          </p:cNvPr>
          <p:cNvSpPr>
            <a:spLocks noGrp="1"/>
          </p:cNvSpPr>
          <p:nvPr>
            <p:ph sz="half" idx="1"/>
          </p:nvPr>
        </p:nvSpPr>
        <p:spPr>
          <a:xfrm>
            <a:off x="1243766" y="3406775"/>
            <a:ext cx="8638421" cy="5976000"/>
          </a:xfrm>
        </p:spPr>
        <p:txBody>
          <a:bodyPr vert="horz" lIns="0" tIns="0" rIns="0" bIns="0" rtlCol="0">
            <a:normAutofit/>
          </a:bodyPr>
          <a:lstStyle/>
          <a:p>
            <a:pPr marL="345440" indent="-345440"/>
            <a:r>
              <a:rPr lang="sv-SE" dirty="0"/>
              <a:t>Invånare/patienter</a:t>
            </a:r>
          </a:p>
          <a:p>
            <a:pPr marL="345440" indent="-345440"/>
            <a:r>
              <a:rPr lang="sv-SE" dirty="0"/>
              <a:t>Resenärer/besökare/företag</a:t>
            </a:r>
          </a:p>
          <a:p>
            <a:pPr marL="345440" indent="-345440"/>
            <a:r>
              <a:rPr lang="sv-SE" dirty="0"/>
              <a:t>Medarbetare (</a:t>
            </a:r>
            <a:r>
              <a:rPr lang="sv-SE" dirty="0" err="1"/>
              <a:t>inkl</a:t>
            </a:r>
            <a:r>
              <a:rPr lang="sv-SE" dirty="0"/>
              <a:t> chefer)</a:t>
            </a:r>
          </a:p>
          <a:p>
            <a:pPr marL="345440" indent="-345440"/>
            <a:r>
              <a:rPr lang="sv-SE" dirty="0"/>
              <a:t>Politiker</a:t>
            </a:r>
          </a:p>
          <a:p>
            <a:pPr marL="345440" indent="-345440"/>
            <a:r>
              <a:rPr lang="sv-SE" dirty="0"/>
              <a:t>Fackliga organisationer</a:t>
            </a:r>
          </a:p>
          <a:p>
            <a:pPr marL="345440" indent="-345440"/>
            <a:r>
              <a:rPr lang="sv-SE" dirty="0"/>
              <a:t>Traditionella medier</a:t>
            </a:r>
          </a:p>
          <a:p>
            <a:pPr marL="345440" indent="-345440"/>
            <a:r>
              <a:rPr lang="sv-SE" dirty="0"/>
              <a:t>Aktörer i sociala medier</a:t>
            </a:r>
          </a:p>
          <a:p>
            <a:pPr marL="0" indent="0"/>
            <a:endParaRPr lang="sv-SE" dirty="0"/>
          </a:p>
        </p:txBody>
      </p:sp>
      <p:sp>
        <p:nvSpPr>
          <p:cNvPr id="11" name="Rubrik 1">
            <a:extLst>
              <a:ext uri="{FF2B5EF4-FFF2-40B4-BE49-F238E27FC236}">
                <a16:creationId xmlns:a16="http://schemas.microsoft.com/office/drawing/2014/main" id="{2355BA13-C1D3-F0B6-6B54-8582F351F827}"/>
              </a:ext>
            </a:extLst>
          </p:cNvPr>
          <p:cNvSpPr txBox="1">
            <a:spLocks/>
          </p:cNvSpPr>
          <p:nvPr/>
        </p:nvSpPr>
        <p:spPr>
          <a:xfrm>
            <a:off x="1073903" y="665817"/>
            <a:ext cx="17616567" cy="2043642"/>
          </a:xfrm>
          <a:prstGeom prst="rect">
            <a:avLst/>
          </a:prstGeom>
        </p:spPr>
        <p:txBody>
          <a:bodyPr vert="horz" lIns="0" tIns="0" rIns="0" bIns="72000" rtlCol="0" anchor="b" anchorCtr="0">
            <a:normAutofit/>
          </a:bodyPr>
          <a:lstStyle>
            <a:lvl1pPr eaLnBrk="1" hangingPunct="1">
              <a:lnSpc>
                <a:spcPct val="85000"/>
              </a:lnSpc>
              <a:defRPr sz="6450" b="1" spc="-280" baseline="0">
                <a:solidFill>
                  <a:schemeClr val="accent1"/>
                </a:solidFill>
                <a:latin typeface="+mj-lt"/>
                <a:ea typeface="+mj-ea"/>
                <a:cs typeface="+mj-cs"/>
              </a:defRPr>
            </a:lvl1pPr>
          </a:lstStyle>
          <a:p>
            <a:pPr>
              <a:spcAft>
                <a:spcPts val="600"/>
              </a:spcAft>
            </a:pPr>
            <a:r>
              <a:rPr lang="sv-SE" b="1" kern="0" spc="-280" baseline="0" dirty="0">
                <a:latin typeface="+mj-lt"/>
                <a:ea typeface="+mj-ea"/>
                <a:cs typeface="+mj-cs"/>
              </a:rPr>
              <a:t>Många påverkar bilden av regionen</a:t>
            </a:r>
          </a:p>
        </p:txBody>
      </p:sp>
      <p:pic>
        <p:nvPicPr>
          <p:cNvPr id="7" name="Platshållare för innehåll 6" descr="En bild som visar Människoansikte, person, leende, glasögon&#10;&#10;Automatiskt genererad beskrivning">
            <a:extLst>
              <a:ext uri="{FF2B5EF4-FFF2-40B4-BE49-F238E27FC236}">
                <a16:creationId xmlns:a16="http://schemas.microsoft.com/office/drawing/2014/main" id="{E405B255-3C33-F2A7-8118-48776F32119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3512"/>
          <a:stretch/>
        </p:blipFill>
        <p:spPr>
          <a:xfrm>
            <a:off x="10221911" y="3406775"/>
            <a:ext cx="8638421" cy="5976000"/>
          </a:xfrm>
          <a:noFill/>
        </p:spPr>
      </p:pic>
    </p:spTree>
    <p:extLst>
      <p:ext uri="{BB962C8B-B14F-4D97-AF65-F5344CB8AC3E}">
        <p14:creationId xmlns:p14="http://schemas.microsoft.com/office/powerpoint/2010/main" val="226631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4A8FCCEA-A95B-F2E4-2B5F-489B58329523}"/>
              </a:ext>
            </a:extLst>
          </p:cNvPr>
          <p:cNvSpPr>
            <a:spLocks noGrp="1"/>
          </p:cNvSpPr>
          <p:nvPr>
            <p:ph sz="half" idx="1"/>
          </p:nvPr>
        </p:nvSpPr>
        <p:spPr>
          <a:xfrm>
            <a:off x="1243766" y="3406775"/>
            <a:ext cx="8638421" cy="5976000"/>
          </a:xfrm>
        </p:spPr>
        <p:txBody>
          <a:bodyPr vert="horz" lIns="0" tIns="0" rIns="0" bIns="0" rtlCol="0">
            <a:normAutofit/>
          </a:bodyPr>
          <a:lstStyle/>
          <a:p>
            <a:pPr marL="0" indent="0">
              <a:buNone/>
            </a:pPr>
            <a:r>
              <a:rPr lang="sv-SE" dirty="0"/>
              <a:t>Vi ska vara </a:t>
            </a:r>
          </a:p>
          <a:p>
            <a:pPr marL="345440" indent="-345440"/>
            <a:r>
              <a:rPr lang="sv-SE" dirty="0"/>
              <a:t>öppna</a:t>
            </a:r>
          </a:p>
          <a:p>
            <a:pPr marL="345440" indent="-345440"/>
            <a:r>
              <a:rPr lang="sv-SE" dirty="0"/>
              <a:t>korrekta </a:t>
            </a:r>
          </a:p>
          <a:p>
            <a:pPr marL="345440" indent="-345440"/>
            <a:r>
              <a:rPr lang="sv-SE" dirty="0"/>
              <a:t>snabba</a:t>
            </a:r>
          </a:p>
          <a:p>
            <a:pPr marL="345440" indent="-345440"/>
            <a:r>
              <a:rPr lang="sv-SE" dirty="0"/>
              <a:t>tillgängliga</a:t>
            </a:r>
          </a:p>
        </p:txBody>
      </p:sp>
      <p:sp>
        <p:nvSpPr>
          <p:cNvPr id="11" name="Rubrik 1">
            <a:extLst>
              <a:ext uri="{FF2B5EF4-FFF2-40B4-BE49-F238E27FC236}">
                <a16:creationId xmlns:a16="http://schemas.microsoft.com/office/drawing/2014/main" id="{2355BA13-C1D3-F0B6-6B54-8582F351F827}"/>
              </a:ext>
            </a:extLst>
          </p:cNvPr>
          <p:cNvSpPr txBox="1">
            <a:spLocks/>
          </p:cNvSpPr>
          <p:nvPr/>
        </p:nvSpPr>
        <p:spPr>
          <a:xfrm>
            <a:off x="1243766" y="1227047"/>
            <a:ext cx="17616567" cy="1531651"/>
          </a:xfrm>
          <a:prstGeom prst="rect">
            <a:avLst/>
          </a:prstGeom>
        </p:spPr>
        <p:txBody>
          <a:bodyPr vert="horz" lIns="0" tIns="0" rIns="0" bIns="72000" rtlCol="0" anchor="b" anchorCtr="0">
            <a:normAutofit/>
          </a:bodyPr>
          <a:lstStyle>
            <a:lvl1pPr eaLnBrk="1" hangingPunct="1">
              <a:lnSpc>
                <a:spcPct val="85000"/>
              </a:lnSpc>
              <a:defRPr sz="6450" b="1" spc="-280" baseline="0">
                <a:solidFill>
                  <a:schemeClr val="accent1"/>
                </a:solidFill>
                <a:latin typeface="+mj-lt"/>
                <a:ea typeface="+mj-ea"/>
                <a:cs typeface="+mj-cs"/>
              </a:defRPr>
            </a:lvl1pPr>
          </a:lstStyle>
          <a:p>
            <a:pPr>
              <a:spcAft>
                <a:spcPts val="600"/>
              </a:spcAft>
            </a:pPr>
            <a:r>
              <a:rPr lang="sv-SE" b="1" kern="0" spc="-280" baseline="0" dirty="0">
                <a:latin typeface="+mj-lt"/>
                <a:ea typeface="+mj-ea"/>
                <a:cs typeface="+mj-cs"/>
              </a:rPr>
              <a:t>Regionens kommunikationspolicy</a:t>
            </a:r>
          </a:p>
        </p:txBody>
      </p:sp>
      <p:pic>
        <p:nvPicPr>
          <p:cNvPr id="9" name="Platshållare för innehåll 8" descr="En bild som visar klädsel, Människoansikte, person, person&#10;&#10;Automatiskt genererad beskrivning">
            <a:extLst>
              <a:ext uri="{FF2B5EF4-FFF2-40B4-BE49-F238E27FC236}">
                <a16:creationId xmlns:a16="http://schemas.microsoft.com/office/drawing/2014/main" id="{FA214255-AEF2-BEA1-8F18-6AD9D9A91D7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3512"/>
          <a:stretch/>
        </p:blipFill>
        <p:spPr>
          <a:xfrm>
            <a:off x="10221911" y="3406775"/>
            <a:ext cx="8638421" cy="5976000"/>
          </a:xfrm>
          <a:noFill/>
        </p:spPr>
      </p:pic>
    </p:spTree>
    <p:extLst>
      <p:ext uri="{BB962C8B-B14F-4D97-AF65-F5344CB8AC3E}">
        <p14:creationId xmlns:p14="http://schemas.microsoft.com/office/powerpoint/2010/main" val="359872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rundade hörn 13">
            <a:extLst>
              <a:ext uri="{FF2B5EF4-FFF2-40B4-BE49-F238E27FC236}">
                <a16:creationId xmlns:a16="http://schemas.microsoft.com/office/drawing/2014/main" id="{7230224A-78C5-167F-0B32-38A77B2BF6EC}"/>
              </a:ext>
            </a:extLst>
          </p:cNvPr>
          <p:cNvSpPr/>
          <p:nvPr/>
        </p:nvSpPr>
        <p:spPr>
          <a:xfrm>
            <a:off x="13219536" y="4370522"/>
            <a:ext cx="5736179" cy="3037668"/>
          </a:xfrm>
          <a:prstGeom prst="roundRect">
            <a:avLst/>
          </a:prstGeom>
          <a:solidFill>
            <a:schemeClr val="accent5">
              <a:alpha val="30000"/>
            </a:schemeClr>
          </a:solidFill>
          <a:ln>
            <a:solidFill>
              <a:schemeClr val="accent1"/>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13" name="Rektangel: rundade hörn 12">
            <a:extLst>
              <a:ext uri="{FF2B5EF4-FFF2-40B4-BE49-F238E27FC236}">
                <a16:creationId xmlns:a16="http://schemas.microsoft.com/office/drawing/2014/main" id="{6A2E4985-C807-2A81-72AA-0336DE113E44}"/>
              </a:ext>
            </a:extLst>
          </p:cNvPr>
          <p:cNvSpPr/>
          <p:nvPr/>
        </p:nvSpPr>
        <p:spPr>
          <a:xfrm>
            <a:off x="7027319" y="4370522"/>
            <a:ext cx="5736179" cy="3037668"/>
          </a:xfrm>
          <a:prstGeom prst="roundRect">
            <a:avLst/>
          </a:prstGeom>
          <a:solidFill>
            <a:schemeClr val="accent5">
              <a:alpha val="30000"/>
            </a:schemeClr>
          </a:solidFill>
          <a:ln>
            <a:solidFill>
              <a:schemeClr val="accent1"/>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12" name="Rektangel: rundade hörn 11">
            <a:extLst>
              <a:ext uri="{FF2B5EF4-FFF2-40B4-BE49-F238E27FC236}">
                <a16:creationId xmlns:a16="http://schemas.microsoft.com/office/drawing/2014/main" id="{C4E925E0-E273-BDF7-620F-AAEF6783A705}"/>
              </a:ext>
            </a:extLst>
          </p:cNvPr>
          <p:cNvSpPr/>
          <p:nvPr/>
        </p:nvSpPr>
        <p:spPr>
          <a:xfrm>
            <a:off x="835102" y="4355024"/>
            <a:ext cx="5736179" cy="3037668"/>
          </a:xfrm>
          <a:prstGeom prst="roundRect">
            <a:avLst/>
          </a:prstGeom>
          <a:solidFill>
            <a:schemeClr val="accent5">
              <a:alpha val="30000"/>
            </a:schemeClr>
          </a:solidFill>
          <a:ln>
            <a:solidFill>
              <a:schemeClr val="accent1"/>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14A9E911-93B4-06E1-977F-43A45B20DA5D}"/>
              </a:ext>
            </a:extLst>
          </p:cNvPr>
          <p:cNvSpPr>
            <a:spLocks noGrp="1"/>
          </p:cNvSpPr>
          <p:nvPr>
            <p:ph type="title"/>
          </p:nvPr>
        </p:nvSpPr>
        <p:spPr>
          <a:xfrm>
            <a:off x="857414" y="1924872"/>
            <a:ext cx="17616567" cy="1171096"/>
          </a:xfrm>
        </p:spPr>
        <p:txBody>
          <a:bodyPr anchor="b">
            <a:normAutofit/>
          </a:bodyPr>
          <a:lstStyle/>
          <a:p>
            <a:r>
              <a:rPr lang="sv-SE" dirty="0"/>
              <a:t>Varför är regionen intressant?</a:t>
            </a:r>
          </a:p>
        </p:txBody>
      </p:sp>
      <p:sp>
        <p:nvSpPr>
          <p:cNvPr id="9" name="textruta 8">
            <a:extLst>
              <a:ext uri="{FF2B5EF4-FFF2-40B4-BE49-F238E27FC236}">
                <a16:creationId xmlns:a16="http://schemas.microsoft.com/office/drawing/2014/main" id="{A5921AA7-8CA5-7C61-46D8-C26309B1CB60}"/>
              </a:ext>
            </a:extLst>
          </p:cNvPr>
          <p:cNvSpPr txBox="1"/>
          <p:nvPr/>
        </p:nvSpPr>
        <p:spPr>
          <a:xfrm>
            <a:off x="1015102" y="4680487"/>
            <a:ext cx="5254445" cy="2417739"/>
          </a:xfrm>
          <a:prstGeom prst="rect">
            <a:avLst/>
          </a:prstGeom>
          <a:noFill/>
        </p:spPr>
        <p:txBody>
          <a:bodyPr wrap="square" rtlCol="0">
            <a:noAutofit/>
          </a:bodyPr>
          <a:lstStyle/>
          <a:p>
            <a:pPr algn="ctr"/>
            <a:r>
              <a:rPr lang="en-US" sz="4000" b="1" baseline="0" dirty="0">
                <a:solidFill>
                  <a:schemeClr val="accent1"/>
                </a:solidFill>
                <a:latin typeface="+mj-lt"/>
              </a:rPr>
              <a:t>Vi </a:t>
            </a:r>
            <a:r>
              <a:rPr lang="en-US" sz="4000" b="1" baseline="0" dirty="0" err="1">
                <a:solidFill>
                  <a:schemeClr val="accent1"/>
                </a:solidFill>
                <a:latin typeface="+mj-lt"/>
              </a:rPr>
              <a:t>påverkar</a:t>
            </a:r>
            <a:r>
              <a:rPr lang="en-US" sz="4000" b="1" baseline="0" dirty="0">
                <a:solidFill>
                  <a:schemeClr val="accent1"/>
                </a:solidFill>
                <a:latin typeface="+mj-lt"/>
              </a:rPr>
              <a:t> </a:t>
            </a:r>
            <a:br>
              <a:rPr lang="en-US" sz="4000" b="1" baseline="0" dirty="0">
                <a:solidFill>
                  <a:schemeClr val="accent1"/>
                </a:solidFill>
                <a:latin typeface="+mj-lt"/>
              </a:rPr>
            </a:br>
            <a:r>
              <a:rPr lang="en-US" sz="4000" b="1" baseline="0" dirty="0" err="1">
                <a:solidFill>
                  <a:schemeClr val="accent1"/>
                </a:solidFill>
                <a:latin typeface="+mj-lt"/>
              </a:rPr>
              <a:t>människors</a:t>
            </a:r>
            <a:r>
              <a:rPr lang="en-US" sz="4000" b="1" baseline="0" dirty="0">
                <a:solidFill>
                  <a:schemeClr val="accent1"/>
                </a:solidFill>
                <a:latin typeface="+mj-lt"/>
              </a:rPr>
              <a:t> </a:t>
            </a:r>
            <a:r>
              <a:rPr lang="en-US" sz="4000" b="1" baseline="0" dirty="0" err="1">
                <a:solidFill>
                  <a:schemeClr val="accent1"/>
                </a:solidFill>
                <a:latin typeface="+mj-lt"/>
              </a:rPr>
              <a:t>vardag</a:t>
            </a:r>
            <a:br>
              <a:rPr lang="en-US" sz="4000" b="1" baseline="0" dirty="0">
                <a:solidFill>
                  <a:schemeClr val="accent1"/>
                </a:solidFill>
                <a:latin typeface="+mj-lt"/>
              </a:rPr>
            </a:br>
            <a:r>
              <a:rPr lang="en-US" sz="4000" b="1" baseline="0" dirty="0">
                <a:solidFill>
                  <a:schemeClr val="accent1"/>
                </a:solidFill>
                <a:latin typeface="+mj-lt"/>
              </a:rPr>
              <a:t>– </a:t>
            </a:r>
            <a:r>
              <a:rPr lang="en-US" sz="4000" b="1" baseline="0" dirty="0" err="1">
                <a:solidFill>
                  <a:schemeClr val="accent1"/>
                </a:solidFill>
                <a:latin typeface="+mj-lt"/>
              </a:rPr>
              <a:t>genom</a:t>
            </a:r>
            <a:r>
              <a:rPr lang="en-US" sz="4000" b="1" baseline="0" dirty="0">
                <a:solidFill>
                  <a:schemeClr val="accent1"/>
                </a:solidFill>
                <a:latin typeface="+mj-lt"/>
              </a:rPr>
              <a:t> </a:t>
            </a:r>
            <a:r>
              <a:rPr lang="en-US" sz="4000" b="1" baseline="0" dirty="0" err="1">
                <a:solidFill>
                  <a:schemeClr val="accent1"/>
                </a:solidFill>
                <a:latin typeface="+mj-lt"/>
              </a:rPr>
              <a:t>hela</a:t>
            </a:r>
            <a:r>
              <a:rPr lang="en-US" sz="4000" b="1" baseline="0" dirty="0">
                <a:solidFill>
                  <a:schemeClr val="accent1"/>
                </a:solidFill>
                <a:latin typeface="+mj-lt"/>
              </a:rPr>
              <a:t> </a:t>
            </a:r>
            <a:r>
              <a:rPr lang="en-US" sz="4000" b="1" baseline="0" dirty="0" err="1">
                <a:solidFill>
                  <a:schemeClr val="accent1"/>
                </a:solidFill>
                <a:latin typeface="+mj-lt"/>
              </a:rPr>
              <a:t>livet</a:t>
            </a:r>
            <a:endParaRPr lang="en-US" sz="4000" b="1" dirty="0">
              <a:solidFill>
                <a:schemeClr val="accent1"/>
              </a:solidFill>
              <a:latin typeface="+mj-lt"/>
            </a:endParaRPr>
          </a:p>
          <a:p>
            <a:endParaRPr lang="sv-SE" sz="4000" b="1" dirty="0"/>
          </a:p>
        </p:txBody>
      </p:sp>
      <p:sp>
        <p:nvSpPr>
          <p:cNvPr id="10" name="textruta 9">
            <a:extLst>
              <a:ext uri="{FF2B5EF4-FFF2-40B4-BE49-F238E27FC236}">
                <a16:creationId xmlns:a16="http://schemas.microsoft.com/office/drawing/2014/main" id="{AF2C0A4F-B343-4C2C-594E-27CD6B3300FD}"/>
              </a:ext>
            </a:extLst>
          </p:cNvPr>
          <p:cNvSpPr txBox="1"/>
          <p:nvPr/>
        </p:nvSpPr>
        <p:spPr>
          <a:xfrm>
            <a:off x="7101824" y="5091187"/>
            <a:ext cx="5285436" cy="2123270"/>
          </a:xfrm>
          <a:prstGeom prst="rect">
            <a:avLst/>
          </a:prstGeom>
          <a:noFill/>
        </p:spPr>
        <p:txBody>
          <a:bodyPr wrap="square" rtlCol="0">
            <a:noAutofit/>
          </a:bodyPr>
          <a:lstStyle/>
          <a:p>
            <a:pPr lvl="0" algn="ctr"/>
            <a:r>
              <a:rPr lang="en-US" sz="4000" b="1" dirty="0">
                <a:solidFill>
                  <a:schemeClr val="accent1"/>
                </a:solidFill>
                <a:latin typeface="+mj-lt"/>
              </a:rPr>
              <a:t>Vi </a:t>
            </a:r>
            <a:r>
              <a:rPr lang="en-US" sz="4000" b="1" dirty="0" err="1">
                <a:solidFill>
                  <a:schemeClr val="accent1"/>
                </a:solidFill>
                <a:latin typeface="+mj-lt"/>
              </a:rPr>
              <a:t>är</a:t>
            </a:r>
            <a:r>
              <a:rPr lang="en-US" sz="4000" b="1" dirty="0">
                <a:solidFill>
                  <a:schemeClr val="accent1"/>
                </a:solidFill>
                <a:latin typeface="+mj-lt"/>
              </a:rPr>
              <a:t> </a:t>
            </a:r>
          </a:p>
          <a:p>
            <a:pPr lvl="0" algn="ctr"/>
            <a:r>
              <a:rPr lang="en-US" sz="4000" b="1" dirty="0" err="1">
                <a:solidFill>
                  <a:schemeClr val="accent1"/>
                </a:solidFill>
                <a:latin typeface="+mj-lt"/>
              </a:rPr>
              <a:t>skattefinaniserade</a:t>
            </a:r>
            <a:endParaRPr lang="en-US" sz="4000" b="1" dirty="0">
              <a:solidFill>
                <a:schemeClr val="accent1"/>
              </a:solidFill>
              <a:latin typeface="+mj-lt"/>
            </a:endParaRPr>
          </a:p>
        </p:txBody>
      </p:sp>
      <p:sp>
        <p:nvSpPr>
          <p:cNvPr id="11" name="textruta 10">
            <a:extLst>
              <a:ext uri="{FF2B5EF4-FFF2-40B4-BE49-F238E27FC236}">
                <a16:creationId xmlns:a16="http://schemas.microsoft.com/office/drawing/2014/main" id="{E427129F-BCBC-9C73-19DC-79530EDF910A}"/>
              </a:ext>
            </a:extLst>
          </p:cNvPr>
          <p:cNvSpPr txBox="1"/>
          <p:nvPr/>
        </p:nvSpPr>
        <p:spPr>
          <a:xfrm>
            <a:off x="13219537" y="4827721"/>
            <a:ext cx="5254444" cy="1507718"/>
          </a:xfrm>
          <a:prstGeom prst="rect">
            <a:avLst/>
          </a:prstGeom>
          <a:noFill/>
        </p:spPr>
        <p:txBody>
          <a:bodyPr wrap="square" rtlCol="0">
            <a:noAutofit/>
          </a:bodyPr>
          <a:lstStyle/>
          <a:p>
            <a:pPr lvl="0" algn="ctr"/>
            <a:r>
              <a:rPr lang="en-US" sz="4000" b="1" dirty="0">
                <a:solidFill>
                  <a:schemeClr val="accent1"/>
                </a:solidFill>
                <a:latin typeface="+mj-lt"/>
              </a:rPr>
              <a:t>Vi </a:t>
            </a:r>
            <a:r>
              <a:rPr lang="en-US" sz="4000" b="1" dirty="0" err="1">
                <a:solidFill>
                  <a:schemeClr val="accent1"/>
                </a:solidFill>
                <a:latin typeface="+mj-lt"/>
              </a:rPr>
              <a:t>är</a:t>
            </a:r>
            <a:r>
              <a:rPr lang="en-US" sz="4000" b="1" dirty="0">
                <a:solidFill>
                  <a:schemeClr val="accent1"/>
                </a:solidFill>
                <a:latin typeface="+mj-lt"/>
              </a:rPr>
              <a:t> </a:t>
            </a:r>
          </a:p>
          <a:p>
            <a:pPr lvl="0" algn="ctr"/>
            <a:r>
              <a:rPr lang="en-US" sz="4000" b="1" dirty="0" err="1">
                <a:solidFill>
                  <a:schemeClr val="accent1"/>
                </a:solidFill>
                <a:latin typeface="+mj-lt"/>
              </a:rPr>
              <a:t>en</a:t>
            </a:r>
            <a:r>
              <a:rPr lang="en-US" sz="4000" b="1" dirty="0">
                <a:solidFill>
                  <a:schemeClr val="accent1"/>
                </a:solidFill>
                <a:latin typeface="+mj-lt"/>
              </a:rPr>
              <a:t> </a:t>
            </a:r>
            <a:r>
              <a:rPr lang="en-US" sz="4000" b="1" dirty="0" err="1">
                <a:solidFill>
                  <a:schemeClr val="accent1"/>
                </a:solidFill>
                <a:latin typeface="+mj-lt"/>
              </a:rPr>
              <a:t>politiskt</a:t>
            </a:r>
            <a:r>
              <a:rPr lang="en-US" sz="4000" b="1" dirty="0">
                <a:solidFill>
                  <a:schemeClr val="accent1"/>
                </a:solidFill>
                <a:latin typeface="+mj-lt"/>
              </a:rPr>
              <a:t> </a:t>
            </a:r>
            <a:r>
              <a:rPr lang="en-US" sz="4000" b="1" dirty="0" err="1">
                <a:solidFill>
                  <a:schemeClr val="accent1"/>
                </a:solidFill>
                <a:latin typeface="+mj-lt"/>
              </a:rPr>
              <a:t>styrd</a:t>
            </a:r>
            <a:r>
              <a:rPr lang="en-US" sz="4000" b="1" dirty="0">
                <a:solidFill>
                  <a:schemeClr val="accent1"/>
                </a:solidFill>
                <a:latin typeface="+mj-lt"/>
              </a:rPr>
              <a:t> </a:t>
            </a:r>
            <a:r>
              <a:rPr lang="en-US" sz="4000" b="1" dirty="0" err="1">
                <a:solidFill>
                  <a:schemeClr val="accent1"/>
                </a:solidFill>
                <a:latin typeface="+mj-lt"/>
              </a:rPr>
              <a:t>organisation</a:t>
            </a:r>
            <a:endParaRPr lang="en-US" sz="4000" b="1" dirty="0">
              <a:solidFill>
                <a:schemeClr val="accent1"/>
              </a:solidFill>
              <a:latin typeface="+mj-lt"/>
            </a:endParaRPr>
          </a:p>
          <a:p>
            <a:endParaRPr lang="sv-SE" sz="4000" b="1" dirty="0"/>
          </a:p>
        </p:txBody>
      </p:sp>
    </p:spTree>
    <p:extLst>
      <p:ext uri="{BB962C8B-B14F-4D97-AF65-F5344CB8AC3E}">
        <p14:creationId xmlns:p14="http://schemas.microsoft.com/office/powerpoint/2010/main" val="206281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0B534D-78D5-6E74-53FA-E0B3F5DE7811}"/>
              </a:ext>
            </a:extLst>
          </p:cNvPr>
          <p:cNvSpPr>
            <a:spLocks noGrp="1"/>
          </p:cNvSpPr>
          <p:nvPr>
            <p:ph type="title"/>
          </p:nvPr>
        </p:nvSpPr>
        <p:spPr>
          <a:xfrm>
            <a:off x="835102" y="1037753"/>
            <a:ext cx="15315525" cy="1686571"/>
          </a:xfrm>
        </p:spPr>
        <p:txBody>
          <a:bodyPr>
            <a:normAutofit/>
          </a:bodyPr>
          <a:lstStyle/>
          <a:p>
            <a:r>
              <a:rPr lang="sv-SE" sz="6450">
                <a:solidFill>
                  <a:schemeClr val="accent4"/>
                </a:solidFill>
                <a:cs typeface="Calibri"/>
              </a:rPr>
              <a:t>Journalisters uppdrag och arbetssätt</a:t>
            </a:r>
          </a:p>
        </p:txBody>
      </p:sp>
      <p:sp>
        <p:nvSpPr>
          <p:cNvPr id="4" name="Platshållare för innehåll 3">
            <a:extLst>
              <a:ext uri="{FF2B5EF4-FFF2-40B4-BE49-F238E27FC236}">
                <a16:creationId xmlns:a16="http://schemas.microsoft.com/office/drawing/2014/main" id="{B7911FCF-9FE7-C7A3-4D4A-A9A9148DB1FF}"/>
              </a:ext>
            </a:extLst>
          </p:cNvPr>
          <p:cNvSpPr>
            <a:spLocks noGrp="1"/>
          </p:cNvSpPr>
          <p:nvPr>
            <p:ph idx="10"/>
          </p:nvPr>
        </p:nvSpPr>
        <p:spPr>
          <a:xfrm>
            <a:off x="5900191" y="3571337"/>
            <a:ext cx="5813135" cy="6555427"/>
          </a:xfrm>
        </p:spPr>
        <p:txBody>
          <a:bodyPr/>
          <a:lstStyle/>
          <a:p>
            <a:pPr marL="0" indent="0">
              <a:buNone/>
            </a:pPr>
            <a:r>
              <a:rPr lang="sv-SE" sz="4400" b="1" dirty="0"/>
              <a:t>Principer</a:t>
            </a:r>
          </a:p>
          <a:p>
            <a:pPr marL="345440" indent="-345440"/>
            <a:r>
              <a:rPr lang="sv-SE" sz="3600" dirty="0"/>
              <a:t>Objektivitet</a:t>
            </a:r>
          </a:p>
          <a:p>
            <a:pPr marL="345440" indent="-345440"/>
            <a:r>
              <a:rPr lang="sv-SE" sz="3600" dirty="0"/>
              <a:t>Konsekvensneutral</a:t>
            </a:r>
          </a:p>
          <a:p>
            <a:pPr marL="345440" indent="-345440"/>
            <a:r>
              <a:rPr lang="sv-SE" sz="3600" dirty="0"/>
              <a:t>Låta båda sidor komma till tals</a:t>
            </a:r>
          </a:p>
          <a:p>
            <a:pPr marL="345440" indent="-345440"/>
            <a:endParaRPr lang="sv-SE" dirty="0"/>
          </a:p>
        </p:txBody>
      </p:sp>
      <p:sp>
        <p:nvSpPr>
          <p:cNvPr id="3" name="Platshållare för innehåll 2">
            <a:extLst>
              <a:ext uri="{FF2B5EF4-FFF2-40B4-BE49-F238E27FC236}">
                <a16:creationId xmlns:a16="http://schemas.microsoft.com/office/drawing/2014/main" id="{885916FB-4A31-0D9C-1989-143BE24E5CE1}"/>
              </a:ext>
            </a:extLst>
          </p:cNvPr>
          <p:cNvSpPr>
            <a:spLocks noGrp="1"/>
          </p:cNvSpPr>
          <p:nvPr>
            <p:ph idx="1"/>
          </p:nvPr>
        </p:nvSpPr>
        <p:spPr>
          <a:xfrm>
            <a:off x="971789" y="3571337"/>
            <a:ext cx="4693828" cy="7229490"/>
          </a:xfrm>
        </p:spPr>
        <p:txBody>
          <a:bodyPr/>
          <a:lstStyle/>
          <a:p>
            <a:pPr marL="0" indent="0">
              <a:buNone/>
            </a:pPr>
            <a:r>
              <a:rPr lang="sv-SE" sz="4400" b="1" dirty="0"/>
              <a:t>Drivkrafter</a:t>
            </a:r>
          </a:p>
          <a:p>
            <a:r>
              <a:rPr lang="sv-SE" sz="3600" dirty="0"/>
              <a:t>Granska makthavare</a:t>
            </a:r>
          </a:p>
          <a:p>
            <a:r>
              <a:rPr lang="sv-SE" sz="3600" dirty="0"/>
              <a:t>Avslöja missförhållanden</a:t>
            </a:r>
          </a:p>
          <a:p>
            <a:r>
              <a:rPr lang="sv-SE" sz="3600" dirty="0"/>
              <a:t>Utkräva ansvar</a:t>
            </a:r>
          </a:p>
          <a:p>
            <a:endParaRPr lang="sv-SE" dirty="0"/>
          </a:p>
        </p:txBody>
      </p:sp>
      <p:sp>
        <p:nvSpPr>
          <p:cNvPr id="9" name="Platshållare för innehåll 3">
            <a:extLst>
              <a:ext uri="{FF2B5EF4-FFF2-40B4-BE49-F238E27FC236}">
                <a16:creationId xmlns:a16="http://schemas.microsoft.com/office/drawing/2014/main" id="{D2C070F7-C6F9-5356-B59F-C2F12811A7F1}"/>
              </a:ext>
            </a:extLst>
          </p:cNvPr>
          <p:cNvSpPr txBox="1">
            <a:spLocks/>
          </p:cNvSpPr>
          <p:nvPr/>
        </p:nvSpPr>
        <p:spPr>
          <a:xfrm>
            <a:off x="11947900" y="3571336"/>
            <a:ext cx="8445044" cy="6555427"/>
          </a:xfrm>
          <a:prstGeom prst="rect">
            <a:avLst/>
          </a:prstGeom>
        </p:spPr>
        <p:txBody>
          <a:bodyPr vert="horz" lIns="0" tIns="0" rIns="0" bIns="0" rtlCol="0" anchor="t" anchorCtr="0">
            <a:noAutofit/>
          </a:bodyPr>
          <a:lstStyle>
            <a:lvl1pPr marL="345600" indent="-345600">
              <a:lnSpc>
                <a:spcPct val="84000"/>
              </a:lnSpc>
              <a:spcAft>
                <a:spcPts val="2300"/>
              </a:spcAft>
              <a:buSzPct val="100000"/>
              <a:buFontTx/>
              <a:buBlip>
                <a:blip r:embed="rId3"/>
              </a:buBlip>
              <a:tabLst/>
              <a:defRPr sz="3298" spc="-110" baseline="0">
                <a:latin typeface="+mn-lt"/>
                <a:ea typeface="+mn-ea"/>
                <a:cs typeface="+mn-cs"/>
              </a:defRPr>
            </a:lvl1pPr>
            <a:lvl2pPr marL="756000" indent="-324000">
              <a:lnSpc>
                <a:spcPct val="84000"/>
              </a:lnSpc>
              <a:spcAft>
                <a:spcPts val="2400"/>
              </a:spcAft>
              <a:buFontTx/>
              <a:buBlip>
                <a:blip r:embed="rId3"/>
              </a:buBlip>
              <a:defRPr sz="3298" spc="-110" baseline="0">
                <a:latin typeface="+mn-lt"/>
                <a:ea typeface="+mn-ea"/>
                <a:cs typeface="+mn-cs"/>
              </a:defRPr>
            </a:lvl2pPr>
            <a:lvl3pPr marL="1116000" indent="-288000">
              <a:lnSpc>
                <a:spcPct val="84000"/>
              </a:lnSpc>
              <a:spcAft>
                <a:spcPts val="2500"/>
              </a:spcAft>
              <a:buFontTx/>
              <a:buBlip>
                <a:blip r:embed="rId3"/>
              </a:buBlip>
              <a:defRPr sz="2968" spc="-110" baseline="0">
                <a:latin typeface="+mn-lt"/>
                <a:ea typeface="+mn-ea"/>
                <a:cs typeface="+mn-cs"/>
              </a:defRPr>
            </a:lvl3pPr>
            <a:lvl4pPr marL="1458000" indent="-259200">
              <a:lnSpc>
                <a:spcPct val="84000"/>
              </a:lnSpc>
              <a:spcAft>
                <a:spcPts val="2600"/>
              </a:spcAft>
              <a:buFontTx/>
              <a:buBlip>
                <a:blip r:embed="rId3"/>
              </a:buBlip>
              <a:defRPr sz="2638" spc="-110" baseline="0">
                <a:latin typeface="+mn-lt"/>
                <a:ea typeface="+mn-ea"/>
                <a:cs typeface="+mn-cs"/>
              </a:defRPr>
            </a:lvl4pPr>
            <a:lvl5pPr marL="1764000" indent="-252000">
              <a:lnSpc>
                <a:spcPct val="86000"/>
              </a:lnSpc>
              <a:spcAft>
                <a:spcPts val="1500"/>
              </a:spcAft>
              <a:buFontTx/>
              <a:buBlip>
                <a:blip r:embed="rId3"/>
              </a:buBlip>
              <a:defRPr sz="2638"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sv-SE" sz="4400" b="1" kern="0" dirty="0">
                <a:solidFill>
                  <a:sysClr val="windowText" lastClr="000000"/>
                </a:solidFill>
              </a:rPr>
              <a:t>Arbetsmetoder</a:t>
            </a:r>
          </a:p>
          <a:p>
            <a:pPr marL="345440" indent="-345440"/>
            <a:r>
              <a:rPr lang="sv-SE" sz="3600" kern="0" dirty="0">
                <a:solidFill>
                  <a:sysClr val="windowText" lastClr="000000"/>
                </a:solidFill>
              </a:rPr>
              <a:t>Förenkla och renodla</a:t>
            </a:r>
            <a:endParaRPr lang="sv-SE" sz="3600" kern="0" dirty="0">
              <a:solidFill>
                <a:sysClr val="windowText" lastClr="000000"/>
              </a:solidFill>
              <a:cs typeface="Calibri Light"/>
            </a:endParaRPr>
          </a:p>
          <a:p>
            <a:pPr marL="345440" indent="-345440"/>
            <a:r>
              <a:rPr lang="sv-SE" sz="3600" kern="0" dirty="0">
                <a:solidFill>
                  <a:sysClr val="windowText" lastClr="000000"/>
                </a:solidFill>
              </a:rPr>
              <a:t>Berätta genom den lilla människan</a:t>
            </a:r>
            <a:endParaRPr lang="sv-SE" sz="3600" kern="0" dirty="0">
              <a:solidFill>
                <a:sysClr val="windowText" lastClr="000000"/>
              </a:solidFill>
              <a:cs typeface="Calibri Light"/>
            </a:endParaRPr>
          </a:p>
          <a:p>
            <a:pPr marL="345440" indent="-345440"/>
            <a:r>
              <a:rPr lang="sv-SE" sz="3600" kern="0" dirty="0">
                <a:solidFill>
                  <a:sysClr val="windowText" lastClr="000000"/>
                </a:solidFill>
              </a:rPr>
              <a:t>Väcka känslor</a:t>
            </a:r>
            <a:endParaRPr lang="sv-SE" sz="3600" kern="0" dirty="0">
              <a:solidFill>
                <a:sysClr val="windowText" lastClr="000000"/>
              </a:solidFill>
              <a:cs typeface="Calibri Light"/>
            </a:endParaRPr>
          </a:p>
          <a:p>
            <a:pPr marL="345440" indent="-345440"/>
            <a:endParaRPr lang="sv-SE" kern="0" dirty="0">
              <a:solidFill>
                <a:sysClr val="windowText" lastClr="000000"/>
              </a:solidFill>
              <a:cs typeface="Calibri Light"/>
            </a:endParaRPr>
          </a:p>
        </p:txBody>
      </p:sp>
    </p:spTree>
    <p:extLst>
      <p:ext uri="{BB962C8B-B14F-4D97-AF65-F5344CB8AC3E}">
        <p14:creationId xmlns:p14="http://schemas.microsoft.com/office/powerpoint/2010/main" val="277649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2957483-689D-ED54-C105-48EC9751E30E}"/>
              </a:ext>
            </a:extLst>
          </p:cNvPr>
          <p:cNvSpPr>
            <a:spLocks noGrp="1"/>
          </p:cNvSpPr>
          <p:nvPr>
            <p:ph sz="half" idx="1"/>
          </p:nvPr>
        </p:nvSpPr>
        <p:spPr>
          <a:xfrm>
            <a:off x="1195102" y="2721963"/>
            <a:ext cx="8638421" cy="6432541"/>
          </a:xfrm>
        </p:spPr>
        <p:txBody>
          <a:bodyPr vert="horz" lIns="0" tIns="0" rIns="0" bIns="0" rtlCol="0">
            <a:normAutofit/>
          </a:bodyPr>
          <a:lstStyle/>
          <a:p>
            <a:pPr marL="345440" indent="-345440"/>
            <a:r>
              <a:rPr lang="sv-SE" sz="4300" dirty="0"/>
              <a:t>Vi besvarar generellt insändare. </a:t>
            </a:r>
          </a:p>
          <a:p>
            <a:pPr marL="345440" indent="-345440"/>
            <a:r>
              <a:rPr lang="sv-SE" sz="4300" dirty="0"/>
              <a:t>Ger oss möjlighet att besvara, förklara, klargöra och tillföra fakta.</a:t>
            </a:r>
          </a:p>
          <a:p>
            <a:pPr marL="345440" indent="-345440"/>
            <a:r>
              <a:rPr lang="sv-SE" sz="4300" dirty="0"/>
              <a:t>Vi för inte diskussion med egna medarbetare i media utan internt. </a:t>
            </a:r>
          </a:p>
          <a:p>
            <a:pPr marL="345440" indent="-345440"/>
            <a:r>
              <a:rPr lang="sv-SE" sz="4300" dirty="0"/>
              <a:t>Undantag om insändaren oroar patienter, innehåller direkt osanning eller driver opinion via en intressent/förening.</a:t>
            </a:r>
          </a:p>
        </p:txBody>
      </p:sp>
      <p:sp>
        <p:nvSpPr>
          <p:cNvPr id="6" name="Rubrik 5">
            <a:extLst>
              <a:ext uri="{FF2B5EF4-FFF2-40B4-BE49-F238E27FC236}">
                <a16:creationId xmlns:a16="http://schemas.microsoft.com/office/drawing/2014/main" id="{B495A8DA-B9EB-CE7C-9DCA-B379C7277E04}"/>
              </a:ext>
            </a:extLst>
          </p:cNvPr>
          <p:cNvSpPr>
            <a:spLocks noGrp="1"/>
          </p:cNvSpPr>
          <p:nvPr>
            <p:ph type="title"/>
          </p:nvPr>
        </p:nvSpPr>
        <p:spPr>
          <a:xfrm>
            <a:off x="1195102" y="478617"/>
            <a:ext cx="17616567" cy="1729745"/>
          </a:xfrm>
        </p:spPr>
        <p:txBody>
          <a:bodyPr anchor="b">
            <a:normAutofit/>
          </a:bodyPr>
          <a:lstStyle/>
          <a:p>
            <a:r>
              <a:rPr lang="sv-SE" dirty="0"/>
              <a:t>Insändare - vår hållning</a:t>
            </a:r>
          </a:p>
        </p:txBody>
      </p:sp>
      <p:pic>
        <p:nvPicPr>
          <p:cNvPr id="7" name="Platshållare för innehåll 6" descr="En bild som visar person, Människoansikte, klädsel, inomhus">
            <a:extLst>
              <a:ext uri="{FF2B5EF4-FFF2-40B4-BE49-F238E27FC236}">
                <a16:creationId xmlns:a16="http://schemas.microsoft.com/office/drawing/2014/main" id="{7092B6A8-137C-4ED7-EBEB-12966DF4C0BA}"/>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1073"/>
          <a:stretch/>
        </p:blipFill>
        <p:spPr>
          <a:xfrm>
            <a:off x="11386868" y="2785151"/>
            <a:ext cx="7439714" cy="6306164"/>
          </a:xfrm>
        </p:spPr>
      </p:pic>
    </p:spTree>
    <p:extLst>
      <p:ext uri="{BB962C8B-B14F-4D97-AF65-F5344CB8AC3E}">
        <p14:creationId xmlns:p14="http://schemas.microsoft.com/office/powerpoint/2010/main" val="147600216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F281234-AAC1-130E-FF03-D1FF67A1BAD5}"/>
              </a:ext>
            </a:extLst>
          </p:cNvPr>
          <p:cNvSpPr>
            <a:spLocks noGrp="1"/>
          </p:cNvSpPr>
          <p:nvPr>
            <p:ph type="title"/>
          </p:nvPr>
        </p:nvSpPr>
        <p:spPr>
          <a:xfrm>
            <a:off x="1243766" y="1011871"/>
            <a:ext cx="17616567" cy="2043642"/>
          </a:xfrm>
        </p:spPr>
        <p:txBody>
          <a:bodyPr anchor="b">
            <a:normAutofit/>
          </a:bodyPr>
          <a:lstStyle/>
          <a:p>
            <a:r>
              <a:rPr lang="sv-SE" dirty="0"/>
              <a:t>Samtal på scenen – två scenarier</a:t>
            </a:r>
          </a:p>
        </p:txBody>
      </p:sp>
      <p:graphicFrame>
        <p:nvGraphicFramePr>
          <p:cNvPr id="8" name="Platshållare för text 4">
            <a:extLst>
              <a:ext uri="{FF2B5EF4-FFF2-40B4-BE49-F238E27FC236}">
                <a16:creationId xmlns:a16="http://schemas.microsoft.com/office/drawing/2014/main" id="{7E49F38F-E36F-AE70-DB5A-A18901EEF1AD}"/>
              </a:ext>
            </a:extLst>
          </p:cNvPr>
          <p:cNvGraphicFramePr/>
          <p:nvPr>
            <p:extLst>
              <p:ext uri="{D42A27DB-BD31-4B8C-83A1-F6EECF244321}">
                <p14:modId xmlns:p14="http://schemas.microsoft.com/office/powerpoint/2010/main" val="2285292792"/>
              </p:ext>
            </p:extLst>
          </p:nvPr>
        </p:nvGraphicFramePr>
        <p:xfrm>
          <a:off x="1243766" y="3401568"/>
          <a:ext cx="17616567" cy="5986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62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DCE163B-8C32-524D-B855-47D055AE27EF}"/>
              </a:ext>
            </a:extLst>
          </p:cNvPr>
          <p:cNvSpPr txBox="1"/>
          <p:nvPr/>
        </p:nvSpPr>
        <p:spPr>
          <a:xfrm>
            <a:off x="1619325" y="3374118"/>
            <a:ext cx="8638421" cy="5976000"/>
          </a:xfrm>
          <a:prstGeom prst="rect">
            <a:avLst/>
          </a:prstGeom>
        </p:spPr>
        <p:txBody>
          <a:bodyPr vert="horz" lIns="0" tIns="0" rIns="0" bIns="0" rtlCol="0">
            <a:normAutofit/>
          </a:bodyPr>
          <a:lstStyle/>
          <a:p>
            <a:pPr marL="345600" indent="-345600">
              <a:lnSpc>
                <a:spcPct val="90000"/>
              </a:lnSpc>
              <a:spcAft>
                <a:spcPts val="2300"/>
              </a:spcAft>
              <a:buSzPct val="100000"/>
              <a:buBlip>
                <a:blip r:embed="rId3"/>
              </a:buBlip>
            </a:pPr>
            <a:r>
              <a:rPr lang="sv-SE" sz="4300" spc="-110" dirty="0"/>
              <a:t>Vad gäller saken?</a:t>
            </a:r>
          </a:p>
          <a:p>
            <a:pPr marL="345600" indent="-345600">
              <a:lnSpc>
                <a:spcPct val="90000"/>
              </a:lnSpc>
              <a:spcAft>
                <a:spcPts val="2300"/>
              </a:spcAft>
              <a:buSzPct val="100000"/>
              <a:buBlip>
                <a:blip r:embed="rId3"/>
              </a:buBlip>
            </a:pPr>
            <a:r>
              <a:rPr lang="sv-SE" sz="4300" spc="-110" dirty="0"/>
              <a:t>Är du rätt person?</a:t>
            </a:r>
          </a:p>
          <a:p>
            <a:pPr marL="345600" indent="-345600">
              <a:lnSpc>
                <a:spcPct val="90000"/>
              </a:lnSpc>
              <a:spcAft>
                <a:spcPts val="2300"/>
              </a:spcAft>
              <a:buSzPct val="100000"/>
              <a:buBlip>
                <a:blip r:embed="rId3"/>
              </a:buBlip>
            </a:pPr>
            <a:r>
              <a:rPr lang="sv-SE" sz="4300" spc="-110" dirty="0"/>
              <a:t>Ställ frågor</a:t>
            </a:r>
          </a:p>
          <a:p>
            <a:pPr marL="345600" indent="-345600">
              <a:lnSpc>
                <a:spcPct val="90000"/>
              </a:lnSpc>
              <a:spcAft>
                <a:spcPts val="2300"/>
              </a:spcAft>
              <a:buSzPct val="100000"/>
              <a:buBlip>
                <a:blip r:embed="rId3"/>
              </a:buBlip>
            </a:pPr>
            <a:r>
              <a:rPr lang="sv-SE" sz="4300" spc="-110" dirty="0"/>
              <a:t>Be att få återkomma</a:t>
            </a:r>
          </a:p>
          <a:p>
            <a:pPr marL="345600" indent="-345600">
              <a:lnSpc>
                <a:spcPct val="90000"/>
              </a:lnSpc>
              <a:spcAft>
                <a:spcPts val="2300"/>
              </a:spcAft>
              <a:buSzPct val="100000"/>
              <a:buBlip>
                <a:blip r:embed="rId3"/>
              </a:buBlip>
            </a:pPr>
            <a:r>
              <a:rPr lang="sv-SE" sz="4300" spc="-110" dirty="0"/>
              <a:t>Kontakta oss!</a:t>
            </a:r>
          </a:p>
          <a:p>
            <a:pPr marL="345600" indent="-345600">
              <a:lnSpc>
                <a:spcPct val="90000"/>
              </a:lnSpc>
              <a:spcAft>
                <a:spcPts val="2300"/>
              </a:spcAft>
              <a:buSzPct val="100000"/>
              <a:buBlip>
                <a:blip r:embed="rId3"/>
              </a:buBlip>
            </a:pPr>
            <a:endParaRPr lang="sv-SE" sz="3900" spc="-110" dirty="0"/>
          </a:p>
        </p:txBody>
      </p:sp>
      <p:sp>
        <p:nvSpPr>
          <p:cNvPr id="5" name="Platshållare för text 4">
            <a:extLst>
              <a:ext uri="{FF2B5EF4-FFF2-40B4-BE49-F238E27FC236}">
                <a16:creationId xmlns:a16="http://schemas.microsoft.com/office/drawing/2014/main" id="{D5FF083C-06BD-B64E-A766-7E9AA51DB18E}"/>
              </a:ext>
            </a:extLst>
          </p:cNvPr>
          <p:cNvSpPr>
            <a:spLocks noGrp="1"/>
          </p:cNvSpPr>
          <p:nvPr>
            <p:ph type="title"/>
          </p:nvPr>
        </p:nvSpPr>
        <p:spPr>
          <a:xfrm>
            <a:off x="1494590" y="149315"/>
            <a:ext cx="17616567" cy="2043642"/>
          </a:xfrm>
        </p:spPr>
        <p:txBody>
          <a:bodyPr vert="horz" lIns="0" tIns="0" rIns="0" bIns="72000" rtlCol="0" anchor="b" anchorCtr="0">
            <a:normAutofit/>
          </a:bodyPr>
          <a:lstStyle/>
          <a:p>
            <a:pPr marL="0" indent="0">
              <a:buNone/>
            </a:pPr>
            <a:r>
              <a:rPr lang="sv-SE" b="1" spc="-280" baseline="0" dirty="0">
                <a:latin typeface="+mj-lt"/>
                <a:ea typeface="+mj-ea"/>
                <a:cs typeface="+mj-cs"/>
              </a:rPr>
              <a:t>När journalisten hör av sig</a:t>
            </a:r>
          </a:p>
        </p:txBody>
      </p:sp>
      <p:pic>
        <p:nvPicPr>
          <p:cNvPr id="10" name="Platshållare för innehåll 9">
            <a:extLst>
              <a:ext uri="{FF2B5EF4-FFF2-40B4-BE49-F238E27FC236}">
                <a16:creationId xmlns:a16="http://schemas.microsoft.com/office/drawing/2014/main" id="{B4108B63-5C47-3549-AD04-AE01C181D43D}"/>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32859" b="6647"/>
          <a:stretch/>
        </p:blipFill>
        <p:spPr>
          <a:xfrm>
            <a:off x="11207929" y="2225614"/>
            <a:ext cx="7652404" cy="7075523"/>
          </a:xfrm>
          <a:noFill/>
        </p:spPr>
      </p:pic>
    </p:spTree>
    <p:extLst>
      <p:ext uri="{BB962C8B-B14F-4D97-AF65-F5344CB8AC3E}">
        <p14:creationId xmlns:p14="http://schemas.microsoft.com/office/powerpoint/2010/main" val="68652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37E81-5217-20B6-CC88-20313AFF14B7}"/>
              </a:ext>
            </a:extLst>
          </p:cNvPr>
          <p:cNvSpPr>
            <a:spLocks noGrp="1"/>
          </p:cNvSpPr>
          <p:nvPr>
            <p:ph type="title"/>
          </p:nvPr>
        </p:nvSpPr>
        <p:spPr>
          <a:xfrm>
            <a:off x="1243766" y="1572102"/>
            <a:ext cx="17616567" cy="1291867"/>
          </a:xfrm>
        </p:spPr>
        <p:txBody>
          <a:bodyPr>
            <a:noAutofit/>
          </a:bodyPr>
          <a:lstStyle/>
          <a:p>
            <a:pPr>
              <a:lnSpc>
                <a:spcPct val="100000"/>
              </a:lnSpc>
            </a:pPr>
            <a:r>
              <a:rPr lang="sv-SE" sz="6000" dirty="0"/>
              <a:t>Prata med oss på Kommunikation </a:t>
            </a:r>
            <a:br>
              <a:rPr lang="sv-SE" sz="6000" dirty="0"/>
            </a:br>
            <a:r>
              <a:rPr lang="sv-SE" sz="6000" dirty="0"/>
              <a:t>– hellre en gång för </a:t>
            </a:r>
            <a:r>
              <a:rPr lang="sv-SE" sz="6200" dirty="0"/>
              <a:t>mycket</a:t>
            </a:r>
          </a:p>
        </p:txBody>
      </p:sp>
      <p:sp>
        <p:nvSpPr>
          <p:cNvPr id="5" name="Platshållare för text 4">
            <a:extLst>
              <a:ext uri="{FF2B5EF4-FFF2-40B4-BE49-F238E27FC236}">
                <a16:creationId xmlns:a16="http://schemas.microsoft.com/office/drawing/2014/main" id="{3501DBE4-B62F-276B-34A0-460DED5E0E96}"/>
              </a:ext>
            </a:extLst>
          </p:cNvPr>
          <p:cNvSpPr>
            <a:spLocks noGrp="1"/>
          </p:cNvSpPr>
          <p:nvPr>
            <p:ph type="body" sz="quarter" idx="13"/>
          </p:nvPr>
        </p:nvSpPr>
        <p:spPr>
          <a:xfrm>
            <a:off x="1243767" y="3209025"/>
            <a:ext cx="17616566" cy="5025417"/>
          </a:xfrm>
        </p:spPr>
        <p:txBody>
          <a:bodyPr vert="horz" lIns="0" tIns="0" rIns="0" bIns="0" rtlCol="0" anchor="t">
            <a:noAutofit/>
          </a:bodyPr>
          <a:lstStyle/>
          <a:p>
            <a:pPr marL="345440" indent="-345440">
              <a:lnSpc>
                <a:spcPct val="120000"/>
              </a:lnSpc>
            </a:pPr>
            <a:r>
              <a:rPr lang="sv-SE" sz="4200" dirty="0"/>
              <a:t>Utbildar regionens talespersoner</a:t>
            </a:r>
          </a:p>
          <a:p>
            <a:pPr marL="345440" indent="-345440">
              <a:lnSpc>
                <a:spcPct val="120000"/>
              </a:lnSpc>
            </a:pPr>
            <a:r>
              <a:rPr lang="sv-SE" sz="4200" dirty="0"/>
              <a:t>Stöd, rådgivning och coachning till chef och ledning genom att t ex</a:t>
            </a:r>
          </a:p>
          <a:p>
            <a:pPr marL="755840" lvl="1" indent="-345440">
              <a:lnSpc>
                <a:spcPct val="120000"/>
              </a:lnSpc>
            </a:pPr>
            <a:r>
              <a:rPr lang="sv-SE" sz="4200" dirty="0"/>
              <a:t>Kontakta media, be att få frågor i förväg, boka tidsbegränsad intervju</a:t>
            </a:r>
          </a:p>
          <a:p>
            <a:pPr marL="755840" lvl="1" indent="-345440">
              <a:lnSpc>
                <a:spcPct val="120000"/>
              </a:lnSpc>
            </a:pPr>
            <a:r>
              <a:rPr lang="sv-SE" sz="4200" dirty="0"/>
              <a:t>Förbereda talesperson inför intervju. Fakta, budskap samt frågor och svar.</a:t>
            </a:r>
          </a:p>
          <a:p>
            <a:pPr marL="755840" lvl="1" indent="-345440">
              <a:lnSpc>
                <a:spcPct val="120000"/>
              </a:lnSpc>
            </a:pPr>
            <a:r>
              <a:rPr lang="sv-SE" sz="4200" dirty="0"/>
              <a:t>Genomföra provintervju och medverka som stöd vid intervjuer.</a:t>
            </a:r>
          </a:p>
          <a:p>
            <a:pPr marL="755840" lvl="1" indent="-345440">
              <a:lnSpc>
                <a:spcPct val="120000"/>
              </a:lnSpc>
            </a:pPr>
            <a:r>
              <a:rPr lang="sv-SE" sz="4200" dirty="0"/>
              <a:t>Efter publicering, gå igenom och ge feedback.</a:t>
            </a:r>
          </a:p>
          <a:p>
            <a:pPr marL="755840" lvl="1" indent="-345440">
              <a:lnSpc>
                <a:spcPct val="120000"/>
              </a:lnSpc>
            </a:pPr>
            <a:r>
              <a:rPr lang="sv-SE" sz="4200" dirty="0"/>
              <a:t>Stöd i internkommunikationen vid en pågående händelse.</a:t>
            </a:r>
          </a:p>
        </p:txBody>
      </p:sp>
    </p:spTree>
    <p:extLst>
      <p:ext uri="{BB962C8B-B14F-4D97-AF65-F5344CB8AC3E}">
        <p14:creationId xmlns:p14="http://schemas.microsoft.com/office/powerpoint/2010/main" val="250892170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0039DAB0-7D38-4811-8BB1-C6C4965A58F0}"/>
    </a:ext>
  </a:extLst>
</a:theme>
</file>

<file path=ppt/theme/theme2.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2459BC67-DD28-465A-A611-64CAAD410A4A}"/>
    </a:ext>
  </a:extLst>
</a:theme>
</file>

<file path=ppt/theme/theme3.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72B876D8-DEED-4268-B914-085C35FD99C3}"/>
    </a:ext>
  </a:extLst>
</a:theme>
</file>

<file path=ppt/theme/theme4.xml><?xml version="1.0" encoding="utf-8"?>
<a:theme xmlns:a="http://schemas.openxmlformats.org/drawingml/2006/main" name="Region Västmanland Medarbetare">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919be73-3043-4a15-91a1-447e95682d5a" xsi:nil="true"/>
    <lcf76f155ced4ddcb4097134ff3c332f xmlns="1e79335a-5b32-4e3e-ac59-cfd702a91ece">
      <Terms xmlns="http://schemas.microsoft.com/office/infopath/2007/PartnerControls"/>
    </lcf76f155ced4ddcb4097134ff3c332f>
    <SharedWithUsers xmlns="2919be73-3043-4a15-91a1-447e95682d5a">
      <UserInfo>
        <DisplayName>Lars Thomasson</DisplayName>
        <AccountId>27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CE83F1453CDB54991E039C08C7C9473" ma:contentTypeVersion="14" ma:contentTypeDescription="Skapa ett nytt dokument." ma:contentTypeScope="" ma:versionID="82224fffafeb3ef3a7c415cbc7dfcc8f">
  <xsd:schema xmlns:xsd="http://www.w3.org/2001/XMLSchema" xmlns:xs="http://www.w3.org/2001/XMLSchema" xmlns:p="http://schemas.microsoft.com/office/2006/metadata/properties" xmlns:ns2="1e79335a-5b32-4e3e-ac59-cfd702a91ece" xmlns:ns3="2919be73-3043-4a15-91a1-447e95682d5a" targetNamespace="http://schemas.microsoft.com/office/2006/metadata/properties" ma:root="true" ma:fieldsID="3de6dbd2fda7097908573ad8f0118248" ns2:_="" ns3:_="">
    <xsd:import namespace="1e79335a-5b32-4e3e-ac59-cfd702a91ece"/>
    <xsd:import namespace="2919be73-3043-4a15-91a1-447e95682d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79335a-5b32-4e3e-ac59-cfd702a91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e12c2e29-3876-4f0c-ba25-f8f57cb655d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19be73-3043-4a15-91a1-447e95682d5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e74edf0f-f2e9-413e-9a56-834715289534}" ma:internalName="TaxCatchAll" ma:showField="CatchAllData" ma:web="2919be73-3043-4a15-91a1-447e95682d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1836F-050D-448E-A7B6-564A2A1A1FC4}">
  <ds:schemaRefs>
    <ds:schemaRef ds:uri="http://schemas.microsoft.com/sharepoint/v3/contenttype/forms"/>
  </ds:schemaRefs>
</ds:datastoreItem>
</file>

<file path=customXml/itemProps2.xml><?xml version="1.0" encoding="utf-8"?>
<ds:datastoreItem xmlns:ds="http://schemas.openxmlformats.org/officeDocument/2006/customXml" ds:itemID="{7D298639-A577-4F3F-91F2-8D6ABE55571D}">
  <ds:schemaRefs>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eb912acb-de3e-4f64-bf3c-82d24afba72b"/>
    <ds:schemaRef ds:uri="234703e7-9e48-4889-b458-e4f1ab235c03"/>
    <ds:schemaRef ds:uri="http://purl.org/dc/elements/1.1/"/>
  </ds:schemaRefs>
</ds:datastoreItem>
</file>

<file path=customXml/itemProps3.xml><?xml version="1.0" encoding="utf-8"?>
<ds:datastoreItem xmlns:ds="http://schemas.openxmlformats.org/officeDocument/2006/customXml" ds:itemID="{3115822A-6082-408E-A427-AFE6B62E3AB8}"/>
</file>

<file path=docProps/app.xml><?xml version="1.0" encoding="utf-8"?>
<Properties xmlns="http://schemas.openxmlformats.org/officeDocument/2006/extended-properties" xmlns:vt="http://schemas.openxmlformats.org/officeDocument/2006/docPropsVTypes">
  <Template>Region Västmanland Rosa</Template>
  <TotalTime>50</TotalTime>
  <Words>640</Words>
  <Application>Microsoft Office PowerPoint</Application>
  <PresentationFormat>Anpassad</PresentationFormat>
  <Paragraphs>107</Paragraphs>
  <Slides>11</Slides>
  <Notes>5</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11</vt:i4>
      </vt:variant>
    </vt:vector>
  </HeadingPairs>
  <TitlesOfParts>
    <vt:vector size="20" baseType="lpstr">
      <vt:lpstr>Arial</vt:lpstr>
      <vt:lpstr>Calibri</vt:lpstr>
      <vt:lpstr>Calibri Light</vt:lpstr>
      <vt:lpstr>Inter</vt:lpstr>
      <vt:lpstr>Wingdings</vt:lpstr>
      <vt:lpstr>Region Västmanland Rosa</vt:lpstr>
      <vt:lpstr>Region Västmanland Blå</vt:lpstr>
      <vt:lpstr>Region Västmanland Grön</vt:lpstr>
      <vt:lpstr>Region Västmanland Medarbetare</vt:lpstr>
      <vt:lpstr>När jag som chef hamnar i fokus i media -regionens förhållningssätt </vt:lpstr>
      <vt:lpstr>PowerPoint-presentation</vt:lpstr>
      <vt:lpstr>PowerPoint-presentation</vt:lpstr>
      <vt:lpstr>Varför är regionen intressant?</vt:lpstr>
      <vt:lpstr>Journalisters uppdrag och arbetssätt</vt:lpstr>
      <vt:lpstr>Insändare - vår hållning</vt:lpstr>
      <vt:lpstr>Samtal på scenen – två scenarier</vt:lpstr>
      <vt:lpstr>När journalisten hör av sig</vt:lpstr>
      <vt:lpstr>Prata med oss på Kommunikation  – hellre en gång för mycket</vt:lpstr>
      <vt:lpstr>Jämförelse av tonalitet i artiklar om regionen Både traditionella och sociala medier 2021-2024 </vt:lpstr>
      <vt:lpstr>Kontakt mediafrågor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Anette Söderberg</dc:creator>
  <cp:lastModifiedBy>Eva Lindahl</cp:lastModifiedBy>
  <cp:revision>15</cp:revision>
  <dcterms:created xsi:type="dcterms:W3CDTF">2022-01-27T21:12:09Z</dcterms:created>
  <dcterms:modified xsi:type="dcterms:W3CDTF">2024-11-05T11:01:48Z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0x010100DCE83F1453CDB54991E039C08C7C9473</vt:lpwstr>
  </property>
  <property fmtid="{D5CDD505-2E9C-101B-9397-08002B2CF9AE}" pid="3" name="MediaServiceImageTags">
    <vt:lpwstr/>
  </property>
</Properties>
</file>