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2"/>
  </p:notesMasterIdLst>
  <p:sldIdLst>
    <p:sldId id="431" r:id="rId8"/>
    <p:sldId id="2145709566" r:id="rId9"/>
    <p:sldId id="2145709549" r:id="rId10"/>
    <p:sldId id="2145709550" r:id="rId11"/>
    <p:sldId id="2145709480" r:id="rId12"/>
    <p:sldId id="2145709482" r:id="rId13"/>
    <p:sldId id="2145709481" r:id="rId14"/>
    <p:sldId id="2145709555" r:id="rId15"/>
    <p:sldId id="2145709556" r:id="rId16"/>
    <p:sldId id="2145709565" r:id="rId17"/>
    <p:sldId id="290" r:id="rId18"/>
    <p:sldId id="2145709554" r:id="rId19"/>
    <p:sldId id="2145709559" r:id="rId20"/>
    <p:sldId id="325" r:id="rId21"/>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31"/>
            <p14:sldId id="2145709566"/>
            <p14:sldId id="2145709549"/>
            <p14:sldId id="2145709550"/>
            <p14:sldId id="2145709480"/>
            <p14:sldId id="2145709482"/>
            <p14:sldId id="2145709481"/>
            <p14:sldId id="2145709555"/>
            <p14:sldId id="2145709556"/>
            <p14:sldId id="2145709565"/>
            <p14:sldId id="290"/>
            <p14:sldId id="2145709554"/>
            <p14:sldId id="2145709559"/>
          </p14:sldIdLst>
        </p14:section>
        <p14:section name="Illustrationer" id="{28E61A5B-DA70-E541-AF34-B69FE8870C85}">
          <p14:sldIdLst>
            <p14:sldId id="32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68" d="100"/>
          <a:sy n="68" d="100"/>
        </p:scale>
        <p:origin x="2178" y="-72"/>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5D675-FBE8-4C42-9CE1-25063B986459}" type="doc">
      <dgm:prSet loTypeId="urn:microsoft.com/office/officeart/2005/8/layout/cycle3" loCatId="cycle" qsTypeId="urn:microsoft.com/office/officeart/2005/8/quickstyle/simple2" qsCatId="simple" csTypeId="urn:microsoft.com/office/officeart/2005/8/colors/accent3_2" csCatId="accent3" phldr="1"/>
      <dgm:spPr/>
      <dgm:t>
        <a:bodyPr/>
        <a:lstStyle/>
        <a:p>
          <a:endParaRPr lang="en-US"/>
        </a:p>
      </dgm:t>
    </dgm:pt>
    <dgm:pt modelId="{2A9C858F-0259-4D88-AA20-93E99EB5624D}">
      <dgm:prSet custT="1"/>
      <dgm:spPr>
        <a:solidFill>
          <a:srgbClr val="DCEEEB"/>
        </a:solidFill>
      </dgm:spPr>
      <dgm:t>
        <a:bodyPr/>
        <a:lstStyle/>
        <a:p>
          <a:r>
            <a:rPr lang="en-US" sz="2800" baseline="0" dirty="0" err="1">
              <a:solidFill>
                <a:schemeClr val="tx1"/>
              </a:solidFill>
              <a:latin typeface="+mj-lt"/>
            </a:rPr>
            <a:t>Intressekonflikt</a:t>
          </a:r>
          <a:r>
            <a:rPr lang="en-US" sz="2800" baseline="0" dirty="0">
              <a:solidFill>
                <a:schemeClr val="tx1"/>
              </a:solidFill>
              <a:latin typeface="+mj-lt"/>
            </a:rPr>
            <a:t> </a:t>
          </a:r>
          <a:r>
            <a:rPr lang="en-US" sz="2800" baseline="0" dirty="0" err="1">
              <a:solidFill>
                <a:schemeClr val="tx1"/>
              </a:solidFill>
              <a:latin typeface="+mj-lt"/>
            </a:rPr>
            <a:t>mellan</a:t>
          </a:r>
          <a:r>
            <a:rPr lang="en-US" sz="2800" baseline="0" dirty="0">
              <a:solidFill>
                <a:schemeClr val="tx1"/>
              </a:solidFill>
              <a:latin typeface="+mj-lt"/>
            </a:rPr>
            <a:t> </a:t>
          </a:r>
          <a:r>
            <a:rPr lang="en-US" sz="2800" baseline="0" dirty="0" err="1">
              <a:solidFill>
                <a:schemeClr val="tx1"/>
              </a:solidFill>
              <a:latin typeface="+mj-lt"/>
            </a:rPr>
            <a:t>egna</a:t>
          </a:r>
          <a:r>
            <a:rPr lang="en-US" sz="2800" baseline="0" dirty="0">
              <a:solidFill>
                <a:schemeClr val="tx1"/>
              </a:solidFill>
              <a:latin typeface="+mj-lt"/>
            </a:rPr>
            <a:t> </a:t>
          </a:r>
          <a:r>
            <a:rPr lang="en-US" sz="2800" baseline="0" dirty="0" err="1">
              <a:solidFill>
                <a:schemeClr val="tx1"/>
              </a:solidFill>
              <a:latin typeface="+mj-lt"/>
            </a:rPr>
            <a:t>intressen</a:t>
          </a:r>
          <a:r>
            <a:rPr lang="en-US" sz="2800" baseline="0" dirty="0">
              <a:solidFill>
                <a:schemeClr val="tx1"/>
              </a:solidFill>
              <a:latin typeface="+mj-lt"/>
            </a:rPr>
            <a:t> och </a:t>
          </a:r>
          <a:r>
            <a:rPr lang="en-US" sz="2800" baseline="0" dirty="0" err="1">
              <a:solidFill>
                <a:schemeClr val="tx1"/>
              </a:solidFill>
              <a:latin typeface="+mj-lt"/>
            </a:rPr>
            <a:t>arbetsgivarens</a:t>
          </a:r>
          <a:endParaRPr lang="en-US" sz="2800" dirty="0">
            <a:solidFill>
              <a:schemeClr val="tx1"/>
            </a:solidFill>
            <a:latin typeface="+mj-lt"/>
          </a:endParaRPr>
        </a:p>
      </dgm:t>
    </dgm:pt>
    <dgm:pt modelId="{4C7B1971-881C-495E-B401-52369427CBCE}" type="parTrans" cxnId="{1C70A595-D3F6-4BFD-A417-C6CC3E8C8EF3}">
      <dgm:prSet/>
      <dgm:spPr/>
      <dgm:t>
        <a:bodyPr/>
        <a:lstStyle/>
        <a:p>
          <a:endParaRPr lang="en-US"/>
        </a:p>
      </dgm:t>
    </dgm:pt>
    <dgm:pt modelId="{C738DBD3-CE48-4122-B60E-40E89B8A7B36}" type="sibTrans" cxnId="{1C70A595-D3F6-4BFD-A417-C6CC3E8C8EF3}">
      <dgm:prSet/>
      <dgm:spPr/>
      <dgm:t>
        <a:bodyPr/>
        <a:lstStyle/>
        <a:p>
          <a:endParaRPr lang="en-US"/>
        </a:p>
      </dgm:t>
    </dgm:pt>
    <dgm:pt modelId="{E8B3C1A5-9159-4FDD-BE5C-61B5C73F15EF}">
      <dgm:prSet custT="1"/>
      <dgm:spPr>
        <a:solidFill>
          <a:srgbClr val="DCEEEB"/>
        </a:solidFill>
      </dgm:spPr>
      <dgm:t>
        <a:bodyPr/>
        <a:lstStyle/>
        <a:p>
          <a:r>
            <a:rPr lang="en-US" sz="2800" baseline="0" dirty="0" err="1">
              <a:solidFill>
                <a:schemeClr val="tx1"/>
              </a:solidFill>
              <a:latin typeface="+mj-lt"/>
            </a:rPr>
            <a:t>Intressekonflikt</a:t>
          </a:r>
          <a:r>
            <a:rPr lang="en-US" sz="2800" baseline="0" dirty="0">
              <a:solidFill>
                <a:schemeClr val="tx1"/>
              </a:solidFill>
              <a:latin typeface="+mj-lt"/>
            </a:rPr>
            <a:t> </a:t>
          </a:r>
          <a:r>
            <a:rPr lang="en-US" sz="2800" baseline="0" dirty="0" err="1">
              <a:solidFill>
                <a:schemeClr val="tx1"/>
              </a:solidFill>
              <a:latin typeface="+mj-lt"/>
            </a:rPr>
            <a:t>mellan</a:t>
          </a:r>
          <a:r>
            <a:rPr lang="en-US" sz="2800" baseline="0" dirty="0">
              <a:solidFill>
                <a:schemeClr val="tx1"/>
              </a:solidFill>
              <a:latin typeface="+mj-lt"/>
            </a:rPr>
            <a:t> </a:t>
          </a:r>
          <a:r>
            <a:rPr lang="en-US" sz="2800" baseline="0" dirty="0" err="1">
              <a:solidFill>
                <a:schemeClr val="tx1"/>
              </a:solidFill>
              <a:latin typeface="+mj-lt"/>
            </a:rPr>
            <a:t>två</a:t>
          </a:r>
          <a:r>
            <a:rPr lang="en-US" sz="2800" baseline="0" dirty="0">
              <a:solidFill>
                <a:schemeClr val="tx1"/>
              </a:solidFill>
              <a:latin typeface="+mj-lt"/>
            </a:rPr>
            <a:t> </a:t>
          </a:r>
          <a:r>
            <a:rPr lang="en-US" sz="2800" baseline="0" dirty="0" err="1">
              <a:solidFill>
                <a:schemeClr val="tx1"/>
              </a:solidFill>
              <a:latin typeface="+mj-lt"/>
            </a:rPr>
            <a:t>olika</a:t>
          </a:r>
          <a:r>
            <a:rPr lang="en-US" sz="2800" baseline="0" dirty="0">
              <a:solidFill>
                <a:schemeClr val="tx1"/>
              </a:solidFill>
              <a:latin typeface="+mj-lt"/>
            </a:rPr>
            <a:t> </a:t>
          </a:r>
          <a:r>
            <a:rPr lang="en-US" sz="2800" baseline="0" dirty="0" err="1">
              <a:solidFill>
                <a:schemeClr val="tx1"/>
              </a:solidFill>
              <a:latin typeface="+mj-lt"/>
            </a:rPr>
            <a:t>arbetsgivares</a:t>
          </a:r>
          <a:r>
            <a:rPr lang="en-US" sz="2800" baseline="0" dirty="0">
              <a:solidFill>
                <a:schemeClr val="tx1"/>
              </a:solidFill>
              <a:latin typeface="+mj-lt"/>
            </a:rPr>
            <a:t> </a:t>
          </a:r>
          <a:r>
            <a:rPr lang="en-US" sz="2800" baseline="0" dirty="0" err="1">
              <a:solidFill>
                <a:schemeClr val="tx1"/>
              </a:solidFill>
              <a:latin typeface="+mj-lt"/>
            </a:rPr>
            <a:t>intressen</a:t>
          </a:r>
          <a:endParaRPr lang="en-US" sz="2800" dirty="0">
            <a:solidFill>
              <a:schemeClr val="tx1"/>
            </a:solidFill>
            <a:latin typeface="+mj-lt"/>
          </a:endParaRPr>
        </a:p>
      </dgm:t>
    </dgm:pt>
    <dgm:pt modelId="{D1D65353-7054-4E7B-A88D-17E81886E79D}" type="parTrans" cxnId="{406FF682-A603-474D-97D5-E98EDF99C792}">
      <dgm:prSet/>
      <dgm:spPr/>
      <dgm:t>
        <a:bodyPr/>
        <a:lstStyle/>
        <a:p>
          <a:endParaRPr lang="en-US"/>
        </a:p>
      </dgm:t>
    </dgm:pt>
    <dgm:pt modelId="{F2B587B8-B89F-4468-9D2A-C6840F35A4F8}" type="sibTrans" cxnId="{406FF682-A603-474D-97D5-E98EDF99C792}">
      <dgm:prSet/>
      <dgm:spPr/>
      <dgm:t>
        <a:bodyPr/>
        <a:lstStyle/>
        <a:p>
          <a:endParaRPr lang="en-US"/>
        </a:p>
      </dgm:t>
    </dgm:pt>
    <dgm:pt modelId="{1FC43EFD-735E-4C5E-98EF-C560C033D973}">
      <dgm:prSet custT="1"/>
      <dgm:spPr>
        <a:solidFill>
          <a:srgbClr val="DCEEEB"/>
        </a:solidFill>
      </dgm:spPr>
      <dgm:t>
        <a:bodyPr/>
        <a:lstStyle/>
        <a:p>
          <a:r>
            <a:rPr lang="en-US" sz="2800" baseline="0" dirty="0" err="1">
              <a:solidFill>
                <a:schemeClr val="tx1"/>
              </a:solidFill>
              <a:latin typeface="+mj-lt"/>
            </a:rPr>
            <a:t>Ej</a:t>
          </a:r>
          <a:r>
            <a:rPr lang="en-US" sz="2800" baseline="0" dirty="0">
              <a:solidFill>
                <a:schemeClr val="tx1"/>
              </a:solidFill>
              <a:latin typeface="+mj-lt"/>
            </a:rPr>
            <a:t> </a:t>
          </a:r>
          <a:r>
            <a:rPr lang="en-US" sz="2800" baseline="0" dirty="0" err="1">
              <a:solidFill>
                <a:schemeClr val="tx1"/>
              </a:solidFill>
              <a:latin typeface="+mj-lt"/>
            </a:rPr>
            <a:t>godkänd</a:t>
          </a:r>
          <a:r>
            <a:rPr lang="en-US" sz="2800" baseline="0" dirty="0">
              <a:solidFill>
                <a:schemeClr val="tx1"/>
              </a:solidFill>
              <a:latin typeface="+mj-lt"/>
            </a:rPr>
            <a:t> </a:t>
          </a:r>
          <a:r>
            <a:rPr lang="en-US" sz="2800" baseline="0" dirty="0" err="1">
              <a:solidFill>
                <a:schemeClr val="tx1"/>
              </a:solidFill>
              <a:latin typeface="+mj-lt"/>
            </a:rPr>
            <a:t>bisyssla</a:t>
          </a:r>
          <a:r>
            <a:rPr lang="en-US" sz="2800" baseline="0" dirty="0">
              <a:solidFill>
                <a:schemeClr val="tx1"/>
              </a:solidFill>
              <a:latin typeface="+mj-lt"/>
            </a:rPr>
            <a:t> </a:t>
          </a:r>
          <a:r>
            <a:rPr lang="en-US" sz="2800" baseline="0" dirty="0" err="1">
              <a:solidFill>
                <a:schemeClr val="tx1"/>
              </a:solidFill>
              <a:latin typeface="+mj-lt"/>
            </a:rPr>
            <a:t>skapar</a:t>
          </a:r>
          <a:r>
            <a:rPr lang="en-US" sz="2800" baseline="0" dirty="0">
              <a:solidFill>
                <a:schemeClr val="tx1"/>
              </a:solidFill>
              <a:latin typeface="+mj-lt"/>
            </a:rPr>
            <a:t> </a:t>
          </a:r>
          <a:r>
            <a:rPr lang="en-US" sz="2800" baseline="0" dirty="0" err="1">
              <a:solidFill>
                <a:schemeClr val="tx1"/>
              </a:solidFill>
              <a:latin typeface="+mj-lt"/>
            </a:rPr>
            <a:t>sårbarhet</a:t>
          </a:r>
          <a:endParaRPr lang="en-US" sz="2800" dirty="0">
            <a:solidFill>
              <a:schemeClr val="tx1"/>
            </a:solidFill>
            <a:latin typeface="+mj-lt"/>
          </a:endParaRPr>
        </a:p>
      </dgm:t>
    </dgm:pt>
    <dgm:pt modelId="{EF340D95-44FC-443D-8A1B-E8DD70940C5F}" type="parTrans" cxnId="{E573123A-3333-438B-A98A-E3A8383B6CA5}">
      <dgm:prSet/>
      <dgm:spPr/>
      <dgm:t>
        <a:bodyPr/>
        <a:lstStyle/>
        <a:p>
          <a:endParaRPr lang="en-US"/>
        </a:p>
      </dgm:t>
    </dgm:pt>
    <dgm:pt modelId="{943641C9-9AF6-491E-B539-63C6805BEF36}" type="sibTrans" cxnId="{E573123A-3333-438B-A98A-E3A8383B6CA5}">
      <dgm:prSet/>
      <dgm:spPr/>
      <dgm:t>
        <a:bodyPr/>
        <a:lstStyle/>
        <a:p>
          <a:endParaRPr lang="en-US"/>
        </a:p>
      </dgm:t>
    </dgm:pt>
    <dgm:pt modelId="{35188E3F-23FE-4CC4-BE1B-24F4CFC1539B}">
      <dgm:prSet custT="1"/>
      <dgm:spPr>
        <a:solidFill>
          <a:srgbClr val="DCEEEB"/>
        </a:solidFill>
      </dgm:spPr>
      <dgm:t>
        <a:bodyPr/>
        <a:lstStyle/>
        <a:p>
          <a:r>
            <a:rPr lang="sv-SE" sz="2800" dirty="0">
              <a:solidFill>
                <a:schemeClr val="tx1"/>
              </a:solidFill>
              <a:latin typeface="+mj-lt"/>
            </a:rPr>
            <a:t>Felaktiga beslut på grund av intressekonflikt skapar sårbarhet</a:t>
          </a:r>
        </a:p>
      </dgm:t>
    </dgm:pt>
    <dgm:pt modelId="{5A1A6771-C8D0-4453-BA3D-C69479E64AF7}" type="parTrans" cxnId="{4F9D3076-23D1-48FB-A82E-A2277E07D9A3}">
      <dgm:prSet/>
      <dgm:spPr/>
      <dgm:t>
        <a:bodyPr/>
        <a:lstStyle/>
        <a:p>
          <a:endParaRPr lang="sv-SE"/>
        </a:p>
      </dgm:t>
    </dgm:pt>
    <dgm:pt modelId="{5BB3E7EB-B612-49AC-9851-299B5856AEA3}" type="sibTrans" cxnId="{4F9D3076-23D1-48FB-A82E-A2277E07D9A3}">
      <dgm:prSet/>
      <dgm:spPr/>
      <dgm:t>
        <a:bodyPr/>
        <a:lstStyle/>
        <a:p>
          <a:endParaRPr lang="sv-SE"/>
        </a:p>
      </dgm:t>
    </dgm:pt>
    <dgm:pt modelId="{671496C8-33B8-467E-BA2E-5ADAD69B0EC7}">
      <dgm:prSet/>
      <dgm:spPr>
        <a:solidFill>
          <a:srgbClr val="F4DEE6"/>
        </a:solidFill>
      </dgm:spPr>
      <dgm:t>
        <a:bodyPr/>
        <a:lstStyle/>
        <a:p>
          <a:r>
            <a:rPr lang="en-US" dirty="0">
              <a:solidFill>
                <a:schemeClr val="tx1"/>
              </a:solidFill>
              <a:latin typeface="+mj-lt"/>
            </a:rPr>
            <a:t>Meveten </a:t>
          </a:r>
          <a:r>
            <a:rPr lang="en-US" dirty="0" err="1">
              <a:solidFill>
                <a:schemeClr val="tx1"/>
              </a:solidFill>
              <a:latin typeface="+mj-lt"/>
            </a:rPr>
            <a:t>eller</a:t>
          </a:r>
          <a:r>
            <a:rPr lang="en-US" dirty="0">
              <a:solidFill>
                <a:schemeClr val="tx1"/>
              </a:solidFill>
              <a:latin typeface="+mj-lt"/>
            </a:rPr>
            <a:t> </a:t>
          </a:r>
          <a:r>
            <a:rPr lang="en-US" dirty="0" err="1">
              <a:solidFill>
                <a:schemeClr val="tx1"/>
              </a:solidFill>
              <a:latin typeface="+mj-lt"/>
            </a:rPr>
            <a:t>omedveten</a:t>
          </a:r>
          <a:r>
            <a:rPr lang="en-US" dirty="0">
              <a:solidFill>
                <a:schemeClr val="tx1"/>
              </a:solidFill>
              <a:latin typeface="+mj-lt"/>
            </a:rPr>
            <a:t> </a:t>
          </a:r>
          <a:r>
            <a:rPr lang="en-US" dirty="0" err="1">
              <a:solidFill>
                <a:schemeClr val="tx1"/>
              </a:solidFill>
              <a:latin typeface="+mj-lt"/>
            </a:rPr>
            <a:t>möjliggörare</a:t>
          </a:r>
          <a:endParaRPr lang="en-US" dirty="0">
            <a:solidFill>
              <a:schemeClr val="tx1"/>
            </a:solidFill>
            <a:latin typeface="+mj-lt"/>
          </a:endParaRPr>
        </a:p>
      </dgm:t>
    </dgm:pt>
    <dgm:pt modelId="{1FEED5F7-A471-4CB7-B12F-459D18A3FCC8}" type="parTrans" cxnId="{FA326C0C-D8B7-493E-9E76-62A5106F646B}">
      <dgm:prSet/>
      <dgm:spPr/>
      <dgm:t>
        <a:bodyPr/>
        <a:lstStyle/>
        <a:p>
          <a:endParaRPr lang="sv-SE"/>
        </a:p>
      </dgm:t>
    </dgm:pt>
    <dgm:pt modelId="{D3A91FFB-F1F7-4400-A3FE-87D88EB6AAB1}" type="sibTrans" cxnId="{FA326C0C-D8B7-493E-9E76-62A5106F646B}">
      <dgm:prSet/>
      <dgm:spPr/>
      <dgm:t>
        <a:bodyPr/>
        <a:lstStyle/>
        <a:p>
          <a:endParaRPr lang="sv-SE"/>
        </a:p>
      </dgm:t>
    </dgm:pt>
    <dgm:pt modelId="{FB74CDCD-5948-488C-B480-0CFB6DF97D2A}">
      <dgm:prSet/>
      <dgm:spPr>
        <a:solidFill>
          <a:srgbClr val="DCEEEB"/>
        </a:solidFill>
      </dgm:spPr>
      <dgm:t>
        <a:bodyPr/>
        <a:lstStyle/>
        <a:p>
          <a:r>
            <a:rPr lang="sv-SE" dirty="0">
              <a:solidFill>
                <a:schemeClr val="tx1"/>
              </a:solidFill>
              <a:latin typeface="+mj-lt"/>
            </a:rPr>
            <a:t>Sårbarhet ökar risken för påverkan</a:t>
          </a:r>
        </a:p>
      </dgm:t>
    </dgm:pt>
    <dgm:pt modelId="{A75009E6-902B-47D3-BBF7-128AB3ED6E1D}" type="parTrans" cxnId="{7EF14FD9-9678-40BD-8818-1369B17C7AB5}">
      <dgm:prSet/>
      <dgm:spPr/>
      <dgm:t>
        <a:bodyPr/>
        <a:lstStyle/>
        <a:p>
          <a:endParaRPr lang="sv-SE"/>
        </a:p>
      </dgm:t>
    </dgm:pt>
    <dgm:pt modelId="{9CB3EA91-7B7F-40AB-9D32-8D8A54713456}" type="sibTrans" cxnId="{7EF14FD9-9678-40BD-8818-1369B17C7AB5}">
      <dgm:prSet/>
      <dgm:spPr/>
      <dgm:t>
        <a:bodyPr/>
        <a:lstStyle/>
        <a:p>
          <a:endParaRPr lang="sv-SE"/>
        </a:p>
      </dgm:t>
    </dgm:pt>
    <dgm:pt modelId="{22D801A2-97E0-4D68-A70B-BFC9BBC7D059}" type="pres">
      <dgm:prSet presAssocID="{99B5D675-FBE8-4C42-9CE1-25063B986459}" presName="Name0" presStyleCnt="0">
        <dgm:presLayoutVars>
          <dgm:dir/>
          <dgm:resizeHandles val="exact"/>
        </dgm:presLayoutVars>
      </dgm:prSet>
      <dgm:spPr/>
    </dgm:pt>
    <dgm:pt modelId="{913C272D-D747-4162-89F9-A41ED08EE935}" type="pres">
      <dgm:prSet presAssocID="{99B5D675-FBE8-4C42-9CE1-25063B986459}" presName="cycle" presStyleCnt="0"/>
      <dgm:spPr/>
    </dgm:pt>
    <dgm:pt modelId="{7E7BDB75-5C72-42E7-8CD1-9B185644E068}" type="pres">
      <dgm:prSet presAssocID="{2A9C858F-0259-4D88-AA20-93E99EB5624D}" presName="nodeFirstNode" presStyleLbl="node1" presStyleIdx="0" presStyleCnt="6" custScaleX="117012" custRadScaleRad="101995" custRadScaleInc="21667">
        <dgm:presLayoutVars>
          <dgm:bulletEnabled val="1"/>
        </dgm:presLayoutVars>
      </dgm:prSet>
      <dgm:spPr/>
    </dgm:pt>
    <dgm:pt modelId="{5A580164-22B3-49DD-B88C-36C4A46C8EE9}" type="pres">
      <dgm:prSet presAssocID="{C738DBD3-CE48-4122-B60E-40E89B8A7B36}" presName="sibTransFirstNode" presStyleLbl="bgShp" presStyleIdx="0" presStyleCnt="1" custLinFactNeighborX="-2924" custLinFactNeighborY="-309"/>
      <dgm:spPr/>
    </dgm:pt>
    <dgm:pt modelId="{3B9A9F0A-7D4D-416A-968D-A560D387AC8B}" type="pres">
      <dgm:prSet presAssocID="{E8B3C1A5-9159-4FDD-BE5C-61B5C73F15EF}" presName="nodeFollowingNodes" presStyleLbl="node1" presStyleIdx="1" presStyleCnt="6" custScaleX="121305" custRadScaleRad="114669" custRadScaleInc="19365">
        <dgm:presLayoutVars>
          <dgm:bulletEnabled val="1"/>
        </dgm:presLayoutVars>
      </dgm:prSet>
      <dgm:spPr/>
    </dgm:pt>
    <dgm:pt modelId="{1E9FB1A0-67F1-45B0-AB74-AB0C02D9B3ED}" type="pres">
      <dgm:prSet presAssocID="{1FC43EFD-735E-4C5E-98EF-C560C033D973}" presName="nodeFollowingNodes" presStyleLbl="node1" presStyleIdx="2" presStyleCnt="6" custRadScaleRad="113620" custRadScaleInc="-33199">
        <dgm:presLayoutVars>
          <dgm:bulletEnabled val="1"/>
        </dgm:presLayoutVars>
      </dgm:prSet>
      <dgm:spPr/>
    </dgm:pt>
    <dgm:pt modelId="{3BF1870A-C399-40B2-8E24-C006D2AF932A}" type="pres">
      <dgm:prSet presAssocID="{35188E3F-23FE-4CC4-BE1B-24F4CFC1539B}" presName="nodeFollowingNodes" presStyleLbl="node1" presStyleIdx="3" presStyleCnt="6" custScaleX="126785" custRadScaleRad="99059" custRadScaleInc="-4121">
        <dgm:presLayoutVars>
          <dgm:bulletEnabled val="1"/>
        </dgm:presLayoutVars>
      </dgm:prSet>
      <dgm:spPr/>
    </dgm:pt>
    <dgm:pt modelId="{6E742849-F6BA-444D-AC34-CB23FB44CF63}" type="pres">
      <dgm:prSet presAssocID="{671496C8-33B8-467E-BA2E-5ADAD69B0EC7}" presName="nodeFollowingNodes" presStyleLbl="node1" presStyleIdx="4" presStyleCnt="6" custRadScaleRad="107866" custRadScaleInc="109757">
        <dgm:presLayoutVars>
          <dgm:bulletEnabled val="1"/>
        </dgm:presLayoutVars>
      </dgm:prSet>
      <dgm:spPr/>
    </dgm:pt>
    <dgm:pt modelId="{F9022D62-F65F-426D-B0B3-CA1AF822B632}" type="pres">
      <dgm:prSet presAssocID="{FB74CDCD-5948-488C-B480-0CFB6DF97D2A}" presName="nodeFollowingNodes" presStyleLbl="node1" presStyleIdx="5" presStyleCnt="6" custRadScaleRad="113051" custRadScaleInc="-87593">
        <dgm:presLayoutVars>
          <dgm:bulletEnabled val="1"/>
        </dgm:presLayoutVars>
      </dgm:prSet>
      <dgm:spPr/>
    </dgm:pt>
  </dgm:ptLst>
  <dgm:cxnLst>
    <dgm:cxn modelId="{C6A7F702-BF21-48E3-911E-1B6CE24E90AA}" type="presOf" srcId="{C738DBD3-CE48-4122-B60E-40E89B8A7B36}" destId="{5A580164-22B3-49DD-B88C-36C4A46C8EE9}" srcOrd="0" destOrd="0" presId="urn:microsoft.com/office/officeart/2005/8/layout/cycle3"/>
    <dgm:cxn modelId="{FA326C0C-D8B7-493E-9E76-62A5106F646B}" srcId="{99B5D675-FBE8-4C42-9CE1-25063B986459}" destId="{671496C8-33B8-467E-BA2E-5ADAD69B0EC7}" srcOrd="4" destOrd="0" parTransId="{1FEED5F7-A471-4CB7-B12F-459D18A3FCC8}" sibTransId="{D3A91FFB-F1F7-4400-A3FE-87D88EB6AAB1}"/>
    <dgm:cxn modelId="{D7369221-74CA-4FBE-9054-728A694CC901}" type="presOf" srcId="{35188E3F-23FE-4CC4-BE1B-24F4CFC1539B}" destId="{3BF1870A-C399-40B2-8E24-C006D2AF932A}" srcOrd="0" destOrd="0" presId="urn:microsoft.com/office/officeart/2005/8/layout/cycle3"/>
    <dgm:cxn modelId="{E573123A-3333-438B-A98A-E3A8383B6CA5}" srcId="{99B5D675-FBE8-4C42-9CE1-25063B986459}" destId="{1FC43EFD-735E-4C5E-98EF-C560C033D973}" srcOrd="2" destOrd="0" parTransId="{EF340D95-44FC-443D-8A1B-E8DD70940C5F}" sibTransId="{943641C9-9AF6-491E-B539-63C6805BEF36}"/>
    <dgm:cxn modelId="{45A7153F-B9A8-4DA7-8960-F71673864B79}" type="presOf" srcId="{1FC43EFD-735E-4C5E-98EF-C560C033D973}" destId="{1E9FB1A0-67F1-45B0-AB74-AB0C02D9B3ED}" srcOrd="0" destOrd="0" presId="urn:microsoft.com/office/officeart/2005/8/layout/cycle3"/>
    <dgm:cxn modelId="{E6BF1B5D-F692-451C-A929-B76C22E12322}" type="presOf" srcId="{99B5D675-FBE8-4C42-9CE1-25063B986459}" destId="{22D801A2-97E0-4D68-A70B-BFC9BBC7D059}" srcOrd="0" destOrd="0" presId="urn:microsoft.com/office/officeart/2005/8/layout/cycle3"/>
    <dgm:cxn modelId="{6ADAD65F-75AE-43E2-B116-57F855AFC391}" type="presOf" srcId="{2A9C858F-0259-4D88-AA20-93E99EB5624D}" destId="{7E7BDB75-5C72-42E7-8CD1-9B185644E068}" srcOrd="0" destOrd="0" presId="urn:microsoft.com/office/officeart/2005/8/layout/cycle3"/>
    <dgm:cxn modelId="{4F9D3076-23D1-48FB-A82E-A2277E07D9A3}" srcId="{99B5D675-FBE8-4C42-9CE1-25063B986459}" destId="{35188E3F-23FE-4CC4-BE1B-24F4CFC1539B}" srcOrd="3" destOrd="0" parTransId="{5A1A6771-C8D0-4453-BA3D-C69479E64AF7}" sibTransId="{5BB3E7EB-B612-49AC-9851-299B5856AEA3}"/>
    <dgm:cxn modelId="{E366FD57-1EE8-483A-8CB2-562ACBF95C33}" type="presOf" srcId="{671496C8-33B8-467E-BA2E-5ADAD69B0EC7}" destId="{6E742849-F6BA-444D-AC34-CB23FB44CF63}" srcOrd="0" destOrd="0" presId="urn:microsoft.com/office/officeart/2005/8/layout/cycle3"/>
    <dgm:cxn modelId="{406FF682-A603-474D-97D5-E98EDF99C792}" srcId="{99B5D675-FBE8-4C42-9CE1-25063B986459}" destId="{E8B3C1A5-9159-4FDD-BE5C-61B5C73F15EF}" srcOrd="1" destOrd="0" parTransId="{D1D65353-7054-4E7B-A88D-17E81886E79D}" sibTransId="{F2B587B8-B89F-4468-9D2A-C6840F35A4F8}"/>
    <dgm:cxn modelId="{1C70A595-D3F6-4BFD-A417-C6CC3E8C8EF3}" srcId="{99B5D675-FBE8-4C42-9CE1-25063B986459}" destId="{2A9C858F-0259-4D88-AA20-93E99EB5624D}" srcOrd="0" destOrd="0" parTransId="{4C7B1971-881C-495E-B401-52369427CBCE}" sibTransId="{C738DBD3-CE48-4122-B60E-40E89B8A7B36}"/>
    <dgm:cxn modelId="{94E241B9-5D82-4B3F-923B-CC1E6EDDD70F}" type="presOf" srcId="{E8B3C1A5-9159-4FDD-BE5C-61B5C73F15EF}" destId="{3B9A9F0A-7D4D-416A-968D-A560D387AC8B}" srcOrd="0" destOrd="0" presId="urn:microsoft.com/office/officeart/2005/8/layout/cycle3"/>
    <dgm:cxn modelId="{7EF14FD9-9678-40BD-8818-1369B17C7AB5}" srcId="{99B5D675-FBE8-4C42-9CE1-25063B986459}" destId="{FB74CDCD-5948-488C-B480-0CFB6DF97D2A}" srcOrd="5" destOrd="0" parTransId="{A75009E6-902B-47D3-BBF7-128AB3ED6E1D}" sibTransId="{9CB3EA91-7B7F-40AB-9D32-8D8A54713456}"/>
    <dgm:cxn modelId="{C5B392F0-C552-4F1E-B614-5CECC32E756A}" type="presOf" srcId="{FB74CDCD-5948-488C-B480-0CFB6DF97D2A}" destId="{F9022D62-F65F-426D-B0B3-CA1AF822B632}" srcOrd="0" destOrd="0" presId="urn:microsoft.com/office/officeart/2005/8/layout/cycle3"/>
    <dgm:cxn modelId="{06B68B78-272C-49D6-84DC-FD02A7B8FC77}" type="presParOf" srcId="{22D801A2-97E0-4D68-A70B-BFC9BBC7D059}" destId="{913C272D-D747-4162-89F9-A41ED08EE935}" srcOrd="0" destOrd="0" presId="urn:microsoft.com/office/officeart/2005/8/layout/cycle3"/>
    <dgm:cxn modelId="{6C4EBFE2-B061-4A20-B628-8DD7587F20A9}" type="presParOf" srcId="{913C272D-D747-4162-89F9-A41ED08EE935}" destId="{7E7BDB75-5C72-42E7-8CD1-9B185644E068}" srcOrd="0" destOrd="0" presId="urn:microsoft.com/office/officeart/2005/8/layout/cycle3"/>
    <dgm:cxn modelId="{7911E2B2-DED5-49BC-AAAB-5C0200F2DBD5}" type="presParOf" srcId="{913C272D-D747-4162-89F9-A41ED08EE935}" destId="{5A580164-22B3-49DD-B88C-36C4A46C8EE9}" srcOrd="1" destOrd="0" presId="urn:microsoft.com/office/officeart/2005/8/layout/cycle3"/>
    <dgm:cxn modelId="{3F82BD90-924B-479F-AA2B-444E2EE0D502}" type="presParOf" srcId="{913C272D-D747-4162-89F9-A41ED08EE935}" destId="{3B9A9F0A-7D4D-416A-968D-A560D387AC8B}" srcOrd="2" destOrd="0" presId="urn:microsoft.com/office/officeart/2005/8/layout/cycle3"/>
    <dgm:cxn modelId="{863440ED-5D60-44EB-B314-5FC08F0292E9}" type="presParOf" srcId="{913C272D-D747-4162-89F9-A41ED08EE935}" destId="{1E9FB1A0-67F1-45B0-AB74-AB0C02D9B3ED}" srcOrd="3" destOrd="0" presId="urn:microsoft.com/office/officeart/2005/8/layout/cycle3"/>
    <dgm:cxn modelId="{73766D62-284B-4B58-B0E1-F067A4B1ECB0}" type="presParOf" srcId="{913C272D-D747-4162-89F9-A41ED08EE935}" destId="{3BF1870A-C399-40B2-8E24-C006D2AF932A}" srcOrd="4" destOrd="0" presId="urn:microsoft.com/office/officeart/2005/8/layout/cycle3"/>
    <dgm:cxn modelId="{F9A9553F-2841-4439-84F5-75EB9C60F12E}" type="presParOf" srcId="{913C272D-D747-4162-89F9-A41ED08EE935}" destId="{6E742849-F6BA-444D-AC34-CB23FB44CF63}" srcOrd="5" destOrd="0" presId="urn:microsoft.com/office/officeart/2005/8/layout/cycle3"/>
    <dgm:cxn modelId="{7E4E9966-5FC0-4656-8242-D3A8D9D562F4}" type="presParOf" srcId="{913C272D-D747-4162-89F9-A41ED08EE935}" destId="{F9022D62-F65F-426D-B0B3-CA1AF822B632}"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80164-22B3-49DD-B88C-36C4A46C8EE9}">
      <dsp:nvSpPr>
        <dsp:cNvPr id="0" name=""/>
        <dsp:cNvSpPr/>
      </dsp:nvSpPr>
      <dsp:spPr>
        <a:xfrm>
          <a:off x="4814799" y="-208055"/>
          <a:ext cx="9306010" cy="9306010"/>
        </a:xfrm>
        <a:prstGeom prst="circularArrow">
          <a:avLst>
            <a:gd name="adj1" fmla="val 5274"/>
            <a:gd name="adj2" fmla="val 312630"/>
            <a:gd name="adj3" fmla="val 13846511"/>
            <a:gd name="adj4" fmla="val 17354073"/>
            <a:gd name="adj5" fmla="val 547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BDB75-5C72-42E7-8CD1-9B185644E068}">
      <dsp:nvSpPr>
        <dsp:cNvPr id="0" name=""/>
        <dsp:cNvSpPr/>
      </dsp:nvSpPr>
      <dsp:spPr>
        <a:xfrm>
          <a:off x="7597446" y="765"/>
          <a:ext cx="4284932" cy="1830979"/>
        </a:xfrm>
        <a:prstGeom prst="roundRect">
          <a:avLst/>
        </a:prstGeom>
        <a:solidFill>
          <a:srgbClr val="DCEEE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err="1">
              <a:solidFill>
                <a:schemeClr val="tx1"/>
              </a:solidFill>
              <a:latin typeface="+mj-lt"/>
            </a:rPr>
            <a:t>Intressekonflikt</a:t>
          </a:r>
          <a:r>
            <a:rPr lang="en-US" sz="2800" kern="1200" baseline="0" dirty="0">
              <a:solidFill>
                <a:schemeClr val="tx1"/>
              </a:solidFill>
              <a:latin typeface="+mj-lt"/>
            </a:rPr>
            <a:t> </a:t>
          </a:r>
          <a:r>
            <a:rPr lang="en-US" sz="2800" kern="1200" baseline="0" dirty="0" err="1">
              <a:solidFill>
                <a:schemeClr val="tx1"/>
              </a:solidFill>
              <a:latin typeface="+mj-lt"/>
            </a:rPr>
            <a:t>mellan</a:t>
          </a:r>
          <a:r>
            <a:rPr lang="en-US" sz="2800" kern="1200" baseline="0" dirty="0">
              <a:solidFill>
                <a:schemeClr val="tx1"/>
              </a:solidFill>
              <a:latin typeface="+mj-lt"/>
            </a:rPr>
            <a:t> </a:t>
          </a:r>
          <a:r>
            <a:rPr lang="en-US" sz="2800" kern="1200" baseline="0" dirty="0" err="1">
              <a:solidFill>
                <a:schemeClr val="tx1"/>
              </a:solidFill>
              <a:latin typeface="+mj-lt"/>
            </a:rPr>
            <a:t>egna</a:t>
          </a:r>
          <a:r>
            <a:rPr lang="en-US" sz="2800" kern="1200" baseline="0" dirty="0">
              <a:solidFill>
                <a:schemeClr val="tx1"/>
              </a:solidFill>
              <a:latin typeface="+mj-lt"/>
            </a:rPr>
            <a:t> </a:t>
          </a:r>
          <a:r>
            <a:rPr lang="en-US" sz="2800" kern="1200" baseline="0" dirty="0" err="1">
              <a:solidFill>
                <a:schemeClr val="tx1"/>
              </a:solidFill>
              <a:latin typeface="+mj-lt"/>
            </a:rPr>
            <a:t>intressen</a:t>
          </a:r>
          <a:r>
            <a:rPr lang="en-US" sz="2800" kern="1200" baseline="0" dirty="0">
              <a:solidFill>
                <a:schemeClr val="tx1"/>
              </a:solidFill>
              <a:latin typeface="+mj-lt"/>
            </a:rPr>
            <a:t> och </a:t>
          </a:r>
          <a:r>
            <a:rPr lang="en-US" sz="2800" kern="1200" baseline="0" dirty="0" err="1">
              <a:solidFill>
                <a:schemeClr val="tx1"/>
              </a:solidFill>
              <a:latin typeface="+mj-lt"/>
            </a:rPr>
            <a:t>arbetsgivarens</a:t>
          </a:r>
          <a:endParaRPr lang="en-US" sz="2800" kern="1200" dirty="0">
            <a:solidFill>
              <a:schemeClr val="tx1"/>
            </a:solidFill>
            <a:latin typeface="+mj-lt"/>
          </a:endParaRPr>
        </a:p>
      </dsp:txBody>
      <dsp:txXfrm>
        <a:off x="7686827" y="90146"/>
        <a:ext cx="4106170" cy="1652217"/>
      </dsp:txXfrm>
    </dsp:sp>
    <dsp:sp modelId="{3B9A9F0A-7D4D-416A-968D-A560D387AC8B}">
      <dsp:nvSpPr>
        <dsp:cNvPr id="0" name=""/>
        <dsp:cNvSpPr/>
      </dsp:nvSpPr>
      <dsp:spPr>
        <a:xfrm>
          <a:off x="10841605" y="2295224"/>
          <a:ext cx="4442140" cy="1830979"/>
        </a:xfrm>
        <a:prstGeom prst="roundRect">
          <a:avLst/>
        </a:prstGeom>
        <a:solidFill>
          <a:srgbClr val="DCEEE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err="1">
              <a:solidFill>
                <a:schemeClr val="tx1"/>
              </a:solidFill>
              <a:latin typeface="+mj-lt"/>
            </a:rPr>
            <a:t>Intressekonflikt</a:t>
          </a:r>
          <a:r>
            <a:rPr lang="en-US" sz="2800" kern="1200" baseline="0" dirty="0">
              <a:solidFill>
                <a:schemeClr val="tx1"/>
              </a:solidFill>
              <a:latin typeface="+mj-lt"/>
            </a:rPr>
            <a:t> </a:t>
          </a:r>
          <a:r>
            <a:rPr lang="en-US" sz="2800" kern="1200" baseline="0" dirty="0" err="1">
              <a:solidFill>
                <a:schemeClr val="tx1"/>
              </a:solidFill>
              <a:latin typeface="+mj-lt"/>
            </a:rPr>
            <a:t>mellan</a:t>
          </a:r>
          <a:r>
            <a:rPr lang="en-US" sz="2800" kern="1200" baseline="0" dirty="0">
              <a:solidFill>
                <a:schemeClr val="tx1"/>
              </a:solidFill>
              <a:latin typeface="+mj-lt"/>
            </a:rPr>
            <a:t> </a:t>
          </a:r>
          <a:r>
            <a:rPr lang="en-US" sz="2800" kern="1200" baseline="0" dirty="0" err="1">
              <a:solidFill>
                <a:schemeClr val="tx1"/>
              </a:solidFill>
              <a:latin typeface="+mj-lt"/>
            </a:rPr>
            <a:t>två</a:t>
          </a:r>
          <a:r>
            <a:rPr lang="en-US" sz="2800" kern="1200" baseline="0" dirty="0">
              <a:solidFill>
                <a:schemeClr val="tx1"/>
              </a:solidFill>
              <a:latin typeface="+mj-lt"/>
            </a:rPr>
            <a:t> </a:t>
          </a:r>
          <a:r>
            <a:rPr lang="en-US" sz="2800" kern="1200" baseline="0" dirty="0" err="1">
              <a:solidFill>
                <a:schemeClr val="tx1"/>
              </a:solidFill>
              <a:latin typeface="+mj-lt"/>
            </a:rPr>
            <a:t>olika</a:t>
          </a:r>
          <a:r>
            <a:rPr lang="en-US" sz="2800" kern="1200" baseline="0" dirty="0">
              <a:solidFill>
                <a:schemeClr val="tx1"/>
              </a:solidFill>
              <a:latin typeface="+mj-lt"/>
            </a:rPr>
            <a:t> </a:t>
          </a:r>
          <a:r>
            <a:rPr lang="en-US" sz="2800" kern="1200" baseline="0" dirty="0" err="1">
              <a:solidFill>
                <a:schemeClr val="tx1"/>
              </a:solidFill>
              <a:latin typeface="+mj-lt"/>
            </a:rPr>
            <a:t>arbetsgivares</a:t>
          </a:r>
          <a:r>
            <a:rPr lang="en-US" sz="2800" kern="1200" baseline="0" dirty="0">
              <a:solidFill>
                <a:schemeClr val="tx1"/>
              </a:solidFill>
              <a:latin typeface="+mj-lt"/>
            </a:rPr>
            <a:t> </a:t>
          </a:r>
          <a:r>
            <a:rPr lang="en-US" sz="2800" kern="1200" baseline="0" dirty="0" err="1">
              <a:solidFill>
                <a:schemeClr val="tx1"/>
              </a:solidFill>
              <a:latin typeface="+mj-lt"/>
            </a:rPr>
            <a:t>intressen</a:t>
          </a:r>
          <a:endParaRPr lang="en-US" sz="2800" kern="1200" dirty="0">
            <a:solidFill>
              <a:schemeClr val="tx1"/>
            </a:solidFill>
            <a:latin typeface="+mj-lt"/>
          </a:endParaRPr>
        </a:p>
      </dsp:txBody>
      <dsp:txXfrm>
        <a:off x="10930986" y="2384605"/>
        <a:ext cx="4263378" cy="1652217"/>
      </dsp:txXfrm>
    </dsp:sp>
    <dsp:sp modelId="{1E9FB1A0-67F1-45B0-AB74-AB0C02D9B3ED}">
      <dsp:nvSpPr>
        <dsp:cNvPr id="0" name=""/>
        <dsp:cNvSpPr/>
      </dsp:nvSpPr>
      <dsp:spPr>
        <a:xfrm>
          <a:off x="11345524" y="4738281"/>
          <a:ext cx="3661959" cy="1830979"/>
        </a:xfrm>
        <a:prstGeom prst="roundRect">
          <a:avLst/>
        </a:prstGeom>
        <a:solidFill>
          <a:srgbClr val="DCEEE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err="1">
              <a:solidFill>
                <a:schemeClr val="tx1"/>
              </a:solidFill>
              <a:latin typeface="+mj-lt"/>
            </a:rPr>
            <a:t>Ej</a:t>
          </a:r>
          <a:r>
            <a:rPr lang="en-US" sz="2800" kern="1200" baseline="0" dirty="0">
              <a:solidFill>
                <a:schemeClr val="tx1"/>
              </a:solidFill>
              <a:latin typeface="+mj-lt"/>
            </a:rPr>
            <a:t> </a:t>
          </a:r>
          <a:r>
            <a:rPr lang="en-US" sz="2800" kern="1200" baseline="0" dirty="0" err="1">
              <a:solidFill>
                <a:schemeClr val="tx1"/>
              </a:solidFill>
              <a:latin typeface="+mj-lt"/>
            </a:rPr>
            <a:t>godkänd</a:t>
          </a:r>
          <a:r>
            <a:rPr lang="en-US" sz="2800" kern="1200" baseline="0" dirty="0">
              <a:solidFill>
                <a:schemeClr val="tx1"/>
              </a:solidFill>
              <a:latin typeface="+mj-lt"/>
            </a:rPr>
            <a:t> </a:t>
          </a:r>
          <a:r>
            <a:rPr lang="en-US" sz="2800" kern="1200" baseline="0" dirty="0" err="1">
              <a:solidFill>
                <a:schemeClr val="tx1"/>
              </a:solidFill>
              <a:latin typeface="+mj-lt"/>
            </a:rPr>
            <a:t>bisyssla</a:t>
          </a:r>
          <a:r>
            <a:rPr lang="en-US" sz="2800" kern="1200" baseline="0" dirty="0">
              <a:solidFill>
                <a:schemeClr val="tx1"/>
              </a:solidFill>
              <a:latin typeface="+mj-lt"/>
            </a:rPr>
            <a:t> </a:t>
          </a:r>
          <a:r>
            <a:rPr lang="en-US" sz="2800" kern="1200" baseline="0" dirty="0" err="1">
              <a:solidFill>
                <a:schemeClr val="tx1"/>
              </a:solidFill>
              <a:latin typeface="+mj-lt"/>
            </a:rPr>
            <a:t>skapar</a:t>
          </a:r>
          <a:r>
            <a:rPr lang="en-US" sz="2800" kern="1200" baseline="0" dirty="0">
              <a:solidFill>
                <a:schemeClr val="tx1"/>
              </a:solidFill>
              <a:latin typeface="+mj-lt"/>
            </a:rPr>
            <a:t> </a:t>
          </a:r>
          <a:r>
            <a:rPr lang="en-US" sz="2800" kern="1200" baseline="0" dirty="0" err="1">
              <a:solidFill>
                <a:schemeClr val="tx1"/>
              </a:solidFill>
              <a:latin typeface="+mj-lt"/>
            </a:rPr>
            <a:t>sårbarhet</a:t>
          </a:r>
          <a:endParaRPr lang="en-US" sz="2800" kern="1200" dirty="0">
            <a:solidFill>
              <a:schemeClr val="tx1"/>
            </a:solidFill>
            <a:latin typeface="+mj-lt"/>
          </a:endParaRPr>
        </a:p>
      </dsp:txBody>
      <dsp:txXfrm>
        <a:off x="11434905" y="4827662"/>
        <a:ext cx="3483197" cy="1652217"/>
      </dsp:txXfrm>
    </dsp:sp>
    <dsp:sp modelId="{3BF1870A-C399-40B2-8E24-C006D2AF932A}">
      <dsp:nvSpPr>
        <dsp:cNvPr id="0" name=""/>
        <dsp:cNvSpPr/>
      </dsp:nvSpPr>
      <dsp:spPr>
        <a:xfrm>
          <a:off x="6812648" y="7515922"/>
          <a:ext cx="4642815" cy="1830979"/>
        </a:xfrm>
        <a:prstGeom prst="roundRect">
          <a:avLst/>
        </a:prstGeom>
        <a:solidFill>
          <a:srgbClr val="DCEEE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a:solidFill>
                <a:schemeClr val="tx1"/>
              </a:solidFill>
              <a:latin typeface="+mj-lt"/>
            </a:rPr>
            <a:t>Felaktiga beslut på grund av intressekonflikt skapar sårbarhet</a:t>
          </a:r>
        </a:p>
      </dsp:txBody>
      <dsp:txXfrm>
        <a:off x="6902029" y="7605303"/>
        <a:ext cx="4464053" cy="1652217"/>
      </dsp:txXfrm>
    </dsp:sp>
    <dsp:sp modelId="{6E742849-F6BA-444D-AC34-CB23FB44CF63}">
      <dsp:nvSpPr>
        <dsp:cNvPr id="0" name=""/>
        <dsp:cNvSpPr/>
      </dsp:nvSpPr>
      <dsp:spPr>
        <a:xfrm>
          <a:off x="3518709" y="1965138"/>
          <a:ext cx="3661959" cy="1830979"/>
        </a:xfrm>
        <a:prstGeom prst="roundRect">
          <a:avLst/>
        </a:prstGeom>
        <a:solidFill>
          <a:srgbClr val="F4DEE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mj-lt"/>
            </a:rPr>
            <a:t>Meveten </a:t>
          </a:r>
          <a:r>
            <a:rPr lang="en-US" sz="3300" kern="1200" dirty="0" err="1">
              <a:solidFill>
                <a:schemeClr val="tx1"/>
              </a:solidFill>
              <a:latin typeface="+mj-lt"/>
            </a:rPr>
            <a:t>eller</a:t>
          </a:r>
          <a:r>
            <a:rPr lang="en-US" sz="3300" kern="1200" dirty="0">
              <a:solidFill>
                <a:schemeClr val="tx1"/>
              </a:solidFill>
              <a:latin typeface="+mj-lt"/>
            </a:rPr>
            <a:t> </a:t>
          </a:r>
          <a:r>
            <a:rPr lang="en-US" sz="3300" kern="1200" dirty="0" err="1">
              <a:solidFill>
                <a:schemeClr val="tx1"/>
              </a:solidFill>
              <a:latin typeface="+mj-lt"/>
            </a:rPr>
            <a:t>omedveten</a:t>
          </a:r>
          <a:r>
            <a:rPr lang="en-US" sz="3300" kern="1200" dirty="0">
              <a:solidFill>
                <a:schemeClr val="tx1"/>
              </a:solidFill>
              <a:latin typeface="+mj-lt"/>
            </a:rPr>
            <a:t> </a:t>
          </a:r>
          <a:r>
            <a:rPr lang="en-US" sz="3300" kern="1200" dirty="0" err="1">
              <a:solidFill>
                <a:schemeClr val="tx1"/>
              </a:solidFill>
              <a:latin typeface="+mj-lt"/>
            </a:rPr>
            <a:t>möjliggörare</a:t>
          </a:r>
          <a:endParaRPr lang="en-US" sz="3300" kern="1200" dirty="0">
            <a:solidFill>
              <a:schemeClr val="tx1"/>
            </a:solidFill>
            <a:latin typeface="+mj-lt"/>
          </a:endParaRPr>
        </a:p>
      </dsp:txBody>
      <dsp:txXfrm>
        <a:off x="3608090" y="2054519"/>
        <a:ext cx="3483197" cy="1652217"/>
      </dsp:txXfrm>
    </dsp:sp>
    <dsp:sp modelId="{F9022D62-F65F-426D-B0B3-CA1AF822B632}">
      <dsp:nvSpPr>
        <dsp:cNvPr id="0" name=""/>
        <dsp:cNvSpPr/>
      </dsp:nvSpPr>
      <dsp:spPr>
        <a:xfrm>
          <a:off x="3043159" y="4886819"/>
          <a:ext cx="3661959" cy="1830979"/>
        </a:xfrm>
        <a:prstGeom prst="roundRect">
          <a:avLst/>
        </a:prstGeom>
        <a:solidFill>
          <a:srgbClr val="DCEEE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sv-SE" sz="3300" kern="1200" dirty="0">
              <a:solidFill>
                <a:schemeClr val="tx1"/>
              </a:solidFill>
              <a:latin typeface="+mj-lt"/>
            </a:rPr>
            <a:t>Sårbarhet ökar risken för påverkan</a:t>
          </a:r>
        </a:p>
      </dsp:txBody>
      <dsp:txXfrm>
        <a:off x="3132540" y="4976200"/>
        <a:ext cx="3483197" cy="165221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2025-06-02</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D04F7-8BE7-52C0-EDDB-3B0B2044552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0AC1FE-04F7-17E4-3A7A-8330F02D37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A07B714-5558-CBDD-3ADC-4EDDEBFA5B77}"/>
              </a:ext>
            </a:extLst>
          </p:cNvPr>
          <p:cNvSpPr>
            <a:spLocks noGrp="1"/>
          </p:cNvSpPr>
          <p:nvPr>
            <p:ph type="body" idx="1"/>
          </p:nvPr>
        </p:nvSpPr>
        <p:spPr/>
        <p:txBody>
          <a:bodyPr/>
          <a:lstStyle/>
          <a:p>
            <a:r>
              <a:rPr lang="sv-SE" dirty="0"/>
              <a:t>Bestämmelserna om bisyssla syftar till allmänhetens intresse av saklighet och opartiskhet i offentlig verksamhet, </a:t>
            </a:r>
            <a:r>
              <a:rPr lang="sv-SE" dirty="0" err="1"/>
              <a:t>sk</a:t>
            </a:r>
            <a:r>
              <a:rPr lang="sv-SE" dirty="0"/>
              <a:t> objektivitetsprincipen. </a:t>
            </a:r>
          </a:p>
          <a:p>
            <a:endParaRPr lang="sv-SE" dirty="0"/>
          </a:p>
          <a:p>
            <a:r>
              <a:rPr lang="sv-SE" dirty="0"/>
              <a:t>Allmänheten ska känna förtroende för och att offentligt anställda inte har bisysslor som kan rubba detta förtroende.</a:t>
            </a:r>
          </a:p>
          <a:p>
            <a:r>
              <a:rPr lang="sv-SE" dirty="0"/>
              <a:t>Saklighet</a:t>
            </a:r>
          </a:p>
          <a:p>
            <a:r>
              <a:rPr lang="sv-SE" dirty="0"/>
              <a:t>Opartiskhet</a:t>
            </a:r>
          </a:p>
          <a:p>
            <a:r>
              <a:rPr lang="sv-SE" dirty="0"/>
              <a:t>Anställda har en lojalitetsplikt gentemot arbetsgivaren som kortfattat innebär att anställda ska sätta arbetsgivarens intresse framför sina egna intressen och undvika situationer som riskerar att inte vara lojala eller skada sin arbetsgivare.</a:t>
            </a:r>
          </a:p>
          <a:p>
            <a:r>
              <a:rPr lang="sv-SE" dirty="0"/>
              <a:t>Lojalitet</a:t>
            </a:r>
          </a:p>
          <a:p>
            <a:endParaRPr lang="sv-SE" dirty="0"/>
          </a:p>
        </p:txBody>
      </p:sp>
      <p:sp>
        <p:nvSpPr>
          <p:cNvPr id="4" name="Platshållare för bildnummer 3">
            <a:extLst>
              <a:ext uri="{FF2B5EF4-FFF2-40B4-BE49-F238E27FC236}">
                <a16:creationId xmlns:a16="http://schemas.microsoft.com/office/drawing/2014/main" id="{DD91C1FF-0D89-0853-3BF8-F972A908F9C1}"/>
              </a:ext>
            </a:extLst>
          </p:cNvPr>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163214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A788-362F-F24B-C3A7-11F58F1694D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6412A6C-6857-252F-2650-2BD74326902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C60443C-D765-9576-CBAB-21F5748E2E0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FD505D1-A3E6-842B-A205-618DBC8E0EAD}"/>
              </a:ext>
            </a:extLst>
          </p:cNvPr>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369705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4665">
              <a:defRPr/>
            </a:pPr>
            <a:r>
              <a:rPr lang="sv-SE" kern="0" dirty="0">
                <a:solidFill>
                  <a:sysClr val="windowText" lastClr="000000"/>
                </a:solidFill>
              </a:rPr>
              <a:t>Det innebär att det inte behöver ha inträffat något speciellt som kan sätta allmänhetens tilltro på spel. Det är tillräckligt att arbetsgivarens anseende kan skadas på grund av bisysslans existens.</a:t>
            </a:r>
          </a:p>
          <a:p>
            <a:pPr defTabSz="474665">
              <a:defRPr/>
            </a:pPr>
            <a:endParaRPr lang="sv-SE" kern="0" dirty="0">
              <a:solidFill>
                <a:sysClr val="windowText" lastClr="000000"/>
              </a:solidFill>
            </a:endParaRPr>
          </a:p>
          <a:p>
            <a:pPr defTabSz="474665">
              <a:defRPr/>
            </a:pPr>
            <a:r>
              <a:rPr lang="sv-SE" kern="0" dirty="0">
                <a:solidFill>
                  <a:sysClr val="windowText" lastClr="000000"/>
                </a:solidFill>
              </a:rPr>
              <a:t>Regleras i lag om offentlig anställning (LOA)</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78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86EA-A353-FB52-BEE2-722FBEE238E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E99D07-2D1F-62DD-6750-96A5FBFDECF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06C6B2E-A1D2-D2D8-7D9C-F555C3BF3B94}"/>
              </a:ext>
            </a:extLst>
          </p:cNvPr>
          <p:cNvSpPr>
            <a:spLocks noGrp="1"/>
          </p:cNvSpPr>
          <p:nvPr>
            <p:ph type="body" idx="1"/>
          </p:nvPr>
        </p:nvSpPr>
        <p:spPr/>
        <p:txBody>
          <a:bodyPr/>
          <a:lstStyle/>
          <a:p>
            <a:r>
              <a:rPr lang="sv-SE" dirty="0"/>
              <a:t>Innebär att en anställd har en syssla vid sidan av anställningen som konkurrerar med arbetsgivarens verksamhet.</a:t>
            </a:r>
          </a:p>
          <a:p>
            <a:r>
              <a:rPr lang="sv-SE" dirty="0"/>
              <a:t>Anställda får inte själva eller genom någon annan bedriva företag som utövar verksamhet inom ett område som omfattas av arbetsgivarens uppdrag. Det kan räcka med att en bisyssla berör arbetsgivarens uppdragsverksamhet för att vara konkurrerande och ska/bör därav förbjudas.</a:t>
            </a:r>
          </a:p>
          <a:p>
            <a:r>
              <a:rPr lang="sv-SE" dirty="0"/>
              <a:t>Regleras i Allmänna bestämmelser, AB</a:t>
            </a:r>
          </a:p>
          <a:p>
            <a:endParaRPr lang="sv-SE" dirty="0"/>
          </a:p>
        </p:txBody>
      </p:sp>
      <p:sp>
        <p:nvSpPr>
          <p:cNvPr id="4" name="Platshållare för bildnummer 3">
            <a:extLst>
              <a:ext uri="{FF2B5EF4-FFF2-40B4-BE49-F238E27FC236}">
                <a16:creationId xmlns:a16="http://schemas.microsoft.com/office/drawing/2014/main" id="{11AD863C-258F-8504-29CD-0956BE5A81FB}"/>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235852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0" dirty="0">
                <a:solidFill>
                  <a:sysClr val="windowText" lastClr="000000"/>
                </a:solidFill>
              </a:rPr>
              <a:t>Om bisysslan påverkar den anställdes arbetsinsats på ett negativt sätt, eller numera utifrån arbetstidsdirektivet, den anställdes möjlighet till vila och återhämtning ska bisysslan bedömas restriktivt. </a:t>
            </a:r>
          </a:p>
          <a:p>
            <a:r>
              <a:rPr lang="sv-SE" kern="0" dirty="0">
                <a:solidFill>
                  <a:sysClr val="windowText" lastClr="000000"/>
                </a:solidFill>
              </a:rPr>
              <a:t>Även om 11 timmars dygnsvila och veckovilan bedöms utifrån arbete hos huvudarbetsgivaren bör den totala tiden för vila och återhämtning beaktas när bedömning om bisysslan ska godkännas eller inte görs.</a:t>
            </a:r>
          </a:p>
          <a:p>
            <a:r>
              <a:rPr lang="sv-SE" kern="0" dirty="0">
                <a:solidFill>
                  <a:sysClr val="windowText" lastClr="000000"/>
                </a:solidFill>
              </a:rPr>
              <a:t>Regleras i Allmänna bestämmelser, AB</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379677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0EFFD-7126-DCBD-45CA-B3F09433259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791FE39-CA3B-6EDF-5287-67FAF9F46F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1C52517-8AC1-45F2-1A8C-1B12C34F27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477A19A-669C-ADA3-BC13-D00771B29CFD}"/>
              </a:ext>
            </a:extLst>
          </p:cNvPr>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395637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lgn="ctr"/>
            <a:br>
              <a:rPr lang="sv-SE" sz="1200" dirty="0">
                <a:solidFill>
                  <a:schemeClr val="accent1"/>
                </a:solidFill>
              </a:rPr>
            </a:br>
            <a:r>
              <a:rPr lang="sv-SE" sz="1200" dirty="0">
                <a:solidFill>
                  <a:schemeClr val="accent1"/>
                </a:solidFill>
              </a:rPr>
              <a:t>2% av utbetalningarna till </a:t>
            </a:r>
          </a:p>
          <a:p>
            <a:pPr lvl="0" algn="ctr"/>
            <a:r>
              <a:rPr lang="sv-SE" sz="1200" dirty="0">
                <a:solidFill>
                  <a:schemeClr val="accent1"/>
                </a:solidFill>
              </a:rPr>
              <a:t>privata vårdgivare</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174667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Vilken roll kan då bisyssla spela i välfärdsbrottsligheten? </a:t>
            </a:r>
          </a:p>
          <a:p>
            <a:endParaRPr lang="sv-SE" b="1" dirty="0"/>
          </a:p>
          <a:p>
            <a:r>
              <a:rPr lang="sv-SE" b="1" dirty="0"/>
              <a:t>Intressekonflikter och sårbarhet</a:t>
            </a:r>
          </a:p>
          <a:p>
            <a:pPr marL="89000" indent="-89000">
              <a:buFont typeface="Arial" panose="020B0604020202020204" pitchFamily="34" charset="0"/>
              <a:buChar char="•"/>
            </a:pPr>
            <a:r>
              <a:rPr lang="sv-SE" b="0" dirty="0"/>
              <a:t>En olämplig eller otillåten bisyssla är en sådan där intressekonflikter kan uppstå. Det uppstår egna intressen, som avviker från arbetsgivarens, men som ändå påverkar hur vi utför uppdraget eller kanske vilka varor och tjänster som vi förordar.</a:t>
            </a:r>
          </a:p>
          <a:p>
            <a:pPr marL="89000" indent="-89000">
              <a:buFont typeface="Arial" panose="020B0604020202020204" pitchFamily="34" charset="0"/>
              <a:buChar char="•"/>
            </a:pPr>
            <a:endParaRPr lang="sv-SE" b="0" dirty="0"/>
          </a:p>
          <a:p>
            <a:pPr marL="89000" indent="-89000">
              <a:buFont typeface="Arial" panose="020B0604020202020204" pitchFamily="34" charset="0"/>
              <a:buChar char="•"/>
            </a:pPr>
            <a:r>
              <a:rPr lang="sv-SE" b="0" dirty="0"/>
              <a:t>Vi kan också hamna i en intressekonflikt mellan två olika arbetsgivares intressen. Kanske upplever vi oss ekonomiskt beroende av att upplevas som lojala av fler arbets- eller uppdragsgivare samtidigt. </a:t>
            </a:r>
          </a:p>
          <a:p>
            <a:pPr marL="89000" indent="-89000">
              <a:buFont typeface="Arial" panose="020B0604020202020204" pitchFamily="34" charset="0"/>
              <a:buChar char="•"/>
            </a:pPr>
            <a:endParaRPr lang="sv-SE" b="0" dirty="0"/>
          </a:p>
          <a:p>
            <a:pPr marL="89000" indent="-89000">
              <a:buFont typeface="Arial" panose="020B0604020202020204" pitchFamily="34" charset="0"/>
              <a:buChar char="•"/>
            </a:pPr>
            <a:r>
              <a:rPr lang="sv-SE" b="0" dirty="0"/>
              <a:t>En bisyssla vi döljer eller utövar i större omfattning än redovisat gör oss sårbara.</a:t>
            </a:r>
          </a:p>
          <a:p>
            <a:pPr marL="89000" indent="-89000">
              <a:buFont typeface="Arial" panose="020B0604020202020204" pitchFamily="34" charset="0"/>
              <a:buChar char="•"/>
            </a:pPr>
            <a:endParaRPr lang="sv-SE" b="0" dirty="0"/>
          </a:p>
          <a:p>
            <a:pPr marL="89000" indent="-89000">
              <a:buFont typeface="Arial" panose="020B0604020202020204" pitchFamily="34" charset="0"/>
              <a:buChar char="•"/>
            </a:pPr>
            <a:r>
              <a:rPr lang="sv-SE" b="0" dirty="0"/>
              <a:t>Intressekonflikten ökar risken för beslut i strid med grundkontraktet. Felaktigheter gör oss sårbara för påverkan.</a:t>
            </a:r>
          </a:p>
          <a:p>
            <a:pPr marL="89000" indent="-89000">
              <a:buFont typeface="Arial" panose="020B0604020202020204" pitchFamily="34" charset="0"/>
              <a:buChar char="•"/>
            </a:pPr>
            <a:endParaRPr lang="sv-SE" b="0" dirty="0"/>
          </a:p>
          <a:p>
            <a:pPr marL="89000" indent="-89000" defTabSz="474665">
              <a:buFont typeface="Arial" panose="020B0604020202020204" pitchFamily="34" charset="0"/>
              <a:buChar char="•"/>
              <a:defRPr/>
            </a:pPr>
            <a:r>
              <a:rPr lang="sv-SE" sz="600" dirty="0"/>
              <a:t>Risken ökar för att vi blir en </a:t>
            </a:r>
            <a:r>
              <a:rPr lang="sv-SE" sz="600" b="1" dirty="0">
                <a:solidFill>
                  <a:prstClr val="black"/>
                </a:solidFill>
                <a:latin typeface="Calibri" panose="020F0502020204030204"/>
              </a:rPr>
              <a:t>Medveten eller omedveten möjliggörare:</a:t>
            </a:r>
          </a:p>
          <a:p>
            <a:pPr marL="89000" indent="-89000" defTabSz="474665">
              <a:buFont typeface="Arial" panose="020B0604020202020204" pitchFamily="34" charset="0"/>
              <a:buChar char="•"/>
              <a:defRPr/>
            </a:pPr>
            <a:endParaRPr lang="sv-SE" sz="600" dirty="0">
              <a:solidFill>
                <a:prstClr val="black"/>
              </a:solidFill>
              <a:latin typeface="Calibri" panose="020F0502020204030204"/>
            </a:endParaRPr>
          </a:p>
          <a:p>
            <a:pPr defTabSz="474665">
              <a:defRPr/>
            </a:pPr>
            <a:r>
              <a:rPr lang="sv-SE" sz="600" dirty="0">
                <a:solidFill>
                  <a:prstClr val="black"/>
                </a:solidFill>
                <a:latin typeface="Calibri" panose="020F0502020204030204"/>
              </a:rPr>
              <a:t>Utöver de aktörer – företag, föreningar eller privatpersoner – som berikas av välfärdsbrotten finns också möjliggörarna. Möjliggörarna är de som gör avkall på sina åtaganden enligt grundkontraktet, som åsidosätter sin saklighet eller sin objektivitet för att aktivt hjälpa någon som begår välfärdsbrott eller på annat sätt möjliggöra genom att bortse från sådant som pågår. </a:t>
            </a:r>
          </a:p>
          <a:p>
            <a:endParaRPr lang="sv-SE" dirty="0"/>
          </a:p>
        </p:txBody>
      </p:sp>
      <p:sp>
        <p:nvSpPr>
          <p:cNvPr id="4" name="Platshållare för bildnummer 3"/>
          <p:cNvSpPr>
            <a:spLocks noGrp="1"/>
          </p:cNvSpPr>
          <p:nvPr>
            <p:ph type="sldNum" sz="quarter" idx="5"/>
          </p:nvPr>
        </p:nvSpPr>
        <p:spPr/>
        <p:txBody>
          <a:bodyPr/>
          <a:lstStyle/>
          <a:p>
            <a:pPr defTabSz="474665">
              <a:defRPr/>
            </a:pPr>
            <a:fld id="{B733DB10-64AD-4478-BAF2-10592BD0BA82}" type="slidenum">
              <a:rPr lang="sv-SE">
                <a:solidFill>
                  <a:prstClr val="black"/>
                </a:solidFill>
                <a:latin typeface="Calibri" panose="020F0502020204030204"/>
              </a:rPr>
              <a:pPr defTabSz="474665">
                <a:defRPr/>
              </a:pPr>
              <a:t>11</a:t>
            </a:fld>
            <a:endParaRPr lang="sv-SE">
              <a:solidFill>
                <a:prstClr val="black"/>
              </a:solidFill>
              <a:latin typeface="Calibri" panose="020F0502020204030204"/>
            </a:endParaRPr>
          </a:p>
        </p:txBody>
      </p:sp>
    </p:spTree>
    <p:extLst>
      <p:ext uri="{BB962C8B-B14F-4D97-AF65-F5344CB8AC3E}">
        <p14:creationId xmlns:p14="http://schemas.microsoft.com/office/powerpoint/2010/main" val="22586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19651139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svg"/><Relationship Id="rId7" Type="http://schemas.openxmlformats.org/officeDocument/2006/relationships/image" Target="../media/image2.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3.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3.svg"/><Relationship Id="rId7" Type="http://schemas.openxmlformats.org/officeDocument/2006/relationships/image" Target="../media/image25.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5.svg"/><Relationship Id="rId7" Type="http://schemas.openxmlformats.org/officeDocument/2006/relationships/image" Target="../media/image2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7.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2025-06-02</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59097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2.sv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2.sv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3.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image" Target="../media/image2.sv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3" r:id="rId26"/>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gionvastmanland.se/intranat/stod-och-service/kommunikationsstod/kommunikationsplatsen/#124914" TargetMode="External"/><Relationship Id="rId2" Type="http://schemas.openxmlformats.org/officeDocument/2006/relationships/hyperlink" Target="https://regionvastmanland.bmc.nu/"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6" Type="http://schemas.openxmlformats.org/officeDocument/2006/relationships/image" Target="../media/image79.png"/><Relationship Id="rId117" Type="http://schemas.openxmlformats.org/officeDocument/2006/relationships/image" Target="../media/image4.svg"/><Relationship Id="rId21" Type="http://schemas.openxmlformats.org/officeDocument/2006/relationships/image" Target="../media/image74.svg"/><Relationship Id="rId42" Type="http://schemas.openxmlformats.org/officeDocument/2006/relationships/image" Target="../media/image95.png"/><Relationship Id="rId47" Type="http://schemas.openxmlformats.org/officeDocument/2006/relationships/image" Target="../media/image100.svg"/><Relationship Id="rId63" Type="http://schemas.openxmlformats.org/officeDocument/2006/relationships/image" Target="../media/image116.svg"/><Relationship Id="rId68" Type="http://schemas.openxmlformats.org/officeDocument/2006/relationships/image" Target="../media/image121.png"/><Relationship Id="rId84" Type="http://schemas.openxmlformats.org/officeDocument/2006/relationships/image" Target="../media/image137.png"/><Relationship Id="rId89" Type="http://schemas.openxmlformats.org/officeDocument/2006/relationships/image" Target="../media/image142.svg"/><Relationship Id="rId112" Type="http://schemas.openxmlformats.org/officeDocument/2006/relationships/image" Target="../media/image165.png"/><Relationship Id="rId16" Type="http://schemas.openxmlformats.org/officeDocument/2006/relationships/image" Target="../media/image69.png"/><Relationship Id="rId107" Type="http://schemas.openxmlformats.org/officeDocument/2006/relationships/image" Target="../media/image160.svg"/><Relationship Id="rId11" Type="http://schemas.openxmlformats.org/officeDocument/2006/relationships/image" Target="../media/image64.svg"/><Relationship Id="rId32" Type="http://schemas.openxmlformats.org/officeDocument/2006/relationships/image" Target="../media/image85.png"/><Relationship Id="rId37" Type="http://schemas.openxmlformats.org/officeDocument/2006/relationships/image" Target="../media/image90.svg"/><Relationship Id="rId53" Type="http://schemas.openxmlformats.org/officeDocument/2006/relationships/image" Target="../media/image106.svg"/><Relationship Id="rId58" Type="http://schemas.openxmlformats.org/officeDocument/2006/relationships/image" Target="../media/image111.png"/><Relationship Id="rId74" Type="http://schemas.openxmlformats.org/officeDocument/2006/relationships/image" Target="../media/image127.png"/><Relationship Id="rId79" Type="http://schemas.openxmlformats.org/officeDocument/2006/relationships/image" Target="../media/image132.svg"/><Relationship Id="rId102" Type="http://schemas.openxmlformats.org/officeDocument/2006/relationships/image" Target="../media/image155.png"/><Relationship Id="rId5" Type="http://schemas.openxmlformats.org/officeDocument/2006/relationships/image" Target="../media/image58.svg"/><Relationship Id="rId90" Type="http://schemas.openxmlformats.org/officeDocument/2006/relationships/image" Target="../media/image143.png"/><Relationship Id="rId95" Type="http://schemas.openxmlformats.org/officeDocument/2006/relationships/image" Target="../media/image148.svg"/><Relationship Id="rId22" Type="http://schemas.openxmlformats.org/officeDocument/2006/relationships/image" Target="../media/image75.png"/><Relationship Id="rId27" Type="http://schemas.openxmlformats.org/officeDocument/2006/relationships/image" Target="../media/image80.svg"/><Relationship Id="rId43" Type="http://schemas.openxmlformats.org/officeDocument/2006/relationships/image" Target="../media/image96.svg"/><Relationship Id="rId48" Type="http://schemas.openxmlformats.org/officeDocument/2006/relationships/image" Target="../media/image101.png"/><Relationship Id="rId64" Type="http://schemas.openxmlformats.org/officeDocument/2006/relationships/image" Target="../media/image117.png"/><Relationship Id="rId69" Type="http://schemas.openxmlformats.org/officeDocument/2006/relationships/image" Target="../media/image122.svg"/><Relationship Id="rId113" Type="http://schemas.openxmlformats.org/officeDocument/2006/relationships/image" Target="../media/image166.svg"/><Relationship Id="rId80" Type="http://schemas.openxmlformats.org/officeDocument/2006/relationships/image" Target="../media/image133.png"/><Relationship Id="rId85" Type="http://schemas.openxmlformats.org/officeDocument/2006/relationships/image" Target="../media/image138.svg"/><Relationship Id="rId12" Type="http://schemas.openxmlformats.org/officeDocument/2006/relationships/image" Target="../media/image65.png"/><Relationship Id="rId17" Type="http://schemas.openxmlformats.org/officeDocument/2006/relationships/image" Target="../media/image70.svg"/><Relationship Id="rId33" Type="http://schemas.openxmlformats.org/officeDocument/2006/relationships/image" Target="../media/image86.svg"/><Relationship Id="rId38" Type="http://schemas.openxmlformats.org/officeDocument/2006/relationships/image" Target="../media/image91.png"/><Relationship Id="rId59" Type="http://schemas.openxmlformats.org/officeDocument/2006/relationships/image" Target="../media/image112.svg"/><Relationship Id="rId103" Type="http://schemas.openxmlformats.org/officeDocument/2006/relationships/image" Target="../media/image156.svg"/><Relationship Id="rId108" Type="http://schemas.openxmlformats.org/officeDocument/2006/relationships/image" Target="../media/image161.png"/><Relationship Id="rId54" Type="http://schemas.openxmlformats.org/officeDocument/2006/relationships/image" Target="../media/image107.png"/><Relationship Id="rId70" Type="http://schemas.openxmlformats.org/officeDocument/2006/relationships/image" Target="../media/image123.png"/><Relationship Id="rId75" Type="http://schemas.openxmlformats.org/officeDocument/2006/relationships/image" Target="../media/image128.svg"/><Relationship Id="rId91" Type="http://schemas.openxmlformats.org/officeDocument/2006/relationships/image" Target="../media/image144.svg"/><Relationship Id="rId96" Type="http://schemas.openxmlformats.org/officeDocument/2006/relationships/image" Target="../media/image149.png"/><Relationship Id="rId1" Type="http://schemas.openxmlformats.org/officeDocument/2006/relationships/slideLayout" Target="../slideLayouts/slideLayout45.xml"/><Relationship Id="rId6" Type="http://schemas.openxmlformats.org/officeDocument/2006/relationships/image" Target="../media/image59.png"/><Relationship Id="rId23" Type="http://schemas.openxmlformats.org/officeDocument/2006/relationships/image" Target="../media/image76.svg"/><Relationship Id="rId28" Type="http://schemas.openxmlformats.org/officeDocument/2006/relationships/image" Target="../media/image81.png"/><Relationship Id="rId49" Type="http://schemas.openxmlformats.org/officeDocument/2006/relationships/image" Target="../media/image102.svg"/><Relationship Id="rId114" Type="http://schemas.openxmlformats.org/officeDocument/2006/relationships/image" Target="../media/image1.png"/><Relationship Id="rId10" Type="http://schemas.openxmlformats.org/officeDocument/2006/relationships/image" Target="../media/image63.png"/><Relationship Id="rId31" Type="http://schemas.openxmlformats.org/officeDocument/2006/relationships/image" Target="../media/image84.svg"/><Relationship Id="rId44" Type="http://schemas.openxmlformats.org/officeDocument/2006/relationships/image" Target="../media/image97.png"/><Relationship Id="rId52" Type="http://schemas.openxmlformats.org/officeDocument/2006/relationships/image" Target="../media/image105.png"/><Relationship Id="rId60" Type="http://schemas.openxmlformats.org/officeDocument/2006/relationships/image" Target="../media/image113.png"/><Relationship Id="rId65" Type="http://schemas.openxmlformats.org/officeDocument/2006/relationships/image" Target="../media/image118.svg"/><Relationship Id="rId73" Type="http://schemas.openxmlformats.org/officeDocument/2006/relationships/image" Target="../media/image126.svg"/><Relationship Id="rId78" Type="http://schemas.openxmlformats.org/officeDocument/2006/relationships/image" Target="../media/image131.png"/><Relationship Id="rId81" Type="http://schemas.openxmlformats.org/officeDocument/2006/relationships/image" Target="../media/image134.svg"/><Relationship Id="rId86" Type="http://schemas.openxmlformats.org/officeDocument/2006/relationships/image" Target="../media/image139.png"/><Relationship Id="rId94" Type="http://schemas.openxmlformats.org/officeDocument/2006/relationships/image" Target="../media/image147.png"/><Relationship Id="rId99" Type="http://schemas.openxmlformats.org/officeDocument/2006/relationships/image" Target="../media/image152.svg"/><Relationship Id="rId101" Type="http://schemas.openxmlformats.org/officeDocument/2006/relationships/image" Target="../media/image154.svg"/><Relationship Id="rId4" Type="http://schemas.openxmlformats.org/officeDocument/2006/relationships/image" Target="../media/image57.png"/><Relationship Id="rId9" Type="http://schemas.openxmlformats.org/officeDocument/2006/relationships/image" Target="../media/image62.svg"/><Relationship Id="rId13" Type="http://schemas.openxmlformats.org/officeDocument/2006/relationships/image" Target="../media/image66.svg"/><Relationship Id="rId18" Type="http://schemas.openxmlformats.org/officeDocument/2006/relationships/image" Target="../media/image71.png"/><Relationship Id="rId39" Type="http://schemas.openxmlformats.org/officeDocument/2006/relationships/image" Target="../media/image92.svg"/><Relationship Id="rId109" Type="http://schemas.openxmlformats.org/officeDocument/2006/relationships/image" Target="../media/image162.svg"/><Relationship Id="rId34" Type="http://schemas.openxmlformats.org/officeDocument/2006/relationships/image" Target="../media/image87.png"/><Relationship Id="rId50" Type="http://schemas.openxmlformats.org/officeDocument/2006/relationships/image" Target="../media/image103.png"/><Relationship Id="rId55" Type="http://schemas.openxmlformats.org/officeDocument/2006/relationships/image" Target="../media/image108.svg"/><Relationship Id="rId76" Type="http://schemas.openxmlformats.org/officeDocument/2006/relationships/image" Target="../media/image129.png"/><Relationship Id="rId97" Type="http://schemas.openxmlformats.org/officeDocument/2006/relationships/image" Target="../media/image150.svg"/><Relationship Id="rId104" Type="http://schemas.openxmlformats.org/officeDocument/2006/relationships/image" Target="../media/image157.png"/><Relationship Id="rId7" Type="http://schemas.openxmlformats.org/officeDocument/2006/relationships/image" Target="../media/image60.svg"/><Relationship Id="rId71" Type="http://schemas.openxmlformats.org/officeDocument/2006/relationships/image" Target="../media/image124.svg"/><Relationship Id="rId92" Type="http://schemas.openxmlformats.org/officeDocument/2006/relationships/image" Target="../media/image145.png"/><Relationship Id="rId2" Type="http://schemas.openxmlformats.org/officeDocument/2006/relationships/image" Target="../media/image42.png"/><Relationship Id="rId29" Type="http://schemas.openxmlformats.org/officeDocument/2006/relationships/image" Target="../media/image82.svg"/><Relationship Id="rId24" Type="http://schemas.openxmlformats.org/officeDocument/2006/relationships/image" Target="../media/image77.png"/><Relationship Id="rId40" Type="http://schemas.openxmlformats.org/officeDocument/2006/relationships/image" Target="../media/image93.png"/><Relationship Id="rId45" Type="http://schemas.openxmlformats.org/officeDocument/2006/relationships/image" Target="../media/image98.svg"/><Relationship Id="rId66" Type="http://schemas.openxmlformats.org/officeDocument/2006/relationships/image" Target="../media/image119.png"/><Relationship Id="rId87" Type="http://schemas.openxmlformats.org/officeDocument/2006/relationships/image" Target="../media/image140.svg"/><Relationship Id="rId110" Type="http://schemas.openxmlformats.org/officeDocument/2006/relationships/image" Target="../media/image163.png"/><Relationship Id="rId115" Type="http://schemas.openxmlformats.org/officeDocument/2006/relationships/image" Target="../media/image2.svg"/><Relationship Id="rId61" Type="http://schemas.openxmlformats.org/officeDocument/2006/relationships/image" Target="../media/image114.svg"/><Relationship Id="rId82" Type="http://schemas.openxmlformats.org/officeDocument/2006/relationships/image" Target="../media/image135.png"/><Relationship Id="rId19" Type="http://schemas.openxmlformats.org/officeDocument/2006/relationships/image" Target="../media/image72.svg"/><Relationship Id="rId14" Type="http://schemas.openxmlformats.org/officeDocument/2006/relationships/image" Target="../media/image67.png"/><Relationship Id="rId30" Type="http://schemas.openxmlformats.org/officeDocument/2006/relationships/image" Target="../media/image83.png"/><Relationship Id="rId35" Type="http://schemas.openxmlformats.org/officeDocument/2006/relationships/image" Target="../media/image88.svg"/><Relationship Id="rId56" Type="http://schemas.openxmlformats.org/officeDocument/2006/relationships/image" Target="../media/image109.png"/><Relationship Id="rId77" Type="http://schemas.openxmlformats.org/officeDocument/2006/relationships/image" Target="../media/image130.svg"/><Relationship Id="rId100" Type="http://schemas.openxmlformats.org/officeDocument/2006/relationships/image" Target="../media/image153.png"/><Relationship Id="rId105" Type="http://schemas.openxmlformats.org/officeDocument/2006/relationships/image" Target="../media/image158.svg"/><Relationship Id="rId8" Type="http://schemas.openxmlformats.org/officeDocument/2006/relationships/image" Target="../media/image61.png"/><Relationship Id="rId51" Type="http://schemas.openxmlformats.org/officeDocument/2006/relationships/image" Target="../media/image104.svg"/><Relationship Id="rId72" Type="http://schemas.openxmlformats.org/officeDocument/2006/relationships/image" Target="../media/image125.png"/><Relationship Id="rId93" Type="http://schemas.openxmlformats.org/officeDocument/2006/relationships/image" Target="../media/image146.svg"/><Relationship Id="rId98" Type="http://schemas.openxmlformats.org/officeDocument/2006/relationships/image" Target="../media/image151.png"/><Relationship Id="rId3" Type="http://schemas.openxmlformats.org/officeDocument/2006/relationships/image" Target="../media/image43.svg"/><Relationship Id="rId25" Type="http://schemas.openxmlformats.org/officeDocument/2006/relationships/image" Target="../media/image78.svg"/><Relationship Id="rId46" Type="http://schemas.openxmlformats.org/officeDocument/2006/relationships/image" Target="../media/image99.png"/><Relationship Id="rId67" Type="http://schemas.openxmlformats.org/officeDocument/2006/relationships/image" Target="../media/image120.svg"/><Relationship Id="rId116" Type="http://schemas.openxmlformats.org/officeDocument/2006/relationships/image" Target="../media/image3.png"/><Relationship Id="rId20" Type="http://schemas.openxmlformats.org/officeDocument/2006/relationships/image" Target="../media/image73.png"/><Relationship Id="rId41" Type="http://schemas.openxmlformats.org/officeDocument/2006/relationships/image" Target="../media/image94.svg"/><Relationship Id="rId62" Type="http://schemas.openxmlformats.org/officeDocument/2006/relationships/image" Target="../media/image115.png"/><Relationship Id="rId83" Type="http://schemas.openxmlformats.org/officeDocument/2006/relationships/image" Target="../media/image136.svg"/><Relationship Id="rId88" Type="http://schemas.openxmlformats.org/officeDocument/2006/relationships/image" Target="../media/image141.png"/><Relationship Id="rId111" Type="http://schemas.openxmlformats.org/officeDocument/2006/relationships/image" Target="../media/image164.svg"/><Relationship Id="rId15" Type="http://schemas.openxmlformats.org/officeDocument/2006/relationships/image" Target="../media/image68.svg"/><Relationship Id="rId36" Type="http://schemas.openxmlformats.org/officeDocument/2006/relationships/image" Target="../media/image89.png"/><Relationship Id="rId57" Type="http://schemas.openxmlformats.org/officeDocument/2006/relationships/image" Target="../media/image110.svg"/><Relationship Id="rId106" Type="http://schemas.openxmlformats.org/officeDocument/2006/relationships/image" Target="../media/image1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6FB905-910A-6D60-59A5-59503B6A6E10}"/>
              </a:ext>
            </a:extLst>
          </p:cNvPr>
          <p:cNvSpPr>
            <a:spLocks noGrp="1"/>
          </p:cNvSpPr>
          <p:nvPr>
            <p:ph type="title"/>
          </p:nvPr>
        </p:nvSpPr>
        <p:spPr>
          <a:xfrm>
            <a:off x="1138761" y="77952"/>
            <a:ext cx="15840000" cy="2052000"/>
          </a:xfrm>
        </p:spPr>
        <p:txBody>
          <a:bodyPr/>
          <a:lstStyle/>
          <a:p>
            <a:r>
              <a:rPr lang="sv-SE" dirty="0"/>
              <a:t>Så här använder du vår </a:t>
            </a:r>
            <a:r>
              <a:rPr lang="sv-SE" dirty="0" err="1"/>
              <a:t>ppt</a:t>
            </a:r>
            <a:r>
              <a:rPr lang="sv-SE" dirty="0"/>
              <a:t>-mall</a:t>
            </a:r>
          </a:p>
        </p:txBody>
      </p:sp>
      <p:sp>
        <p:nvSpPr>
          <p:cNvPr id="5" name="Platshållare för innehåll 4">
            <a:extLst>
              <a:ext uri="{FF2B5EF4-FFF2-40B4-BE49-F238E27FC236}">
                <a16:creationId xmlns:a16="http://schemas.microsoft.com/office/drawing/2014/main" id="{31A0820B-EDC2-9071-46AE-39D270BEF0FC}"/>
              </a:ext>
            </a:extLst>
          </p:cNvPr>
          <p:cNvSpPr>
            <a:spLocks noGrp="1"/>
          </p:cNvSpPr>
          <p:nvPr>
            <p:ph sz="quarter" idx="14"/>
          </p:nvPr>
        </p:nvSpPr>
        <p:spPr>
          <a:xfrm>
            <a:off x="1138761" y="2580777"/>
            <a:ext cx="16692039" cy="6840000"/>
          </a:xfrm>
        </p:spPr>
        <p:txBody>
          <a:bodyPr/>
          <a:lstStyle/>
          <a:p>
            <a:r>
              <a:rPr lang="sv-SE" sz="3200" dirty="0"/>
              <a:t>Mallen har ett flertal olika möjliga layoutval, och har förinställda bilder och bildkollage för att göra det enkelt för dig att skapa fina presentationer. Använd gärna dessa bilder för en enhetlig och genomtänkt design.</a:t>
            </a:r>
          </a:p>
          <a:p>
            <a:pPr>
              <a:buFont typeface="Arial" panose="020B0604020202020204" pitchFamily="34" charset="0"/>
              <a:buChar char="•"/>
            </a:pPr>
            <a:r>
              <a:rPr lang="sv-SE" sz="3200" dirty="0"/>
              <a:t>Håll dig till ett färgtema per presentation för ett lugnt och stilrent intryck.</a:t>
            </a:r>
          </a:p>
          <a:p>
            <a:pPr>
              <a:buFont typeface="Arial" panose="020B0604020202020204" pitchFamily="34" charset="0"/>
              <a:buChar char="•"/>
            </a:pPr>
            <a:r>
              <a:rPr lang="sv-SE" sz="3200" dirty="0"/>
              <a:t>För att byta färgtema, gå till menyn längst upp till vänster, klicka på </a:t>
            </a:r>
            <a:r>
              <a:rPr lang="sv-SE" sz="3200" b="1" dirty="0"/>
              <a:t>Layout</a:t>
            </a:r>
            <a:r>
              <a:rPr lang="sv-SE" sz="3200" dirty="0"/>
              <a:t> och välj ett av våra fyra färgteman.</a:t>
            </a:r>
          </a:p>
          <a:p>
            <a:pPr>
              <a:buFont typeface="Arial" panose="020B0604020202020204" pitchFamily="34" charset="0"/>
              <a:buChar char="•"/>
            </a:pPr>
            <a:r>
              <a:rPr lang="sv-SE" sz="3200" dirty="0"/>
              <a:t>Längst bak i presentationen finns en </a:t>
            </a:r>
            <a:r>
              <a:rPr lang="sv-SE" sz="3200" dirty="0" err="1"/>
              <a:t>slide</a:t>
            </a:r>
            <a:r>
              <a:rPr lang="sv-SE" sz="3200" dirty="0"/>
              <a:t> med illustrationer att klippa och klistra från.</a:t>
            </a:r>
          </a:p>
          <a:p>
            <a:r>
              <a:rPr lang="sv-SE" sz="3200" dirty="0"/>
              <a:t>Använd alltid bilder från vår egen </a:t>
            </a:r>
            <a:r>
              <a:rPr lang="sv-SE" sz="3200" dirty="0" err="1">
                <a:hlinkClick r:id="rId2"/>
              </a:rPr>
              <a:t>bildbank</a:t>
            </a:r>
            <a:r>
              <a:rPr lang="sv-SE" sz="3200" dirty="0">
                <a:hlinkClick r:id="rId2"/>
              </a:rPr>
              <a:t> i Kommunikationsplatsen </a:t>
            </a:r>
            <a:r>
              <a:rPr lang="sv-SE" sz="3200" dirty="0"/>
              <a:t>i första hand. Alla bilder som finns där är kontrollerade och har bildrättigheter och medverkansavtal i ordning.</a:t>
            </a:r>
          </a:p>
          <a:p>
            <a:r>
              <a:rPr lang="sv-SE" sz="3200" dirty="0"/>
              <a:t>Viktigt är att alltid följa </a:t>
            </a:r>
            <a:r>
              <a:rPr lang="sv-SE" sz="3200" dirty="0">
                <a:hlinkClick r:id="rId3"/>
              </a:rPr>
              <a:t>Region Västmanlands grafiska profil och bilmanér</a:t>
            </a:r>
            <a:r>
              <a:rPr lang="sv-SE" sz="3200" dirty="0"/>
              <a:t>. </a:t>
            </a:r>
          </a:p>
          <a:p>
            <a:pPr algn="l"/>
            <a:r>
              <a:rPr lang="sv-SE" sz="3200" dirty="0"/>
              <a:t>Hämta alltid mallen i PowerPoint, då missar du inga eventuella uppdateringar, till skillnad mot om du sparar </a:t>
            </a:r>
            <a:br>
              <a:rPr lang="sv-SE" sz="3200" dirty="0"/>
            </a:br>
            <a:r>
              <a:rPr lang="sv-SE" sz="3200" dirty="0"/>
              <a:t>den på din dator.</a:t>
            </a:r>
          </a:p>
          <a:p>
            <a:endParaRPr lang="sv-SE" sz="3200" dirty="0"/>
          </a:p>
          <a:p>
            <a:pPr marL="0" indent="0">
              <a:buNone/>
            </a:pPr>
            <a:endParaRPr lang="sv-SE" dirty="0"/>
          </a:p>
        </p:txBody>
      </p:sp>
    </p:spTree>
    <p:extLst>
      <p:ext uri="{BB962C8B-B14F-4D97-AF65-F5344CB8AC3E}">
        <p14:creationId xmlns:p14="http://schemas.microsoft.com/office/powerpoint/2010/main" val="388025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F3C5673-31D0-DE57-4FA1-7B42BFBA2077}"/>
              </a:ext>
            </a:extLst>
          </p:cNvPr>
          <p:cNvSpPr>
            <a:spLocks noGrp="1"/>
          </p:cNvSpPr>
          <p:nvPr>
            <p:ph type="title"/>
          </p:nvPr>
        </p:nvSpPr>
        <p:spPr>
          <a:xfrm>
            <a:off x="1084739" y="1637444"/>
            <a:ext cx="15840000" cy="1043260"/>
          </a:xfrm>
        </p:spPr>
        <p:txBody>
          <a:bodyPr/>
          <a:lstStyle/>
          <a:p>
            <a:r>
              <a:rPr lang="sv-SE" sz="8000" b="1" dirty="0"/>
              <a:t>Förhöjd risk för välfärdsbrott</a:t>
            </a:r>
          </a:p>
        </p:txBody>
      </p:sp>
      <p:sp>
        <p:nvSpPr>
          <p:cNvPr id="6" name="Rektangel: rundade hörn 5">
            <a:extLst>
              <a:ext uri="{FF2B5EF4-FFF2-40B4-BE49-F238E27FC236}">
                <a16:creationId xmlns:a16="http://schemas.microsoft.com/office/drawing/2014/main" id="{65DBBDC5-A723-7DE2-1AD8-AD7A27B31FAF}"/>
              </a:ext>
            </a:extLst>
          </p:cNvPr>
          <p:cNvSpPr/>
          <p:nvPr/>
        </p:nvSpPr>
        <p:spPr>
          <a:xfrm>
            <a:off x="712073" y="3574776"/>
            <a:ext cx="5245960" cy="2484782"/>
          </a:xfrm>
          <a:prstGeom prst="roundRect">
            <a:avLst/>
          </a:prstGeom>
          <a:solidFill>
            <a:srgbClr val="FAED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accent1"/>
                </a:solidFill>
              </a:rPr>
              <a:t>Läkemedels-</a:t>
            </a:r>
          </a:p>
          <a:p>
            <a:pPr algn="ctr"/>
            <a:r>
              <a:rPr lang="sv-SE" sz="4800" b="1" dirty="0">
                <a:solidFill>
                  <a:schemeClr val="accent1"/>
                </a:solidFill>
              </a:rPr>
              <a:t>förskrivning</a:t>
            </a:r>
          </a:p>
        </p:txBody>
      </p:sp>
      <p:sp>
        <p:nvSpPr>
          <p:cNvPr id="7" name="Rektangel: rundade hörn 6">
            <a:extLst>
              <a:ext uri="{FF2B5EF4-FFF2-40B4-BE49-F238E27FC236}">
                <a16:creationId xmlns:a16="http://schemas.microsoft.com/office/drawing/2014/main" id="{33728F79-65B0-FF00-B925-22F2B0F8C8B5}"/>
              </a:ext>
            </a:extLst>
          </p:cNvPr>
          <p:cNvSpPr/>
          <p:nvPr/>
        </p:nvSpPr>
        <p:spPr>
          <a:xfrm>
            <a:off x="6760265" y="3574776"/>
            <a:ext cx="5245960" cy="2484782"/>
          </a:xfrm>
          <a:prstGeom prst="roundRect">
            <a:avLst/>
          </a:prstGeom>
          <a:solidFill>
            <a:srgbClr val="FAED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accent1"/>
                </a:solidFill>
              </a:rPr>
              <a:t>Privata utförare</a:t>
            </a:r>
          </a:p>
        </p:txBody>
      </p:sp>
      <p:sp>
        <p:nvSpPr>
          <p:cNvPr id="8" name="Rektangel: rundade hörn 7">
            <a:extLst>
              <a:ext uri="{FF2B5EF4-FFF2-40B4-BE49-F238E27FC236}">
                <a16:creationId xmlns:a16="http://schemas.microsoft.com/office/drawing/2014/main" id="{7368E81E-F21C-0934-496E-7FD628828D8E}"/>
              </a:ext>
            </a:extLst>
          </p:cNvPr>
          <p:cNvSpPr/>
          <p:nvPr/>
        </p:nvSpPr>
        <p:spPr>
          <a:xfrm>
            <a:off x="712073" y="6583018"/>
            <a:ext cx="5245960" cy="2484782"/>
          </a:xfrm>
          <a:prstGeom prst="roundRect">
            <a:avLst/>
          </a:prstGeom>
          <a:solidFill>
            <a:srgbClr val="FAED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accent1"/>
                </a:solidFill>
              </a:rPr>
              <a:t>Byggentreprenader</a:t>
            </a:r>
          </a:p>
        </p:txBody>
      </p:sp>
      <p:sp>
        <p:nvSpPr>
          <p:cNvPr id="9" name="Rektangel: rundade hörn 8">
            <a:extLst>
              <a:ext uri="{FF2B5EF4-FFF2-40B4-BE49-F238E27FC236}">
                <a16:creationId xmlns:a16="http://schemas.microsoft.com/office/drawing/2014/main" id="{7E338C71-6D00-C43B-6286-E2AE31664D7F}"/>
              </a:ext>
            </a:extLst>
          </p:cNvPr>
          <p:cNvSpPr/>
          <p:nvPr/>
        </p:nvSpPr>
        <p:spPr>
          <a:xfrm>
            <a:off x="6760265" y="6510132"/>
            <a:ext cx="5245960" cy="2484782"/>
          </a:xfrm>
          <a:prstGeom prst="roundRect">
            <a:avLst/>
          </a:prstGeom>
          <a:solidFill>
            <a:srgbClr val="FAED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accent1"/>
                </a:solidFill>
              </a:rPr>
              <a:t>Inköp och upphandling</a:t>
            </a:r>
          </a:p>
        </p:txBody>
      </p:sp>
      <p:sp>
        <p:nvSpPr>
          <p:cNvPr id="10" name="Rektangel: rundade hörn 9">
            <a:extLst>
              <a:ext uri="{FF2B5EF4-FFF2-40B4-BE49-F238E27FC236}">
                <a16:creationId xmlns:a16="http://schemas.microsoft.com/office/drawing/2014/main" id="{69316D3B-F7AA-683F-8BEA-0F157AAAA5F5}"/>
              </a:ext>
            </a:extLst>
          </p:cNvPr>
          <p:cNvSpPr/>
          <p:nvPr/>
        </p:nvSpPr>
        <p:spPr>
          <a:xfrm>
            <a:off x="12803010" y="3574776"/>
            <a:ext cx="5245960" cy="2484782"/>
          </a:xfrm>
          <a:prstGeom prst="roundRect">
            <a:avLst/>
          </a:prstGeom>
          <a:solidFill>
            <a:srgbClr val="FAED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accent1"/>
                </a:solidFill>
              </a:rPr>
              <a:t>Intyg</a:t>
            </a:r>
          </a:p>
        </p:txBody>
      </p:sp>
      <p:sp>
        <p:nvSpPr>
          <p:cNvPr id="13" name="textruta 12">
            <a:extLst>
              <a:ext uri="{FF2B5EF4-FFF2-40B4-BE49-F238E27FC236}">
                <a16:creationId xmlns:a16="http://schemas.microsoft.com/office/drawing/2014/main" id="{E7EB8887-11B7-AAED-1C18-9B2C4E0B594D}"/>
              </a:ext>
            </a:extLst>
          </p:cNvPr>
          <p:cNvSpPr txBox="1"/>
          <p:nvPr/>
        </p:nvSpPr>
        <p:spPr>
          <a:xfrm>
            <a:off x="10401760" y="6764087"/>
            <a:ext cx="10048460" cy="2585323"/>
          </a:xfrm>
          <a:prstGeom prst="rect">
            <a:avLst/>
          </a:prstGeom>
          <a:noFill/>
        </p:spPr>
        <p:txBody>
          <a:bodyPr wrap="square">
            <a:spAutoFit/>
          </a:bodyPr>
          <a:lstStyle/>
          <a:p>
            <a:pPr lvl="0" algn="ctr"/>
            <a:r>
              <a:rPr lang="sv-SE" sz="5400" dirty="0">
                <a:solidFill>
                  <a:schemeClr val="accent1"/>
                </a:solidFill>
              </a:rPr>
              <a:t>Uppskattningsvis </a:t>
            </a:r>
            <a:br>
              <a:rPr lang="sv-SE" sz="5400" dirty="0">
                <a:solidFill>
                  <a:schemeClr val="accent1"/>
                </a:solidFill>
              </a:rPr>
            </a:br>
            <a:r>
              <a:rPr lang="sv-SE" sz="5400" b="1" dirty="0">
                <a:solidFill>
                  <a:schemeClr val="accent1"/>
                </a:solidFill>
              </a:rPr>
              <a:t>1,2 miljarder</a:t>
            </a:r>
            <a:r>
              <a:rPr lang="sv-SE" sz="5400" dirty="0">
                <a:solidFill>
                  <a:schemeClr val="accent1"/>
                </a:solidFill>
              </a:rPr>
              <a:t>/år</a:t>
            </a:r>
            <a:br>
              <a:rPr lang="sv-SE" sz="5400" dirty="0">
                <a:solidFill>
                  <a:schemeClr val="accent1"/>
                </a:solidFill>
              </a:rPr>
            </a:br>
            <a:endParaRPr lang="sv-SE" sz="5400" dirty="0">
              <a:solidFill>
                <a:schemeClr val="accent1"/>
              </a:solidFill>
            </a:endParaRPr>
          </a:p>
        </p:txBody>
      </p:sp>
    </p:spTree>
    <p:extLst>
      <p:ext uri="{BB962C8B-B14F-4D97-AF65-F5344CB8AC3E}">
        <p14:creationId xmlns:p14="http://schemas.microsoft.com/office/powerpoint/2010/main" val="303480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99D7CE-3459-D4F4-873C-A013A8BACE50}"/>
              </a:ext>
            </a:extLst>
          </p:cNvPr>
          <p:cNvSpPr>
            <a:spLocks noGrp="1"/>
          </p:cNvSpPr>
          <p:nvPr>
            <p:ph type="title"/>
          </p:nvPr>
        </p:nvSpPr>
        <p:spPr>
          <a:xfrm>
            <a:off x="1243766" y="877615"/>
            <a:ext cx="17616567" cy="1043260"/>
          </a:xfrm>
        </p:spPr>
        <p:txBody>
          <a:bodyPr anchor="b">
            <a:normAutofit/>
          </a:bodyPr>
          <a:lstStyle/>
          <a:p>
            <a:r>
              <a:rPr lang="sv-SE" dirty="0"/>
              <a:t>Vilken roll kan en bisyssla spela i välfärdsbrottslighet?</a:t>
            </a:r>
          </a:p>
        </p:txBody>
      </p:sp>
      <p:sp>
        <p:nvSpPr>
          <p:cNvPr id="16" name="Text Placeholder 5">
            <a:extLst>
              <a:ext uri="{FF2B5EF4-FFF2-40B4-BE49-F238E27FC236}">
                <a16:creationId xmlns:a16="http://schemas.microsoft.com/office/drawing/2014/main" id="{DC339B3C-8ABE-CC37-320A-DFF9CBFD1A5E}"/>
              </a:ext>
            </a:extLst>
          </p:cNvPr>
          <p:cNvSpPr>
            <a:spLocks noGrp="1"/>
          </p:cNvSpPr>
          <p:nvPr>
            <p:ph type="body" sz="quarter" idx="14"/>
          </p:nvPr>
        </p:nvSpPr>
        <p:spPr>
          <a:xfrm>
            <a:off x="17640000" y="8791200"/>
            <a:ext cx="1987200" cy="1987200"/>
          </a:xfrm>
        </p:spPr>
        <p:txBody>
          <a:bodyPr/>
          <a:lstStyle/>
          <a:p>
            <a:endParaRPr lang="en-US"/>
          </a:p>
        </p:txBody>
      </p:sp>
      <p:graphicFrame>
        <p:nvGraphicFramePr>
          <p:cNvPr id="7" name="Platshållare för text 4">
            <a:extLst>
              <a:ext uri="{FF2B5EF4-FFF2-40B4-BE49-F238E27FC236}">
                <a16:creationId xmlns:a16="http://schemas.microsoft.com/office/drawing/2014/main" id="{09966205-718E-4A8B-CAD5-1098871503BC}"/>
              </a:ext>
            </a:extLst>
          </p:cNvPr>
          <p:cNvGraphicFramePr/>
          <p:nvPr/>
        </p:nvGraphicFramePr>
        <p:xfrm>
          <a:off x="1245599" y="1920875"/>
          <a:ext cx="18381601" cy="938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9452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5A0A-3E84-AB29-E4A8-EA053E8D43AF}"/>
            </a:ext>
          </a:extLst>
        </p:cNvPr>
        <p:cNvGrpSpPr/>
        <p:nvPr/>
      </p:nvGrpSpPr>
      <p:grpSpPr>
        <a:xfrm>
          <a:off x="0" y="0"/>
          <a:ext cx="0" cy="0"/>
          <a:chOff x="0" y="0"/>
          <a:chExt cx="0" cy="0"/>
        </a:xfrm>
      </p:grpSpPr>
      <p:pic>
        <p:nvPicPr>
          <p:cNvPr id="11" name="Bildobjekt 10">
            <a:extLst>
              <a:ext uri="{FF2B5EF4-FFF2-40B4-BE49-F238E27FC236}">
                <a16:creationId xmlns:a16="http://schemas.microsoft.com/office/drawing/2014/main" id="{A60EB8DA-ED7D-5B54-BED7-B65CDC3E460E}"/>
              </a:ext>
            </a:extLst>
          </p:cNvPr>
          <p:cNvPicPr>
            <a:picLocks noChangeAspect="1"/>
          </p:cNvPicPr>
          <p:nvPr/>
        </p:nvPicPr>
        <p:blipFill>
          <a:blip r:embed="rId3"/>
          <a:stretch>
            <a:fillRect/>
          </a:stretch>
        </p:blipFill>
        <p:spPr>
          <a:xfrm>
            <a:off x="8127333" y="4500075"/>
            <a:ext cx="10831795" cy="3050255"/>
          </a:xfrm>
          <a:prstGeom prst="rect">
            <a:avLst/>
          </a:prstGeom>
          <a:ln>
            <a:noFill/>
          </a:ln>
          <a:effectLst>
            <a:outerShdw blurRad="292100" dist="139700" dir="2700000" algn="tl" rotWithShape="0">
              <a:srgbClr val="333333">
                <a:alpha val="65000"/>
              </a:srgbClr>
            </a:outerShdw>
          </a:effectLst>
        </p:spPr>
      </p:pic>
      <p:pic>
        <p:nvPicPr>
          <p:cNvPr id="13" name="Bildobjekt 12">
            <a:extLst>
              <a:ext uri="{FF2B5EF4-FFF2-40B4-BE49-F238E27FC236}">
                <a16:creationId xmlns:a16="http://schemas.microsoft.com/office/drawing/2014/main" id="{BC06168C-46C4-FA9F-7C73-7AB478E50EAF}"/>
              </a:ext>
            </a:extLst>
          </p:cNvPr>
          <p:cNvPicPr>
            <a:picLocks noChangeAspect="1"/>
          </p:cNvPicPr>
          <p:nvPr/>
        </p:nvPicPr>
        <p:blipFill>
          <a:blip r:embed="rId4"/>
          <a:stretch>
            <a:fillRect/>
          </a:stretch>
        </p:blipFill>
        <p:spPr>
          <a:xfrm>
            <a:off x="1361945" y="7773614"/>
            <a:ext cx="12403140" cy="2774386"/>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8D17E6B7-CFC4-906E-E4E9-6CA1E8A0A9CF}"/>
              </a:ext>
            </a:extLst>
          </p:cNvPr>
          <p:cNvPicPr>
            <a:picLocks noChangeAspect="1"/>
          </p:cNvPicPr>
          <p:nvPr/>
        </p:nvPicPr>
        <p:blipFill>
          <a:blip r:embed="rId5"/>
          <a:stretch>
            <a:fillRect/>
          </a:stretch>
        </p:blipFill>
        <p:spPr>
          <a:xfrm>
            <a:off x="1204210" y="1379665"/>
            <a:ext cx="11396749" cy="2417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65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48A4-4CC1-4495-954D-6947FA1C4CB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A28084D-FC9B-2BA5-B2F1-39B52DC46F65}"/>
              </a:ext>
            </a:extLst>
          </p:cNvPr>
          <p:cNvSpPr>
            <a:spLocks noGrp="1"/>
          </p:cNvSpPr>
          <p:nvPr>
            <p:ph type="title"/>
          </p:nvPr>
        </p:nvSpPr>
        <p:spPr/>
        <p:txBody>
          <a:bodyPr/>
          <a:lstStyle/>
          <a:p>
            <a:r>
              <a:rPr lang="sv-SE" b="1" dirty="0"/>
              <a:t>Bedömning av bisyssla</a:t>
            </a:r>
          </a:p>
        </p:txBody>
      </p:sp>
      <p:sp>
        <p:nvSpPr>
          <p:cNvPr id="3" name="Platshållare för datum 2">
            <a:extLst>
              <a:ext uri="{FF2B5EF4-FFF2-40B4-BE49-F238E27FC236}">
                <a16:creationId xmlns:a16="http://schemas.microsoft.com/office/drawing/2014/main" id="{2DDC2C06-61E0-9529-48AC-0A01BD7155E1}"/>
              </a:ext>
            </a:extLst>
          </p:cNvPr>
          <p:cNvSpPr>
            <a:spLocks noGrp="1"/>
          </p:cNvSpPr>
          <p:nvPr>
            <p:ph type="dt" sz="half" idx="10"/>
          </p:nvPr>
        </p:nvSpPr>
        <p:spPr/>
        <p:txBody>
          <a:bodyPr/>
          <a:lstStyle/>
          <a:p>
            <a:fld id="{22A7701B-8AEB-47E6-B4CC-5A851E887FD1}" type="datetime1">
              <a:rPr lang="sv-SE" smtClean="0"/>
              <a:pPr/>
              <a:t>2025-06-02</a:t>
            </a:fld>
            <a:endParaRPr lang="sv-SE"/>
          </a:p>
        </p:txBody>
      </p:sp>
      <p:sp>
        <p:nvSpPr>
          <p:cNvPr id="4" name="Platshållare för bildnummer 3">
            <a:extLst>
              <a:ext uri="{FF2B5EF4-FFF2-40B4-BE49-F238E27FC236}">
                <a16:creationId xmlns:a16="http://schemas.microsoft.com/office/drawing/2014/main" id="{BE4B69EA-C2CE-1876-C569-356955D2FEF1}"/>
              </a:ext>
            </a:extLst>
          </p:cNvPr>
          <p:cNvSpPr>
            <a:spLocks noGrp="1"/>
          </p:cNvSpPr>
          <p:nvPr>
            <p:ph type="sldNum" sz="quarter" idx="12"/>
          </p:nvPr>
        </p:nvSpPr>
        <p:spPr/>
        <p:txBody>
          <a:bodyPr/>
          <a:lstStyle/>
          <a:p>
            <a:fld id="{38480145-259A-47DA-A30D-C906B9DB5C99}" type="slidenum">
              <a:rPr lang="sv-SE" smtClean="0"/>
              <a:pPr/>
              <a:t>13</a:t>
            </a:fld>
            <a:endParaRPr lang="sv-SE"/>
          </a:p>
        </p:txBody>
      </p:sp>
      <p:sp>
        <p:nvSpPr>
          <p:cNvPr id="5" name="Platshållare för innehåll 4">
            <a:extLst>
              <a:ext uri="{FF2B5EF4-FFF2-40B4-BE49-F238E27FC236}">
                <a16:creationId xmlns:a16="http://schemas.microsoft.com/office/drawing/2014/main" id="{1E6DB111-4BA9-84CA-B419-891143FB2A1D}"/>
              </a:ext>
            </a:extLst>
          </p:cNvPr>
          <p:cNvSpPr>
            <a:spLocks noGrp="1"/>
          </p:cNvSpPr>
          <p:nvPr>
            <p:ph sz="quarter" idx="14"/>
          </p:nvPr>
        </p:nvSpPr>
        <p:spPr/>
        <p:txBody>
          <a:bodyPr/>
          <a:lstStyle/>
          <a:p>
            <a:pPr marL="571500" indent="-571500">
              <a:buFont typeface="Arial" panose="020B0604020202020204" pitchFamily="34" charset="0"/>
              <a:buChar char="•"/>
            </a:pPr>
            <a:r>
              <a:rPr lang="sv-SE" sz="5400" dirty="0">
                <a:solidFill>
                  <a:sysClr val="windowText" lastClr="000000"/>
                </a:solidFill>
              </a:rPr>
              <a:t>Riktlinje för bisyssla (5446-6)</a:t>
            </a:r>
          </a:p>
          <a:p>
            <a:pPr marL="571500" indent="-571500">
              <a:buFont typeface="Arial" panose="020B0604020202020204" pitchFamily="34" charset="0"/>
              <a:buChar char="•"/>
            </a:pPr>
            <a:r>
              <a:rPr lang="sv-SE" sz="5400" dirty="0">
                <a:solidFill>
                  <a:sysClr val="windowText" lastClr="000000"/>
                </a:solidFill>
              </a:rPr>
              <a:t>HR bistår med stöd </a:t>
            </a:r>
          </a:p>
          <a:p>
            <a:pPr marL="571500" indent="-571500">
              <a:buFont typeface="Arial" panose="020B0604020202020204" pitchFamily="34" charset="0"/>
              <a:buChar char="•"/>
            </a:pPr>
            <a:r>
              <a:rPr lang="sv-SE" sz="5400" dirty="0">
                <a:solidFill>
                  <a:sysClr val="windowText" lastClr="000000"/>
                </a:solidFill>
              </a:rPr>
              <a:t>Fråga om bisyssla ställs i samband med rekrytering och vid medarbetarsamtal</a:t>
            </a:r>
          </a:p>
          <a:p>
            <a:pPr marL="571500" indent="-571500">
              <a:buFont typeface="Arial" panose="020B0604020202020204" pitchFamily="34" charset="0"/>
              <a:buChar char="•"/>
            </a:pPr>
            <a:r>
              <a:rPr lang="sv-SE" sz="5400" dirty="0">
                <a:solidFill>
                  <a:sysClr val="windowText" lastClr="000000"/>
                </a:solidFill>
              </a:rPr>
              <a:t>Ny prövning av bisyssla görs efter 12 månader</a:t>
            </a:r>
          </a:p>
          <a:p>
            <a:endParaRPr lang="sv-SE" dirty="0"/>
          </a:p>
        </p:txBody>
      </p:sp>
    </p:spTree>
    <p:extLst>
      <p:ext uri="{BB962C8B-B14F-4D97-AF65-F5344CB8AC3E}">
        <p14:creationId xmlns:p14="http://schemas.microsoft.com/office/powerpoint/2010/main" val="753981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017501-6820-E9F4-C054-4D98BD505C8F}"/>
            </a:ext>
          </a:extLst>
        </p:cNvPr>
        <p:cNvGrpSpPr/>
        <p:nvPr/>
      </p:nvGrpSpPr>
      <p:grpSpPr>
        <a:xfrm>
          <a:off x="0" y="0"/>
          <a:ext cx="0" cy="0"/>
          <a:chOff x="0" y="0"/>
          <a:chExt cx="0" cy="0"/>
        </a:xfrm>
      </p:grpSpPr>
      <p:pic>
        <p:nvPicPr>
          <p:cNvPr id="69" name="Bild 68">
            <a:extLst>
              <a:ext uri="{FF2B5EF4-FFF2-40B4-BE49-F238E27FC236}">
                <a16:creationId xmlns:a16="http://schemas.microsoft.com/office/drawing/2014/main" id="{4B9358F8-9D49-9428-C863-602ABF6925D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Bild 5">
            <a:extLst>
              <a:ext uri="{FF2B5EF4-FFF2-40B4-BE49-F238E27FC236}">
                <a16:creationId xmlns:a16="http://schemas.microsoft.com/office/drawing/2014/main" id="{2A70E150-DDF7-2EFB-91CC-908AC43FED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8067" y="4013557"/>
            <a:ext cx="847885" cy="847885"/>
          </a:xfrm>
          <a:prstGeom prst="rect">
            <a:avLst/>
          </a:prstGeom>
        </p:spPr>
      </p:pic>
      <p:pic>
        <p:nvPicPr>
          <p:cNvPr id="7" name="Bild 6">
            <a:extLst>
              <a:ext uri="{FF2B5EF4-FFF2-40B4-BE49-F238E27FC236}">
                <a16:creationId xmlns:a16="http://schemas.microsoft.com/office/drawing/2014/main" id="{5090C872-E242-D69B-BCE1-97F9A308B0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4060" y="4078147"/>
            <a:ext cx="714009" cy="718706"/>
          </a:xfrm>
          <a:prstGeom prst="rect">
            <a:avLst/>
          </a:prstGeom>
        </p:spPr>
      </p:pic>
      <p:pic>
        <p:nvPicPr>
          <p:cNvPr id="8" name="Bild 7">
            <a:extLst>
              <a:ext uri="{FF2B5EF4-FFF2-40B4-BE49-F238E27FC236}">
                <a16:creationId xmlns:a16="http://schemas.microsoft.com/office/drawing/2014/main" id="{D129474C-F85E-1DDB-F4DB-5106240BE6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37199" y="5399044"/>
            <a:ext cx="852582" cy="751587"/>
          </a:xfrm>
          <a:prstGeom prst="rect">
            <a:avLst/>
          </a:prstGeom>
        </p:spPr>
      </p:pic>
      <p:pic>
        <p:nvPicPr>
          <p:cNvPr id="9" name="Bild 8">
            <a:extLst>
              <a:ext uri="{FF2B5EF4-FFF2-40B4-BE49-F238E27FC236}">
                <a16:creationId xmlns:a16="http://schemas.microsoft.com/office/drawing/2014/main" id="{66F3A71F-97E5-BB7D-A890-882963778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84438" y="2880697"/>
            <a:ext cx="704613" cy="641198"/>
          </a:xfrm>
          <a:prstGeom prst="rect">
            <a:avLst/>
          </a:prstGeom>
        </p:spPr>
      </p:pic>
      <p:pic>
        <p:nvPicPr>
          <p:cNvPr id="10" name="Bild 9">
            <a:extLst>
              <a:ext uri="{FF2B5EF4-FFF2-40B4-BE49-F238E27FC236}">
                <a16:creationId xmlns:a16="http://schemas.microsoft.com/office/drawing/2014/main" id="{10D1914B-32E8-9C8E-068B-0AA9E6D355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59611" y="5444190"/>
            <a:ext cx="710022" cy="661295"/>
          </a:xfrm>
          <a:prstGeom prst="rect">
            <a:avLst/>
          </a:prstGeom>
        </p:spPr>
      </p:pic>
      <p:pic>
        <p:nvPicPr>
          <p:cNvPr id="11" name="Bild 10">
            <a:extLst>
              <a:ext uri="{FF2B5EF4-FFF2-40B4-BE49-F238E27FC236}">
                <a16:creationId xmlns:a16="http://schemas.microsoft.com/office/drawing/2014/main" id="{AAAF6041-8593-01E1-DD97-5C8A23F6AF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294649" y="4053485"/>
            <a:ext cx="772671" cy="768031"/>
          </a:xfrm>
          <a:prstGeom prst="rect">
            <a:avLst/>
          </a:prstGeom>
        </p:spPr>
      </p:pic>
      <p:pic>
        <p:nvPicPr>
          <p:cNvPr id="12" name="Bild 11">
            <a:extLst>
              <a:ext uri="{FF2B5EF4-FFF2-40B4-BE49-F238E27FC236}">
                <a16:creationId xmlns:a16="http://schemas.microsoft.com/office/drawing/2014/main" id="{87B48731-EFAD-B26B-1245-89204DBD53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840023" y="2841644"/>
            <a:ext cx="584724" cy="719304"/>
          </a:xfrm>
          <a:prstGeom prst="rect">
            <a:avLst/>
          </a:prstGeom>
        </p:spPr>
      </p:pic>
      <p:pic>
        <p:nvPicPr>
          <p:cNvPr id="13" name="Bild 12">
            <a:extLst>
              <a:ext uri="{FF2B5EF4-FFF2-40B4-BE49-F238E27FC236}">
                <a16:creationId xmlns:a16="http://schemas.microsoft.com/office/drawing/2014/main" id="{73EAADB7-9D77-1527-13C7-5E954B8EF09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177408" y="2715186"/>
            <a:ext cx="791234" cy="972220"/>
          </a:xfrm>
          <a:prstGeom prst="rect">
            <a:avLst/>
          </a:prstGeom>
        </p:spPr>
      </p:pic>
      <p:pic>
        <p:nvPicPr>
          <p:cNvPr id="14" name="Bild 13">
            <a:extLst>
              <a:ext uri="{FF2B5EF4-FFF2-40B4-BE49-F238E27FC236}">
                <a16:creationId xmlns:a16="http://schemas.microsoft.com/office/drawing/2014/main" id="{4B3D9A08-D886-F05F-3AB0-48AC3C870BA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06555" y="6722425"/>
            <a:ext cx="624757" cy="624757"/>
          </a:xfrm>
          <a:prstGeom prst="rect">
            <a:avLst/>
          </a:prstGeom>
        </p:spPr>
      </p:pic>
      <p:pic>
        <p:nvPicPr>
          <p:cNvPr id="15" name="Bild 14">
            <a:extLst>
              <a:ext uri="{FF2B5EF4-FFF2-40B4-BE49-F238E27FC236}">
                <a16:creationId xmlns:a16="http://schemas.microsoft.com/office/drawing/2014/main" id="{2FD43A69-F39A-4C28-75A2-5A1454C0701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312599" y="2702347"/>
            <a:ext cx="972220" cy="1201933"/>
          </a:xfrm>
          <a:prstGeom prst="rect">
            <a:avLst/>
          </a:prstGeom>
        </p:spPr>
      </p:pic>
      <p:pic>
        <p:nvPicPr>
          <p:cNvPr id="16" name="Bild 15">
            <a:extLst>
              <a:ext uri="{FF2B5EF4-FFF2-40B4-BE49-F238E27FC236}">
                <a16:creationId xmlns:a16="http://schemas.microsoft.com/office/drawing/2014/main" id="{F618ADDF-0CE6-D15C-6472-0C635F27DA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809950" y="6722425"/>
            <a:ext cx="624757" cy="624757"/>
          </a:xfrm>
          <a:prstGeom prst="rect">
            <a:avLst/>
          </a:prstGeom>
        </p:spPr>
      </p:pic>
      <p:pic>
        <p:nvPicPr>
          <p:cNvPr id="17" name="Bild 16">
            <a:extLst>
              <a:ext uri="{FF2B5EF4-FFF2-40B4-BE49-F238E27FC236}">
                <a16:creationId xmlns:a16="http://schemas.microsoft.com/office/drawing/2014/main" id="{3B6D56F7-2388-AECC-7846-A9C94A54494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7581385" y="3987355"/>
            <a:ext cx="392137" cy="900290"/>
          </a:xfrm>
          <a:prstGeom prst="rect">
            <a:avLst/>
          </a:prstGeom>
        </p:spPr>
      </p:pic>
      <p:pic>
        <p:nvPicPr>
          <p:cNvPr id="18" name="Bild 17">
            <a:extLst>
              <a:ext uri="{FF2B5EF4-FFF2-40B4-BE49-F238E27FC236}">
                <a16:creationId xmlns:a16="http://schemas.microsoft.com/office/drawing/2014/main" id="{A8486D98-5F55-59A3-74B3-FF2909A035C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686919" y="2800924"/>
            <a:ext cx="706963" cy="706963"/>
          </a:xfrm>
          <a:prstGeom prst="rect">
            <a:avLst/>
          </a:prstGeom>
        </p:spPr>
      </p:pic>
      <p:pic>
        <p:nvPicPr>
          <p:cNvPr id="19" name="Bild 18">
            <a:extLst>
              <a:ext uri="{FF2B5EF4-FFF2-40B4-BE49-F238E27FC236}">
                <a16:creationId xmlns:a16="http://schemas.microsoft.com/office/drawing/2014/main" id="{7DB2456F-9AEC-21A1-09C7-0C09292509C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24605" y="6616733"/>
            <a:ext cx="676429" cy="836141"/>
          </a:xfrm>
          <a:prstGeom prst="rect">
            <a:avLst/>
          </a:prstGeom>
        </p:spPr>
      </p:pic>
      <p:pic>
        <p:nvPicPr>
          <p:cNvPr id="20" name="Bild 19">
            <a:extLst>
              <a:ext uri="{FF2B5EF4-FFF2-40B4-BE49-F238E27FC236}">
                <a16:creationId xmlns:a16="http://schemas.microsoft.com/office/drawing/2014/main" id="{80935B27-7C8C-041E-BFC1-60F3E686BB1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872882" y="6816373"/>
            <a:ext cx="735148" cy="436861"/>
          </a:xfrm>
          <a:prstGeom prst="rect">
            <a:avLst/>
          </a:prstGeom>
        </p:spPr>
      </p:pic>
      <p:pic>
        <p:nvPicPr>
          <p:cNvPr id="21" name="Bild 20">
            <a:extLst>
              <a:ext uri="{FF2B5EF4-FFF2-40B4-BE49-F238E27FC236}">
                <a16:creationId xmlns:a16="http://schemas.microsoft.com/office/drawing/2014/main" id="{7055676B-65A7-AF9F-E717-FB688505735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057416" y="2773194"/>
            <a:ext cx="891008" cy="856203"/>
          </a:xfrm>
          <a:prstGeom prst="rect">
            <a:avLst/>
          </a:prstGeom>
        </p:spPr>
      </p:pic>
      <p:pic>
        <p:nvPicPr>
          <p:cNvPr id="22" name="Bild 21">
            <a:extLst>
              <a:ext uri="{FF2B5EF4-FFF2-40B4-BE49-F238E27FC236}">
                <a16:creationId xmlns:a16="http://schemas.microsoft.com/office/drawing/2014/main" id="{C4A79F38-A586-DFF0-4EC2-6DDA4AD611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322816" y="5380253"/>
            <a:ext cx="446255" cy="789167"/>
          </a:xfrm>
          <a:prstGeom prst="rect">
            <a:avLst/>
          </a:prstGeom>
        </p:spPr>
      </p:pic>
      <p:pic>
        <p:nvPicPr>
          <p:cNvPr id="23" name="Bild 22">
            <a:extLst>
              <a:ext uri="{FF2B5EF4-FFF2-40B4-BE49-F238E27FC236}">
                <a16:creationId xmlns:a16="http://schemas.microsoft.com/office/drawing/2014/main" id="{8EE229D6-833A-AB9B-11BE-D972AEA3429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4094876" y="3976914"/>
            <a:ext cx="765710" cy="921173"/>
          </a:xfrm>
          <a:prstGeom prst="rect">
            <a:avLst/>
          </a:prstGeom>
        </p:spPr>
      </p:pic>
      <p:pic>
        <p:nvPicPr>
          <p:cNvPr id="24" name="Bild 23">
            <a:extLst>
              <a:ext uri="{FF2B5EF4-FFF2-40B4-BE49-F238E27FC236}">
                <a16:creationId xmlns:a16="http://schemas.microsoft.com/office/drawing/2014/main" id="{275AD7D1-059B-D5C3-F395-DCDD9E3F797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79878" y="6729471"/>
            <a:ext cx="843188" cy="610665"/>
          </a:xfrm>
          <a:prstGeom prst="rect">
            <a:avLst/>
          </a:prstGeom>
        </p:spPr>
      </p:pic>
      <p:pic>
        <p:nvPicPr>
          <p:cNvPr id="25" name="Bild 24">
            <a:extLst>
              <a:ext uri="{FF2B5EF4-FFF2-40B4-BE49-F238E27FC236}">
                <a16:creationId xmlns:a16="http://schemas.microsoft.com/office/drawing/2014/main" id="{5AD8330C-22B1-9974-39F7-3D4294C4FE8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794914" y="6729471"/>
            <a:ext cx="843188" cy="610665"/>
          </a:xfrm>
          <a:prstGeom prst="rect">
            <a:avLst/>
          </a:prstGeom>
        </p:spPr>
      </p:pic>
      <p:pic>
        <p:nvPicPr>
          <p:cNvPr id="26" name="Bild 25">
            <a:extLst>
              <a:ext uri="{FF2B5EF4-FFF2-40B4-BE49-F238E27FC236}">
                <a16:creationId xmlns:a16="http://schemas.microsoft.com/office/drawing/2014/main" id="{8598B604-EDE7-4AB8-366A-02A22273D7A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469752" y="2912414"/>
            <a:ext cx="698421" cy="577763"/>
          </a:xfrm>
          <a:prstGeom prst="rect">
            <a:avLst/>
          </a:prstGeom>
        </p:spPr>
      </p:pic>
      <p:pic>
        <p:nvPicPr>
          <p:cNvPr id="27" name="Bild 26">
            <a:extLst>
              <a:ext uri="{FF2B5EF4-FFF2-40B4-BE49-F238E27FC236}">
                <a16:creationId xmlns:a16="http://schemas.microsoft.com/office/drawing/2014/main" id="{5FB64D97-5134-941A-45D8-6B52DD10FA2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80533" y="5554058"/>
            <a:ext cx="519065" cy="441558"/>
          </a:xfrm>
          <a:prstGeom prst="rect">
            <a:avLst/>
          </a:prstGeom>
        </p:spPr>
      </p:pic>
      <p:pic>
        <p:nvPicPr>
          <p:cNvPr id="28" name="Bild 27">
            <a:extLst>
              <a:ext uri="{FF2B5EF4-FFF2-40B4-BE49-F238E27FC236}">
                <a16:creationId xmlns:a16="http://schemas.microsoft.com/office/drawing/2014/main" id="{F22483CF-F866-F66F-C6FA-17180E8E34A7}"/>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867727" y="5507083"/>
            <a:ext cx="629456" cy="535507"/>
          </a:xfrm>
          <a:prstGeom prst="rect">
            <a:avLst/>
          </a:prstGeom>
        </p:spPr>
      </p:pic>
      <p:pic>
        <p:nvPicPr>
          <p:cNvPr id="29" name="Bild 28">
            <a:extLst>
              <a:ext uri="{FF2B5EF4-FFF2-40B4-BE49-F238E27FC236}">
                <a16:creationId xmlns:a16="http://schemas.microsoft.com/office/drawing/2014/main" id="{2A753530-E499-B1CA-7643-2A5E8A2D53F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380533" y="2915927"/>
            <a:ext cx="1113291" cy="570738"/>
          </a:xfrm>
          <a:prstGeom prst="rect">
            <a:avLst/>
          </a:prstGeom>
        </p:spPr>
      </p:pic>
      <p:pic>
        <p:nvPicPr>
          <p:cNvPr id="30" name="Bild 29">
            <a:extLst>
              <a:ext uri="{FF2B5EF4-FFF2-40B4-BE49-F238E27FC236}">
                <a16:creationId xmlns:a16="http://schemas.microsoft.com/office/drawing/2014/main" id="{E7001E72-B5BA-66F7-3164-B81A3A14C366}"/>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3374525" y="2915927"/>
            <a:ext cx="1395136" cy="570738"/>
          </a:xfrm>
          <a:prstGeom prst="rect">
            <a:avLst/>
          </a:prstGeom>
        </p:spPr>
      </p:pic>
      <p:pic>
        <p:nvPicPr>
          <p:cNvPr id="31" name="Bild 30">
            <a:extLst>
              <a:ext uri="{FF2B5EF4-FFF2-40B4-BE49-F238E27FC236}">
                <a16:creationId xmlns:a16="http://schemas.microsoft.com/office/drawing/2014/main" id="{9CBED012-459F-913E-9EB8-6ECAC7EB5A0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719894" y="4124254"/>
            <a:ext cx="549919" cy="626490"/>
          </a:xfrm>
          <a:prstGeom prst="rect">
            <a:avLst/>
          </a:prstGeom>
        </p:spPr>
      </p:pic>
      <p:pic>
        <p:nvPicPr>
          <p:cNvPr id="32" name="Bild 31">
            <a:extLst>
              <a:ext uri="{FF2B5EF4-FFF2-40B4-BE49-F238E27FC236}">
                <a16:creationId xmlns:a16="http://schemas.microsoft.com/office/drawing/2014/main" id="{2AA411B8-A74F-D4A1-1144-F00EC03C27CA}"/>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896177" y="3977153"/>
            <a:ext cx="805609" cy="920695"/>
          </a:xfrm>
          <a:prstGeom prst="rect">
            <a:avLst/>
          </a:prstGeom>
        </p:spPr>
      </p:pic>
      <p:pic>
        <p:nvPicPr>
          <p:cNvPr id="33" name="Bild 32">
            <a:extLst>
              <a:ext uri="{FF2B5EF4-FFF2-40B4-BE49-F238E27FC236}">
                <a16:creationId xmlns:a16="http://schemas.microsoft.com/office/drawing/2014/main" id="{2CCDE357-FB9F-A108-F1D8-0F96FFF4D8CA}"/>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557910" y="5382700"/>
            <a:ext cx="835320" cy="784273"/>
          </a:xfrm>
          <a:prstGeom prst="rect">
            <a:avLst/>
          </a:prstGeom>
        </p:spPr>
      </p:pic>
      <p:pic>
        <p:nvPicPr>
          <p:cNvPr id="34" name="Bild 33">
            <a:extLst>
              <a:ext uri="{FF2B5EF4-FFF2-40B4-BE49-F238E27FC236}">
                <a16:creationId xmlns:a16="http://schemas.microsoft.com/office/drawing/2014/main" id="{D8351628-52E0-43D4-AC7A-5C6687A9C7FA}"/>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3371575" y="5453471"/>
            <a:ext cx="635772" cy="642733"/>
          </a:xfrm>
          <a:prstGeom prst="rect">
            <a:avLst/>
          </a:prstGeom>
        </p:spPr>
      </p:pic>
      <p:pic>
        <p:nvPicPr>
          <p:cNvPr id="35" name="Bild 34">
            <a:extLst>
              <a:ext uri="{FF2B5EF4-FFF2-40B4-BE49-F238E27FC236}">
                <a16:creationId xmlns:a16="http://schemas.microsoft.com/office/drawing/2014/main" id="{15ED537B-A644-2A9F-7F86-7316E6CD759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4465311" y="5462459"/>
            <a:ext cx="699916" cy="624757"/>
          </a:xfrm>
          <a:prstGeom prst="rect">
            <a:avLst/>
          </a:prstGeom>
        </p:spPr>
      </p:pic>
      <p:pic>
        <p:nvPicPr>
          <p:cNvPr id="36" name="Bild 35">
            <a:extLst>
              <a:ext uri="{FF2B5EF4-FFF2-40B4-BE49-F238E27FC236}">
                <a16:creationId xmlns:a16="http://schemas.microsoft.com/office/drawing/2014/main" id="{61175FBA-1B98-1A1E-F7FC-6632603856E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133356" y="5040050"/>
            <a:ext cx="1221331" cy="1183751"/>
          </a:xfrm>
          <a:prstGeom prst="rect">
            <a:avLst/>
          </a:prstGeom>
        </p:spPr>
      </p:pic>
      <p:pic>
        <p:nvPicPr>
          <p:cNvPr id="37" name="Bild 36">
            <a:extLst>
              <a:ext uri="{FF2B5EF4-FFF2-40B4-BE49-F238E27FC236}">
                <a16:creationId xmlns:a16="http://schemas.microsoft.com/office/drawing/2014/main" id="{146072CC-088B-6390-CF29-C02FC7A025A3}"/>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4983251" y="5446510"/>
            <a:ext cx="1292426" cy="656655"/>
          </a:xfrm>
          <a:prstGeom prst="rect">
            <a:avLst/>
          </a:prstGeom>
        </p:spPr>
      </p:pic>
      <p:pic>
        <p:nvPicPr>
          <p:cNvPr id="38" name="Bild 37">
            <a:extLst>
              <a:ext uri="{FF2B5EF4-FFF2-40B4-BE49-F238E27FC236}">
                <a16:creationId xmlns:a16="http://schemas.microsoft.com/office/drawing/2014/main" id="{51A04260-BDEF-A58F-693D-C163E85F55D5}"/>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380533" y="4159177"/>
            <a:ext cx="843186" cy="556644"/>
          </a:xfrm>
          <a:prstGeom prst="rect">
            <a:avLst/>
          </a:prstGeom>
        </p:spPr>
      </p:pic>
      <p:pic>
        <p:nvPicPr>
          <p:cNvPr id="39" name="Bild 38">
            <a:extLst>
              <a:ext uri="{FF2B5EF4-FFF2-40B4-BE49-F238E27FC236}">
                <a16:creationId xmlns:a16="http://schemas.microsoft.com/office/drawing/2014/main" id="{2369E8A0-94AA-5C98-3682-F85DAAF97DF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241828" y="4094587"/>
            <a:ext cx="1038131" cy="685824"/>
          </a:xfrm>
          <a:prstGeom prst="rect">
            <a:avLst/>
          </a:prstGeom>
        </p:spPr>
      </p:pic>
      <p:pic>
        <p:nvPicPr>
          <p:cNvPr id="40" name="Bild 39">
            <a:extLst>
              <a:ext uri="{FF2B5EF4-FFF2-40B4-BE49-F238E27FC236}">
                <a16:creationId xmlns:a16="http://schemas.microsoft.com/office/drawing/2014/main" id="{C6187257-09AB-80AF-51B5-3A4655EF41C6}"/>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238027" y="2818440"/>
            <a:ext cx="765710" cy="765710"/>
          </a:xfrm>
          <a:prstGeom prst="rect">
            <a:avLst/>
          </a:prstGeom>
        </p:spPr>
      </p:pic>
      <p:pic>
        <p:nvPicPr>
          <p:cNvPr id="41" name="Bild 40">
            <a:extLst>
              <a:ext uri="{FF2B5EF4-FFF2-40B4-BE49-F238E27FC236}">
                <a16:creationId xmlns:a16="http://schemas.microsoft.com/office/drawing/2014/main" id="{EDB1DD8B-9459-0B46-872E-F89DD6FB2619}"/>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5888059" y="4103371"/>
            <a:ext cx="675217" cy="668256"/>
          </a:xfrm>
          <a:prstGeom prst="rect">
            <a:avLst/>
          </a:prstGeom>
        </p:spPr>
      </p:pic>
      <p:pic>
        <p:nvPicPr>
          <p:cNvPr id="42" name="Bild 41">
            <a:extLst>
              <a:ext uri="{FF2B5EF4-FFF2-40B4-BE49-F238E27FC236}">
                <a16:creationId xmlns:a16="http://schemas.microsoft.com/office/drawing/2014/main" id="{D8EFE2A6-8DCB-DDFD-325B-94B39166A1B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5953222" y="6989558"/>
            <a:ext cx="236674" cy="90493"/>
          </a:xfrm>
          <a:prstGeom prst="rect">
            <a:avLst/>
          </a:prstGeom>
        </p:spPr>
      </p:pic>
      <p:pic>
        <p:nvPicPr>
          <p:cNvPr id="43" name="Bild 42">
            <a:extLst>
              <a:ext uri="{FF2B5EF4-FFF2-40B4-BE49-F238E27FC236}">
                <a16:creationId xmlns:a16="http://schemas.microsoft.com/office/drawing/2014/main" id="{CD189B59-555D-919C-C65B-455B36CEC589}"/>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4900845" y="7905317"/>
            <a:ext cx="526716" cy="522075"/>
          </a:xfrm>
          <a:prstGeom prst="rect">
            <a:avLst/>
          </a:prstGeom>
        </p:spPr>
      </p:pic>
      <p:pic>
        <p:nvPicPr>
          <p:cNvPr id="44" name="Bild 43">
            <a:extLst>
              <a:ext uri="{FF2B5EF4-FFF2-40B4-BE49-F238E27FC236}">
                <a16:creationId xmlns:a16="http://schemas.microsoft.com/office/drawing/2014/main" id="{63331CC3-3ABD-2BCA-AAFA-6DB8792CAEB8}"/>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6875977" y="7936641"/>
            <a:ext cx="422301" cy="459426"/>
          </a:xfrm>
          <a:prstGeom prst="rect">
            <a:avLst/>
          </a:prstGeom>
        </p:spPr>
      </p:pic>
      <p:pic>
        <p:nvPicPr>
          <p:cNvPr id="45" name="Bild 44">
            <a:extLst>
              <a:ext uri="{FF2B5EF4-FFF2-40B4-BE49-F238E27FC236}">
                <a16:creationId xmlns:a16="http://schemas.microsoft.com/office/drawing/2014/main" id="{5E2DC9CF-0112-FD2D-C050-6BBF5D039A09}"/>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7361741" y="6795809"/>
            <a:ext cx="529036" cy="477989"/>
          </a:xfrm>
          <a:prstGeom prst="rect">
            <a:avLst/>
          </a:prstGeom>
        </p:spPr>
      </p:pic>
      <p:pic>
        <p:nvPicPr>
          <p:cNvPr id="46" name="Bild 45">
            <a:extLst>
              <a:ext uri="{FF2B5EF4-FFF2-40B4-BE49-F238E27FC236}">
                <a16:creationId xmlns:a16="http://schemas.microsoft.com/office/drawing/2014/main" id="{6A465178-ABA3-E710-6C25-2090CEB80FE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507461" y="7905317"/>
            <a:ext cx="392137" cy="487270"/>
          </a:xfrm>
          <a:prstGeom prst="rect">
            <a:avLst/>
          </a:prstGeom>
        </p:spPr>
      </p:pic>
      <p:pic>
        <p:nvPicPr>
          <p:cNvPr id="47" name="Bild 46">
            <a:extLst>
              <a:ext uri="{FF2B5EF4-FFF2-40B4-BE49-F238E27FC236}">
                <a16:creationId xmlns:a16="http://schemas.microsoft.com/office/drawing/2014/main" id="{6CBE8FBA-5973-D202-E14E-A9A9E5A82638}"/>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746694" y="7927360"/>
            <a:ext cx="306284" cy="477989"/>
          </a:xfrm>
          <a:prstGeom prst="rect">
            <a:avLst/>
          </a:prstGeom>
        </p:spPr>
      </p:pic>
      <p:pic>
        <p:nvPicPr>
          <p:cNvPr id="48" name="Bild 47">
            <a:extLst>
              <a:ext uri="{FF2B5EF4-FFF2-40B4-BE49-F238E27FC236}">
                <a16:creationId xmlns:a16="http://schemas.microsoft.com/office/drawing/2014/main" id="{85E1205D-AFA8-5B0C-DB35-92DA128911C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3348014" y="7933161"/>
            <a:ext cx="104415" cy="466387"/>
          </a:xfrm>
          <a:prstGeom prst="rect">
            <a:avLst/>
          </a:prstGeom>
        </p:spPr>
      </p:pic>
      <p:pic>
        <p:nvPicPr>
          <p:cNvPr id="49" name="Bild 48">
            <a:extLst>
              <a:ext uri="{FF2B5EF4-FFF2-40B4-BE49-F238E27FC236}">
                <a16:creationId xmlns:a16="http://schemas.microsoft.com/office/drawing/2014/main" id="{2BEF631D-025B-A351-8FE5-EC613FC6D913}"/>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8810408" y="8864253"/>
            <a:ext cx="327167" cy="473348"/>
          </a:xfrm>
          <a:prstGeom prst="rect">
            <a:avLst/>
          </a:prstGeom>
        </p:spPr>
      </p:pic>
      <p:pic>
        <p:nvPicPr>
          <p:cNvPr id="50" name="Bild 49">
            <a:extLst>
              <a:ext uri="{FF2B5EF4-FFF2-40B4-BE49-F238E27FC236}">
                <a16:creationId xmlns:a16="http://schemas.microsoft.com/office/drawing/2014/main" id="{BA4EC939-77BD-2FB0-3536-181115D7B344}"/>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904177" y="8864253"/>
            <a:ext cx="320206" cy="475669"/>
          </a:xfrm>
          <a:prstGeom prst="rect">
            <a:avLst/>
          </a:prstGeom>
        </p:spPr>
      </p:pic>
      <p:pic>
        <p:nvPicPr>
          <p:cNvPr id="51" name="Bild 50">
            <a:extLst>
              <a:ext uri="{FF2B5EF4-FFF2-40B4-BE49-F238E27FC236}">
                <a16:creationId xmlns:a16="http://schemas.microsoft.com/office/drawing/2014/main" id="{C9E9C3B8-79F5-6134-1631-7C62F8086F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5095139" y="8864253"/>
            <a:ext cx="331808" cy="459426"/>
          </a:xfrm>
          <a:prstGeom prst="rect">
            <a:avLst/>
          </a:prstGeom>
        </p:spPr>
      </p:pic>
      <p:pic>
        <p:nvPicPr>
          <p:cNvPr id="52" name="Bild 51">
            <a:extLst>
              <a:ext uri="{FF2B5EF4-FFF2-40B4-BE49-F238E27FC236}">
                <a16:creationId xmlns:a16="http://schemas.microsoft.com/office/drawing/2014/main" id="{03173EDE-316D-D91A-1496-E0DEB5E95244}"/>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3290742" y="8864253"/>
            <a:ext cx="327167" cy="473348"/>
          </a:xfrm>
          <a:prstGeom prst="rect">
            <a:avLst/>
          </a:prstGeom>
        </p:spPr>
      </p:pic>
      <p:pic>
        <p:nvPicPr>
          <p:cNvPr id="53" name="Bild 52">
            <a:extLst>
              <a:ext uri="{FF2B5EF4-FFF2-40B4-BE49-F238E27FC236}">
                <a16:creationId xmlns:a16="http://schemas.microsoft.com/office/drawing/2014/main" id="{A281E141-C1A3-FCFC-63C9-A7509CD7AB94}"/>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495626" y="8864253"/>
            <a:ext cx="317886" cy="466387"/>
          </a:xfrm>
          <a:prstGeom prst="rect">
            <a:avLst/>
          </a:prstGeom>
        </p:spPr>
      </p:pic>
      <p:pic>
        <p:nvPicPr>
          <p:cNvPr id="54" name="Bild 53">
            <a:extLst>
              <a:ext uri="{FF2B5EF4-FFF2-40B4-BE49-F238E27FC236}">
                <a16:creationId xmlns:a16="http://schemas.microsoft.com/office/drawing/2014/main" id="{2E95A71B-8087-05A0-FD5F-06889EEF9DF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7429705" y="7933161"/>
            <a:ext cx="350370" cy="466387"/>
          </a:xfrm>
          <a:prstGeom prst="rect">
            <a:avLst/>
          </a:prstGeom>
        </p:spPr>
      </p:pic>
      <p:pic>
        <p:nvPicPr>
          <p:cNvPr id="55" name="Bild 54">
            <a:extLst>
              <a:ext uri="{FF2B5EF4-FFF2-40B4-BE49-F238E27FC236}">
                <a16:creationId xmlns:a16="http://schemas.microsoft.com/office/drawing/2014/main" id="{9495C862-E23B-6316-64D2-1CED8C2C1AF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15668040" y="7929680"/>
            <a:ext cx="313245" cy="473348"/>
          </a:xfrm>
          <a:prstGeom prst="rect">
            <a:avLst/>
          </a:prstGeom>
        </p:spPr>
      </p:pic>
      <p:pic>
        <p:nvPicPr>
          <p:cNvPr id="56" name="Bild 55">
            <a:extLst>
              <a:ext uri="{FF2B5EF4-FFF2-40B4-BE49-F238E27FC236}">
                <a16:creationId xmlns:a16="http://schemas.microsoft.com/office/drawing/2014/main" id="{B58EEAD0-7462-5A75-5750-71CC7EE4E433}"/>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3920301" y="7933161"/>
            <a:ext cx="299323" cy="466387"/>
          </a:xfrm>
          <a:prstGeom prst="rect">
            <a:avLst/>
          </a:prstGeom>
        </p:spPr>
      </p:pic>
      <p:pic>
        <p:nvPicPr>
          <p:cNvPr id="57" name="Bild 56">
            <a:extLst>
              <a:ext uri="{FF2B5EF4-FFF2-40B4-BE49-F238E27FC236}">
                <a16:creationId xmlns:a16="http://schemas.microsoft.com/office/drawing/2014/main" id="{A7660335-194A-2668-7A4E-17B482AF5DEA}"/>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2276977" y="7936641"/>
            <a:ext cx="194908" cy="459426"/>
          </a:xfrm>
          <a:prstGeom prst="rect">
            <a:avLst/>
          </a:prstGeom>
        </p:spPr>
      </p:pic>
      <p:pic>
        <p:nvPicPr>
          <p:cNvPr id="58" name="Bild 57">
            <a:extLst>
              <a:ext uri="{FF2B5EF4-FFF2-40B4-BE49-F238E27FC236}">
                <a16:creationId xmlns:a16="http://schemas.microsoft.com/office/drawing/2014/main" id="{E9CDE44D-1321-E974-641B-030C79B4FAA9}"/>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0501394" y="7929680"/>
            <a:ext cx="327167" cy="473348"/>
          </a:xfrm>
          <a:prstGeom prst="rect">
            <a:avLst/>
          </a:prstGeom>
        </p:spPr>
      </p:pic>
      <p:pic>
        <p:nvPicPr>
          <p:cNvPr id="59" name="Bild 58">
            <a:extLst>
              <a:ext uri="{FF2B5EF4-FFF2-40B4-BE49-F238E27FC236}">
                <a16:creationId xmlns:a16="http://schemas.microsoft.com/office/drawing/2014/main" id="{89A91E8D-F085-379E-F123-33F83F0960C0}"/>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4403160" y="6838736"/>
            <a:ext cx="378214" cy="392136"/>
          </a:xfrm>
          <a:prstGeom prst="rect">
            <a:avLst/>
          </a:prstGeom>
        </p:spPr>
      </p:pic>
      <p:pic>
        <p:nvPicPr>
          <p:cNvPr id="60" name="Bild 59">
            <a:extLst>
              <a:ext uri="{FF2B5EF4-FFF2-40B4-BE49-F238E27FC236}">
                <a16:creationId xmlns:a16="http://schemas.microsoft.com/office/drawing/2014/main" id="{27111767-FF00-4666-7FC3-80E4034C2444}"/>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432997" y="6494918"/>
            <a:ext cx="571500" cy="1019556"/>
          </a:xfrm>
          <a:prstGeom prst="rect">
            <a:avLst/>
          </a:prstGeom>
        </p:spPr>
      </p:pic>
      <p:grpSp>
        <p:nvGrpSpPr>
          <p:cNvPr id="62" name="Grupp 61">
            <a:extLst>
              <a:ext uri="{FF2B5EF4-FFF2-40B4-BE49-F238E27FC236}">
                <a16:creationId xmlns:a16="http://schemas.microsoft.com/office/drawing/2014/main" id="{8B20B4F6-6AD3-A739-90E2-76E9C39A8565}"/>
              </a:ext>
            </a:extLst>
          </p:cNvPr>
          <p:cNvGrpSpPr/>
          <p:nvPr/>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3" name="Bild 62">
              <a:extLst>
                <a:ext uri="{FF2B5EF4-FFF2-40B4-BE49-F238E27FC236}">
                  <a16:creationId xmlns:a16="http://schemas.microsoft.com/office/drawing/2014/main" id="{4ED0D59F-18EC-8418-B944-EF9F1A1EF0CA}"/>
                </a:ext>
              </a:extLst>
            </p:cNvPr>
            <p:cNvPicPr>
              <a:picLocks noChangeAspect="1"/>
            </p:cNvPicPr>
            <p:nvPr userDrawn="1"/>
          </p:nvPicPr>
          <p:blipFill>
            <a:blip r:embed="rId114">
              <a:extLst>
                <a:ext uri="{96DAC541-7B7A-43D3-8B79-37D633B846F1}">
                  <asvg:svgBlip xmlns:asvg="http://schemas.microsoft.com/office/drawing/2016/SVG/main" r:embed="rId115"/>
                </a:ext>
              </a:extLst>
            </a:blip>
            <a:stretch>
              <a:fillRect/>
            </a:stretch>
          </p:blipFill>
          <p:spPr>
            <a:xfrm>
              <a:off x="17958809" y="9070148"/>
              <a:ext cx="2052001" cy="2052001"/>
            </a:xfrm>
            <a:prstGeom prst="rect">
              <a:avLst/>
            </a:prstGeom>
          </p:spPr>
        </p:pic>
        <p:pic>
          <p:nvPicPr>
            <p:cNvPr id="64" name="Bild 63">
              <a:extLst>
                <a:ext uri="{FF2B5EF4-FFF2-40B4-BE49-F238E27FC236}">
                  <a16:creationId xmlns:a16="http://schemas.microsoft.com/office/drawing/2014/main" id="{6D11938E-93F9-44FD-9C4E-9A09BE02B099}"/>
                </a:ext>
              </a:extLst>
            </p:cNvPr>
            <p:cNvPicPr>
              <a:picLocks noChangeAspect="1"/>
            </p:cNvPicPr>
            <p:nvPr userDrawn="1"/>
          </p:nvPicPr>
          <p:blipFill>
            <a:blip r:embed="rId116">
              <a:extLst>
                <a:ext uri="{96DAC541-7B7A-43D3-8B79-37D633B846F1}">
                  <asvg:svgBlip xmlns:asvg="http://schemas.microsoft.com/office/drawing/2016/SVG/main" r:embed="rId117"/>
                </a:ext>
              </a:extLst>
            </a:blip>
            <a:stretch>
              <a:fillRect/>
            </a:stretch>
          </p:blipFill>
          <p:spPr>
            <a:xfrm>
              <a:off x="18074003" y="9371886"/>
              <a:ext cx="1550353" cy="1474726"/>
            </a:xfrm>
            <a:prstGeom prst="rect">
              <a:avLst/>
            </a:prstGeom>
          </p:spPr>
        </p:pic>
      </p:grpSp>
      <p:sp>
        <p:nvSpPr>
          <p:cNvPr id="65" name="Rubrik 11">
            <a:extLst>
              <a:ext uri="{FF2B5EF4-FFF2-40B4-BE49-F238E27FC236}">
                <a16:creationId xmlns:a16="http://schemas.microsoft.com/office/drawing/2014/main" id="{526A1E64-E1FD-C9FE-BCD2-41D591B470BC}"/>
              </a:ext>
            </a:extLst>
          </p:cNvPr>
          <p:cNvSpPr txBox="1">
            <a:spLocks/>
          </p:cNvSpPr>
          <p:nvPr/>
        </p:nvSpPr>
        <p:spPr>
          <a:xfrm>
            <a:off x="1242000" y="1190179"/>
            <a:ext cx="8280000" cy="2052000"/>
          </a:xfrm>
          <a:prstGeom prst="rect">
            <a:avLst/>
          </a:prstGeom>
        </p:spPr>
        <p:txBody>
          <a:bodyPr/>
          <a:lstStyle>
            <a:lvl1pPr eaLnBrk="1" hangingPunct="1">
              <a:lnSpc>
                <a:spcPct val="85000"/>
              </a:lnSpc>
              <a:defRPr sz="6000" b="1" spc="-280" baseline="0">
                <a:solidFill>
                  <a:schemeClr val="accent1"/>
                </a:solidFill>
                <a:latin typeface="+mj-lt"/>
                <a:ea typeface="+mj-ea"/>
                <a:cs typeface="+mj-cs"/>
              </a:defRPr>
            </a:lvl1pPr>
          </a:lstStyle>
          <a:p>
            <a:r>
              <a:rPr lang="sv-SE" b="0" kern="0"/>
              <a:t>Illustrationer i </a:t>
            </a:r>
            <a:r>
              <a:rPr lang="sv-SE" b="0" kern="0" err="1"/>
              <a:t>svg</a:t>
            </a:r>
            <a:endParaRPr lang="en-US" b="0" kern="0"/>
          </a:p>
        </p:txBody>
      </p:sp>
    </p:spTree>
    <p:extLst>
      <p:ext uri="{BB962C8B-B14F-4D97-AF65-F5344CB8AC3E}">
        <p14:creationId xmlns:p14="http://schemas.microsoft.com/office/powerpoint/2010/main" val="26972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F2E859-7176-8131-C04B-DB9CEA74B060}"/>
              </a:ext>
            </a:extLst>
          </p:cNvPr>
          <p:cNvSpPr>
            <a:spLocks noGrp="1"/>
          </p:cNvSpPr>
          <p:nvPr>
            <p:ph type="ctrTitle"/>
          </p:nvPr>
        </p:nvSpPr>
        <p:spPr/>
        <p:txBody>
          <a:bodyPr/>
          <a:lstStyle/>
          <a:p>
            <a:r>
              <a:rPr lang="sv-SE" b="1"/>
              <a:t>Bisyssla</a:t>
            </a:r>
            <a:endParaRPr lang="sv-SE"/>
          </a:p>
        </p:txBody>
      </p:sp>
      <p:sp>
        <p:nvSpPr>
          <p:cNvPr id="3" name="Underrubrik 2">
            <a:extLst>
              <a:ext uri="{FF2B5EF4-FFF2-40B4-BE49-F238E27FC236}">
                <a16:creationId xmlns:a16="http://schemas.microsoft.com/office/drawing/2014/main" id="{9FE30C57-420F-68CF-374C-69B983FBDE79}"/>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20011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3684-6384-C3E2-1697-BC04CB6C1F64}"/>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A935430-531C-8655-8D84-3CB713D1DAB3}"/>
              </a:ext>
            </a:extLst>
          </p:cNvPr>
          <p:cNvSpPr>
            <a:spLocks noGrp="1"/>
          </p:cNvSpPr>
          <p:nvPr>
            <p:ph type="body" sz="quarter" idx="13"/>
          </p:nvPr>
        </p:nvSpPr>
        <p:spPr>
          <a:xfrm>
            <a:off x="10586434" y="5669691"/>
            <a:ext cx="8280000" cy="5400000"/>
          </a:xfrm>
          <a:noFill/>
          <a:ln>
            <a:noFill/>
          </a:ln>
        </p:spPr>
        <p:style>
          <a:lnRef idx="0">
            <a:scrgbClr r="0" g="0" b="0"/>
          </a:lnRef>
          <a:fillRef idx="0">
            <a:scrgbClr r="0" g="0" b="0"/>
          </a:fillRef>
          <a:effectRef idx="0">
            <a:scrgbClr r="0" g="0" b="0"/>
          </a:effectRef>
          <a:fontRef idx="minor">
            <a:schemeClr val="dk1"/>
          </a:fontRef>
        </p:style>
        <p:txBody>
          <a:bodyPr/>
          <a:lstStyle/>
          <a:p>
            <a:pPr marL="0" indent="0">
              <a:buNone/>
            </a:pPr>
            <a:r>
              <a:rPr lang="sv-SE" sz="7200" dirty="0">
                <a:solidFill>
                  <a:schemeClr val="accent1"/>
                </a:solidFill>
              </a:rPr>
              <a:t>Saklighet</a:t>
            </a:r>
          </a:p>
          <a:p>
            <a:pPr marL="0" indent="0">
              <a:buNone/>
            </a:pPr>
            <a:r>
              <a:rPr lang="sv-SE" sz="7200" dirty="0">
                <a:solidFill>
                  <a:schemeClr val="accent1"/>
                </a:solidFill>
              </a:rPr>
              <a:t>Opartiskhet</a:t>
            </a:r>
          </a:p>
          <a:p>
            <a:pPr marL="0" indent="0">
              <a:buNone/>
            </a:pPr>
            <a:r>
              <a:rPr lang="sv-SE" sz="7200" dirty="0">
                <a:solidFill>
                  <a:schemeClr val="accent1"/>
                </a:solidFill>
              </a:rPr>
              <a:t>Lojalitet</a:t>
            </a:r>
            <a:endParaRPr lang="en-US" sz="7200" dirty="0">
              <a:solidFill>
                <a:schemeClr val="accent1"/>
              </a:solidFill>
            </a:endParaRPr>
          </a:p>
        </p:txBody>
      </p:sp>
      <p:sp>
        <p:nvSpPr>
          <p:cNvPr id="5" name="Rubrik 4">
            <a:extLst>
              <a:ext uri="{FF2B5EF4-FFF2-40B4-BE49-F238E27FC236}">
                <a16:creationId xmlns:a16="http://schemas.microsoft.com/office/drawing/2014/main" id="{D84C8025-F9D9-17CF-967F-680F5605BF9C}"/>
              </a:ext>
            </a:extLst>
          </p:cNvPr>
          <p:cNvSpPr>
            <a:spLocks noGrp="1"/>
          </p:cNvSpPr>
          <p:nvPr>
            <p:ph type="title"/>
          </p:nvPr>
        </p:nvSpPr>
        <p:spPr>
          <a:xfrm>
            <a:off x="10586434" y="3187822"/>
            <a:ext cx="8280000" cy="2052000"/>
          </a:xfrm>
        </p:spPr>
        <p:txBody>
          <a:bodyPr/>
          <a:lstStyle/>
          <a:p>
            <a:r>
              <a:rPr lang="sv-SE" b="1" dirty="0"/>
              <a:t>Grundkontrakt</a:t>
            </a:r>
            <a:endParaRPr lang="en-US" b="1" dirty="0"/>
          </a:p>
        </p:txBody>
      </p:sp>
      <p:sp>
        <p:nvSpPr>
          <p:cNvPr id="11" name="textruta 10">
            <a:extLst>
              <a:ext uri="{FF2B5EF4-FFF2-40B4-BE49-F238E27FC236}">
                <a16:creationId xmlns:a16="http://schemas.microsoft.com/office/drawing/2014/main" id="{9A5DD706-C929-A382-B305-09E4268E2E49}"/>
              </a:ext>
            </a:extLst>
          </p:cNvPr>
          <p:cNvSpPr txBox="1"/>
          <p:nvPr/>
        </p:nvSpPr>
        <p:spPr>
          <a:xfrm>
            <a:off x="13965382" y="12607636"/>
            <a:ext cx="184731" cy="369332"/>
          </a:xfrm>
          <a:prstGeom prst="rect">
            <a:avLst/>
          </a:prstGeom>
          <a:noFill/>
        </p:spPr>
        <p:txBody>
          <a:bodyPr wrap="none" rtlCol="0">
            <a:spAutoFit/>
          </a:bodyPr>
          <a:lstStyle/>
          <a:p>
            <a:endParaRPr lang="en-US"/>
          </a:p>
        </p:txBody>
      </p:sp>
      <p:pic>
        <p:nvPicPr>
          <p:cNvPr id="13" name="Platshållare för bild 12" descr="En bild som visar klädsel, person, Människoansikte, inomhus&#10;&#10;AI-genererat innehåll kan vara felaktigt.">
            <a:extLst>
              <a:ext uri="{FF2B5EF4-FFF2-40B4-BE49-F238E27FC236}">
                <a16:creationId xmlns:a16="http://schemas.microsoft.com/office/drawing/2014/main" id="{197F0571-99E3-E59A-8E2F-7C6837A0FB59}"/>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1967" t="2251" r="27870" b="3809"/>
          <a:stretch/>
        </p:blipFill>
        <p:spPr>
          <a:xfrm>
            <a:off x="898759" y="758131"/>
            <a:ext cx="8874937" cy="9240134"/>
          </a:xfrm>
        </p:spPr>
      </p:pic>
    </p:spTree>
    <p:extLst>
      <p:ext uri="{BB962C8B-B14F-4D97-AF65-F5344CB8AC3E}">
        <p14:creationId xmlns:p14="http://schemas.microsoft.com/office/powerpoint/2010/main" val="178681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485C-3D46-68BE-1471-CD835919BFFC}"/>
            </a:ext>
          </a:extLst>
        </p:cNvPr>
        <p:cNvGrpSpPr/>
        <p:nvPr/>
      </p:nvGrpSpPr>
      <p:grpSpPr>
        <a:xfrm>
          <a:off x="0" y="0"/>
          <a:ext cx="0" cy="0"/>
          <a:chOff x="0" y="0"/>
          <a:chExt cx="0" cy="0"/>
        </a:xfrm>
      </p:grpSpPr>
      <p:sp>
        <p:nvSpPr>
          <p:cNvPr id="21" name="textruta 20">
            <a:extLst>
              <a:ext uri="{FF2B5EF4-FFF2-40B4-BE49-F238E27FC236}">
                <a16:creationId xmlns:a16="http://schemas.microsoft.com/office/drawing/2014/main" id="{B65550EE-9339-251A-A7FE-7E65BDD85962}"/>
              </a:ext>
            </a:extLst>
          </p:cNvPr>
          <p:cNvSpPr txBox="1"/>
          <p:nvPr/>
        </p:nvSpPr>
        <p:spPr>
          <a:xfrm>
            <a:off x="-1316182" y="5181600"/>
            <a:ext cx="184731" cy="369332"/>
          </a:xfrm>
          <a:prstGeom prst="rect">
            <a:avLst/>
          </a:prstGeom>
          <a:noFill/>
        </p:spPr>
        <p:txBody>
          <a:bodyPr wrap="none" rtlCol="0">
            <a:spAutoFit/>
          </a:bodyPr>
          <a:lstStyle/>
          <a:p>
            <a:endParaRPr lang="en-US"/>
          </a:p>
        </p:txBody>
      </p:sp>
      <p:sp>
        <p:nvSpPr>
          <p:cNvPr id="24" name="Platshållare för bild 23">
            <a:extLst>
              <a:ext uri="{FF2B5EF4-FFF2-40B4-BE49-F238E27FC236}">
                <a16:creationId xmlns:a16="http://schemas.microsoft.com/office/drawing/2014/main" id="{7DAE832E-C80F-B836-5D37-DE2A57AE3A8D}"/>
              </a:ext>
            </a:extLst>
          </p:cNvPr>
          <p:cNvSpPr>
            <a:spLocks noGrp="1"/>
          </p:cNvSpPr>
          <p:nvPr>
            <p:ph type="pic" sz="quarter" idx="20"/>
          </p:nvPr>
        </p:nvSpPr>
        <p:spPr>
          <a:solidFill>
            <a:srgbClr val="F4DEE6"/>
          </a:solidFill>
        </p:spPr>
        <p:txBody>
          <a:bodyPr/>
          <a:lstStyle/>
          <a:p>
            <a:r>
              <a:rPr lang="en-US" dirty="0"/>
              <a:t> </a:t>
            </a:r>
          </a:p>
        </p:txBody>
      </p:sp>
      <p:sp>
        <p:nvSpPr>
          <p:cNvPr id="8" name="Platshållare för text 7">
            <a:extLst>
              <a:ext uri="{FF2B5EF4-FFF2-40B4-BE49-F238E27FC236}">
                <a16:creationId xmlns:a16="http://schemas.microsoft.com/office/drawing/2014/main" id="{ADECD29E-70EA-BFB2-8A4E-43F7CFA32D6B}"/>
              </a:ext>
            </a:extLst>
          </p:cNvPr>
          <p:cNvSpPr>
            <a:spLocks noGrp="1"/>
          </p:cNvSpPr>
          <p:nvPr>
            <p:ph type="body" sz="quarter" idx="13"/>
          </p:nvPr>
        </p:nvSpPr>
        <p:spPr>
          <a:xfrm>
            <a:off x="2167066" y="3352055"/>
            <a:ext cx="8280000" cy="6840000"/>
          </a:xfrm>
        </p:spPr>
        <p:txBody>
          <a:bodyPr/>
          <a:lstStyle/>
          <a:p>
            <a:pPr marL="0" indent="0">
              <a:buNone/>
            </a:pPr>
            <a:r>
              <a:rPr lang="sv-SE" dirty="0"/>
              <a:t>Medarbetare förfogar över sin egen fritid och att bisyssla är tillåten.</a:t>
            </a:r>
          </a:p>
          <a:p>
            <a:pPr marL="0" indent="0">
              <a:buNone/>
            </a:pPr>
            <a:r>
              <a:rPr lang="sv-SE" dirty="0"/>
              <a:t>Begränsningar finns dock för tre slags bisysslor:</a:t>
            </a:r>
          </a:p>
          <a:p>
            <a:pPr>
              <a:buFontTx/>
              <a:buChar char="-"/>
            </a:pPr>
            <a:r>
              <a:rPr lang="sv-SE" dirty="0"/>
              <a:t>Förtroendeskadlig bisyssla</a:t>
            </a:r>
          </a:p>
          <a:p>
            <a:pPr>
              <a:buFontTx/>
              <a:buChar char="-"/>
            </a:pPr>
            <a:r>
              <a:rPr lang="sv-SE" dirty="0"/>
              <a:t>Konkurrerande bisyssla</a:t>
            </a:r>
          </a:p>
          <a:p>
            <a:pPr>
              <a:buFontTx/>
              <a:buChar char="-"/>
            </a:pPr>
            <a:r>
              <a:rPr lang="sv-SE" dirty="0"/>
              <a:t>Arbetshindrande bisyssla</a:t>
            </a:r>
          </a:p>
          <a:p>
            <a:endParaRPr lang="sv-SE" dirty="0"/>
          </a:p>
        </p:txBody>
      </p:sp>
      <p:sp>
        <p:nvSpPr>
          <p:cNvPr id="3" name="Rubrik 2">
            <a:extLst>
              <a:ext uri="{FF2B5EF4-FFF2-40B4-BE49-F238E27FC236}">
                <a16:creationId xmlns:a16="http://schemas.microsoft.com/office/drawing/2014/main" id="{B8A5913A-8F58-8726-1E0B-F581C32AD0DF}"/>
              </a:ext>
            </a:extLst>
          </p:cNvPr>
          <p:cNvSpPr>
            <a:spLocks noGrp="1"/>
          </p:cNvSpPr>
          <p:nvPr>
            <p:ph type="title"/>
          </p:nvPr>
        </p:nvSpPr>
        <p:spPr>
          <a:xfrm>
            <a:off x="2167066" y="1006088"/>
            <a:ext cx="8280000" cy="2052000"/>
          </a:xfrm>
        </p:spPr>
        <p:txBody>
          <a:bodyPr/>
          <a:lstStyle/>
          <a:p>
            <a:r>
              <a:rPr lang="sv-SE" b="1" dirty="0"/>
              <a:t>Huvudregel</a:t>
            </a:r>
          </a:p>
        </p:txBody>
      </p:sp>
      <p:pic>
        <p:nvPicPr>
          <p:cNvPr id="2" name="Bild 1">
            <a:extLst>
              <a:ext uri="{FF2B5EF4-FFF2-40B4-BE49-F238E27FC236}">
                <a16:creationId xmlns:a16="http://schemas.microsoft.com/office/drawing/2014/main" id="{5D0AFC3C-C20D-65A0-680A-FC7B99B00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1184" y="2705699"/>
            <a:ext cx="5514684" cy="5344998"/>
          </a:xfrm>
          <a:prstGeom prst="rect">
            <a:avLst/>
          </a:prstGeom>
        </p:spPr>
      </p:pic>
    </p:spTree>
    <p:extLst>
      <p:ext uri="{BB962C8B-B14F-4D97-AF65-F5344CB8AC3E}">
        <p14:creationId xmlns:p14="http://schemas.microsoft.com/office/powerpoint/2010/main" val="356475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40E2B12-B2C0-EFC5-824F-4325B7D2383C}"/>
              </a:ext>
            </a:extLst>
          </p:cNvPr>
          <p:cNvSpPr txBox="1">
            <a:spLocks/>
          </p:cNvSpPr>
          <p:nvPr/>
        </p:nvSpPr>
        <p:spPr>
          <a:xfrm>
            <a:off x="1243766" y="1227047"/>
            <a:ext cx="17616567" cy="2043642"/>
          </a:xfrm>
          <a:prstGeom prst="rect">
            <a:avLst/>
          </a:prstGeom>
        </p:spPr>
        <p:txBody>
          <a:bodyPr vert="horz" lIns="0" tIns="0" rIns="0" bIns="0" rtlCol="0" anchor="b" anchorCtr="0">
            <a:noAutofit/>
          </a:bodyPr>
          <a:lstStyle>
            <a:lvl1pPr eaLnBrk="1" hangingPunct="1">
              <a:lnSpc>
                <a:spcPct val="85000"/>
              </a:lnSpc>
              <a:defRPr sz="7200" b="0" spc="-280" baseline="0">
                <a:solidFill>
                  <a:schemeClr val="accent1"/>
                </a:solidFill>
                <a:latin typeface="+mn-lt"/>
                <a:ea typeface="+mj-ea"/>
                <a:cs typeface="+mj-cs"/>
              </a:defRPr>
            </a:lvl1pPr>
          </a:lstStyle>
          <a:p>
            <a:r>
              <a:rPr lang="sv-SE" b="1" kern="0" dirty="0"/>
              <a:t>Förtroendeskadlig bisyssla</a:t>
            </a:r>
          </a:p>
        </p:txBody>
      </p:sp>
      <p:sp>
        <p:nvSpPr>
          <p:cNvPr id="7" name="Platshållare för innehåll 2">
            <a:extLst>
              <a:ext uri="{FF2B5EF4-FFF2-40B4-BE49-F238E27FC236}">
                <a16:creationId xmlns:a16="http://schemas.microsoft.com/office/drawing/2014/main" id="{76D50293-AD22-93BB-2592-AEE634FAEC0F}"/>
              </a:ext>
            </a:extLst>
          </p:cNvPr>
          <p:cNvSpPr txBox="1">
            <a:spLocks/>
          </p:cNvSpPr>
          <p:nvPr/>
        </p:nvSpPr>
        <p:spPr>
          <a:xfrm>
            <a:off x="1008635" y="3677138"/>
            <a:ext cx="17616567" cy="5986907"/>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sv-SE" sz="4800" kern="0" dirty="0">
                <a:solidFill>
                  <a:sysClr val="windowText" lastClr="000000"/>
                </a:solidFill>
              </a:rPr>
              <a:t>Det räcker att det finns en </a:t>
            </a:r>
            <a:r>
              <a:rPr lang="sv-SE" sz="4800" b="1" kern="0" dirty="0">
                <a:solidFill>
                  <a:sysClr val="windowText" lastClr="000000"/>
                </a:solidFill>
              </a:rPr>
              <a:t>risk</a:t>
            </a:r>
            <a:r>
              <a:rPr lang="sv-SE" sz="4800" kern="0" dirty="0">
                <a:solidFill>
                  <a:sysClr val="windowText" lastClr="000000"/>
                </a:solidFill>
              </a:rPr>
              <a:t> att allmänhetens förtroende för arbetsgivaren eller de anställdas opartiskhet kan ifrågasättas för att bisysslan kan ses som förtroendeskadlig</a:t>
            </a:r>
            <a:r>
              <a:rPr lang="sv-SE" kern="0" dirty="0">
                <a:solidFill>
                  <a:sysClr val="windowText" lastClr="000000"/>
                </a:solidFill>
              </a:rPr>
              <a:t>. </a:t>
            </a:r>
          </a:p>
        </p:txBody>
      </p:sp>
    </p:spTree>
    <p:extLst>
      <p:ext uri="{BB962C8B-B14F-4D97-AF65-F5344CB8AC3E}">
        <p14:creationId xmlns:p14="http://schemas.microsoft.com/office/powerpoint/2010/main" val="25733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98B9-2F9E-12BF-740F-358C2F4FA8C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A3BA4D5-30D0-82D8-1751-F81CD902F9A6}"/>
              </a:ext>
            </a:extLst>
          </p:cNvPr>
          <p:cNvSpPr>
            <a:spLocks noGrp="1"/>
          </p:cNvSpPr>
          <p:nvPr>
            <p:ph type="title"/>
          </p:nvPr>
        </p:nvSpPr>
        <p:spPr>
          <a:xfrm>
            <a:off x="1243766" y="1227047"/>
            <a:ext cx="17616567" cy="2043642"/>
          </a:xfrm>
        </p:spPr>
        <p:txBody>
          <a:bodyPr/>
          <a:lstStyle/>
          <a:p>
            <a:r>
              <a:rPr lang="sv-SE" b="1" dirty="0"/>
              <a:t>Konkurrerande bisyssla</a:t>
            </a:r>
          </a:p>
        </p:txBody>
      </p:sp>
      <p:sp>
        <p:nvSpPr>
          <p:cNvPr id="5" name="Platshållare för innehåll 2">
            <a:extLst>
              <a:ext uri="{FF2B5EF4-FFF2-40B4-BE49-F238E27FC236}">
                <a16:creationId xmlns:a16="http://schemas.microsoft.com/office/drawing/2014/main" id="{658416BC-2B29-A23C-D565-649D95390DA0}"/>
              </a:ext>
            </a:extLst>
          </p:cNvPr>
          <p:cNvSpPr txBox="1">
            <a:spLocks/>
          </p:cNvSpPr>
          <p:nvPr/>
        </p:nvSpPr>
        <p:spPr>
          <a:xfrm>
            <a:off x="1243766" y="3401568"/>
            <a:ext cx="17616567" cy="5986907"/>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sv-SE" sz="4800" kern="0" dirty="0">
                <a:solidFill>
                  <a:sysClr val="windowText" lastClr="000000"/>
                </a:solidFill>
              </a:rPr>
              <a:t>Anställda får inte bedriva företag som utövar verksamhet inom ett område som omfattas av arbetsgivarens uppdrag. Det kan räcka med att en bisyssla berör uppdragsverksamheten för att vara konkurrerande och bör förbjudas.</a:t>
            </a:r>
          </a:p>
        </p:txBody>
      </p:sp>
    </p:spTree>
    <p:extLst>
      <p:ext uri="{BB962C8B-B14F-4D97-AF65-F5344CB8AC3E}">
        <p14:creationId xmlns:p14="http://schemas.microsoft.com/office/powerpoint/2010/main" val="167288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86CC56BE-7545-997D-AEDA-168C23605C81}"/>
              </a:ext>
            </a:extLst>
          </p:cNvPr>
          <p:cNvSpPr>
            <a:spLocks noGrp="1"/>
          </p:cNvSpPr>
          <p:nvPr>
            <p:ph type="title"/>
          </p:nvPr>
        </p:nvSpPr>
        <p:spPr>
          <a:xfrm>
            <a:off x="1243766" y="1227047"/>
            <a:ext cx="17616567" cy="2043642"/>
          </a:xfrm>
        </p:spPr>
        <p:txBody>
          <a:bodyPr/>
          <a:lstStyle/>
          <a:p>
            <a:r>
              <a:rPr lang="sv-SE" b="1" dirty="0"/>
              <a:t>Arbetshindrande bisyssla</a:t>
            </a:r>
          </a:p>
        </p:txBody>
      </p:sp>
      <p:sp>
        <p:nvSpPr>
          <p:cNvPr id="11" name="Platshållare för innehåll 2">
            <a:extLst>
              <a:ext uri="{FF2B5EF4-FFF2-40B4-BE49-F238E27FC236}">
                <a16:creationId xmlns:a16="http://schemas.microsoft.com/office/drawing/2014/main" id="{B8B6D147-5561-8C1B-C3BD-335D2952A71C}"/>
              </a:ext>
            </a:extLst>
          </p:cNvPr>
          <p:cNvSpPr txBox="1">
            <a:spLocks/>
          </p:cNvSpPr>
          <p:nvPr/>
        </p:nvSpPr>
        <p:spPr>
          <a:xfrm>
            <a:off x="1243766" y="3401568"/>
            <a:ext cx="17616567" cy="5986907"/>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sv-SE" kern="0" dirty="0">
              <a:solidFill>
                <a:sysClr val="windowText" lastClr="000000"/>
              </a:solidFill>
            </a:endParaRPr>
          </a:p>
        </p:txBody>
      </p:sp>
      <p:sp>
        <p:nvSpPr>
          <p:cNvPr id="14" name="Platshållare för innehåll 2">
            <a:extLst>
              <a:ext uri="{FF2B5EF4-FFF2-40B4-BE49-F238E27FC236}">
                <a16:creationId xmlns:a16="http://schemas.microsoft.com/office/drawing/2014/main" id="{7E86E843-5EC9-BBBC-595E-07D0C30138A8}"/>
              </a:ext>
            </a:extLst>
          </p:cNvPr>
          <p:cNvSpPr txBox="1">
            <a:spLocks/>
          </p:cNvSpPr>
          <p:nvPr/>
        </p:nvSpPr>
        <p:spPr>
          <a:xfrm>
            <a:off x="1237666" y="3401568"/>
            <a:ext cx="17616567" cy="5986907"/>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sv-SE" sz="4800" kern="0" dirty="0">
                <a:solidFill>
                  <a:sysClr val="windowText" lastClr="000000"/>
                </a:solidFill>
              </a:rPr>
              <a:t>Om bisysslan påverkar den anställdes arbetsinsats, eller möjlighet till vila och återhämtning, på ett negativt sätt, ska bisysslan bedömas restriktivt. </a:t>
            </a:r>
          </a:p>
        </p:txBody>
      </p:sp>
    </p:spTree>
    <p:extLst>
      <p:ext uri="{BB962C8B-B14F-4D97-AF65-F5344CB8AC3E}">
        <p14:creationId xmlns:p14="http://schemas.microsoft.com/office/powerpoint/2010/main" val="1841856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47F9-FC05-D274-9E7F-B3A322717610}"/>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725FBBE1-CE1C-C1DD-6CAD-452DC4FDE54F}"/>
              </a:ext>
            </a:extLst>
          </p:cNvPr>
          <p:cNvSpPr>
            <a:spLocks noGrp="1"/>
          </p:cNvSpPr>
          <p:nvPr>
            <p:ph type="title"/>
          </p:nvPr>
        </p:nvSpPr>
        <p:spPr>
          <a:xfrm>
            <a:off x="1243766" y="1227047"/>
            <a:ext cx="17616567" cy="2043642"/>
          </a:xfrm>
        </p:spPr>
        <p:txBody>
          <a:bodyPr/>
          <a:lstStyle/>
          <a:p>
            <a:r>
              <a:rPr lang="sv-SE" dirty="0"/>
              <a:t>Revisionsgranskning av regionens </a:t>
            </a:r>
            <a:br>
              <a:rPr lang="sv-SE" dirty="0"/>
            </a:br>
            <a:r>
              <a:rPr lang="sv-SE" dirty="0"/>
              <a:t>hantering av bisysslor</a:t>
            </a:r>
          </a:p>
        </p:txBody>
      </p:sp>
      <p:sp>
        <p:nvSpPr>
          <p:cNvPr id="7" name="Platshållare för innehåll 2">
            <a:extLst>
              <a:ext uri="{FF2B5EF4-FFF2-40B4-BE49-F238E27FC236}">
                <a16:creationId xmlns:a16="http://schemas.microsoft.com/office/drawing/2014/main" id="{C11B250D-6017-6A26-2E41-CD65F24E9057}"/>
              </a:ext>
            </a:extLst>
          </p:cNvPr>
          <p:cNvSpPr txBox="1">
            <a:spLocks/>
          </p:cNvSpPr>
          <p:nvPr/>
        </p:nvSpPr>
        <p:spPr>
          <a:xfrm>
            <a:off x="1243765" y="3401569"/>
            <a:ext cx="17616567" cy="7907781"/>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sv-SE" b="1" kern="0" dirty="0">
                <a:solidFill>
                  <a:sysClr val="windowText" lastClr="000000"/>
                </a:solidFill>
              </a:rPr>
              <a:t>Rekommendationer </a:t>
            </a:r>
          </a:p>
          <a:p>
            <a:pPr marL="0" indent="0">
              <a:buNone/>
            </a:pPr>
            <a:r>
              <a:rPr lang="sv-SE" kern="0" dirty="0">
                <a:solidFill>
                  <a:sysClr val="windowText" lastClr="000000"/>
                </a:solidFill>
              </a:rPr>
              <a:t>- Bättre på att informera om skyldigheten att anmäla bisyssla</a:t>
            </a:r>
          </a:p>
          <a:p>
            <a:pPr marL="0" indent="0">
              <a:buFont typeface="Arial" panose="020B0604020202020204" pitchFamily="34" charset="0"/>
              <a:buNone/>
            </a:pPr>
            <a:r>
              <a:rPr lang="sv-SE" kern="0" dirty="0">
                <a:solidFill>
                  <a:sysClr val="windowText" lastClr="000000"/>
                </a:solidFill>
              </a:rPr>
              <a:t> - Upprätta stödmaterial för bedömning av bisyssla</a:t>
            </a:r>
          </a:p>
          <a:p>
            <a:pPr marL="0" indent="0">
              <a:buFont typeface="Arial" panose="020B0604020202020204" pitchFamily="34" charset="0"/>
              <a:buNone/>
            </a:pPr>
            <a:r>
              <a:rPr lang="sv-SE" kern="0" dirty="0">
                <a:solidFill>
                  <a:sysClr val="windowText" lastClr="000000"/>
                </a:solidFill>
              </a:rPr>
              <a:t> - Säkerställa att registrerade bisysslor hanteras, bedöms och dokumenteras</a:t>
            </a:r>
          </a:p>
          <a:p>
            <a:pPr marL="0" indent="0">
              <a:buFont typeface="Arial" panose="020B0604020202020204" pitchFamily="34" charset="0"/>
              <a:buNone/>
            </a:pPr>
            <a:r>
              <a:rPr lang="sv-SE" kern="0" dirty="0">
                <a:solidFill>
                  <a:sysClr val="windowText" lastClr="000000"/>
                </a:solidFill>
              </a:rPr>
              <a:t> - Säkerställa att bisysslor registreras i </a:t>
            </a:r>
            <a:r>
              <a:rPr lang="sv-SE" kern="0" dirty="0" err="1">
                <a:solidFill>
                  <a:sysClr val="windowText" lastClr="000000"/>
                </a:solidFill>
              </a:rPr>
              <a:t>Heroma</a:t>
            </a:r>
            <a:endParaRPr lang="sv-SE" kern="0" dirty="0">
              <a:solidFill>
                <a:sysClr val="windowText" lastClr="000000"/>
              </a:solidFill>
            </a:endParaRPr>
          </a:p>
          <a:p>
            <a:pPr marL="0" indent="0">
              <a:buFont typeface="Arial" panose="020B0604020202020204" pitchFamily="34" charset="0"/>
              <a:buNone/>
            </a:pPr>
            <a:r>
              <a:rPr lang="sv-SE" kern="0" dirty="0">
                <a:solidFill>
                  <a:sysClr val="windowText" lastClr="000000"/>
                </a:solidFill>
              </a:rPr>
              <a:t> - Införa systematiska kontroller av bisyssla</a:t>
            </a:r>
          </a:p>
          <a:p>
            <a:pPr marL="0" indent="0">
              <a:buFont typeface="Arial" panose="020B0604020202020204" pitchFamily="34" charset="0"/>
              <a:buNone/>
            </a:pPr>
            <a:r>
              <a:rPr lang="sv-SE" kern="0" dirty="0">
                <a:solidFill>
                  <a:sysClr val="windowText" lastClr="000000"/>
                </a:solidFill>
              </a:rPr>
              <a:t> - Införa systematiska kontroller av bisysslor i relation till </a:t>
            </a:r>
            <a:br>
              <a:rPr lang="sv-SE" kern="0" dirty="0">
                <a:solidFill>
                  <a:sysClr val="windowText" lastClr="000000"/>
                </a:solidFill>
              </a:rPr>
            </a:br>
            <a:r>
              <a:rPr lang="sv-SE" kern="0" dirty="0">
                <a:solidFill>
                  <a:sysClr val="windowText" lastClr="000000"/>
                </a:solidFill>
              </a:rPr>
              <a:t>   leverantörer sett ur ett välfärdsbrottsperspektiv</a:t>
            </a:r>
          </a:p>
          <a:p>
            <a:pPr marL="0" indent="0">
              <a:buNone/>
            </a:pPr>
            <a:r>
              <a:rPr lang="sv-SE" kern="0" dirty="0">
                <a:solidFill>
                  <a:sysClr val="windowText" lastClr="000000"/>
                </a:solidFill>
              </a:rPr>
              <a:t> - Tydliggöra syftet med den årliga sammanställningen</a:t>
            </a:r>
          </a:p>
          <a:p>
            <a:pPr marL="0" indent="0">
              <a:buFont typeface="Arial" panose="020B0604020202020204" pitchFamily="34" charset="0"/>
              <a:buNone/>
            </a:pPr>
            <a:endParaRPr lang="sv-SE" kern="0" dirty="0">
              <a:solidFill>
                <a:sysClr val="windowText" lastClr="000000"/>
              </a:solidFill>
            </a:endParaRPr>
          </a:p>
        </p:txBody>
      </p:sp>
    </p:spTree>
    <p:extLst>
      <p:ext uri="{BB962C8B-B14F-4D97-AF65-F5344CB8AC3E}">
        <p14:creationId xmlns:p14="http://schemas.microsoft.com/office/powerpoint/2010/main" val="195594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44021-BA1B-ED2D-A597-C9105443B20A}"/>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0C38BCA-F3A3-DBBD-47C1-0F10B49FB075}"/>
              </a:ext>
            </a:extLst>
          </p:cNvPr>
          <p:cNvSpPr>
            <a:spLocks noGrp="1"/>
          </p:cNvSpPr>
          <p:nvPr>
            <p:ph type="body" sz="quarter" idx="13"/>
          </p:nvPr>
        </p:nvSpPr>
        <p:spPr>
          <a:xfrm>
            <a:off x="9819804" y="3708000"/>
            <a:ext cx="7560000" cy="6840000"/>
          </a:xfrm>
        </p:spPr>
        <p:txBody>
          <a:bodyPr/>
          <a:lstStyle/>
          <a:p>
            <a:pPr marL="0" indent="0">
              <a:buClrTx/>
              <a:buFont typeface="Arial" panose="020B0604020202020204" pitchFamily="34" charset="0"/>
              <a:buNone/>
              <a:defRPr/>
            </a:pPr>
            <a:endParaRPr lang="sv-SE" kern="0" dirty="0">
              <a:solidFill>
                <a:srgbClr val="222222"/>
              </a:solidFill>
              <a:latin typeface="open sans" panose="020B0606030504020204" pitchFamily="34" charset="0"/>
            </a:endParaRPr>
          </a:p>
          <a:p>
            <a:pPr marL="0" indent="0">
              <a:buClrTx/>
              <a:buFont typeface="Arial" panose="020B0604020202020204" pitchFamily="34" charset="0"/>
              <a:buNone/>
              <a:defRPr/>
            </a:pPr>
            <a:r>
              <a:rPr lang="sv-SE" kern="0" dirty="0">
                <a:solidFill>
                  <a:srgbClr val="222222"/>
                </a:solidFill>
                <a:latin typeface="open sans" panose="020B0606030504020204" pitchFamily="34" charset="0"/>
              </a:rPr>
              <a:t>”När en aktör – företag, förening eller privatperson –  otillbörligen utnyttjar kommuners och regioners välfärdssystem för egen vinning.” </a:t>
            </a:r>
          </a:p>
          <a:p>
            <a:pPr marL="0" indent="0">
              <a:buClrTx/>
              <a:buFont typeface="Arial" panose="020B0604020202020204" pitchFamily="34" charset="0"/>
              <a:buNone/>
              <a:defRPr/>
            </a:pPr>
            <a:r>
              <a:rPr lang="sv-SE" sz="2800" kern="0" dirty="0">
                <a:solidFill>
                  <a:srgbClr val="222222"/>
                </a:solidFill>
                <a:latin typeface="open sans" panose="020B0606030504020204" pitchFamily="34" charset="0"/>
              </a:rPr>
              <a:t>(SKR:s definition på välfärdsbrottslighet)</a:t>
            </a:r>
            <a:endParaRPr lang="sv-SE" sz="2800" kern="0" dirty="0"/>
          </a:p>
          <a:p>
            <a:endParaRPr lang="sv-SE" dirty="0"/>
          </a:p>
        </p:txBody>
      </p:sp>
      <p:sp>
        <p:nvSpPr>
          <p:cNvPr id="5" name="Rubrik 4">
            <a:extLst>
              <a:ext uri="{FF2B5EF4-FFF2-40B4-BE49-F238E27FC236}">
                <a16:creationId xmlns:a16="http://schemas.microsoft.com/office/drawing/2014/main" id="{DC4DB8EB-D08C-3D94-84C8-F0E7C8BC3034}"/>
              </a:ext>
            </a:extLst>
          </p:cNvPr>
          <p:cNvSpPr>
            <a:spLocks noGrp="1"/>
          </p:cNvSpPr>
          <p:nvPr>
            <p:ph type="title"/>
          </p:nvPr>
        </p:nvSpPr>
        <p:spPr>
          <a:xfrm>
            <a:off x="9567673" y="2343453"/>
            <a:ext cx="7560000" cy="2052000"/>
          </a:xfrm>
        </p:spPr>
        <p:txBody>
          <a:bodyPr/>
          <a:lstStyle/>
          <a:p>
            <a:r>
              <a:rPr lang="sv-SE" kern="0" dirty="0"/>
              <a:t>Vad är välfärdsbrott?</a:t>
            </a:r>
            <a:br>
              <a:rPr lang="sv-SE" kern="0" dirty="0"/>
            </a:br>
            <a:endParaRPr lang="sv-SE" dirty="0"/>
          </a:p>
        </p:txBody>
      </p:sp>
      <p:pic>
        <p:nvPicPr>
          <p:cNvPr id="12" name="Platshållare för bild 11" descr="En bild som visar utomhus, träd, växt, klädsel&#10;&#10;AI-genererat innehåll kan vara felaktigt.">
            <a:extLst>
              <a:ext uri="{FF2B5EF4-FFF2-40B4-BE49-F238E27FC236}">
                <a16:creationId xmlns:a16="http://schemas.microsoft.com/office/drawing/2014/main" id="{D39ED4FF-72B3-3C07-B8AD-251DE51B1A2A}"/>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29178" t="4971" r="21578" b="2193"/>
          <a:stretch/>
        </p:blipFill>
        <p:spPr>
          <a:xfrm>
            <a:off x="0" y="-1907"/>
            <a:ext cx="9000000" cy="11311257"/>
          </a:xfrm>
        </p:spPr>
      </p:pic>
    </p:spTree>
    <p:extLst>
      <p:ext uri="{BB962C8B-B14F-4D97-AF65-F5344CB8AC3E}">
        <p14:creationId xmlns:p14="http://schemas.microsoft.com/office/powerpoint/2010/main" val="3748299149"/>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b912acb-de3e-4f64-bf3c-82d24afba72b" xsi:nil="true"/>
    <lcf76f155ced4ddcb4097134ff3c332f xmlns="234703e7-9e48-4889-b458-e4f1ab235c03">
      <Terms xmlns="http://schemas.microsoft.com/office/infopath/2007/PartnerControls"/>
    </lcf76f155ced4ddcb4097134ff3c332f>
    <Val xmlns="234703e7-9e48-4889-b458-e4f1ab235c03" xsi:nil="true"/>
    <Valavbild xmlns="234703e7-9e48-4889-b458-e4f1ab235c03">true</Valavbild>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4DD9DDF3816EE4B8179876AA5AEC0A1" ma:contentTypeVersion="21" ma:contentTypeDescription="Skapa ett nytt dokument." ma:contentTypeScope="" ma:versionID="df711279890c1d2f6a6ea59bb94457e7">
  <xsd:schema xmlns:xsd="http://www.w3.org/2001/XMLSchema" xmlns:xs="http://www.w3.org/2001/XMLSchema" xmlns:p="http://schemas.microsoft.com/office/2006/metadata/properties" xmlns:ns2="234703e7-9e48-4889-b458-e4f1ab235c03" xmlns:ns3="eb912acb-de3e-4f64-bf3c-82d24afba72b" targetNamespace="http://schemas.microsoft.com/office/2006/metadata/properties" ma:root="true" ma:fieldsID="ce16b03458bb2b47fbbddf541bccafae" ns2:_="" ns3:_="">
    <xsd:import namespace="234703e7-9e48-4889-b458-e4f1ab235c03"/>
    <xsd:import namespace="eb912acb-de3e-4f64-bf3c-82d24afba7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Valavbild" minOccurs="0"/>
                <xsd:element ref="ns2:Val"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703e7-9e48-4889-b458-e4f1ab235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Valavbild" ma:index="21" nillable="true" ma:displayName="Val av bild" ma:default="1" ma:format="Dropdown" ma:internalName="Valavbild">
      <xsd:simpleType>
        <xsd:restriction base="dms:Boolean"/>
      </xsd:simpleType>
    </xsd:element>
    <xsd:element name="Val" ma:index="22" nillable="true" ma:displayName="Val" ma:format="Dropdown" ma:internalName="Val">
      <xsd:simpleType>
        <xsd:restriction base="dms:Choice">
          <xsd:enumeration value="Ja"/>
          <xsd:enumeration value="Nej"/>
        </xsd:restriction>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912acb-de3e-4f64-bf3c-82d24afba72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ea56b091-3052-43d1-a445-3a14152cd47a}" ma:internalName="TaxCatchAll" ma:showField="CatchAllData" ma:web="eb912acb-de3e-4f64-bf3c-82d24afba7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45D12D62-F2A9-4E61-90C4-1186D9EB7509}">
  <ds:schemaRefs>
    <ds:schemaRef ds:uri="234703e7-9e48-4889-b458-e4f1ab235c03"/>
    <ds:schemaRef ds:uri="87c262bc-5f12-4436-8d0e-e843dfeb3c9d"/>
    <ds:schemaRef ds:uri="e0e3545d-7f3b-4128-ae0a-cd63db91f7b0"/>
    <ds:schemaRef ds:uri="eb912acb-de3e-4f64-bf3c-82d24afb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AA895E-F32A-4A4F-8AFD-2A6372CF8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703e7-9e48-4889-b458-e4f1ab235c03"/>
    <ds:schemaRef ds:uri="eb912acb-de3e-4f64-bf3c-82d24afba7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0</TotalTime>
  <Words>942</Words>
  <Application>Microsoft Office PowerPoint</Application>
  <PresentationFormat>Anpassad</PresentationFormat>
  <Paragraphs>103</Paragraphs>
  <Slides>14</Slides>
  <Notes>9</Notes>
  <HiddenSlides>1</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14</vt:i4>
      </vt:variant>
    </vt:vector>
  </HeadingPairs>
  <TitlesOfParts>
    <vt:vector size="22" baseType="lpstr">
      <vt:lpstr>Arial</vt:lpstr>
      <vt:lpstr>Calibri</vt:lpstr>
      <vt:lpstr>Calibri Light</vt:lpstr>
      <vt:lpstr>open sans</vt:lpstr>
      <vt:lpstr>RV-Vinröd_mörk</vt:lpstr>
      <vt:lpstr>RV-Vinröd_ljus</vt:lpstr>
      <vt:lpstr>RV-Turkos_mörk</vt:lpstr>
      <vt:lpstr>RV-Turkos_ljus</vt:lpstr>
      <vt:lpstr>Så här använder du vår ppt-mall</vt:lpstr>
      <vt:lpstr>Bisyssla</vt:lpstr>
      <vt:lpstr>Grundkontrakt</vt:lpstr>
      <vt:lpstr>Huvudregel</vt:lpstr>
      <vt:lpstr>PowerPoint-presentation</vt:lpstr>
      <vt:lpstr>Konkurrerande bisyssla</vt:lpstr>
      <vt:lpstr>Arbetshindrande bisyssla</vt:lpstr>
      <vt:lpstr>Revisionsgranskning av regionens  hantering av bisysslor</vt:lpstr>
      <vt:lpstr>Vad är välfärdsbrott? </vt:lpstr>
      <vt:lpstr>Förhöjd risk för välfärdsbrott</vt:lpstr>
      <vt:lpstr>Vilken roll kan en bisyssla spela i välfärdsbrottslighet?</vt:lpstr>
      <vt:lpstr>PowerPoint-presentation</vt:lpstr>
      <vt:lpstr>Bedömning av bisyssla</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1</cp:revision>
  <dcterms:created xsi:type="dcterms:W3CDTF">2025-06-02T12:53:00Z</dcterms:created>
  <dcterms:modified xsi:type="dcterms:W3CDTF">2025-06-02T12:53:53Z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0x010100E4DD9DDF3816EE4B8179876AA5AEC0A1</vt:lpwstr>
  </property>
  <property fmtid="{D5CDD505-2E9C-101B-9397-08002B2CF9AE}" pid="6" name="MediaServiceImageTags">
    <vt:lpwstr/>
  </property>
</Properties>
</file>